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72" r:id="rId14"/>
    <p:sldId id="265" r:id="rId15"/>
    <p:sldId id="266" r:id="rId16"/>
    <p:sldId id="267" r:id="rId17"/>
    <p:sldId id="270" r:id="rId18"/>
    <p:sldId id="276" r:id="rId19"/>
    <p:sldId id="277" r:id="rId20"/>
    <p:sldId id="278" r:id="rId21"/>
    <p:sldId id="271" r:id="rId22"/>
    <p:sldId id="273"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A1F00-2FF5-ED88-A644-73DB6B9E5505}" v="136" dt="2024-04-29T03:15:45.632"/>
    <p1510:client id="{117B4CBA-5D40-187C-25D0-18168C738839}" v="10" dt="2024-04-29T16:15:58.378"/>
    <p1510:client id="{27D6FF4D-C91A-E5D7-BAC4-AF4017724885}" v="16" dt="2024-04-29T15:25:45.292"/>
    <p1510:client id="{4A5DE790-8071-06A7-3FBD-167005CD395D}" v="22" dt="2024-04-29T03:33:14.200"/>
    <p1510:client id="{50B8A69C-B3F8-4626-B603-CE925F21CE6D}" v="4" dt="2024-04-28T00:51:30.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A4649-3397-4DCB-9A98-62585D4D33A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24FA3-D724-4BAD-B2BD-BB649C8FFADA}" type="slidenum">
              <a:rPr lang="en-US" smtClean="0"/>
              <a:t>‹#›</a:t>
            </a:fld>
            <a:endParaRPr lang="en-US"/>
          </a:p>
        </p:txBody>
      </p:sp>
    </p:spTree>
    <p:extLst>
      <p:ext uri="{BB962C8B-B14F-4D97-AF65-F5344CB8AC3E}">
        <p14:creationId xmlns:p14="http://schemas.microsoft.com/office/powerpoint/2010/main" val="404845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324FA3-D724-4BAD-B2BD-BB649C8FFADA}" type="slidenum">
              <a:rPr lang="en-US" smtClean="0"/>
              <a:t>1</a:t>
            </a:fld>
            <a:endParaRPr lang="en-US"/>
          </a:p>
        </p:txBody>
      </p:sp>
    </p:spTree>
    <p:extLst>
      <p:ext uri="{BB962C8B-B14F-4D97-AF65-F5344CB8AC3E}">
        <p14:creationId xmlns:p14="http://schemas.microsoft.com/office/powerpoint/2010/main" val="165820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4/30/24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015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4/30/24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114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4/30/24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972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4/30/24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551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4/30/24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230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4/30/24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120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4/30/24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52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4/30/24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085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4/30/24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952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4/30/24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303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4/30/24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80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4/30/24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7147270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10" r:id="rId8"/>
    <p:sldLayoutId id="2147483711" r:id="rId9"/>
    <p:sldLayoutId id="2147483712" r:id="rId10"/>
    <p:sldLayoutId id="214748372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2" name="Rectangle 9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School desk with books and pencils with chalkboard in background">
            <a:extLst>
              <a:ext uri="{FF2B5EF4-FFF2-40B4-BE49-F238E27FC236}">
                <a16:creationId xmlns:a16="http://schemas.microsoft.com/office/drawing/2014/main" id="{3D34B83C-B9DE-91A2-60D5-5E9BC5E78942}"/>
              </a:ext>
            </a:extLst>
          </p:cNvPr>
          <p:cNvPicPr>
            <a:picLocks noChangeAspect="1"/>
          </p:cNvPicPr>
          <p:nvPr/>
        </p:nvPicPr>
        <p:blipFill rotWithShape="1">
          <a:blip r:embed="rId3">
            <a:alphaModFix amt="60000"/>
          </a:blip>
          <a:srcRect t="15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47E81C64-C349-0357-DCD4-D0139E68C99F}"/>
              </a:ext>
            </a:extLst>
          </p:cNvPr>
          <p:cNvSpPr>
            <a:spLocks noGrp="1"/>
          </p:cNvSpPr>
          <p:nvPr>
            <p:ph type="ctrTitle"/>
          </p:nvPr>
        </p:nvSpPr>
        <p:spPr>
          <a:xfrm>
            <a:off x="584812" y="1550213"/>
            <a:ext cx="8658340" cy="3163864"/>
          </a:xfrm>
        </p:spPr>
        <p:txBody>
          <a:bodyPr>
            <a:normAutofit/>
          </a:bodyPr>
          <a:lstStyle/>
          <a:p>
            <a:pPr algn="l"/>
            <a:r>
              <a:rPr lang="en-US" sz="7200">
                <a:solidFill>
                  <a:srgbClr val="FFFFFF"/>
                </a:solidFill>
              </a:rPr>
              <a:t>GoBeyondClassroom</a:t>
            </a:r>
          </a:p>
        </p:txBody>
      </p:sp>
      <p:sp>
        <p:nvSpPr>
          <p:cNvPr id="3" name="Subtitle 2">
            <a:extLst>
              <a:ext uri="{FF2B5EF4-FFF2-40B4-BE49-F238E27FC236}">
                <a16:creationId xmlns:a16="http://schemas.microsoft.com/office/drawing/2014/main" id="{192F90C8-86D0-8B7B-2A4E-406AF37D251E}"/>
              </a:ext>
            </a:extLst>
          </p:cNvPr>
          <p:cNvSpPr>
            <a:spLocks noGrp="1"/>
          </p:cNvSpPr>
          <p:nvPr>
            <p:ph type="subTitle" idx="1"/>
          </p:nvPr>
        </p:nvSpPr>
        <p:spPr>
          <a:xfrm>
            <a:off x="838200" y="4074515"/>
            <a:ext cx="7583133" cy="1279124"/>
          </a:xfrm>
        </p:spPr>
        <p:txBody>
          <a:bodyPr>
            <a:normAutofit/>
          </a:bodyPr>
          <a:lstStyle/>
          <a:p>
            <a:pPr algn="l"/>
            <a:endParaRPr lang="en-US" sz="2200">
              <a:solidFill>
                <a:srgbClr val="FFFFFF"/>
              </a:solidFill>
            </a:endParaRPr>
          </a:p>
          <a:p>
            <a:pPr algn="l"/>
            <a:endParaRPr lang="en-US" sz="2200">
              <a:solidFill>
                <a:srgbClr val="FFFFFF"/>
              </a:solidFill>
            </a:endParaRPr>
          </a:p>
        </p:txBody>
      </p:sp>
    </p:spTree>
    <p:extLst>
      <p:ext uri="{BB962C8B-B14F-4D97-AF65-F5344CB8AC3E}">
        <p14:creationId xmlns:p14="http://schemas.microsoft.com/office/powerpoint/2010/main" val="50152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F6A9-B635-ABD9-55A7-31DC8C8B3E67}"/>
              </a:ext>
            </a:extLst>
          </p:cNvPr>
          <p:cNvSpPr>
            <a:spLocks noGrp="1"/>
          </p:cNvSpPr>
          <p:nvPr>
            <p:ph type="title"/>
          </p:nvPr>
        </p:nvSpPr>
        <p:spPr/>
        <p:txBody>
          <a:bodyPr/>
          <a:lstStyle/>
          <a:p>
            <a:r>
              <a:rPr lang="en-US"/>
              <a:t>Tools and technologies </a:t>
            </a:r>
          </a:p>
        </p:txBody>
      </p:sp>
      <p:sp>
        <p:nvSpPr>
          <p:cNvPr id="3" name="Content Placeholder 2">
            <a:extLst>
              <a:ext uri="{FF2B5EF4-FFF2-40B4-BE49-F238E27FC236}">
                <a16:creationId xmlns:a16="http://schemas.microsoft.com/office/drawing/2014/main" id="{A15CE9D0-53DC-5BA3-B2E1-FA77DC4B4869}"/>
              </a:ext>
            </a:extLst>
          </p:cNvPr>
          <p:cNvSpPr>
            <a:spLocks noGrp="1"/>
          </p:cNvSpPr>
          <p:nvPr>
            <p:ph idx="1"/>
          </p:nvPr>
        </p:nvSpPr>
        <p:spPr>
          <a:xfrm>
            <a:off x="458694" y="1949450"/>
            <a:ext cx="11274612" cy="4631824"/>
          </a:xfrm>
        </p:spPr>
        <p:txBody>
          <a:bodyPr>
            <a:normAutofit lnSpcReduction="10000"/>
          </a:bodyPr>
          <a:lstStyle/>
          <a:p>
            <a:r>
              <a:rPr lang="en-US" dirty="0"/>
              <a:t>Angular</a:t>
            </a:r>
          </a:p>
          <a:p>
            <a:r>
              <a:rPr lang="en-US" dirty="0"/>
              <a:t>Docker</a:t>
            </a:r>
          </a:p>
          <a:p>
            <a:r>
              <a:rPr lang="en-US" dirty="0"/>
              <a:t>Spring boot</a:t>
            </a:r>
          </a:p>
          <a:p>
            <a:r>
              <a:rPr lang="en-US" dirty="0"/>
              <a:t>Visual Studio Code </a:t>
            </a:r>
          </a:p>
          <a:p>
            <a:r>
              <a:rPr lang="en-US" dirty="0"/>
              <a:t>GitHub</a:t>
            </a:r>
          </a:p>
          <a:p>
            <a:r>
              <a:rPr lang="en-US" dirty="0"/>
              <a:t>Postman/Insomnia</a:t>
            </a:r>
          </a:p>
          <a:p>
            <a:r>
              <a:rPr lang="en-US" dirty="0"/>
              <a:t>Framer</a:t>
            </a:r>
          </a:p>
          <a:p>
            <a:r>
              <a:rPr lang="en-US" dirty="0"/>
              <a:t>Swagger UI</a:t>
            </a:r>
          </a:p>
        </p:txBody>
      </p:sp>
    </p:spTree>
    <p:extLst>
      <p:ext uri="{BB962C8B-B14F-4D97-AF65-F5344CB8AC3E}">
        <p14:creationId xmlns:p14="http://schemas.microsoft.com/office/powerpoint/2010/main" val="325168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 name="Picture 5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2" name="Rectangle 51">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oup 53">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3" name="Picture 42">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4" name="Picture 43">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917CC7E-95E5-19FC-F280-11DB744CC69B}"/>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a:t>Admin Demo</a:t>
            </a:r>
          </a:p>
        </p:txBody>
      </p:sp>
      <p:pic>
        <p:nvPicPr>
          <p:cNvPr id="5" name="Picture 4" descr="A diagram of a process&#10;&#10;Description automatically generated">
            <a:extLst>
              <a:ext uri="{FF2B5EF4-FFF2-40B4-BE49-F238E27FC236}">
                <a16:creationId xmlns:a16="http://schemas.microsoft.com/office/drawing/2014/main" id="{EBA0234C-7C89-67EE-B87E-4886C5ED33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229" y="841478"/>
            <a:ext cx="6402214" cy="5169789"/>
          </a:xfrm>
          <a:prstGeom prst="rect">
            <a:avLst/>
          </a:prstGeom>
        </p:spPr>
      </p:pic>
    </p:spTree>
    <p:extLst>
      <p:ext uri="{BB962C8B-B14F-4D97-AF65-F5344CB8AC3E}">
        <p14:creationId xmlns:p14="http://schemas.microsoft.com/office/powerpoint/2010/main" val="426230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917CC7E-95E5-19FC-F280-11DB744CC69B}"/>
              </a:ext>
            </a:extLst>
          </p:cNvPr>
          <p:cNvSpPr>
            <a:spLocks noGrp="1"/>
          </p:cNvSpPr>
          <p:nvPr>
            <p:ph type="ctrTitle"/>
          </p:nvPr>
        </p:nvSpPr>
        <p:spPr>
          <a:xfrm>
            <a:off x="7879445" y="1168242"/>
            <a:ext cx="4323376" cy="2912691"/>
          </a:xfrm>
        </p:spPr>
        <p:txBody>
          <a:bodyPr anchor="b">
            <a:normAutofit/>
          </a:bodyPr>
          <a:lstStyle/>
          <a:p>
            <a:pPr algn="l"/>
            <a:r>
              <a:rPr lang="en-US"/>
              <a:t>Client Demo</a:t>
            </a:r>
          </a:p>
        </p:txBody>
      </p:sp>
      <p:pic>
        <p:nvPicPr>
          <p:cNvPr id="4" name="Picture 3">
            <a:extLst>
              <a:ext uri="{FF2B5EF4-FFF2-40B4-BE49-F238E27FC236}">
                <a16:creationId xmlns:a16="http://schemas.microsoft.com/office/drawing/2014/main" id="{5DA0F3A7-C290-9EBF-1463-0447D3CCBD8C}"/>
              </a:ext>
            </a:extLst>
          </p:cNvPr>
          <p:cNvPicPr>
            <a:picLocks noChangeAspect="1"/>
          </p:cNvPicPr>
          <p:nvPr/>
        </p:nvPicPr>
        <p:blipFill>
          <a:blip r:embed="rId4"/>
          <a:stretch>
            <a:fillRect/>
          </a:stretch>
        </p:blipFill>
        <p:spPr>
          <a:xfrm>
            <a:off x="603229" y="1169592"/>
            <a:ext cx="7133426" cy="5052348"/>
          </a:xfrm>
          <a:prstGeom prst="rect">
            <a:avLst/>
          </a:prstGeom>
        </p:spPr>
      </p:pic>
    </p:spTree>
    <p:extLst>
      <p:ext uri="{BB962C8B-B14F-4D97-AF65-F5344CB8AC3E}">
        <p14:creationId xmlns:p14="http://schemas.microsoft.com/office/powerpoint/2010/main" val="25185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6" name="Rectangle 25">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8" name="Group 27">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917CC7E-95E5-19FC-F280-11DB744CC69B}"/>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a:t>Student/Faculty Demo</a:t>
            </a:r>
          </a:p>
        </p:txBody>
      </p:sp>
      <p:pic>
        <p:nvPicPr>
          <p:cNvPr id="3" name="Picture 2" descr="A diagram of a flowchart&#10;&#10;Description automatically generated">
            <a:extLst>
              <a:ext uri="{FF2B5EF4-FFF2-40B4-BE49-F238E27FC236}">
                <a16:creationId xmlns:a16="http://schemas.microsoft.com/office/drawing/2014/main" id="{03711A76-3A01-4B27-5377-A3999A07E49C}"/>
              </a:ext>
            </a:extLst>
          </p:cNvPr>
          <p:cNvPicPr>
            <a:picLocks noChangeAspect="1"/>
          </p:cNvPicPr>
          <p:nvPr/>
        </p:nvPicPr>
        <p:blipFill>
          <a:blip r:embed="rId5"/>
          <a:stretch>
            <a:fillRect/>
          </a:stretch>
        </p:blipFill>
        <p:spPr>
          <a:xfrm>
            <a:off x="1360377" y="567942"/>
            <a:ext cx="4887918" cy="5716862"/>
          </a:xfrm>
          <a:prstGeom prst="rect">
            <a:avLst/>
          </a:prstGeom>
        </p:spPr>
      </p:pic>
    </p:spTree>
    <p:extLst>
      <p:ext uri="{BB962C8B-B14F-4D97-AF65-F5344CB8AC3E}">
        <p14:creationId xmlns:p14="http://schemas.microsoft.com/office/powerpoint/2010/main" val="140545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F0D8-1B2F-CB8B-D996-178396B04A01}"/>
              </a:ext>
            </a:extLst>
          </p:cNvPr>
          <p:cNvSpPr>
            <a:spLocks noGrp="1"/>
          </p:cNvSpPr>
          <p:nvPr>
            <p:ph type="title"/>
          </p:nvPr>
        </p:nvSpPr>
        <p:spPr/>
        <p:txBody>
          <a:bodyPr/>
          <a:lstStyle/>
          <a:p>
            <a:r>
              <a:rPr lang="en-US"/>
              <a:t>Challenges faced</a:t>
            </a:r>
          </a:p>
        </p:txBody>
      </p:sp>
      <p:sp>
        <p:nvSpPr>
          <p:cNvPr id="3" name="Content Placeholder 2">
            <a:extLst>
              <a:ext uri="{FF2B5EF4-FFF2-40B4-BE49-F238E27FC236}">
                <a16:creationId xmlns:a16="http://schemas.microsoft.com/office/drawing/2014/main" id="{070B46CB-2062-20BD-900B-B8468CC52A97}"/>
              </a:ext>
            </a:extLst>
          </p:cNvPr>
          <p:cNvSpPr>
            <a:spLocks noGrp="1"/>
          </p:cNvSpPr>
          <p:nvPr>
            <p:ph idx="1"/>
          </p:nvPr>
        </p:nvSpPr>
        <p:spPr>
          <a:xfrm>
            <a:off x="458694" y="1512006"/>
            <a:ext cx="11274612" cy="5345818"/>
          </a:xfrm>
        </p:spPr>
        <p:txBody>
          <a:bodyPr vert="horz" lIns="91440" tIns="45720" rIns="91440" bIns="45720" rtlCol="0" anchor="t">
            <a:normAutofit/>
          </a:bodyPr>
          <a:lstStyle/>
          <a:p>
            <a:r>
              <a:rPr lang="en-US" b="1">
                <a:solidFill>
                  <a:srgbClr val="0D0D0D"/>
                </a:solidFill>
              </a:rPr>
              <a:t>Challenge-1:</a:t>
            </a:r>
            <a:endParaRPr lang="en-US">
              <a:ea typeface="+mn-lt"/>
              <a:cs typeface="+mn-lt"/>
            </a:endParaRPr>
          </a:p>
          <a:p>
            <a:r>
              <a:rPr lang="en-US" sz="1300" b="1">
                <a:ea typeface="+mn-lt"/>
                <a:cs typeface="+mn-lt"/>
              </a:rPr>
              <a:t>Usage of JPA Annotations</a:t>
            </a:r>
            <a:r>
              <a:rPr lang="en-US" sz="1300">
                <a:solidFill>
                  <a:srgbClr val="0D0D0D"/>
                </a:solidFill>
                <a:ea typeface="+mn-lt"/>
                <a:cs typeface="+mn-lt"/>
              </a:rPr>
              <a:t>: Utilized annotations such as </a:t>
            </a:r>
            <a:r>
              <a:rPr lang="en-US" sz="1300" b="1">
                <a:latin typeface="Consolas"/>
                <a:ea typeface="+mn-lt"/>
                <a:cs typeface="+mn-lt"/>
              </a:rPr>
              <a:t>@ManyToMany</a:t>
            </a:r>
            <a:r>
              <a:rPr lang="en-US" sz="1300">
                <a:solidFill>
                  <a:srgbClr val="0D0D0D"/>
                </a:solidFill>
                <a:ea typeface="+mn-lt"/>
                <a:cs typeface="+mn-lt"/>
              </a:rPr>
              <a:t> and </a:t>
            </a:r>
            <a:r>
              <a:rPr lang="en-US" sz="1300" b="1">
                <a:latin typeface="Consolas"/>
                <a:ea typeface="+mn-lt"/>
                <a:cs typeface="+mn-lt"/>
              </a:rPr>
              <a:t>@OneToMany</a:t>
            </a:r>
            <a:r>
              <a:rPr lang="en-US" sz="1300">
                <a:solidFill>
                  <a:srgbClr val="0D0D0D"/>
                </a:solidFill>
                <a:ea typeface="+mn-lt"/>
                <a:cs typeface="+mn-lt"/>
              </a:rPr>
              <a:t> for establishing relationships between multiple database tables.</a:t>
            </a:r>
          </a:p>
          <a:p>
            <a:r>
              <a:rPr lang="en-US" sz="1300" b="1">
                <a:ea typeface="+mn-lt"/>
                <a:cs typeface="+mn-lt"/>
              </a:rPr>
              <a:t>Circular Dependencies</a:t>
            </a:r>
            <a:r>
              <a:rPr lang="en-US" sz="1300">
                <a:solidFill>
                  <a:srgbClr val="0D0D0D"/>
                </a:solidFill>
                <a:ea typeface="+mn-lt"/>
                <a:cs typeface="+mn-lt"/>
              </a:rPr>
              <a:t>: These annotations led to circular dependencies within the objects. Circular dependencies occur when two or more classes depend on each other either directly or indirectly, creating a cycle that can lead to issues.</a:t>
            </a:r>
            <a:endParaRPr lang="en-US"/>
          </a:p>
          <a:p>
            <a:r>
              <a:rPr lang="en-US" sz="1300" b="1">
                <a:ea typeface="+mn-lt"/>
                <a:cs typeface="+mn-lt"/>
              </a:rPr>
              <a:t>Project Impact</a:t>
            </a:r>
            <a:r>
              <a:rPr lang="en-US" sz="1300">
                <a:solidFill>
                  <a:srgbClr val="0D0D0D"/>
                </a:solidFill>
                <a:ea typeface="+mn-lt"/>
                <a:cs typeface="+mn-lt"/>
              </a:rPr>
              <a:t>: The circular dependencies ultimately caused build failures, disrupting the project development process.</a:t>
            </a:r>
            <a:endParaRPr lang="en-US"/>
          </a:p>
          <a:p>
            <a:r>
              <a:rPr lang="en-US" b="1">
                <a:solidFill>
                  <a:srgbClr val="0D0D0D"/>
                </a:solidFill>
              </a:rPr>
              <a:t>Solution:</a:t>
            </a:r>
          </a:p>
          <a:p>
            <a:r>
              <a:rPr lang="en-US" sz="1300" b="1">
                <a:ea typeface="+mn-lt"/>
                <a:cs typeface="+mn-lt"/>
              </a:rPr>
              <a:t>Direct ID Referencing</a:t>
            </a:r>
            <a:r>
              <a:rPr lang="en-US" sz="1300">
                <a:solidFill>
                  <a:srgbClr val="0D0D0D"/>
                </a:solidFill>
                <a:ea typeface="+mn-lt"/>
                <a:cs typeface="+mn-lt"/>
              </a:rPr>
              <a:t>: Opted to establish relationships manually by using the primary IDs of each table for referencing instead of relying on JPA's automatic relationship handling.</a:t>
            </a:r>
          </a:p>
          <a:p>
            <a:r>
              <a:rPr lang="en-US" sz="1300" b="1">
                <a:ea typeface="+mn-lt"/>
                <a:cs typeface="+mn-lt"/>
              </a:rPr>
              <a:t>Benefits Achieved</a:t>
            </a:r>
            <a:r>
              <a:rPr lang="en-US" sz="1300">
                <a:solidFill>
                  <a:srgbClr val="0D0D0D"/>
                </a:solidFill>
                <a:ea typeface="+mn-lt"/>
                <a:cs typeface="+mn-lt"/>
              </a:rPr>
              <a:t>:</a:t>
            </a:r>
            <a:endParaRPr lang="en-US"/>
          </a:p>
          <a:p>
            <a:pPr lvl="1"/>
            <a:r>
              <a:rPr lang="en-US" sz="1300" b="1">
                <a:ea typeface="+mn-lt"/>
                <a:cs typeface="+mn-lt"/>
              </a:rPr>
              <a:t>Mitigated Circular Dependencies</a:t>
            </a:r>
            <a:r>
              <a:rPr lang="en-US" sz="1300">
                <a:solidFill>
                  <a:srgbClr val="0D0D0D"/>
                </a:solidFill>
                <a:ea typeface="+mn-lt"/>
                <a:cs typeface="+mn-lt"/>
              </a:rPr>
              <a:t>: This approach successfully prevented the formation of circular dependencies.</a:t>
            </a:r>
            <a:endParaRPr lang="en-US"/>
          </a:p>
          <a:p>
            <a:pPr lvl="1"/>
            <a:r>
              <a:rPr lang="en-US" sz="1300" b="1">
                <a:ea typeface="+mn-lt"/>
                <a:cs typeface="+mn-lt"/>
              </a:rPr>
              <a:t>Avoided Build Failures</a:t>
            </a:r>
            <a:r>
              <a:rPr lang="en-US" sz="1300">
                <a:solidFill>
                  <a:srgbClr val="0D0D0D"/>
                </a:solidFill>
                <a:ea typeface="+mn-lt"/>
                <a:cs typeface="+mn-lt"/>
              </a:rPr>
              <a:t>: By eliminating these dependencies, the project builds successfully without errors related to entity relationships.</a:t>
            </a:r>
          </a:p>
          <a:p>
            <a:r>
              <a:rPr lang="en-US" sz="1200" b="1">
                <a:solidFill>
                  <a:srgbClr val="0D0D0D"/>
                </a:solidFill>
                <a:ea typeface="+mn-lt"/>
                <a:cs typeface="+mn-lt"/>
              </a:rPr>
              <a:t>By manually mapping relationships using table IDs, the knowledge gained through the data management class helped explicit control over how entities relate to each other, thereby avoiding automatic resolution mechanisms that might create circular dependencies.</a:t>
            </a:r>
            <a:endParaRPr lang="en-US" b="1"/>
          </a:p>
        </p:txBody>
      </p:sp>
    </p:spTree>
    <p:extLst>
      <p:ext uri="{BB962C8B-B14F-4D97-AF65-F5344CB8AC3E}">
        <p14:creationId xmlns:p14="http://schemas.microsoft.com/office/powerpoint/2010/main" val="268161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F0D8-1B2F-CB8B-D996-178396B04A01}"/>
              </a:ext>
            </a:extLst>
          </p:cNvPr>
          <p:cNvSpPr>
            <a:spLocks noGrp="1"/>
          </p:cNvSpPr>
          <p:nvPr>
            <p:ph type="title"/>
          </p:nvPr>
        </p:nvSpPr>
        <p:spPr/>
        <p:txBody>
          <a:bodyPr/>
          <a:lstStyle/>
          <a:p>
            <a:r>
              <a:rPr lang="en-US"/>
              <a:t>Challenges faced cont..</a:t>
            </a:r>
          </a:p>
        </p:txBody>
      </p:sp>
      <p:sp>
        <p:nvSpPr>
          <p:cNvPr id="3" name="Content Placeholder 2">
            <a:extLst>
              <a:ext uri="{FF2B5EF4-FFF2-40B4-BE49-F238E27FC236}">
                <a16:creationId xmlns:a16="http://schemas.microsoft.com/office/drawing/2014/main" id="{070B46CB-2062-20BD-900B-B8468CC52A97}"/>
              </a:ext>
            </a:extLst>
          </p:cNvPr>
          <p:cNvSpPr>
            <a:spLocks noGrp="1"/>
          </p:cNvSpPr>
          <p:nvPr>
            <p:ph idx="1"/>
          </p:nvPr>
        </p:nvSpPr>
        <p:spPr>
          <a:xfrm>
            <a:off x="458694" y="1512006"/>
            <a:ext cx="11274612" cy="5345818"/>
          </a:xfrm>
        </p:spPr>
        <p:txBody>
          <a:bodyPr vert="horz" lIns="91440" tIns="45720" rIns="91440" bIns="45720" rtlCol="0" anchor="t">
            <a:normAutofit/>
          </a:bodyPr>
          <a:lstStyle/>
          <a:p>
            <a:r>
              <a:rPr lang="en-US" b="1">
                <a:solidFill>
                  <a:srgbClr val="0D0D0D"/>
                </a:solidFill>
              </a:rPr>
              <a:t>Challenge-2:</a:t>
            </a:r>
            <a:endParaRPr lang="en-US">
              <a:ea typeface="+mn-lt"/>
              <a:cs typeface="+mn-lt"/>
            </a:endParaRPr>
          </a:p>
          <a:p>
            <a:r>
              <a:rPr lang="en-US" sz="1200" b="1">
                <a:solidFill>
                  <a:srgbClr val="0D0D0D"/>
                </a:solidFill>
                <a:ea typeface="+mn-lt"/>
                <a:cs typeface="+mn-lt"/>
              </a:rPr>
              <a:t>Large Request Payloads</a:t>
            </a:r>
            <a:r>
              <a:rPr lang="en-US" sz="1200">
                <a:solidFill>
                  <a:srgbClr val="0D0D0D"/>
                </a:solidFill>
                <a:ea typeface="+mn-lt"/>
                <a:cs typeface="+mn-lt"/>
              </a:rPr>
              <a:t>: Initial fetching of entire project details caused performance issues.</a:t>
            </a:r>
            <a:endParaRPr lang="en-US" sz="1200">
              <a:ea typeface="+mn-lt"/>
              <a:cs typeface="+mn-lt"/>
            </a:endParaRPr>
          </a:p>
          <a:p>
            <a:r>
              <a:rPr lang="en-US" sz="1200" b="1">
                <a:solidFill>
                  <a:srgbClr val="0D0D0D"/>
                </a:solidFill>
                <a:ea typeface="+mn-lt"/>
                <a:cs typeface="+mn-lt"/>
              </a:rPr>
              <a:t>Complex Data Retrieval</a:t>
            </a:r>
            <a:r>
              <a:rPr lang="en-US" sz="1200">
                <a:solidFill>
                  <a:srgbClr val="0D0D0D"/>
                </a:solidFill>
                <a:ea typeface="+mn-lt"/>
                <a:cs typeface="+mn-lt"/>
              </a:rPr>
              <a:t>: Led to increased server load and slow response times.</a:t>
            </a:r>
            <a:endParaRPr lang="en-US" sz="1200">
              <a:ea typeface="+mn-lt"/>
              <a:cs typeface="+mn-lt"/>
            </a:endParaRPr>
          </a:p>
          <a:p>
            <a:endParaRPr lang="en-US" sz="1200">
              <a:solidFill>
                <a:srgbClr val="0D0D0D"/>
              </a:solidFill>
            </a:endParaRPr>
          </a:p>
          <a:p>
            <a:r>
              <a:rPr lang="en-US" b="1">
                <a:solidFill>
                  <a:srgbClr val="0D0D0D"/>
                </a:solidFill>
              </a:rPr>
              <a:t>Solution:</a:t>
            </a:r>
            <a:endParaRPr lang="en-US"/>
          </a:p>
          <a:p>
            <a:r>
              <a:rPr lang="en-US" sz="1200" b="1">
                <a:solidFill>
                  <a:srgbClr val="0D0D0D"/>
                </a:solidFill>
                <a:ea typeface="+mn-lt"/>
                <a:cs typeface="+mn-lt"/>
              </a:rPr>
              <a:t>Data Segregation</a:t>
            </a:r>
            <a:r>
              <a:rPr lang="en-US" sz="1200">
                <a:solidFill>
                  <a:srgbClr val="0D0D0D"/>
                </a:solidFill>
                <a:ea typeface="+mn-lt"/>
                <a:cs typeface="+mn-lt"/>
              </a:rPr>
              <a:t>: Created a "Project Applications" table to streamline data handling.</a:t>
            </a:r>
            <a:endParaRPr lang="en-US"/>
          </a:p>
          <a:p>
            <a:r>
              <a:rPr lang="en-US" sz="1200" b="1">
                <a:solidFill>
                  <a:srgbClr val="0D0D0D"/>
                </a:solidFill>
                <a:ea typeface="+mn-lt"/>
                <a:cs typeface="+mn-lt"/>
              </a:rPr>
              <a:t>One-Way Bindings</a:t>
            </a:r>
            <a:r>
              <a:rPr lang="en-US" sz="1200">
                <a:solidFill>
                  <a:srgbClr val="0D0D0D"/>
                </a:solidFill>
                <a:ea typeface="+mn-lt"/>
                <a:cs typeface="+mn-lt"/>
              </a:rPr>
              <a:t>: Used project IDs for references, reducing data redundancy.</a:t>
            </a:r>
            <a:endParaRPr lang="en-US" sz="1200">
              <a:ea typeface="+mn-lt"/>
              <a:cs typeface="+mn-lt"/>
            </a:endParaRPr>
          </a:p>
          <a:p>
            <a:endParaRPr lang="en-US" sz="1200">
              <a:solidFill>
                <a:srgbClr val="0D0D0D"/>
              </a:solidFill>
            </a:endParaRPr>
          </a:p>
          <a:p>
            <a:r>
              <a:rPr lang="en-US" b="1">
                <a:solidFill>
                  <a:srgbClr val="0D0D0D"/>
                </a:solidFill>
              </a:rPr>
              <a:t>Benefits Achieved:</a:t>
            </a:r>
            <a:endParaRPr lang="en-US" b="1"/>
          </a:p>
          <a:p>
            <a:r>
              <a:rPr lang="en-US" sz="1200" b="1">
                <a:solidFill>
                  <a:srgbClr val="0D0D0D"/>
                </a:solidFill>
                <a:ea typeface="+mn-lt"/>
                <a:cs typeface="+mn-lt"/>
              </a:rPr>
              <a:t>Optimized Request Payloads</a:t>
            </a:r>
            <a:r>
              <a:rPr lang="en-US" sz="1200">
                <a:solidFill>
                  <a:srgbClr val="0D0D0D"/>
                </a:solidFill>
                <a:ea typeface="+mn-lt"/>
                <a:cs typeface="+mn-lt"/>
              </a:rPr>
              <a:t>: Reduced data transfer for faster responses.</a:t>
            </a:r>
            <a:endParaRPr lang="en-US" sz="1200">
              <a:ea typeface="+mn-lt"/>
              <a:cs typeface="+mn-lt"/>
            </a:endParaRPr>
          </a:p>
          <a:p>
            <a:r>
              <a:rPr lang="en-US" sz="1200" b="1">
                <a:solidFill>
                  <a:srgbClr val="0D0D0D"/>
                </a:solidFill>
                <a:ea typeface="+mn-lt"/>
                <a:cs typeface="+mn-lt"/>
              </a:rPr>
              <a:t>Improved Performance and Scalability</a:t>
            </a:r>
            <a:r>
              <a:rPr lang="en-US" sz="1200">
                <a:solidFill>
                  <a:srgbClr val="0D0D0D"/>
                </a:solidFill>
                <a:ea typeface="+mn-lt"/>
                <a:cs typeface="+mn-lt"/>
              </a:rPr>
              <a:t>: Enhanced system scalability and user experience.</a:t>
            </a:r>
            <a:endParaRPr lang="en-US" sz="1200">
              <a:ea typeface="+mn-lt"/>
              <a:cs typeface="+mn-lt"/>
            </a:endParaRPr>
          </a:p>
          <a:p>
            <a:endParaRPr lang="en-US" sz="1300">
              <a:solidFill>
                <a:srgbClr val="0D0D0D"/>
              </a:solidFill>
            </a:endParaRPr>
          </a:p>
        </p:txBody>
      </p:sp>
    </p:spTree>
    <p:extLst>
      <p:ext uri="{BB962C8B-B14F-4D97-AF65-F5344CB8AC3E}">
        <p14:creationId xmlns:p14="http://schemas.microsoft.com/office/powerpoint/2010/main" val="152898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F0D8-1B2F-CB8B-D996-178396B04A01}"/>
              </a:ext>
            </a:extLst>
          </p:cNvPr>
          <p:cNvSpPr>
            <a:spLocks noGrp="1"/>
          </p:cNvSpPr>
          <p:nvPr>
            <p:ph type="title"/>
          </p:nvPr>
        </p:nvSpPr>
        <p:spPr/>
        <p:txBody>
          <a:bodyPr/>
          <a:lstStyle/>
          <a:p>
            <a:r>
              <a:rPr lang="en-US"/>
              <a:t>Challenges faced cont..</a:t>
            </a:r>
          </a:p>
        </p:txBody>
      </p:sp>
      <p:sp>
        <p:nvSpPr>
          <p:cNvPr id="3" name="Content Placeholder 2">
            <a:extLst>
              <a:ext uri="{FF2B5EF4-FFF2-40B4-BE49-F238E27FC236}">
                <a16:creationId xmlns:a16="http://schemas.microsoft.com/office/drawing/2014/main" id="{070B46CB-2062-20BD-900B-B8468CC52A97}"/>
              </a:ext>
            </a:extLst>
          </p:cNvPr>
          <p:cNvSpPr>
            <a:spLocks noGrp="1"/>
          </p:cNvSpPr>
          <p:nvPr>
            <p:ph idx="1"/>
          </p:nvPr>
        </p:nvSpPr>
        <p:spPr>
          <a:xfrm>
            <a:off x="458694" y="1512006"/>
            <a:ext cx="11274612" cy="5345818"/>
          </a:xfrm>
        </p:spPr>
        <p:txBody>
          <a:bodyPr vert="horz" lIns="91440" tIns="45720" rIns="91440" bIns="45720" rtlCol="0" anchor="t">
            <a:normAutofit/>
          </a:bodyPr>
          <a:lstStyle/>
          <a:p>
            <a:r>
              <a:rPr lang="en-US" b="1" dirty="0">
                <a:solidFill>
                  <a:srgbClr val="0D0D0D"/>
                </a:solidFill>
              </a:rPr>
              <a:t>Challenges-3:</a:t>
            </a:r>
            <a:endParaRPr lang="en-US" dirty="0"/>
          </a:p>
          <a:p>
            <a:r>
              <a:rPr lang="en-US" sz="1200" b="1" dirty="0">
                <a:solidFill>
                  <a:srgbClr val="0D0D0D"/>
                </a:solidFill>
                <a:ea typeface="+mn-lt"/>
                <a:cs typeface="+mn-lt"/>
              </a:rPr>
              <a:t>Base Image Selection</a:t>
            </a:r>
            <a:r>
              <a:rPr lang="en-US" sz="1200" dirty="0">
                <a:solidFill>
                  <a:srgbClr val="0D0D0D"/>
                </a:solidFill>
                <a:ea typeface="+mn-lt"/>
                <a:cs typeface="+mn-lt"/>
              </a:rPr>
              <a:t>: Needed a base image that supports both building the project with Maven and deploying it to a Tomcat server.</a:t>
            </a:r>
            <a:endParaRPr lang="en-US" dirty="0">
              <a:ea typeface="+mn-lt"/>
              <a:cs typeface="+mn-lt"/>
            </a:endParaRPr>
          </a:p>
          <a:p>
            <a:endParaRPr lang="en-US" sz="1200" dirty="0">
              <a:solidFill>
                <a:srgbClr val="0D0D0D"/>
              </a:solidFill>
            </a:endParaRPr>
          </a:p>
          <a:p>
            <a:r>
              <a:rPr lang="en-US" b="1" dirty="0">
                <a:solidFill>
                  <a:srgbClr val="0D0D0D"/>
                </a:solidFill>
              </a:rPr>
              <a:t>Solution:</a:t>
            </a:r>
            <a:endParaRPr lang="en-US" dirty="0"/>
          </a:p>
          <a:p>
            <a:r>
              <a:rPr lang="en-US" sz="1200" b="1" dirty="0">
                <a:solidFill>
                  <a:srgbClr val="0D0D0D"/>
                </a:solidFill>
                <a:ea typeface="+mn-lt"/>
                <a:cs typeface="+mn-lt"/>
              </a:rPr>
              <a:t>Multi-Stage Docker Build</a:t>
            </a:r>
            <a:r>
              <a:rPr lang="en-US" sz="1200" dirty="0">
                <a:solidFill>
                  <a:srgbClr val="0D0D0D"/>
                </a:solidFill>
                <a:ea typeface="+mn-lt"/>
                <a:cs typeface="+mn-lt"/>
              </a:rPr>
              <a:t>:</a:t>
            </a:r>
            <a:endParaRPr lang="en-US" dirty="0"/>
          </a:p>
          <a:p>
            <a:pPr lvl="1"/>
            <a:r>
              <a:rPr lang="en-US" sz="1200" b="1" dirty="0">
                <a:solidFill>
                  <a:srgbClr val="0D0D0D"/>
                </a:solidFill>
                <a:ea typeface="+mn-lt"/>
                <a:cs typeface="+mn-lt"/>
              </a:rPr>
              <a:t>First Stage</a:t>
            </a:r>
            <a:r>
              <a:rPr lang="en-US" sz="1200" dirty="0">
                <a:solidFill>
                  <a:srgbClr val="0D0D0D"/>
                </a:solidFill>
                <a:ea typeface="+mn-lt"/>
                <a:cs typeface="+mn-lt"/>
              </a:rPr>
              <a:t>: Selected a base image with essential tools like Maven for building the project.</a:t>
            </a:r>
            <a:endParaRPr lang="en-US" dirty="0">
              <a:ea typeface="+mn-lt"/>
              <a:cs typeface="+mn-lt"/>
            </a:endParaRPr>
          </a:p>
          <a:p>
            <a:pPr lvl="1"/>
            <a:r>
              <a:rPr lang="en-US" sz="1200" b="1" dirty="0">
                <a:solidFill>
                  <a:srgbClr val="0D0D0D"/>
                </a:solidFill>
                <a:ea typeface="+mn-lt"/>
                <a:cs typeface="+mn-lt"/>
              </a:rPr>
              <a:t>Second Stage</a:t>
            </a:r>
            <a:r>
              <a:rPr lang="en-US" sz="1200" dirty="0">
                <a:solidFill>
                  <a:srgbClr val="0D0D0D"/>
                </a:solidFill>
                <a:ea typeface="+mn-lt"/>
                <a:cs typeface="+mn-lt"/>
              </a:rPr>
              <a:t>: Switched to a Java base image for deploying the application on Tomcat.</a:t>
            </a:r>
            <a:endParaRPr lang="en-US" dirty="0">
              <a:ea typeface="+mn-lt"/>
              <a:cs typeface="+mn-lt"/>
            </a:endParaRPr>
          </a:p>
          <a:p>
            <a:pPr lvl="1"/>
            <a:endParaRPr lang="en-US" sz="1200" dirty="0">
              <a:solidFill>
                <a:srgbClr val="0D0D0D"/>
              </a:solidFill>
            </a:endParaRPr>
          </a:p>
          <a:p>
            <a:pPr marL="228600" lvl="1"/>
            <a:r>
              <a:rPr lang="en-US" b="1" dirty="0">
                <a:solidFill>
                  <a:srgbClr val="0D0D0D"/>
                </a:solidFill>
              </a:rPr>
              <a:t>Benefits Achieved:</a:t>
            </a:r>
            <a:endParaRPr lang="en-US" dirty="0"/>
          </a:p>
          <a:p>
            <a:r>
              <a:rPr lang="en-US" sz="1200" b="1" dirty="0">
                <a:solidFill>
                  <a:srgbClr val="0D0D0D"/>
                </a:solidFill>
                <a:ea typeface="+mn-lt"/>
                <a:cs typeface="+mn-lt"/>
              </a:rPr>
              <a:t>Efficient Docker Images</a:t>
            </a:r>
            <a:r>
              <a:rPr lang="en-US" sz="1200" dirty="0">
                <a:solidFill>
                  <a:srgbClr val="0D0D0D"/>
                </a:solidFill>
                <a:ea typeface="+mn-lt"/>
                <a:cs typeface="+mn-lt"/>
              </a:rPr>
              <a:t>: Ensured the final Docker image contained only necessary dependencies, reducing size and improving security.</a:t>
            </a:r>
            <a:endParaRPr lang="en-US" dirty="0">
              <a:ea typeface="+mn-lt"/>
              <a:cs typeface="+mn-lt"/>
            </a:endParaRPr>
          </a:p>
          <a:p>
            <a:r>
              <a:rPr lang="en-US" sz="1200" b="1" dirty="0">
                <a:solidFill>
                  <a:srgbClr val="0D0D0D"/>
                </a:solidFill>
                <a:ea typeface="+mn-lt"/>
                <a:cs typeface="+mn-lt"/>
              </a:rPr>
              <a:t>Optimized Build and Deployment</a:t>
            </a:r>
            <a:r>
              <a:rPr lang="en-US" sz="1200" dirty="0">
                <a:solidFill>
                  <a:srgbClr val="0D0D0D"/>
                </a:solidFill>
                <a:ea typeface="+mn-lt"/>
                <a:cs typeface="+mn-lt"/>
              </a:rPr>
              <a:t>: Streamlined the process for both building and deploying the Spring Boot application within Docker.</a:t>
            </a:r>
            <a:endParaRPr lang="en-US" dirty="0">
              <a:ea typeface="+mn-lt"/>
              <a:cs typeface="+mn-lt"/>
            </a:endParaRPr>
          </a:p>
          <a:p>
            <a:endParaRPr lang="en-US" sz="1200" dirty="0">
              <a:solidFill>
                <a:srgbClr val="0D0D0D"/>
              </a:solidFill>
              <a:ea typeface="+mn-lt"/>
              <a:cs typeface="+mn-lt"/>
            </a:endParaRPr>
          </a:p>
          <a:p>
            <a:r>
              <a:rPr lang="en-US" sz="1200" b="1" dirty="0">
                <a:solidFill>
                  <a:srgbClr val="0D0D0D"/>
                </a:solidFill>
                <a:ea typeface="+mn-lt"/>
                <a:cs typeface="+mn-lt"/>
              </a:rPr>
              <a:t>The software production course provided a foundational understanding of best practices in coding, version control, and deployment, significantly enhancing our ability to develop robust and maintainable software. Course also provided essential insights into Docker and containerization, teaching us how to effectively containerize applications for better scalability and portability. </a:t>
            </a:r>
            <a:endParaRPr lang="en-US" sz="1200" b="1" dirty="0">
              <a:solidFill>
                <a:srgbClr val="0D0D0D"/>
              </a:solidFill>
            </a:endParaRPr>
          </a:p>
          <a:p>
            <a:endParaRPr lang="en-US" b="1" dirty="0">
              <a:solidFill>
                <a:srgbClr val="0D0D0D"/>
              </a:solidFill>
            </a:endParaRPr>
          </a:p>
          <a:p>
            <a:endParaRPr lang="en-US" sz="1300" dirty="0">
              <a:solidFill>
                <a:srgbClr val="0D0D0D"/>
              </a:solidFill>
            </a:endParaRPr>
          </a:p>
        </p:txBody>
      </p:sp>
    </p:spTree>
    <p:extLst>
      <p:ext uri="{BB962C8B-B14F-4D97-AF65-F5344CB8AC3E}">
        <p14:creationId xmlns:p14="http://schemas.microsoft.com/office/powerpoint/2010/main" val="189205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F0D8-1B2F-CB8B-D996-178396B04A01}"/>
              </a:ext>
            </a:extLst>
          </p:cNvPr>
          <p:cNvSpPr>
            <a:spLocks noGrp="1"/>
          </p:cNvSpPr>
          <p:nvPr>
            <p:ph type="title"/>
          </p:nvPr>
        </p:nvSpPr>
        <p:spPr/>
        <p:txBody>
          <a:bodyPr/>
          <a:lstStyle/>
          <a:p>
            <a:r>
              <a:rPr lang="en-US"/>
              <a:t>Challenges faced cont..</a:t>
            </a:r>
          </a:p>
        </p:txBody>
      </p:sp>
      <p:sp>
        <p:nvSpPr>
          <p:cNvPr id="3" name="Content Placeholder 2">
            <a:extLst>
              <a:ext uri="{FF2B5EF4-FFF2-40B4-BE49-F238E27FC236}">
                <a16:creationId xmlns:a16="http://schemas.microsoft.com/office/drawing/2014/main" id="{070B46CB-2062-20BD-900B-B8468CC52A97}"/>
              </a:ext>
            </a:extLst>
          </p:cNvPr>
          <p:cNvSpPr>
            <a:spLocks noGrp="1"/>
          </p:cNvSpPr>
          <p:nvPr>
            <p:ph idx="1"/>
          </p:nvPr>
        </p:nvSpPr>
        <p:spPr>
          <a:xfrm>
            <a:off x="458694" y="1512006"/>
            <a:ext cx="11274612" cy="5345818"/>
          </a:xfrm>
        </p:spPr>
        <p:txBody>
          <a:bodyPr vert="horz" lIns="91440" tIns="45720" rIns="91440" bIns="45720" rtlCol="0" anchor="t">
            <a:normAutofit/>
          </a:bodyPr>
          <a:lstStyle/>
          <a:p>
            <a:r>
              <a:rPr lang="en-US" b="1">
                <a:solidFill>
                  <a:srgbClr val="0D0D0D"/>
                </a:solidFill>
              </a:rPr>
              <a:t>Challenge - 4:</a:t>
            </a:r>
            <a:endParaRPr lang="en-US"/>
          </a:p>
          <a:p>
            <a:r>
              <a:rPr lang="en-US" sz="1200" b="1">
                <a:solidFill>
                  <a:srgbClr val="0D0D0D"/>
                </a:solidFill>
                <a:ea typeface="+mn-lt"/>
                <a:cs typeface="+mn-lt"/>
              </a:rPr>
              <a:t>CORS Restrictions</a:t>
            </a:r>
            <a:r>
              <a:rPr lang="en-US" sz="1200">
                <a:solidFill>
                  <a:srgbClr val="0D0D0D"/>
                </a:solidFill>
                <a:ea typeface="+mn-lt"/>
                <a:cs typeface="+mn-lt"/>
              </a:rPr>
              <a:t>: Frontend requests were blocked by the backend due to origin differences, resulting in "Cross-Origin Request Blocked" errors.</a:t>
            </a:r>
            <a:endParaRPr lang="en-US">
              <a:ea typeface="+mn-lt"/>
              <a:cs typeface="+mn-lt"/>
            </a:endParaRPr>
          </a:p>
          <a:p>
            <a:r>
              <a:rPr lang="en-US" b="1">
                <a:solidFill>
                  <a:srgbClr val="0D0D0D"/>
                </a:solidFill>
              </a:rPr>
              <a:t>Solution:</a:t>
            </a:r>
            <a:endParaRPr lang="en-US"/>
          </a:p>
          <a:p>
            <a:r>
              <a:rPr lang="en-US" sz="1200" b="1">
                <a:solidFill>
                  <a:srgbClr val="0D0D0D"/>
                </a:solidFill>
                <a:ea typeface="+mn-lt"/>
                <a:cs typeface="+mn-lt"/>
              </a:rPr>
              <a:t>Backend Configuration</a:t>
            </a:r>
            <a:r>
              <a:rPr lang="en-US" sz="1200">
                <a:solidFill>
                  <a:srgbClr val="0D0D0D"/>
                </a:solidFill>
                <a:ea typeface="+mn-lt"/>
                <a:cs typeface="+mn-lt"/>
              </a:rPr>
              <a:t>:</a:t>
            </a:r>
            <a:endParaRPr lang="en-US">
              <a:ea typeface="+mn-lt"/>
              <a:cs typeface="+mn-lt"/>
            </a:endParaRPr>
          </a:p>
          <a:p>
            <a:pPr lvl="1"/>
            <a:r>
              <a:rPr lang="en-US" sz="1200" b="1">
                <a:solidFill>
                  <a:srgbClr val="0D0D0D"/>
                </a:solidFill>
                <a:ea typeface="+mn-lt"/>
                <a:cs typeface="+mn-lt"/>
              </a:rPr>
              <a:t>Spring Boot CORS Setup</a:t>
            </a:r>
            <a:r>
              <a:rPr lang="en-US" sz="1200">
                <a:solidFill>
                  <a:srgbClr val="0D0D0D"/>
                </a:solidFill>
                <a:ea typeface="+mn-lt"/>
                <a:cs typeface="+mn-lt"/>
              </a:rPr>
              <a:t>: Configured CORS in the backend using Spring Boot, defining a </a:t>
            </a:r>
            <a:r>
              <a:rPr lang="en-US" sz="1200" b="1" err="1">
                <a:solidFill>
                  <a:srgbClr val="0D0D0D"/>
                </a:solidFill>
                <a:latin typeface="Consolas"/>
                <a:ea typeface="+mn-lt"/>
                <a:cs typeface="+mn-lt"/>
              </a:rPr>
              <a:t>CorsFilter</a:t>
            </a:r>
            <a:r>
              <a:rPr lang="en-US" sz="1200">
                <a:solidFill>
                  <a:srgbClr val="0D0D0D"/>
                </a:solidFill>
                <a:ea typeface="+mn-lt"/>
                <a:cs typeface="+mn-lt"/>
              </a:rPr>
              <a:t> bean to allow requests from any origin, method, and headers.</a:t>
            </a:r>
            <a:endParaRPr lang="en-US">
              <a:ea typeface="+mn-lt"/>
              <a:cs typeface="+mn-lt"/>
            </a:endParaRPr>
          </a:p>
          <a:p>
            <a:r>
              <a:rPr lang="en-US" sz="1200" b="1">
                <a:solidFill>
                  <a:srgbClr val="0D0D0D"/>
                </a:solidFill>
                <a:ea typeface="+mn-lt"/>
                <a:cs typeface="+mn-lt"/>
              </a:rPr>
              <a:t>Frontend Adjustments</a:t>
            </a:r>
            <a:r>
              <a:rPr lang="en-US" sz="1200">
                <a:solidFill>
                  <a:srgbClr val="0D0D0D"/>
                </a:solidFill>
                <a:ea typeface="+mn-lt"/>
                <a:cs typeface="+mn-lt"/>
              </a:rPr>
              <a:t>:</a:t>
            </a:r>
            <a:endParaRPr lang="en-US"/>
          </a:p>
          <a:p>
            <a:pPr lvl="1"/>
            <a:r>
              <a:rPr lang="en-US" sz="1200" b="1">
                <a:solidFill>
                  <a:srgbClr val="0D0D0D"/>
                </a:solidFill>
                <a:ea typeface="+mn-lt"/>
                <a:cs typeface="+mn-lt"/>
              </a:rPr>
              <a:t>Proxy Configuration</a:t>
            </a:r>
            <a:r>
              <a:rPr lang="en-US" sz="1200">
                <a:solidFill>
                  <a:srgbClr val="0D0D0D"/>
                </a:solidFill>
                <a:ea typeface="+mn-lt"/>
                <a:cs typeface="+mn-lt"/>
              </a:rPr>
              <a:t>: Set up a proxy (e.g., "</a:t>
            </a:r>
            <a:r>
              <a:rPr lang="en-US" sz="1200" err="1">
                <a:solidFill>
                  <a:srgbClr val="0D0D0D"/>
                </a:solidFill>
                <a:ea typeface="+mn-lt"/>
                <a:cs typeface="+mn-lt"/>
              </a:rPr>
              <a:t>proxy.conf.json</a:t>
            </a:r>
            <a:r>
              <a:rPr lang="en-US" sz="1200">
                <a:solidFill>
                  <a:srgbClr val="0D0D0D"/>
                </a:solidFill>
                <a:ea typeface="+mn-lt"/>
                <a:cs typeface="+mn-lt"/>
              </a:rPr>
              <a:t>" in Angular) to forward requests to the backend API, effectively bypassing CORS restrictions.</a:t>
            </a:r>
            <a:endParaRPr lang="en-US">
              <a:ea typeface="+mn-lt"/>
              <a:cs typeface="+mn-lt"/>
            </a:endParaRPr>
          </a:p>
          <a:p>
            <a:pPr lvl="1"/>
            <a:r>
              <a:rPr lang="en-US" b="1">
                <a:solidFill>
                  <a:srgbClr val="0D0D0D"/>
                </a:solidFill>
              </a:rPr>
              <a:t>Benefits Achieved:</a:t>
            </a:r>
            <a:endParaRPr lang="en-US"/>
          </a:p>
          <a:p>
            <a:r>
              <a:rPr lang="en-US" sz="1200" b="1">
                <a:solidFill>
                  <a:srgbClr val="0D0D0D"/>
                </a:solidFill>
                <a:ea typeface="+mn-lt"/>
                <a:cs typeface="+mn-lt"/>
              </a:rPr>
              <a:t>Seamless Communication</a:t>
            </a:r>
            <a:r>
              <a:rPr lang="en-US" sz="1200">
                <a:solidFill>
                  <a:srgbClr val="0D0D0D"/>
                </a:solidFill>
                <a:ea typeface="+mn-lt"/>
                <a:cs typeface="+mn-lt"/>
              </a:rPr>
              <a:t>: Enabled smooth cross-origin communication between the frontend and backend, eliminating CORS issues.</a:t>
            </a:r>
            <a:endParaRPr lang="en-US">
              <a:ea typeface="+mn-lt"/>
              <a:cs typeface="+mn-lt"/>
            </a:endParaRPr>
          </a:p>
          <a:p>
            <a:r>
              <a:rPr lang="en-US" sz="1200" b="1">
                <a:solidFill>
                  <a:srgbClr val="0D0D0D"/>
                </a:solidFill>
                <a:ea typeface="+mn-lt"/>
                <a:cs typeface="+mn-lt"/>
              </a:rPr>
              <a:t>Enhanced Development Experience</a:t>
            </a:r>
            <a:r>
              <a:rPr lang="en-US" sz="1200">
                <a:solidFill>
                  <a:srgbClr val="0D0D0D"/>
                </a:solidFill>
                <a:ea typeface="+mn-lt"/>
                <a:cs typeface="+mn-lt"/>
              </a:rPr>
              <a:t>: Simplified development and testing processes by resolving cross-origin errors.</a:t>
            </a:r>
            <a:endParaRPr lang="en-US">
              <a:ea typeface="+mn-lt"/>
              <a:cs typeface="+mn-lt"/>
            </a:endParaRPr>
          </a:p>
          <a:p>
            <a:endParaRPr lang="en-US" sz="1200">
              <a:solidFill>
                <a:srgbClr val="0D0D0D"/>
              </a:solidFill>
            </a:endParaRPr>
          </a:p>
          <a:p>
            <a:r>
              <a:rPr lang="en-US" sz="1200">
                <a:solidFill>
                  <a:srgbClr val="0D0D0D"/>
                </a:solidFill>
                <a:ea typeface="+mn-lt"/>
                <a:cs typeface="+mn-lt"/>
              </a:rPr>
              <a:t>Software validation and verification course enhanced our ability to anticipate and resolve integration issues like CORS by teaching systematic debugging and testing principles. This ensured correct CORS configurations and seamless frontend-backend communication in our project.</a:t>
            </a:r>
            <a:endParaRPr lang="en-US" sz="1200">
              <a:solidFill>
                <a:srgbClr val="0D0D0D"/>
              </a:solidFill>
            </a:endParaRPr>
          </a:p>
          <a:p>
            <a:endParaRPr lang="en-US" b="1">
              <a:solidFill>
                <a:srgbClr val="0D0D0D"/>
              </a:solidFill>
            </a:endParaRPr>
          </a:p>
          <a:p>
            <a:endParaRPr lang="en-US" b="1">
              <a:solidFill>
                <a:srgbClr val="0D0D0D"/>
              </a:solidFill>
            </a:endParaRPr>
          </a:p>
          <a:p>
            <a:endParaRPr lang="en-US" sz="1300">
              <a:solidFill>
                <a:srgbClr val="0D0D0D"/>
              </a:solidFill>
            </a:endParaRPr>
          </a:p>
        </p:txBody>
      </p:sp>
    </p:spTree>
    <p:extLst>
      <p:ext uri="{BB962C8B-B14F-4D97-AF65-F5344CB8AC3E}">
        <p14:creationId xmlns:p14="http://schemas.microsoft.com/office/powerpoint/2010/main" val="21432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568D-BB7E-0DD7-A7D1-6F9989FAA5F7}"/>
              </a:ext>
            </a:extLst>
          </p:cNvPr>
          <p:cNvSpPr>
            <a:spLocks noGrp="1"/>
          </p:cNvSpPr>
          <p:nvPr>
            <p:ph type="title"/>
          </p:nvPr>
        </p:nvSpPr>
        <p:spPr/>
        <p:txBody>
          <a:bodyPr/>
          <a:lstStyle/>
          <a:p>
            <a:r>
              <a:rPr lang="en-US"/>
              <a:t>Learning Implemented</a:t>
            </a:r>
          </a:p>
        </p:txBody>
      </p:sp>
      <p:sp>
        <p:nvSpPr>
          <p:cNvPr id="3" name="Content Placeholder 2">
            <a:extLst>
              <a:ext uri="{FF2B5EF4-FFF2-40B4-BE49-F238E27FC236}">
                <a16:creationId xmlns:a16="http://schemas.microsoft.com/office/drawing/2014/main" id="{7BA4E3E0-3D08-AAF3-6F16-23B345C07556}"/>
              </a:ext>
            </a:extLst>
          </p:cNvPr>
          <p:cNvSpPr>
            <a:spLocks noGrp="1"/>
          </p:cNvSpPr>
          <p:nvPr>
            <p:ph idx="1"/>
          </p:nvPr>
        </p:nvSpPr>
        <p:spPr/>
        <p:txBody>
          <a:bodyPr/>
          <a:lstStyle/>
          <a:p>
            <a:pPr lvl="1"/>
            <a:r>
              <a:rPr lang="en-US" dirty="0"/>
              <a:t>Requirements gathering</a:t>
            </a:r>
          </a:p>
          <a:p>
            <a:pPr lvl="1"/>
            <a:r>
              <a:rPr lang="en-US" dirty="0"/>
              <a:t>Paper Prototype</a:t>
            </a:r>
          </a:p>
          <a:p>
            <a:pPr lvl="1"/>
            <a:r>
              <a:rPr lang="en-US" dirty="0"/>
              <a:t>Design and implementation</a:t>
            </a:r>
          </a:p>
          <a:p>
            <a:pPr lvl="1"/>
            <a:r>
              <a:rPr lang="en-US" dirty="0"/>
              <a:t>Testing</a:t>
            </a:r>
          </a:p>
          <a:p>
            <a:pPr lvl="1"/>
            <a:r>
              <a:rPr lang="en-US" dirty="0"/>
              <a:t>GitHub</a:t>
            </a:r>
          </a:p>
          <a:p>
            <a:pPr lvl="1"/>
            <a:r>
              <a:rPr lang="en-US" dirty="0"/>
              <a:t>Docker and containerization</a:t>
            </a:r>
          </a:p>
          <a:p>
            <a:pPr lvl="1"/>
            <a:r>
              <a:rPr lang="en-US" dirty="0"/>
              <a:t>Sprint</a:t>
            </a:r>
          </a:p>
        </p:txBody>
      </p:sp>
    </p:spTree>
    <p:extLst>
      <p:ext uri="{BB962C8B-B14F-4D97-AF65-F5344CB8AC3E}">
        <p14:creationId xmlns:p14="http://schemas.microsoft.com/office/powerpoint/2010/main" val="68413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A129-F054-05F6-62E4-7590CBB0001E}"/>
              </a:ext>
            </a:extLst>
          </p:cNvPr>
          <p:cNvSpPr>
            <a:spLocks noGrp="1"/>
          </p:cNvSpPr>
          <p:nvPr>
            <p:ph type="title"/>
          </p:nvPr>
        </p:nvSpPr>
        <p:spPr>
          <a:xfrm>
            <a:off x="648447" y="2766218"/>
            <a:ext cx="10895106" cy="1325563"/>
          </a:xfrm>
        </p:spPr>
        <p:txBody>
          <a:bodyPr/>
          <a:lstStyle/>
          <a:p>
            <a:pPr algn="ctr"/>
            <a:r>
              <a:rPr lang="en-US"/>
              <a:t>Question?</a:t>
            </a:r>
          </a:p>
        </p:txBody>
      </p:sp>
    </p:spTree>
    <p:extLst>
      <p:ext uri="{BB962C8B-B14F-4D97-AF65-F5344CB8AC3E}">
        <p14:creationId xmlns:p14="http://schemas.microsoft.com/office/powerpoint/2010/main" val="115963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2597-61FB-5BAD-37FC-DDA8D867C1C9}"/>
              </a:ext>
            </a:extLst>
          </p:cNvPr>
          <p:cNvSpPr>
            <a:spLocks noGrp="1"/>
          </p:cNvSpPr>
          <p:nvPr>
            <p:ph type="title"/>
          </p:nvPr>
        </p:nvSpPr>
        <p:spPr/>
        <p:txBody>
          <a:bodyPr/>
          <a:lstStyle/>
          <a:p>
            <a:r>
              <a:rPr lang="en-US"/>
              <a:t>Meet The Outstanding Team</a:t>
            </a:r>
          </a:p>
        </p:txBody>
      </p:sp>
      <p:sp>
        <p:nvSpPr>
          <p:cNvPr id="3" name="Content Placeholder 2">
            <a:extLst>
              <a:ext uri="{FF2B5EF4-FFF2-40B4-BE49-F238E27FC236}">
                <a16:creationId xmlns:a16="http://schemas.microsoft.com/office/drawing/2014/main" id="{773C565C-B6EE-EF2B-6DAF-E7E002A36FAE}"/>
              </a:ext>
            </a:extLst>
          </p:cNvPr>
          <p:cNvSpPr>
            <a:spLocks noGrp="1"/>
          </p:cNvSpPr>
          <p:nvPr>
            <p:ph idx="1"/>
          </p:nvPr>
        </p:nvSpPr>
        <p:spPr>
          <a:xfrm>
            <a:off x="458694" y="1607927"/>
            <a:ext cx="11274612" cy="4195763"/>
          </a:xfrm>
        </p:spPr>
        <p:txBody>
          <a:bodyPr/>
          <a:lstStyle/>
          <a:p>
            <a:r>
              <a:rPr lang="en-US"/>
              <a:t>Project advisor </a:t>
            </a:r>
          </a:p>
          <a:p>
            <a:pPr lvl="1"/>
            <a:r>
              <a:rPr lang="en-US"/>
              <a:t>Dr. Brian T. Bennett</a:t>
            </a:r>
          </a:p>
          <a:p>
            <a:endParaRPr lang="en-US"/>
          </a:p>
          <a:p>
            <a:r>
              <a:rPr lang="en-US"/>
              <a:t>Developers</a:t>
            </a:r>
          </a:p>
          <a:p>
            <a:pPr lvl="1"/>
            <a:r>
              <a:rPr lang="en-US"/>
              <a:t>Neel Patel	</a:t>
            </a:r>
          </a:p>
          <a:p>
            <a:pPr lvl="1"/>
            <a:r>
              <a:rPr lang="en-US" err="1"/>
              <a:t>Udaynath</a:t>
            </a:r>
            <a:r>
              <a:rPr lang="en-US"/>
              <a:t> </a:t>
            </a:r>
            <a:r>
              <a:rPr lang="en-US" err="1"/>
              <a:t>Yerramsetty</a:t>
            </a:r>
            <a:endParaRPr lang="en-US"/>
          </a:p>
          <a:p>
            <a:pPr lvl="1"/>
            <a:r>
              <a:rPr lang="en-US" err="1"/>
              <a:t>Pragna</a:t>
            </a:r>
            <a:r>
              <a:rPr lang="en-US"/>
              <a:t> Sai </a:t>
            </a:r>
            <a:r>
              <a:rPr lang="en-US" err="1"/>
              <a:t>Nutulapati</a:t>
            </a:r>
            <a:endParaRPr lang="en-US"/>
          </a:p>
          <a:p>
            <a:endParaRPr lang="en-US"/>
          </a:p>
        </p:txBody>
      </p:sp>
    </p:spTree>
    <p:extLst>
      <p:ext uri="{BB962C8B-B14F-4D97-AF65-F5344CB8AC3E}">
        <p14:creationId xmlns:p14="http://schemas.microsoft.com/office/powerpoint/2010/main" val="256420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A129-F054-05F6-62E4-7590CBB0001E}"/>
              </a:ext>
            </a:extLst>
          </p:cNvPr>
          <p:cNvSpPr>
            <a:spLocks noGrp="1"/>
          </p:cNvSpPr>
          <p:nvPr>
            <p:ph type="title"/>
          </p:nvPr>
        </p:nvSpPr>
        <p:spPr>
          <a:xfrm>
            <a:off x="648447" y="2766218"/>
            <a:ext cx="10895106" cy="1325563"/>
          </a:xfrm>
        </p:spPr>
        <p:txBody>
          <a:bodyPr/>
          <a:lstStyle/>
          <a:p>
            <a:pPr algn="ctr"/>
            <a:r>
              <a:rPr lang="en-US"/>
              <a:t>Thank you!</a:t>
            </a:r>
          </a:p>
        </p:txBody>
      </p:sp>
    </p:spTree>
    <p:extLst>
      <p:ext uri="{BB962C8B-B14F-4D97-AF65-F5344CB8AC3E}">
        <p14:creationId xmlns:p14="http://schemas.microsoft.com/office/powerpoint/2010/main" val="7532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B2CD-931B-FD0F-D481-FC2A7EF79872}"/>
              </a:ext>
            </a:extLst>
          </p:cNvPr>
          <p:cNvSpPr>
            <a:spLocks noGrp="1"/>
          </p:cNvSpPr>
          <p:nvPr>
            <p:ph type="title"/>
          </p:nvPr>
        </p:nvSpPr>
        <p:spPr/>
        <p:txBody>
          <a:bodyPr/>
          <a:lstStyle/>
          <a:p>
            <a:r>
              <a:rPr lang="en-US"/>
              <a:t>The Problem!	</a:t>
            </a:r>
          </a:p>
        </p:txBody>
      </p:sp>
      <p:sp>
        <p:nvSpPr>
          <p:cNvPr id="3" name="Content Placeholder 2">
            <a:extLst>
              <a:ext uri="{FF2B5EF4-FFF2-40B4-BE49-F238E27FC236}">
                <a16:creationId xmlns:a16="http://schemas.microsoft.com/office/drawing/2014/main" id="{599C719B-4C4A-866E-786E-BCFA6237D3F5}"/>
              </a:ext>
            </a:extLst>
          </p:cNvPr>
          <p:cNvSpPr>
            <a:spLocks noGrp="1"/>
          </p:cNvSpPr>
          <p:nvPr>
            <p:ph idx="1"/>
          </p:nvPr>
        </p:nvSpPr>
        <p:spPr/>
        <p:txBody>
          <a:bodyPr/>
          <a:lstStyle/>
          <a:p>
            <a:r>
              <a:rPr lang="en-US" dirty="0"/>
              <a:t>Lack of communication between the departments and the community</a:t>
            </a:r>
          </a:p>
          <a:p>
            <a:r>
              <a:rPr lang="en-US" dirty="0"/>
              <a:t>One department need assistance, but it is difficult to find correct person/s or student/s</a:t>
            </a:r>
          </a:p>
          <a:p>
            <a:r>
              <a:rPr lang="en-US" dirty="0"/>
              <a:t>Time consuming and inefficient</a:t>
            </a:r>
          </a:p>
        </p:txBody>
      </p:sp>
    </p:spTree>
    <p:extLst>
      <p:ext uri="{BB962C8B-B14F-4D97-AF65-F5344CB8AC3E}">
        <p14:creationId xmlns:p14="http://schemas.microsoft.com/office/powerpoint/2010/main" val="281510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0132-7D0D-F674-FDC8-3E0C9FF0F362}"/>
              </a:ext>
            </a:extLst>
          </p:cNvPr>
          <p:cNvSpPr>
            <a:spLocks noGrp="1"/>
          </p:cNvSpPr>
          <p:nvPr>
            <p:ph type="title"/>
          </p:nvPr>
        </p:nvSpPr>
        <p:spPr/>
        <p:txBody>
          <a:bodyPr/>
          <a:lstStyle/>
          <a:p>
            <a:r>
              <a:rPr lang="en-US"/>
              <a:t>The Idea!	</a:t>
            </a:r>
          </a:p>
        </p:txBody>
      </p:sp>
      <p:sp>
        <p:nvSpPr>
          <p:cNvPr id="3" name="Content Placeholder 2">
            <a:extLst>
              <a:ext uri="{FF2B5EF4-FFF2-40B4-BE49-F238E27FC236}">
                <a16:creationId xmlns:a16="http://schemas.microsoft.com/office/drawing/2014/main" id="{480D560B-AA4E-01A3-DFC0-46223E423F79}"/>
              </a:ext>
            </a:extLst>
          </p:cNvPr>
          <p:cNvSpPr>
            <a:spLocks noGrp="1"/>
          </p:cNvSpPr>
          <p:nvPr>
            <p:ph idx="1"/>
          </p:nvPr>
        </p:nvSpPr>
        <p:spPr/>
        <p:txBody>
          <a:bodyPr/>
          <a:lstStyle/>
          <a:p>
            <a:r>
              <a:rPr lang="en-US" dirty="0"/>
              <a:t>A platform to connect all students and community partners</a:t>
            </a:r>
          </a:p>
          <a:p>
            <a:r>
              <a:rPr lang="en-US" dirty="0"/>
              <a:t>Community partners can propose their project ideas</a:t>
            </a:r>
          </a:p>
          <a:p>
            <a:r>
              <a:rPr lang="en-US" dirty="0"/>
              <a:t>Students who have similar skills can apply to work on a particular project</a:t>
            </a:r>
          </a:p>
          <a:p>
            <a:r>
              <a:rPr lang="en-US" dirty="0"/>
              <a:t>Reduces the communication gap</a:t>
            </a:r>
          </a:p>
          <a:p>
            <a:r>
              <a:rPr lang="en-US" dirty="0"/>
              <a:t>Less time consuming and more efficient</a:t>
            </a:r>
          </a:p>
        </p:txBody>
      </p:sp>
    </p:spTree>
    <p:extLst>
      <p:ext uri="{BB962C8B-B14F-4D97-AF65-F5344CB8AC3E}">
        <p14:creationId xmlns:p14="http://schemas.microsoft.com/office/powerpoint/2010/main" val="73598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7FF3-DFB1-6375-8DC5-8331CB154DD9}"/>
              </a:ext>
            </a:extLst>
          </p:cNvPr>
          <p:cNvSpPr>
            <a:spLocks noGrp="1"/>
          </p:cNvSpPr>
          <p:nvPr>
            <p:ph type="title"/>
          </p:nvPr>
        </p:nvSpPr>
        <p:spPr/>
        <p:txBody>
          <a:bodyPr/>
          <a:lstStyle/>
          <a:p>
            <a:r>
              <a:rPr lang="en-US"/>
              <a:t>User Roles</a:t>
            </a:r>
          </a:p>
        </p:txBody>
      </p:sp>
      <p:sp>
        <p:nvSpPr>
          <p:cNvPr id="3" name="Content Placeholder 2">
            <a:extLst>
              <a:ext uri="{FF2B5EF4-FFF2-40B4-BE49-F238E27FC236}">
                <a16:creationId xmlns:a16="http://schemas.microsoft.com/office/drawing/2014/main" id="{D4033F5B-BDA2-88DD-E3A8-816C9A131EE9}"/>
              </a:ext>
            </a:extLst>
          </p:cNvPr>
          <p:cNvSpPr>
            <a:spLocks noGrp="1"/>
          </p:cNvSpPr>
          <p:nvPr>
            <p:ph idx="1"/>
          </p:nvPr>
        </p:nvSpPr>
        <p:spPr/>
        <p:txBody>
          <a:bodyPr/>
          <a:lstStyle/>
          <a:p>
            <a:r>
              <a:rPr lang="en-US" dirty="0"/>
              <a:t>Administrator</a:t>
            </a:r>
          </a:p>
          <a:p>
            <a:r>
              <a:rPr lang="en-US" dirty="0"/>
              <a:t>Client/Community Partner</a:t>
            </a:r>
          </a:p>
          <a:p>
            <a:r>
              <a:rPr lang="en-US" dirty="0"/>
              <a:t>Student</a:t>
            </a:r>
          </a:p>
          <a:p>
            <a:r>
              <a:rPr lang="en-US" dirty="0"/>
              <a:t>Faculty</a:t>
            </a:r>
          </a:p>
        </p:txBody>
      </p:sp>
    </p:spTree>
    <p:extLst>
      <p:ext uri="{BB962C8B-B14F-4D97-AF65-F5344CB8AC3E}">
        <p14:creationId xmlns:p14="http://schemas.microsoft.com/office/powerpoint/2010/main" val="105347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622-AF71-5A25-034E-440FF707A26B}"/>
              </a:ext>
            </a:extLst>
          </p:cNvPr>
          <p:cNvSpPr>
            <a:spLocks noGrp="1"/>
          </p:cNvSpPr>
          <p:nvPr>
            <p:ph type="title"/>
          </p:nvPr>
        </p:nvSpPr>
        <p:spPr/>
        <p:txBody>
          <a:bodyPr/>
          <a:lstStyle/>
          <a:p>
            <a:r>
              <a:rPr lang="en-US"/>
              <a:t>Administrator</a:t>
            </a:r>
          </a:p>
        </p:txBody>
      </p:sp>
      <p:sp>
        <p:nvSpPr>
          <p:cNvPr id="3" name="Content Placeholder 2">
            <a:extLst>
              <a:ext uri="{FF2B5EF4-FFF2-40B4-BE49-F238E27FC236}">
                <a16:creationId xmlns:a16="http://schemas.microsoft.com/office/drawing/2014/main" id="{CA513A46-5D92-31C8-0A11-2F39E1A6DC96}"/>
              </a:ext>
            </a:extLst>
          </p:cNvPr>
          <p:cNvSpPr>
            <a:spLocks noGrp="1"/>
          </p:cNvSpPr>
          <p:nvPr>
            <p:ph idx="1"/>
          </p:nvPr>
        </p:nvSpPr>
        <p:spPr/>
        <p:txBody>
          <a:bodyPr/>
          <a:lstStyle/>
          <a:p>
            <a:r>
              <a:rPr lang="en-US" dirty="0"/>
              <a:t>Approve or reject user requests</a:t>
            </a:r>
          </a:p>
          <a:p>
            <a:r>
              <a:rPr lang="en-US" dirty="0"/>
              <a:t>Admin will have rights to approve or reject the proposed project requests if necessary</a:t>
            </a:r>
          </a:p>
          <a:p>
            <a:r>
              <a:rPr lang="en-US" dirty="0"/>
              <a:t>Admin will have rights to manage users</a:t>
            </a:r>
          </a:p>
        </p:txBody>
      </p:sp>
    </p:spTree>
    <p:extLst>
      <p:ext uri="{BB962C8B-B14F-4D97-AF65-F5344CB8AC3E}">
        <p14:creationId xmlns:p14="http://schemas.microsoft.com/office/powerpoint/2010/main" val="24345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D484-8F99-9085-8840-A67232D18FC9}"/>
              </a:ext>
            </a:extLst>
          </p:cNvPr>
          <p:cNvSpPr>
            <a:spLocks noGrp="1"/>
          </p:cNvSpPr>
          <p:nvPr>
            <p:ph type="title"/>
          </p:nvPr>
        </p:nvSpPr>
        <p:spPr/>
        <p:txBody>
          <a:bodyPr/>
          <a:lstStyle/>
          <a:p>
            <a:r>
              <a:rPr lang="en-US" dirty="0"/>
              <a:t>Client/Community Partner</a:t>
            </a:r>
          </a:p>
        </p:txBody>
      </p:sp>
      <p:sp>
        <p:nvSpPr>
          <p:cNvPr id="3" name="Content Placeholder 2">
            <a:extLst>
              <a:ext uri="{FF2B5EF4-FFF2-40B4-BE49-F238E27FC236}">
                <a16:creationId xmlns:a16="http://schemas.microsoft.com/office/drawing/2014/main" id="{8D866309-47F2-9348-9953-2775FA24095E}"/>
              </a:ext>
            </a:extLst>
          </p:cNvPr>
          <p:cNvSpPr>
            <a:spLocks noGrp="1"/>
          </p:cNvSpPr>
          <p:nvPr>
            <p:ph idx="1"/>
          </p:nvPr>
        </p:nvSpPr>
        <p:spPr/>
        <p:txBody>
          <a:bodyPr/>
          <a:lstStyle/>
          <a:p>
            <a:r>
              <a:rPr lang="en-US" dirty="0"/>
              <a:t>Propose projects</a:t>
            </a:r>
          </a:p>
          <a:p>
            <a:r>
              <a:rPr lang="en-US" dirty="0"/>
              <a:t>Approve or reject requests from students to work on project</a:t>
            </a:r>
          </a:p>
          <a:p>
            <a:r>
              <a:rPr lang="en-US" dirty="0"/>
              <a:t>Approve or reject requests from faculty to work on project</a:t>
            </a:r>
          </a:p>
          <a:p>
            <a:r>
              <a:rPr lang="en-US" dirty="0"/>
              <a:t>Keep project track record</a:t>
            </a:r>
          </a:p>
        </p:txBody>
      </p:sp>
    </p:spTree>
    <p:extLst>
      <p:ext uri="{BB962C8B-B14F-4D97-AF65-F5344CB8AC3E}">
        <p14:creationId xmlns:p14="http://schemas.microsoft.com/office/powerpoint/2010/main" val="371442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B0E1-F25D-B048-CF98-3A45152F50BD}"/>
              </a:ext>
            </a:extLst>
          </p:cNvPr>
          <p:cNvSpPr>
            <a:spLocks noGrp="1"/>
          </p:cNvSpPr>
          <p:nvPr>
            <p:ph type="title"/>
          </p:nvPr>
        </p:nvSpPr>
        <p:spPr/>
        <p:txBody>
          <a:bodyPr/>
          <a:lstStyle/>
          <a:p>
            <a:r>
              <a:rPr lang="en-US"/>
              <a:t>Student</a:t>
            </a:r>
          </a:p>
        </p:txBody>
      </p:sp>
      <p:sp>
        <p:nvSpPr>
          <p:cNvPr id="3" name="Content Placeholder 2">
            <a:extLst>
              <a:ext uri="{FF2B5EF4-FFF2-40B4-BE49-F238E27FC236}">
                <a16:creationId xmlns:a16="http://schemas.microsoft.com/office/drawing/2014/main" id="{923C4E86-BCF2-29FD-E8B7-9CD66BD71102}"/>
              </a:ext>
            </a:extLst>
          </p:cNvPr>
          <p:cNvSpPr>
            <a:spLocks noGrp="1"/>
          </p:cNvSpPr>
          <p:nvPr>
            <p:ph idx="1"/>
          </p:nvPr>
        </p:nvSpPr>
        <p:spPr/>
        <p:txBody>
          <a:bodyPr/>
          <a:lstStyle/>
          <a:p>
            <a:r>
              <a:rPr lang="en-US" dirty="0"/>
              <a:t>Apply for a proposed project with similar skills</a:t>
            </a:r>
          </a:p>
          <a:p>
            <a:r>
              <a:rPr lang="en-US" dirty="0"/>
              <a:t>Result:</a:t>
            </a:r>
            <a:r>
              <a:rPr lang="en-US" dirty="0">
                <a:solidFill>
                  <a:srgbClr val="FF0000"/>
                </a:solidFill>
              </a:rPr>
              <a:t> </a:t>
            </a:r>
            <a:r>
              <a:rPr lang="en-US" dirty="0"/>
              <a:t>Work on project if approved by the client/community partner</a:t>
            </a:r>
          </a:p>
          <a:p>
            <a:r>
              <a:rPr lang="en-US" dirty="0"/>
              <a:t>Goal: Improve skills by working on the projects</a:t>
            </a:r>
          </a:p>
          <a:p>
            <a:endParaRPr lang="en-US" dirty="0"/>
          </a:p>
        </p:txBody>
      </p:sp>
    </p:spTree>
    <p:extLst>
      <p:ext uri="{BB962C8B-B14F-4D97-AF65-F5344CB8AC3E}">
        <p14:creationId xmlns:p14="http://schemas.microsoft.com/office/powerpoint/2010/main" val="256556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4FAC-5863-3557-13E8-DF4847792C6E}"/>
              </a:ext>
            </a:extLst>
          </p:cNvPr>
          <p:cNvSpPr>
            <a:spLocks noGrp="1"/>
          </p:cNvSpPr>
          <p:nvPr>
            <p:ph type="title"/>
          </p:nvPr>
        </p:nvSpPr>
        <p:spPr/>
        <p:txBody>
          <a:bodyPr/>
          <a:lstStyle/>
          <a:p>
            <a:r>
              <a:rPr lang="en-US"/>
              <a:t>Faculty</a:t>
            </a:r>
          </a:p>
        </p:txBody>
      </p:sp>
      <p:sp>
        <p:nvSpPr>
          <p:cNvPr id="3" name="Content Placeholder 2">
            <a:extLst>
              <a:ext uri="{FF2B5EF4-FFF2-40B4-BE49-F238E27FC236}">
                <a16:creationId xmlns:a16="http://schemas.microsoft.com/office/drawing/2014/main" id="{736FDC9F-E139-E3C2-569D-33144EE9F62F}"/>
              </a:ext>
            </a:extLst>
          </p:cNvPr>
          <p:cNvSpPr>
            <a:spLocks noGrp="1"/>
          </p:cNvSpPr>
          <p:nvPr>
            <p:ph idx="1"/>
          </p:nvPr>
        </p:nvSpPr>
        <p:spPr/>
        <p:txBody>
          <a:bodyPr/>
          <a:lstStyle/>
          <a:p>
            <a:r>
              <a:rPr lang="en-US" dirty="0"/>
              <a:t>Apply for a proposed project with similar skills</a:t>
            </a:r>
          </a:p>
          <a:p>
            <a:r>
              <a:rPr lang="en-US" dirty="0"/>
              <a:t>Result: Work on project if approved by the client/community partner</a:t>
            </a:r>
          </a:p>
          <a:p>
            <a:r>
              <a:rPr lang="en-US" dirty="0"/>
              <a:t>Goal: Guide students on project and increase community service</a:t>
            </a:r>
          </a:p>
          <a:p>
            <a:endParaRPr lang="en-US" dirty="0"/>
          </a:p>
        </p:txBody>
      </p:sp>
    </p:spTree>
    <p:extLst>
      <p:ext uri="{BB962C8B-B14F-4D97-AF65-F5344CB8AC3E}">
        <p14:creationId xmlns:p14="http://schemas.microsoft.com/office/powerpoint/2010/main" val="168730966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40a9273-646f-4dd0-b3e5-58d5b89160cd">
      <UserInfo>
        <DisplayName>Yerramsetty, Udaynath</DisplayName>
        <AccountId>12</AccountId>
        <AccountType/>
      </UserInfo>
      <UserInfo>
        <DisplayName>Nutulapati, Pragna Sai</DisplayName>
        <AccountId>13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C31CEF62C64644B4A232E0F2C01697" ma:contentTypeVersion="6" ma:contentTypeDescription="Create a new document." ma:contentTypeScope="" ma:versionID="d3b50b56a07298201c3737e303685449">
  <xsd:schema xmlns:xsd="http://www.w3.org/2001/XMLSchema" xmlns:xs="http://www.w3.org/2001/XMLSchema" xmlns:p="http://schemas.microsoft.com/office/2006/metadata/properties" xmlns:ns2="c9d0949a-da76-4922-801c-3ece82414194" xmlns:ns3="040a9273-646f-4dd0-b3e5-58d5b89160cd" targetNamespace="http://schemas.microsoft.com/office/2006/metadata/properties" ma:root="true" ma:fieldsID="1625f1e4003e2cafcf20e8313f323c57" ns2:_="" ns3:_="">
    <xsd:import namespace="c9d0949a-da76-4922-801c-3ece82414194"/>
    <xsd:import namespace="040a9273-646f-4dd0-b3e5-58d5b89160c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0949a-da76-4922-801c-3ece824141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0a9273-646f-4dd0-b3e5-58d5b89160c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BA4377-652A-48FF-9D18-D9730C14903C}">
  <ds:schemaRefs>
    <ds:schemaRef ds:uri="040a9273-646f-4dd0-b3e5-58d5b89160cd"/>
    <ds:schemaRef ds:uri="1cd91c88-91f1-4ad1-8330-545ffa9d0ed6"/>
    <ds:schemaRef ds:uri="b3411013-b21a-4710-abec-32eb4f9cac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60B7D30-394C-487E-AB29-BFC69D83E23A}">
  <ds:schemaRefs>
    <ds:schemaRef ds:uri="040a9273-646f-4dd0-b3e5-58d5b89160cd"/>
    <ds:schemaRef ds:uri="c9d0949a-da76-4922-801c-3ece824141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15A7279-2871-4A1F-8706-0740ED1303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895</Words>
  <Application>Microsoft Macintosh PowerPoint</Application>
  <PresentationFormat>Widescreen</PresentationFormat>
  <Paragraphs>115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Avenir Next LT Pro</vt:lpstr>
      <vt:lpstr>AvenirNext LT Pro Medium</vt:lpstr>
      <vt:lpstr>Consolas</vt:lpstr>
      <vt:lpstr>Sabon Next LT</vt:lpstr>
      <vt:lpstr>DappledVTI</vt:lpstr>
      <vt:lpstr>GoBeyondClassroom</vt:lpstr>
      <vt:lpstr>Meet The Outstanding Team</vt:lpstr>
      <vt:lpstr>The Problem! </vt:lpstr>
      <vt:lpstr>The Idea! </vt:lpstr>
      <vt:lpstr>User Roles</vt:lpstr>
      <vt:lpstr>Administrator</vt:lpstr>
      <vt:lpstr>Client/Community Partner</vt:lpstr>
      <vt:lpstr>Student</vt:lpstr>
      <vt:lpstr>Faculty</vt:lpstr>
      <vt:lpstr>Tools and technologies </vt:lpstr>
      <vt:lpstr>Admin Demo</vt:lpstr>
      <vt:lpstr>Client Demo</vt:lpstr>
      <vt:lpstr>Student/Faculty Demo</vt:lpstr>
      <vt:lpstr>Challenges faced</vt:lpstr>
      <vt:lpstr>Challenges faced cont..</vt:lpstr>
      <vt:lpstr>Challenges faced cont..</vt:lpstr>
      <vt:lpstr>Challenges faced cont..</vt:lpstr>
      <vt:lpstr>Learning Implemented</vt:lpstr>
      <vt:lpstr>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GoBeyondClassroom</dc:title>
  <dc:creator>Patel, Neel Manharlal</dc:creator>
  <cp:lastModifiedBy>udaynath yerramsetty</cp:lastModifiedBy>
  <cp:revision>9</cp:revision>
  <dcterms:created xsi:type="dcterms:W3CDTF">2024-04-27T18:57:46Z</dcterms:created>
  <dcterms:modified xsi:type="dcterms:W3CDTF">2024-04-30T18:29:35Z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0x0101000DC31CEF62C64644B4A232E0F2C01697</vt:lpwstr>
  </property>
</Properties>
</file>