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0" r:id="rId1"/>
  </p:sldMasterIdLst>
  <p:sldIdLst>
    <p:sldId id="267" r:id="rId2"/>
    <p:sldId id="273" r:id="rId3"/>
    <p:sldId id="257" r:id="rId4"/>
    <p:sldId id="258" r:id="rId5"/>
    <p:sldId id="264" r:id="rId6"/>
    <p:sldId id="259" r:id="rId7"/>
    <p:sldId id="270" r:id="rId8"/>
    <p:sldId id="271" r:id="rId9"/>
    <p:sldId id="272" r:id="rId10"/>
    <p:sldId id="268" r:id="rId11"/>
    <p:sldId id="269" r:id="rId12"/>
    <p:sldId id="260" r:id="rId13"/>
  </p:sldIdLst>
  <p:sldSz cx="12192000" cy="6858000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Bell MT" panose="02020503060305020303" pitchFamily="18" charset="0"/>
      <p:regular r:id="rId19"/>
      <p:bold r:id="rId20"/>
      <p:italic r:id="rId21"/>
    </p:embeddedFont>
    <p:embeddedFont>
      <p:font typeface="Book Antiqua" panose="02040602050305030304" pitchFamily="18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l Patel" initials="NP" lastIdx="1" clrIdx="0">
    <p:extLst>
      <p:ext uri="{19B8F6BF-5375-455C-9EA6-DF929625EA0E}">
        <p15:presenceInfo xmlns:p15="http://schemas.microsoft.com/office/powerpoint/2012/main" userId="755c7f35d4373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2T16:39:02.27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14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4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6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2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9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6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A78144-6FD4-461A-BEE3-AC1989F0538A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hoolsoftware.com.ng/online-student-information-systems/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cpedia.org/chalkboard/a/agenda.html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jarvee.com/demerits-merits-social-media/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99C6-0369-D22E-5403-AC45D49F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60" y="952456"/>
            <a:ext cx="10018713" cy="175259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Aptos" panose="020B0004020202020204" pitchFamily="34" charset="0"/>
              </a:rPr>
              <a:t>L.J INSTITUTE OF ENGINEERING AND TECHNOLOGY</a:t>
            </a:r>
            <a:br>
              <a:rPr lang="en-IN" sz="2400" b="1" dirty="0"/>
            </a:br>
            <a:r>
              <a:rPr lang="en-IN" sz="2400" b="1" dirty="0">
                <a:latin typeface="Aptos" panose="020B0004020202020204" pitchFamily="34" charset="0"/>
              </a:rPr>
              <a:t>FY3-DEPARTMENT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57538-1FF3-C23C-596D-8A623E8CE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974"/>
            <a:ext cx="741512" cy="776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F99F7-78CC-F5F3-6B5F-6B9815BBDF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84823" y="236726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344600-E218-6EC0-20A5-47D5681DC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82" y="2375934"/>
            <a:ext cx="1419127" cy="14858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547E1B1-BCB3-C8BF-AC48-A5EAA3C3B33D}"/>
              </a:ext>
            </a:extLst>
          </p:cNvPr>
          <p:cNvSpPr txBox="1">
            <a:spLocks/>
          </p:cNvSpPr>
          <p:nvPr/>
        </p:nvSpPr>
        <p:spPr>
          <a:xfrm>
            <a:off x="1270114" y="353266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b="1" dirty="0">
                <a:latin typeface="Aptos" panose="020B0004020202020204" pitchFamily="34" charset="0"/>
              </a:rPr>
              <a:t>INDIVIDUAL PROJECT : USING JAVA-II,DATABASE MANAGEMENT SYSTEM,DATA STRUCTURE</a:t>
            </a:r>
          </a:p>
          <a:p>
            <a:r>
              <a:rPr lang="en-IN" sz="1800" b="1" dirty="0">
                <a:latin typeface="Aptos" panose="020B0004020202020204" pitchFamily="34" charset="0"/>
              </a:rPr>
              <a:t>TITLE : STUDENT MANAGEMENT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2406F-BC6E-A0E2-2B8C-0D69C68BD3E0}"/>
              </a:ext>
            </a:extLst>
          </p:cNvPr>
          <p:cNvSpPr txBox="1"/>
          <p:nvPr/>
        </p:nvSpPr>
        <p:spPr>
          <a:xfrm>
            <a:off x="4911296" y="5397146"/>
            <a:ext cx="2551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ptos" panose="020B0004020202020204" pitchFamily="34" charset="0"/>
              </a:rPr>
              <a:t>MR.HIREN MAKWANA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EF1FB2-6C38-A7E4-9C28-07FDD41623C4}"/>
              </a:ext>
            </a:extLst>
          </p:cNvPr>
          <p:cNvSpPr txBox="1"/>
          <p:nvPr/>
        </p:nvSpPr>
        <p:spPr>
          <a:xfrm>
            <a:off x="4727823" y="5581812"/>
            <a:ext cx="2918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ptos" panose="020B0004020202020204" pitchFamily="34" charset="0"/>
              </a:rPr>
              <a:t>(FY3-Head Of Department)</a:t>
            </a:r>
          </a:p>
        </p:txBody>
      </p:sp>
    </p:spTree>
    <p:extLst>
      <p:ext uri="{BB962C8B-B14F-4D97-AF65-F5344CB8AC3E}">
        <p14:creationId xmlns:p14="http://schemas.microsoft.com/office/powerpoint/2010/main" val="123956198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5F0B7D-A898-C00B-2F51-3EC8F840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3849"/>
          </a:xfrm>
        </p:spPr>
        <p:txBody>
          <a:bodyPr>
            <a:normAutofit fontScale="90000"/>
          </a:bodyPr>
          <a:lstStyle/>
          <a:p>
            <a:r>
              <a:rPr lang="en-IN" sz="3600" u="sng" dirty="0"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2E2EB0-9081-A44E-DF8F-2069555B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89649"/>
            <a:ext cx="10098089" cy="71293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Graphical User Interface(GUI)</a:t>
            </a:r>
            <a:r>
              <a:rPr lang="en-US" dirty="0"/>
              <a:t> : </a:t>
            </a:r>
            <a:r>
              <a:rPr lang="en-US" i="1" dirty="0"/>
              <a:t>develop a more user-friendly interface using technologies like </a:t>
            </a:r>
            <a:r>
              <a:rPr lang="en-US" i="1" dirty="0" err="1"/>
              <a:t>JavaFx</a:t>
            </a:r>
            <a:r>
              <a:rPr lang="en-US" i="1" dirty="0"/>
              <a:t> or Swing.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Stronger Security </a:t>
            </a:r>
            <a:r>
              <a:rPr lang="en-US" i="1" dirty="0"/>
              <a:t>: Better Protections For safe And Private Data Entry.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Scalable Systems </a:t>
            </a:r>
            <a:r>
              <a:rPr lang="en-US" dirty="0"/>
              <a:t>: improved capacity for handling large student numbers and integration with other tools.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b="1" dirty="0"/>
              <a:t>Mobile App </a:t>
            </a:r>
            <a:r>
              <a:rPr lang="en-US" dirty="0"/>
              <a:t>: </a:t>
            </a:r>
            <a:r>
              <a:rPr lang="en-US" i="1" dirty="0"/>
              <a:t>Develop a mobile version of the system for easier Access.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36BBC-95EC-239C-6D98-AEF0D4DB6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B919C-8ED0-422F-F625-B567559D3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6393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5F0B7D-A898-C00B-2F51-3EC8F840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842319"/>
            <a:ext cx="10018713" cy="603849"/>
          </a:xfrm>
        </p:spPr>
        <p:txBody>
          <a:bodyPr>
            <a:normAutofit fontScale="90000"/>
          </a:bodyPr>
          <a:lstStyle/>
          <a:p>
            <a:r>
              <a:rPr lang="en-IN" sz="3600" u="sng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2E2EB0-9081-A44E-DF8F-2069555B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770" y="1684638"/>
            <a:ext cx="9571586" cy="48924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y in Java.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/>
              <a:t>Summary </a:t>
            </a:r>
            <a:r>
              <a:rPr lang="en-US" dirty="0"/>
              <a:t>: The Project Successfully demonstrates the use of java and MYSQL to manage Student in a simple Console Based Application. It Provides a foundation for Understanding CRUD operations and database connectivity in java.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Learning Outcomes </a:t>
            </a:r>
            <a:r>
              <a:rPr lang="en-US" dirty="0"/>
              <a:t>: Gained Practical Experience With JDBC , SQL queries and resource management. Identified areas of future improvement and expansion.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36BBC-95EC-239C-6D98-AEF0D4DB6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B919C-8ED0-422F-F625-B567559D3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131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E9A4D-D22B-DB05-7D3F-13E38E45E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0669" y="845389"/>
            <a:ext cx="5301200" cy="3797561"/>
          </a:xfrm>
        </p:spPr>
        <p:txBody>
          <a:bodyPr>
            <a:normAutofit/>
          </a:bodyPr>
          <a:lstStyle/>
          <a:p>
            <a:pPr algn="ctr"/>
            <a: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THANK </a:t>
            </a: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YOU</a:t>
            </a:r>
            <a:endParaRPr lang="en-IN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99C6-0369-D22E-5403-AC45D49F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60" y="952456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Algerian" panose="04020705040A02060702" pitchFamily="82" charset="0"/>
              </a:rPr>
              <a:t>Student management system</a:t>
            </a:r>
            <a:endParaRPr lang="en-IN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A78DA-5404-362D-5A9A-4266F29D34E0}"/>
              </a:ext>
            </a:extLst>
          </p:cNvPr>
          <p:cNvSpPr txBox="1"/>
          <p:nvPr/>
        </p:nvSpPr>
        <p:spPr>
          <a:xfrm>
            <a:off x="1086643" y="3605460"/>
            <a:ext cx="5136604" cy="2343655"/>
          </a:xfrm>
          <a:prstGeom prst="rect">
            <a:avLst/>
          </a:prstGeom>
          <a:noFill/>
          <a:ln>
            <a:noFill/>
          </a:ln>
          <a:effectLst>
            <a:outerShdw dir="5400000" algn="ctr" rotWithShape="0">
              <a:srgbClr val="000000"/>
            </a:outerShdw>
            <a:softEdge rad="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Student 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Neel Patel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Roll 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114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B4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CST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Enrollment Number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23002171310116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57538-1FF3-C23C-596D-8A623E8CE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88"/>
            <a:ext cx="741512" cy="776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F99F7-78CC-F5F3-6B5F-6B9815BBDF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60EB0E-D6FB-E1CB-59F6-CCDA4F158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21089" y="3080948"/>
            <a:ext cx="4842164" cy="28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629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84F6-248B-8FB9-C417-CFE33697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714" y="69012"/>
            <a:ext cx="6667828" cy="937727"/>
          </a:xfrm>
        </p:spPr>
        <p:txBody>
          <a:bodyPr>
            <a:normAutofit/>
          </a:bodyPr>
          <a:lstStyle/>
          <a:p>
            <a:r>
              <a:rPr lang="en-US" sz="4400" u="sng" dirty="0">
                <a:latin typeface="Algerian" panose="04020705040A020607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PROJECT AGENDA</a:t>
            </a:r>
            <a:endParaRPr lang="en-IN" sz="4400" u="sng" dirty="0">
              <a:latin typeface="Algerian" panose="04020705040A02060702" pitchFamily="8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9223D3-C54E-2A21-886E-0F01FFAD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787" y="1594799"/>
            <a:ext cx="4742331" cy="54030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System Design Diagram(Flowchart)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Advantages &amp; Challenges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Functionalities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Used Data Structures And Class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Tools Used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Table Schema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Future Scope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Conclusion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i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25CD60-D7E0-0B0B-2449-A078C6ABD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3656" y="2283479"/>
            <a:ext cx="5192126" cy="341382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E549A-EE61-8C41-B9C5-27DD45F7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69706"/>
            <a:ext cx="10018713" cy="965718"/>
          </a:xfrm>
        </p:spPr>
        <p:txBody>
          <a:bodyPr>
            <a:normAutofit/>
          </a:bodyPr>
          <a:lstStyle/>
          <a:p>
            <a:r>
              <a:rPr lang="en-IN" sz="4400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0E37-86AF-5E02-7BBD-BEEFDDAF2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655" y="2063746"/>
            <a:ext cx="9496941" cy="48954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i="1" dirty="0"/>
              <a:t>To develop a console-based </a:t>
            </a:r>
            <a:r>
              <a:rPr lang="en-US" b="1" i="1" dirty="0"/>
              <a:t>Student Management System(SMS) </a:t>
            </a:r>
            <a:r>
              <a:rPr lang="en-US" i="1" dirty="0"/>
              <a:t>that allows users and admin to login and </a:t>
            </a:r>
            <a:r>
              <a:rPr lang="en-US" b="1" i="1" dirty="0"/>
              <a:t>admin only </a:t>
            </a:r>
            <a:r>
              <a:rPr lang="en-US" i="1" dirty="0"/>
              <a:t>perform </a:t>
            </a:r>
            <a:r>
              <a:rPr lang="en-US" b="1" i="1" dirty="0"/>
              <a:t>Create</a:t>
            </a:r>
            <a:r>
              <a:rPr lang="en-US" i="1" dirty="0"/>
              <a:t> , </a:t>
            </a:r>
            <a:r>
              <a:rPr lang="en-US" b="1" i="1" dirty="0"/>
              <a:t>Read</a:t>
            </a:r>
            <a:r>
              <a:rPr lang="en-US" i="1" dirty="0"/>
              <a:t> , </a:t>
            </a:r>
            <a:r>
              <a:rPr lang="en-US" b="1" i="1" dirty="0"/>
              <a:t>Update</a:t>
            </a:r>
            <a:r>
              <a:rPr lang="en-US" i="1" dirty="0"/>
              <a:t> and </a:t>
            </a:r>
            <a:r>
              <a:rPr lang="en-US" b="1" i="1" dirty="0"/>
              <a:t>Delete</a:t>
            </a:r>
            <a:r>
              <a:rPr lang="en-US" i="1" dirty="0"/>
              <a:t> (CRUD) operations on student records using Java , Ds and </a:t>
            </a:r>
            <a:r>
              <a:rPr lang="en-US" i="1" dirty="0" err="1"/>
              <a:t>Mysql</a:t>
            </a:r>
            <a:r>
              <a:rPr lang="en-US" i="1" dirty="0"/>
              <a:t>.</a:t>
            </a:r>
            <a:endParaRPr lang="en-US" b="1" i="1" dirty="0"/>
          </a:p>
          <a:p>
            <a:pPr algn="just">
              <a:lnSpc>
                <a:spcPct val="200000"/>
              </a:lnSpc>
            </a:pPr>
            <a:r>
              <a:rPr lang="en-US" i="1" dirty="0"/>
              <a:t>This Project is two side of View :  1) Admin Page  2) Student Page</a:t>
            </a:r>
            <a:endParaRPr lang="en-US" b="1" i="1" dirty="0"/>
          </a:p>
          <a:p>
            <a:pPr algn="just">
              <a:lnSpc>
                <a:spcPct val="200000"/>
              </a:lnSpc>
            </a:pPr>
            <a:r>
              <a:rPr lang="en-US" i="1" dirty="0"/>
              <a:t>This Project was designed with JDBC , SQL and basic Java Programming concept while developing a simple effective Student Management System.</a:t>
            </a:r>
            <a:endParaRPr lang="en-US" b="1" i="1" dirty="0"/>
          </a:p>
          <a:p>
            <a:pPr algn="just">
              <a:lnSpc>
                <a:spcPct val="200000"/>
              </a:lnSpc>
            </a:pPr>
            <a:endParaRPr lang="en-US" b="1" i="1" dirty="0"/>
          </a:p>
          <a:p>
            <a:pPr marL="0" indent="0" algn="just">
              <a:buNone/>
            </a:pP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5F0B7D-A898-C00B-2F51-3EC8F840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74" y="912447"/>
            <a:ext cx="3329049" cy="550984"/>
          </a:xfrm>
        </p:spPr>
        <p:txBody>
          <a:bodyPr>
            <a:normAutofit fontScale="90000"/>
          </a:bodyPr>
          <a:lstStyle/>
          <a:p>
            <a:r>
              <a:rPr lang="en-IN" sz="3600" u="sng" dirty="0">
                <a:latin typeface="Algerian" panose="04020705040A02060702" pitchFamily="82" charset="0"/>
              </a:rPr>
              <a:t>Flowchart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96060D-7CA2-5803-DCA8-4E1586E0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271" y="1985108"/>
            <a:ext cx="4203454" cy="340750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i="1" dirty="0">
                <a:latin typeface="+mj-lt"/>
              </a:rPr>
              <a:t>A flowchart represents the flow of control In the program including decision points , loops and the order which statements are executed.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Bell MT" panose="02020503060305020303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i="1" dirty="0">
                <a:latin typeface="+mj-lt"/>
              </a:rPr>
              <a:t>Given diagram represent the flowchart of our project.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36BBC-95EC-239C-6D98-AEF0D4DB6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B919C-8ED0-422F-F625-B567559D3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00BF7-2AA0-249F-93AB-7FCD60C22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747" y="69012"/>
            <a:ext cx="5151120" cy="671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5945BAA-E177-35D6-C17B-BB8F563C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535" y="1209797"/>
            <a:ext cx="2903408" cy="612357"/>
          </a:xfrm>
        </p:spPr>
        <p:txBody>
          <a:bodyPr>
            <a:noAutofit/>
          </a:bodyPr>
          <a:lstStyle/>
          <a:p>
            <a:pPr algn="l"/>
            <a:r>
              <a:rPr lang="en-US" sz="3200" u="sng" dirty="0">
                <a:latin typeface="Algerian" panose="04020705040A02060702" pitchFamily="82" charset="0"/>
              </a:rPr>
              <a:t>ADVANTAGES</a:t>
            </a:r>
            <a:endParaRPr lang="en-IN" sz="3200" u="sng" dirty="0">
              <a:latin typeface="Algerian" panose="04020705040A020607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1F523-F53F-E381-FA9F-72DDD38C5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4535" y="2455684"/>
            <a:ext cx="4732207" cy="2029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Easy To Understand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Cross-Platform Compatibility</a:t>
            </a:r>
          </a:p>
          <a:p>
            <a:pPr algn="just">
              <a:lnSpc>
                <a:spcPct val="110000"/>
              </a:lnSpc>
            </a:pPr>
            <a:r>
              <a:rPr lang="en-US" sz="2000" dirty="0"/>
              <a:t>Real-World Application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C5BD4AA-B830-6281-ECFC-EA944C9D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9813" y="2455684"/>
            <a:ext cx="4732207" cy="24091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Limited User Interface in Console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Scalability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Graphical User interface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Security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Resource Management</a:t>
            </a:r>
          </a:p>
          <a:p>
            <a:pPr>
              <a:lnSpc>
                <a:spcPct val="110000"/>
              </a:lnSpc>
            </a:pP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0E26B-1A8D-C51C-189F-DEE66F9B05F5}"/>
              </a:ext>
            </a:extLst>
          </p:cNvPr>
          <p:cNvSpPr txBox="1"/>
          <p:nvPr/>
        </p:nvSpPr>
        <p:spPr>
          <a:xfrm>
            <a:off x="7139813" y="1237379"/>
            <a:ext cx="3749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lgerian" panose="04020705040A02060702" pitchFamily="82" charset="0"/>
              </a:rPr>
              <a:t>Challenges</a:t>
            </a:r>
            <a:endParaRPr lang="en-IN" sz="3200" u="sng" dirty="0">
              <a:latin typeface="Algerian" panose="04020705040A020607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2AA0DF-CE1B-EE29-4C90-F48FD1929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76318" y="5035847"/>
            <a:ext cx="3488948" cy="16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5F0B7D-A898-C00B-2F51-3EC8F840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752119"/>
            <a:ext cx="10018713" cy="603849"/>
          </a:xfrm>
        </p:spPr>
        <p:txBody>
          <a:bodyPr>
            <a:noAutofit/>
          </a:bodyPr>
          <a:lstStyle/>
          <a:p>
            <a:r>
              <a:rPr lang="en-US" sz="3600" i="1" u="sng" dirty="0">
                <a:latin typeface="Algerian" panose="04020705040A02060702" pitchFamily="82" charset="0"/>
              </a:rPr>
              <a:t>Functionalities</a:t>
            </a:r>
            <a:endParaRPr lang="en-IN" sz="3600" u="sng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36BBC-95EC-239C-6D98-AEF0D4DB6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B919C-8ED0-422F-F625-B567559D3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F69DD8-E054-D546-0F51-647187DAC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89108"/>
              </p:ext>
            </p:extLst>
          </p:nvPr>
        </p:nvGraphicFramePr>
        <p:xfrm>
          <a:off x="1398954" y="1710723"/>
          <a:ext cx="9853088" cy="359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362">
                  <a:extLst>
                    <a:ext uri="{9D8B030D-6E8A-4147-A177-3AD203B41FA5}">
                      <a16:colId xmlns:a16="http://schemas.microsoft.com/office/drawing/2014/main" val="1561866740"/>
                    </a:ext>
                  </a:extLst>
                </a:gridCol>
                <a:gridCol w="3279363">
                  <a:extLst>
                    <a:ext uri="{9D8B030D-6E8A-4147-A177-3AD203B41FA5}">
                      <a16:colId xmlns:a16="http://schemas.microsoft.com/office/drawing/2014/main" val="3225392237"/>
                    </a:ext>
                  </a:extLst>
                </a:gridCol>
                <a:gridCol w="3279363">
                  <a:extLst>
                    <a:ext uri="{9D8B030D-6E8A-4147-A177-3AD203B41FA5}">
                      <a16:colId xmlns:a16="http://schemas.microsoft.com/office/drawing/2014/main" val="1629217823"/>
                    </a:ext>
                  </a:extLst>
                </a:gridCol>
              </a:tblGrid>
              <a:tr h="36204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Arial Narrow" panose="020B0606020202030204" pitchFamily="34" charset="0"/>
                        </a:rPr>
                        <a:t>DATA STRUCTURES USING JAVA</a:t>
                      </a:r>
                      <a:endParaRPr lang="en-IN" sz="1800" i="1" dirty="0">
                        <a:latin typeface="Arial Narrow" panose="020B0606020202030204" pitchFamily="34" charset="0"/>
                      </a:endParaRPr>
                    </a:p>
                    <a:p>
                      <a:endParaRPr lang="en-IN" sz="1800" i="1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i="1" dirty="0">
                          <a:latin typeface="Arial Narrow" panose="020B0606020202030204" pitchFamily="34" charset="0"/>
                        </a:rPr>
                        <a:t>JAVA - II</a:t>
                      </a:r>
                      <a:endParaRPr lang="en-IN" sz="1800" i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Arial Narrow" panose="020B0606020202030204" pitchFamily="34" charset="0"/>
                        </a:rPr>
                        <a:t>DATABASE MANAGEMENT </a:t>
                      </a:r>
                      <a:endParaRPr lang="en-IN" sz="1800" i="1" dirty="0">
                        <a:latin typeface="Arial Narrow" panose="020B0606020202030204" pitchFamily="34" charset="0"/>
                      </a:endParaRPr>
                    </a:p>
                    <a:p>
                      <a:endParaRPr lang="en-IN" sz="1800" i="1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198416"/>
                  </a:ext>
                </a:extLst>
              </a:tr>
              <a:tr h="891925">
                <a:tc>
                  <a:txBody>
                    <a:bodyPr/>
                    <a:lstStyle/>
                    <a:p>
                      <a:pPr algn="ctr"/>
                      <a:r>
                        <a:rPr lang="en-IN" sz="2000" i="1" dirty="0"/>
                        <a:t>Custom linked list to store students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1" dirty="0"/>
                        <a:t>Exception Handling</a:t>
                      </a:r>
                    </a:p>
                    <a:p>
                      <a:pPr algn="ctr"/>
                      <a:r>
                        <a:rPr lang="en-IN" sz="2000" i="1" dirty="0"/>
                        <a:t>And OOP’S 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1" dirty="0"/>
                        <a:t>Connection Establishment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338653"/>
                  </a:ext>
                </a:extLst>
              </a:tr>
              <a:tr h="891925">
                <a:tc>
                  <a:txBody>
                    <a:bodyPr/>
                    <a:lstStyle/>
                    <a:p>
                      <a:pPr algn="ctr"/>
                      <a:r>
                        <a:rPr lang="en-IN" sz="2000" i="1" dirty="0"/>
                        <a:t>Used to add 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1" dirty="0"/>
                        <a:t>Transection Management 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1" dirty="0"/>
                        <a:t>CRUD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042230"/>
                  </a:ext>
                </a:extLst>
              </a:tr>
              <a:tr h="891925">
                <a:tc>
                  <a:txBody>
                    <a:bodyPr/>
                    <a:lstStyle/>
                    <a:p>
                      <a:pPr algn="ctr"/>
                      <a:r>
                        <a:rPr lang="en-IN" sz="2000" i="1" dirty="0"/>
                        <a:t>Used to display all details about 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1" dirty="0"/>
                        <a:t>JDBC (Java Database Connectivity)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1" dirty="0"/>
                        <a:t>Procedure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950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1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5F0B7D-A898-C00B-2F51-3EC8F840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50" y="764021"/>
            <a:ext cx="10018713" cy="858365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Algerian" panose="04020705040A02060702" pitchFamily="82" charset="0"/>
              </a:rPr>
              <a:t>Data Structures and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F478-BC65-6E78-DA18-A7BBC676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75" y="3735753"/>
            <a:ext cx="547828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u="sng" dirty="0">
                <a:latin typeface="Algerian" panose="04020705040A02060702" pitchFamily="82" charset="0"/>
              </a:rPr>
              <a:t>Tools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i="1" dirty="0"/>
              <a:t>Database :MYSQL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i="1" dirty="0"/>
              <a:t>Database Connectivity : XAMPP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i="1" dirty="0"/>
              <a:t>Code Editor : Visual Studio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i="1" dirty="0"/>
              <a:t>Language :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36BBC-95EC-239C-6D98-AEF0D4DB6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B919C-8ED0-422F-F625-B567559D3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E7268F-8CE0-5593-8F99-12F93C557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55753"/>
              </p:ext>
            </p:extLst>
          </p:nvPr>
        </p:nvGraphicFramePr>
        <p:xfrm>
          <a:off x="2032000" y="1782558"/>
          <a:ext cx="8128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191886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6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i="1" dirty="0">
                          <a:latin typeface="+mj-lt"/>
                        </a:rPr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i="1" dirty="0">
                          <a:latin typeface="+mj-lt"/>
                        </a:rPr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i="1" dirty="0" err="1"/>
                        <a:t>LinkedListStudent</a:t>
                      </a:r>
                      <a:r>
                        <a:rPr lang="en-IN" sz="1800" i="1" dirty="0"/>
                        <a:t>(Custom)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i="1" dirty="0"/>
                        <a:t>LinkedList (Java’s In Built)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i="1" dirty="0"/>
                        <a:t>Student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i="1" dirty="0" err="1"/>
                        <a:t>LinkedListStudent</a:t>
                      </a:r>
                      <a:endParaRPr lang="en-IN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5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5F0B7D-A898-C00B-2F51-3EC8F840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617" y="239172"/>
            <a:ext cx="4764089" cy="667871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Algerian" panose="04020705040A02060702" pitchFamily="82" charset="0"/>
              </a:rPr>
              <a:t>Table schema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45963D-25D4-573C-E460-DC93358B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796" y="907043"/>
            <a:ext cx="10242220" cy="6211495"/>
          </a:xfrm>
        </p:spPr>
        <p:txBody>
          <a:bodyPr anchor="t">
            <a:noAutofit/>
          </a:bodyPr>
          <a:lstStyle/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1800" i="1" dirty="0"/>
              <a:t>Student( </a:t>
            </a:r>
            <a:r>
              <a:rPr lang="en-IN" sz="1800" b="1" i="1" dirty="0" err="1"/>
              <a:t>student_id</a:t>
            </a:r>
            <a:r>
              <a:rPr lang="en-IN" sz="1800" b="1" i="1" dirty="0"/>
              <a:t> </a:t>
            </a:r>
            <a:r>
              <a:rPr lang="en-IN" sz="1800" i="1" dirty="0"/>
              <a:t>, name ,branch , batch , email ,</a:t>
            </a:r>
            <a:r>
              <a:rPr lang="en-IN" sz="1800" i="1" dirty="0" err="1"/>
              <a:t>phone_number</a:t>
            </a:r>
            <a:r>
              <a:rPr lang="en-IN" sz="1800" i="1" dirty="0"/>
              <a:t> )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1800" i="1" dirty="0"/>
              <a:t>Login(</a:t>
            </a:r>
            <a:r>
              <a:rPr lang="en-IN" sz="1800" i="1" dirty="0" err="1"/>
              <a:t>user_id</a:t>
            </a:r>
            <a:r>
              <a:rPr lang="en-IN" sz="1800" i="1" dirty="0"/>
              <a:t> , password)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1800" i="1" dirty="0"/>
              <a:t>Batches(</a:t>
            </a:r>
            <a:r>
              <a:rPr lang="en-IN" sz="1800" i="1" dirty="0" err="1"/>
              <a:t>batch_id</a:t>
            </a:r>
            <a:r>
              <a:rPr lang="en-IN" sz="1800" i="1" dirty="0"/>
              <a:t> , </a:t>
            </a:r>
            <a:r>
              <a:rPr lang="en-IN" sz="1800" i="1" dirty="0" err="1"/>
              <a:t>batch_name</a:t>
            </a:r>
            <a:r>
              <a:rPr lang="en-IN" sz="1800" i="1" dirty="0"/>
              <a:t> , </a:t>
            </a:r>
            <a:r>
              <a:rPr lang="en-IN" sz="1800" i="1" dirty="0" err="1"/>
              <a:t>start_date</a:t>
            </a:r>
            <a:r>
              <a:rPr lang="en-IN" sz="1800" i="1" dirty="0"/>
              <a:t> , </a:t>
            </a:r>
            <a:r>
              <a:rPr lang="en-IN" sz="1800" i="1" dirty="0" err="1"/>
              <a:t>end_date</a:t>
            </a:r>
            <a:r>
              <a:rPr lang="en-IN" sz="1800" i="1" dirty="0"/>
              <a:t>)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1800" i="1" dirty="0"/>
              <a:t>Branches(</a:t>
            </a:r>
            <a:r>
              <a:rPr lang="en-IN" sz="1800" i="1" dirty="0" err="1"/>
              <a:t>branch_id</a:t>
            </a:r>
            <a:r>
              <a:rPr lang="en-IN" sz="1800" i="1" dirty="0"/>
              <a:t> , </a:t>
            </a:r>
            <a:r>
              <a:rPr lang="en-IN" sz="1800" i="1" dirty="0" err="1"/>
              <a:t>branch_name</a:t>
            </a:r>
            <a:r>
              <a:rPr lang="en-IN" sz="1800" i="1" dirty="0"/>
              <a:t>)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1800" i="1" dirty="0"/>
              <a:t>Courses(</a:t>
            </a:r>
            <a:r>
              <a:rPr lang="en-IN" sz="1800" i="1" dirty="0" err="1"/>
              <a:t>course_id</a:t>
            </a:r>
            <a:r>
              <a:rPr lang="en-IN" sz="1800" i="1" dirty="0"/>
              <a:t> , </a:t>
            </a:r>
            <a:r>
              <a:rPr lang="en-IN" sz="1800" i="1" dirty="0" err="1"/>
              <a:t>course_name</a:t>
            </a:r>
            <a:r>
              <a:rPr lang="en-IN" sz="1800" i="1" dirty="0"/>
              <a:t> , credits)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1800" i="1" dirty="0"/>
              <a:t>Attendance(</a:t>
            </a:r>
            <a:r>
              <a:rPr lang="en-IN" sz="1800" i="1" dirty="0" err="1"/>
              <a:t>attendance_id</a:t>
            </a:r>
            <a:r>
              <a:rPr lang="en-IN" sz="1800" i="1" dirty="0"/>
              <a:t> , </a:t>
            </a:r>
            <a:r>
              <a:rPr lang="en-IN" sz="1800" b="1" i="1" dirty="0" err="1"/>
              <a:t>student_id</a:t>
            </a:r>
            <a:r>
              <a:rPr lang="en-IN" sz="1800" b="1" i="1" dirty="0"/>
              <a:t> </a:t>
            </a:r>
            <a:r>
              <a:rPr lang="en-IN" sz="1800" i="1" dirty="0"/>
              <a:t>, date , status)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1800" i="1" dirty="0" err="1"/>
              <a:t>Enrollments</a:t>
            </a:r>
            <a:r>
              <a:rPr lang="en-IN" sz="1800" i="1" dirty="0"/>
              <a:t>(</a:t>
            </a:r>
            <a:r>
              <a:rPr lang="en-IN" sz="1800" i="1" dirty="0" err="1"/>
              <a:t>enrolment_id</a:t>
            </a:r>
            <a:r>
              <a:rPr lang="en-IN" sz="1800" i="1" dirty="0"/>
              <a:t> , </a:t>
            </a:r>
            <a:r>
              <a:rPr lang="en-IN" sz="1800" b="1" i="1" dirty="0" err="1"/>
              <a:t>student_id</a:t>
            </a:r>
            <a:r>
              <a:rPr lang="en-IN" sz="1800" b="1" i="1" dirty="0"/>
              <a:t> </a:t>
            </a:r>
            <a:r>
              <a:rPr lang="en-IN" sz="1800" i="1" dirty="0"/>
              <a:t>, </a:t>
            </a:r>
            <a:r>
              <a:rPr lang="en-IN" sz="1800" i="1" dirty="0" err="1"/>
              <a:t>course_id</a:t>
            </a:r>
            <a:r>
              <a:rPr lang="en-IN" sz="1800" i="1" dirty="0"/>
              <a:t> , grade)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1800" i="1" dirty="0"/>
              <a:t>Exams(</a:t>
            </a:r>
            <a:r>
              <a:rPr lang="en-IN" sz="1800" i="1" dirty="0" err="1"/>
              <a:t>exam_id</a:t>
            </a:r>
            <a:r>
              <a:rPr lang="en-IN" sz="1800" i="1" dirty="0"/>
              <a:t> , </a:t>
            </a:r>
            <a:r>
              <a:rPr lang="en-IN" sz="1800" i="1" dirty="0" err="1"/>
              <a:t>course_id</a:t>
            </a:r>
            <a:r>
              <a:rPr lang="en-IN" sz="1800" i="1" dirty="0"/>
              <a:t> , date , </a:t>
            </a:r>
            <a:r>
              <a:rPr lang="en-IN" sz="1800" i="1" dirty="0" err="1"/>
              <a:t>total_marks</a:t>
            </a:r>
            <a:r>
              <a:rPr lang="en-IN" sz="1800" i="1" dirty="0"/>
              <a:t> , </a:t>
            </a:r>
            <a:r>
              <a:rPr lang="en-IN" sz="1800" b="1" i="1" dirty="0" err="1"/>
              <a:t>student_id</a:t>
            </a:r>
            <a:r>
              <a:rPr lang="en-IN" sz="1800" i="1" dirty="0"/>
              <a:t>)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1800" i="1" dirty="0"/>
              <a:t>Fees(</a:t>
            </a:r>
            <a:r>
              <a:rPr lang="en-IN" sz="1800" i="1" dirty="0" err="1"/>
              <a:t>fee_id</a:t>
            </a:r>
            <a:r>
              <a:rPr lang="en-IN" sz="1800" i="1" dirty="0"/>
              <a:t> , </a:t>
            </a:r>
            <a:r>
              <a:rPr lang="en-IN" sz="1800" i="1" dirty="0" err="1"/>
              <a:t>student_id</a:t>
            </a:r>
            <a:r>
              <a:rPr lang="en-IN" sz="1800" i="1" dirty="0"/>
              <a:t> , amount , </a:t>
            </a:r>
            <a:r>
              <a:rPr lang="en-IN" sz="1800" i="1" dirty="0" err="1"/>
              <a:t>due_date</a:t>
            </a:r>
            <a:r>
              <a:rPr lang="en-IN" sz="1800" i="1" dirty="0"/>
              <a:t>)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1800" b="1" i="1" dirty="0" err="1"/>
              <a:t>Student_id</a:t>
            </a:r>
            <a:r>
              <a:rPr lang="en-IN" sz="1800" b="1" i="1" dirty="0"/>
              <a:t> is foreign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36BBC-95EC-239C-6D98-AEF0D4DB6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B919C-8ED0-422F-F625-B567559D3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1708</TotalTime>
  <Words>573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Wingdings</vt:lpstr>
      <vt:lpstr>Arial</vt:lpstr>
      <vt:lpstr>Book Antiqua</vt:lpstr>
      <vt:lpstr>Bell MT</vt:lpstr>
      <vt:lpstr>Corbel</vt:lpstr>
      <vt:lpstr>Aptos</vt:lpstr>
      <vt:lpstr>Arial Narrow</vt:lpstr>
      <vt:lpstr>Parallax</vt:lpstr>
      <vt:lpstr>L.J INSTITUTE OF ENGINEERING AND TECHNOLOGY FY3-DEPARTMENT</vt:lpstr>
      <vt:lpstr>Student management system</vt:lpstr>
      <vt:lpstr>PROJECT AGENDA</vt:lpstr>
      <vt:lpstr>Introduction</vt:lpstr>
      <vt:lpstr>Flowchart</vt:lpstr>
      <vt:lpstr>ADVANTAGES</vt:lpstr>
      <vt:lpstr>Functionalities</vt:lpstr>
      <vt:lpstr>Data Structures and Class</vt:lpstr>
      <vt:lpstr>Table schema</vt:lpstr>
      <vt:lpstr>Future Scope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Neel Patel</cp:lastModifiedBy>
  <cp:revision>83</cp:revision>
  <dcterms:created xsi:type="dcterms:W3CDTF">2022-02-18T03:37:33Z</dcterms:created>
  <dcterms:modified xsi:type="dcterms:W3CDTF">2024-08-24T08:53:00Z</dcterms:modified>
</cp:coreProperties>
</file>