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Maven Pro" pitchFamily="2" charset="77"/>
      <p:regular r:id="rId22"/>
      <p:bold r:id="rId23"/>
    </p:embeddedFont>
    <p:embeddedFont>
      <p:font typeface="Montserrat" pitchFamily="2" charset="77"/>
      <p:regular r:id="rId24"/>
      <p:bold r:id="rId25"/>
      <p:italic r:id="rId26"/>
      <p:boldItalic r:id="rId27"/>
    </p:embeddedFont>
    <p:embeddedFont>
      <p:font typeface="Nunito"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A1D140-B80A-4A5C-AB29-F829C5A94BF4}">
  <a:tblStyle styleId="{04A1D140-B80A-4A5C-AB29-F829C5A94B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7"/>
  </p:normalViewPr>
  <p:slideViewPr>
    <p:cSldViewPr snapToGrid="0">
      <p:cViewPr varScale="1">
        <p:scale>
          <a:sx n="144" d="100"/>
          <a:sy n="144" d="100"/>
        </p:scale>
        <p:origin x="7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0e89e7448_0_1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0e89e7448_0_1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0e89e7448_0_1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0e89e7448_0_1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0e89e7448_0_1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0e89e7448_0_1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0e89e7448_0_1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0e89e7448_0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a5d6596efe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a5d6596efe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b0e92a62e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b0e92a62e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b0e89e7448_0_1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b0e89e7448_0_1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b0e89e7448_0_1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b0e89e7448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5d6596efe_1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5d6596efe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8749d1065_0_1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78749d1065_0_1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5d6596efe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5d6596efe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5d6596efe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5d6596efe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5d6596efe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5d6596efe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5d6596efe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5d6596efe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a5d6596efe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a5d6596efe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b0e89e7448_0_1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b0e89e7448_0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b0e92a62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b0e92a62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0e92a62e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b0e92a62e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builtin.com/data-science/supervised-learning-python"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2948052_KNN_Model-Based_Approach_in_Classification" TargetMode="External"/><Relationship Id="rId7" Type="http://schemas.openxmlformats.org/officeDocument/2006/relationships/hyperlink" Target="https://machinelearningmastery.com/smote-oversampling-for-imbalanced-classification/"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stanford.edu/~cpiech/cs221/handouts/kmeans.html" TargetMode="External"/><Relationship Id="rId5" Type="http://schemas.openxmlformats.org/officeDocument/2006/relationships/hyperlink" Target="https://keras.io/api/layers/core_layers/dense/" TargetMode="External"/><Relationship Id="rId4" Type="http://schemas.openxmlformats.org/officeDocument/2006/relationships/hyperlink" Target="https://www.researchgate.net/publication/236952762_Random_Forest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30650" y="327950"/>
            <a:ext cx="8282700" cy="154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Montserrat"/>
                <a:ea typeface="Montserrat"/>
                <a:cs typeface="Montserrat"/>
                <a:sym typeface="Montserrat"/>
              </a:rPr>
              <a:t>Credit Card Fraud Detection</a:t>
            </a:r>
            <a:endParaRPr sz="6000">
              <a:solidFill>
                <a:srgbClr val="FFFFFF"/>
              </a:solidFill>
              <a:latin typeface="Montserrat"/>
              <a:ea typeface="Montserrat"/>
              <a:cs typeface="Montserrat"/>
              <a:sym typeface="Montserrat"/>
            </a:endParaRPr>
          </a:p>
        </p:txBody>
      </p:sp>
      <p:sp>
        <p:nvSpPr>
          <p:cNvPr id="278" name="Google Shape;278;p13"/>
          <p:cNvSpPr txBox="1">
            <a:spLocks noGrp="1"/>
          </p:cNvSpPr>
          <p:nvPr>
            <p:ph type="subTitle" idx="1"/>
          </p:nvPr>
        </p:nvSpPr>
        <p:spPr>
          <a:xfrm>
            <a:off x="6707275" y="2766835"/>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   </a:t>
            </a:r>
            <a:endParaRPr b="1">
              <a:solidFill>
                <a:srgbClr val="000000"/>
              </a:solidFill>
            </a:endParaRPr>
          </a:p>
        </p:txBody>
      </p:sp>
      <p:sp>
        <p:nvSpPr>
          <p:cNvPr id="279" name="Google Shape;279;p13"/>
          <p:cNvSpPr txBox="1"/>
          <p:nvPr/>
        </p:nvSpPr>
        <p:spPr>
          <a:xfrm>
            <a:off x="7147300" y="3105975"/>
            <a:ext cx="2204400" cy="888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Montserrat"/>
                <a:ea typeface="Montserrat"/>
                <a:cs typeface="Montserrat"/>
                <a:sym typeface="Montserrat"/>
              </a:rPr>
              <a:t>Team Members:</a:t>
            </a:r>
            <a:endParaRPr sz="1600">
              <a:solidFill>
                <a:srgbClr val="FFFFFF"/>
              </a:solidFill>
              <a:latin typeface="Montserrat"/>
              <a:ea typeface="Montserrat"/>
              <a:cs typeface="Montserrat"/>
              <a:sym typeface="Montserrat"/>
            </a:endParaRPr>
          </a:p>
          <a:p>
            <a:pPr marL="0" lvl="0" indent="0" algn="l" rtl="0">
              <a:spcBef>
                <a:spcPts val="0"/>
              </a:spcBef>
              <a:spcAft>
                <a:spcPts val="0"/>
              </a:spcAft>
              <a:buNone/>
            </a:pPr>
            <a:endParaRPr sz="16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1600">
                <a:solidFill>
                  <a:srgbClr val="FFFFFF"/>
                </a:solidFill>
                <a:latin typeface="Montserrat"/>
                <a:ea typeface="Montserrat"/>
                <a:cs typeface="Montserrat"/>
                <a:sym typeface="Montserrat"/>
              </a:rPr>
              <a:t>Vardhana Bhatt</a:t>
            </a:r>
            <a:endParaRPr sz="16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1600">
                <a:solidFill>
                  <a:srgbClr val="FFFFFF"/>
                </a:solidFill>
                <a:latin typeface="Montserrat"/>
                <a:ea typeface="Montserrat"/>
                <a:cs typeface="Montserrat"/>
                <a:sym typeface="Montserrat"/>
              </a:rPr>
              <a:t>Anish Singh</a:t>
            </a:r>
            <a:endParaRPr sz="16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1600">
                <a:solidFill>
                  <a:srgbClr val="FFFFFF"/>
                </a:solidFill>
                <a:latin typeface="Montserrat"/>
                <a:ea typeface="Montserrat"/>
                <a:cs typeface="Montserrat"/>
                <a:sym typeface="Montserrat"/>
              </a:rPr>
              <a:t>Isha Madan</a:t>
            </a:r>
            <a:endParaRPr sz="16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1600">
                <a:solidFill>
                  <a:srgbClr val="FFFFFF"/>
                </a:solidFill>
                <a:latin typeface="Montserrat"/>
                <a:ea typeface="Montserrat"/>
                <a:cs typeface="Montserrat"/>
                <a:sym typeface="Montserrat"/>
              </a:rPr>
              <a:t>Neel Shah</a:t>
            </a:r>
            <a:endParaRPr sz="16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1200"/>
              <a:t>                              </a:t>
            </a:r>
            <a:r>
              <a:rPr lang="en" sz="1700"/>
              <a:t>       </a:t>
            </a:r>
            <a:endParaRPr sz="1700"/>
          </a:p>
        </p:txBody>
      </p:sp>
      <p:pic>
        <p:nvPicPr>
          <p:cNvPr id="280" name="Google Shape;280;p13"/>
          <p:cNvPicPr preferRelativeResize="0"/>
          <p:nvPr/>
        </p:nvPicPr>
        <p:blipFill>
          <a:blip r:embed="rId3">
            <a:alphaModFix/>
          </a:blip>
          <a:stretch>
            <a:fillRect/>
          </a:stretch>
        </p:blipFill>
        <p:spPr>
          <a:xfrm>
            <a:off x="2998075" y="2001427"/>
            <a:ext cx="3147849" cy="2094750"/>
          </a:xfrm>
          <a:prstGeom prst="rect">
            <a:avLst/>
          </a:prstGeom>
          <a:noFill/>
          <a:ln>
            <a:noFill/>
          </a:ln>
          <a:effectLst>
            <a:outerShdw blurRad="600075" dist="19050" dir="3780000" algn="bl" rotWithShape="0">
              <a:srgbClr val="000000"/>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6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
                                        </p:tgtEl>
                                        <p:attrNameLst>
                                          <p:attrName>style.visibility</p:attrName>
                                        </p:attrNameLst>
                                      </p:cBhvr>
                                      <p:to>
                                        <p:strVal val="visible"/>
                                      </p:to>
                                    </p:set>
                                    <p:animEffect transition="in" filter="fade">
                                      <p:cBhvr>
                                        <p:cTn id="12" dur="1000"/>
                                        <p:tgtEl>
                                          <p:spTgt spid="27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0"/>
                                        </p:tgtEl>
                                        <p:attrNameLst>
                                          <p:attrName>style.visibility</p:attrName>
                                        </p:attrNameLst>
                                      </p:cBhvr>
                                      <p:to>
                                        <p:strVal val="visible"/>
                                      </p:to>
                                    </p:set>
                                    <p:anim calcmode="lin" valueType="num">
                                      <p:cBhvr additive="base">
                                        <p:cTn id="17" dur="500"/>
                                        <p:tgtEl>
                                          <p:spTgt spid="2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347"/>
        <p:cNvGrpSpPr/>
        <p:nvPr/>
      </p:nvGrpSpPr>
      <p:grpSpPr>
        <a:xfrm>
          <a:off x="0" y="0"/>
          <a:ext cx="0" cy="0"/>
          <a:chOff x="0" y="0"/>
          <a:chExt cx="0" cy="0"/>
        </a:xfrm>
      </p:grpSpPr>
      <p:sp>
        <p:nvSpPr>
          <p:cNvPr id="348" name="Google Shape;348;p22"/>
          <p:cNvSpPr txBox="1">
            <a:spLocks noGrp="1"/>
          </p:cNvSpPr>
          <p:nvPr>
            <p:ph type="ctrTitle"/>
          </p:nvPr>
        </p:nvSpPr>
        <p:spPr>
          <a:xfrm>
            <a:off x="0" y="312625"/>
            <a:ext cx="9144000" cy="120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Random Forest</a:t>
            </a:r>
            <a:endParaRPr/>
          </a:p>
        </p:txBody>
      </p:sp>
      <p:sp>
        <p:nvSpPr>
          <p:cNvPr id="349" name="Google Shape;349;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10</a:t>
            </a:fld>
            <a:endParaRPr sz="900">
              <a:solidFill>
                <a:schemeClr val="lt1"/>
              </a:solidFill>
              <a:latin typeface="Nunito"/>
              <a:ea typeface="Nunito"/>
              <a:cs typeface="Nunito"/>
              <a:sym typeface="Nunito"/>
            </a:endParaRPr>
          </a:p>
        </p:txBody>
      </p:sp>
      <p:sp>
        <p:nvSpPr>
          <p:cNvPr id="350" name="Google Shape;350;p22"/>
          <p:cNvSpPr/>
          <p:nvPr/>
        </p:nvSpPr>
        <p:spPr>
          <a:xfrm>
            <a:off x="3904700" y="3449425"/>
            <a:ext cx="1146000" cy="64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1" name="Google Shape;351;p22"/>
          <p:cNvPicPr preferRelativeResize="0"/>
          <p:nvPr/>
        </p:nvPicPr>
        <p:blipFill rotWithShape="1">
          <a:blip r:embed="rId3">
            <a:alphaModFix/>
          </a:blip>
          <a:srcRect l="5531" r="5531"/>
          <a:stretch/>
        </p:blipFill>
        <p:spPr>
          <a:xfrm>
            <a:off x="574375" y="2976450"/>
            <a:ext cx="2783475" cy="1760524"/>
          </a:xfrm>
          <a:prstGeom prst="rect">
            <a:avLst/>
          </a:prstGeom>
          <a:noFill/>
          <a:ln>
            <a:noFill/>
          </a:ln>
        </p:spPr>
      </p:pic>
      <p:pic>
        <p:nvPicPr>
          <p:cNvPr id="352" name="Google Shape;352;p22"/>
          <p:cNvPicPr preferRelativeResize="0"/>
          <p:nvPr/>
        </p:nvPicPr>
        <p:blipFill rotWithShape="1">
          <a:blip r:embed="rId4">
            <a:alphaModFix/>
          </a:blip>
          <a:srcRect/>
          <a:stretch/>
        </p:blipFill>
        <p:spPr>
          <a:xfrm>
            <a:off x="5691960" y="2867550"/>
            <a:ext cx="2526650" cy="2137325"/>
          </a:xfrm>
          <a:prstGeom prst="rect">
            <a:avLst/>
          </a:prstGeom>
          <a:noFill/>
          <a:ln>
            <a:noFill/>
          </a:ln>
        </p:spPr>
      </p:pic>
      <p:sp>
        <p:nvSpPr>
          <p:cNvPr id="353" name="Google Shape;353;p22"/>
          <p:cNvSpPr txBox="1"/>
          <p:nvPr/>
        </p:nvSpPr>
        <p:spPr>
          <a:xfrm>
            <a:off x="-86650" y="1436000"/>
            <a:ext cx="8537700" cy="992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FFFFFF"/>
              </a:buClr>
              <a:buSzPts val="1400"/>
              <a:buFont typeface="Montserrat"/>
              <a:buChar char="➢"/>
            </a:pPr>
            <a:r>
              <a:rPr lang="en" sz="1450">
                <a:solidFill>
                  <a:srgbClr val="FFFFFF"/>
                </a:solidFill>
                <a:latin typeface="Montserrat"/>
                <a:ea typeface="Montserrat"/>
                <a:cs typeface="Montserrat"/>
                <a:sym typeface="Montserrat"/>
              </a:rPr>
              <a:t>Random forest is a </a:t>
            </a:r>
            <a:r>
              <a:rPr lang="en" sz="1450">
                <a:solidFill>
                  <a:srgbClr val="FFFFFF"/>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supervised learning algorithm</a:t>
            </a:r>
            <a:r>
              <a:rPr lang="en" sz="1500">
                <a:solidFill>
                  <a:srgbClr val="FFFFFF"/>
                </a:solidFill>
                <a:latin typeface="Montserrat"/>
                <a:ea typeface="Montserrat"/>
                <a:cs typeface="Montserrat"/>
                <a:sym typeface="Montserrat"/>
              </a:rPr>
              <a:t>. It </a:t>
            </a:r>
            <a:r>
              <a:rPr lang="en" sz="1450">
                <a:solidFill>
                  <a:srgbClr val="FFFFFF"/>
                </a:solidFill>
                <a:latin typeface="Montserrat"/>
                <a:ea typeface="Montserrat"/>
                <a:cs typeface="Montserrat"/>
                <a:sym typeface="Montserrat"/>
              </a:rPr>
              <a:t>builds multiple decision trees and merges them together to get a more accurate and stable prediction.</a:t>
            </a:r>
            <a:endParaRPr sz="1450">
              <a:solidFill>
                <a:srgbClr val="FFFFFF"/>
              </a:solidFill>
              <a:latin typeface="Montserrat"/>
              <a:ea typeface="Montserrat"/>
              <a:cs typeface="Montserrat"/>
              <a:sym typeface="Montserrat"/>
            </a:endParaRPr>
          </a:p>
          <a:p>
            <a:pPr marL="457200" lvl="0" indent="-320675" algn="l" rtl="0">
              <a:lnSpc>
                <a:spcPct val="115000"/>
              </a:lnSpc>
              <a:spcBef>
                <a:spcPts val="0"/>
              </a:spcBef>
              <a:spcAft>
                <a:spcPts val="0"/>
              </a:spcAft>
              <a:buClr>
                <a:srgbClr val="FFFFFF"/>
              </a:buClr>
              <a:buSzPts val="1450"/>
              <a:buFont typeface="Montserrat"/>
              <a:buChar char="➢"/>
            </a:pPr>
            <a:r>
              <a:rPr lang="en" sz="1450">
                <a:solidFill>
                  <a:srgbClr val="FFFFFF"/>
                </a:solidFill>
                <a:latin typeface="Montserrat"/>
                <a:ea typeface="Montserrat"/>
                <a:cs typeface="Montserrat"/>
                <a:sym typeface="Montserrat"/>
              </a:rPr>
              <a:t>Demonstrated GridsearchCV algorithm for hyperparameter tuning for better results.</a:t>
            </a:r>
            <a:endParaRPr sz="1450">
              <a:solidFill>
                <a:srgbClr val="FFFFFF"/>
              </a:solidFill>
              <a:latin typeface="Montserrat"/>
              <a:ea typeface="Montserrat"/>
              <a:cs typeface="Montserrat"/>
              <a:sym typeface="Montserrat"/>
            </a:endParaRPr>
          </a:p>
          <a:p>
            <a:pPr marL="0" lvl="0" indent="0" algn="l" rtl="0">
              <a:spcBef>
                <a:spcPts val="0"/>
              </a:spcBef>
              <a:spcAft>
                <a:spcPts val="0"/>
              </a:spcAft>
              <a:buNone/>
            </a:pPr>
            <a:endParaRPr>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357"/>
        <p:cNvGrpSpPr/>
        <p:nvPr/>
      </p:nvGrpSpPr>
      <p:grpSpPr>
        <a:xfrm>
          <a:off x="0" y="0"/>
          <a:ext cx="0" cy="0"/>
          <a:chOff x="0" y="0"/>
          <a:chExt cx="0" cy="0"/>
        </a:xfrm>
      </p:grpSpPr>
      <p:sp>
        <p:nvSpPr>
          <p:cNvPr id="358" name="Google Shape;358;p23"/>
          <p:cNvSpPr txBox="1">
            <a:spLocks noGrp="1"/>
          </p:cNvSpPr>
          <p:nvPr>
            <p:ph type="ctrTitle"/>
          </p:nvPr>
        </p:nvSpPr>
        <p:spPr>
          <a:xfrm>
            <a:off x="0" y="312625"/>
            <a:ext cx="9144000" cy="120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K-Means Clustering</a:t>
            </a:r>
            <a:endParaRPr/>
          </a:p>
        </p:txBody>
      </p:sp>
      <p:sp>
        <p:nvSpPr>
          <p:cNvPr id="359" name="Google Shape;359;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11</a:t>
            </a:fld>
            <a:endParaRPr sz="900">
              <a:solidFill>
                <a:schemeClr val="lt1"/>
              </a:solidFill>
              <a:latin typeface="Nunito"/>
              <a:ea typeface="Nunito"/>
              <a:cs typeface="Nunito"/>
              <a:sym typeface="Nunito"/>
            </a:endParaRPr>
          </a:p>
        </p:txBody>
      </p:sp>
      <p:sp>
        <p:nvSpPr>
          <p:cNvPr id="360" name="Google Shape;360;p23"/>
          <p:cNvSpPr/>
          <p:nvPr/>
        </p:nvSpPr>
        <p:spPr>
          <a:xfrm>
            <a:off x="3904700" y="3449425"/>
            <a:ext cx="1146000" cy="64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1" name="Google Shape;361;p23"/>
          <p:cNvPicPr preferRelativeResize="0"/>
          <p:nvPr/>
        </p:nvPicPr>
        <p:blipFill rotWithShape="1">
          <a:blip r:embed="rId3">
            <a:alphaModFix/>
          </a:blip>
          <a:srcRect t="7755" b="7763"/>
          <a:stretch/>
        </p:blipFill>
        <p:spPr>
          <a:xfrm>
            <a:off x="574375" y="2976450"/>
            <a:ext cx="2783476" cy="1760525"/>
          </a:xfrm>
          <a:prstGeom prst="rect">
            <a:avLst/>
          </a:prstGeom>
          <a:noFill/>
          <a:ln>
            <a:noFill/>
          </a:ln>
        </p:spPr>
      </p:pic>
      <p:pic>
        <p:nvPicPr>
          <p:cNvPr id="362" name="Google Shape;362;p23"/>
          <p:cNvPicPr preferRelativeResize="0"/>
          <p:nvPr/>
        </p:nvPicPr>
        <p:blipFill rotWithShape="1">
          <a:blip r:embed="rId4">
            <a:alphaModFix/>
          </a:blip>
          <a:srcRect l="1904" r="1904"/>
          <a:stretch/>
        </p:blipFill>
        <p:spPr>
          <a:xfrm>
            <a:off x="5691950" y="2867550"/>
            <a:ext cx="2526650" cy="1869425"/>
          </a:xfrm>
          <a:prstGeom prst="rect">
            <a:avLst/>
          </a:prstGeom>
          <a:noFill/>
          <a:ln>
            <a:noFill/>
          </a:ln>
        </p:spPr>
      </p:pic>
      <p:sp>
        <p:nvSpPr>
          <p:cNvPr id="363" name="Google Shape;363;p23"/>
          <p:cNvSpPr txBox="1"/>
          <p:nvPr/>
        </p:nvSpPr>
        <p:spPr>
          <a:xfrm>
            <a:off x="-86650" y="1436000"/>
            <a:ext cx="8537700" cy="992100"/>
          </a:xfrm>
          <a:prstGeom prst="rect">
            <a:avLst/>
          </a:prstGeom>
          <a:noFill/>
          <a:ln>
            <a:noFill/>
          </a:ln>
        </p:spPr>
        <p:txBody>
          <a:bodyPr spcFirstLastPara="1" wrap="square" lIns="91425" tIns="91425" rIns="91425" bIns="91425" anchor="t" anchorCtr="0">
            <a:noAutofit/>
          </a:bodyPr>
          <a:lstStyle/>
          <a:p>
            <a:pPr marL="520700" lvl="0" indent="0" algn="l" rtl="0">
              <a:lnSpc>
                <a:spcPct val="115000"/>
              </a:lnSpc>
              <a:spcBef>
                <a:spcPts val="0"/>
              </a:spcBef>
              <a:spcAft>
                <a:spcPts val="0"/>
              </a:spcAft>
              <a:buNone/>
            </a:pPr>
            <a:r>
              <a:rPr lang="en" sz="1450">
                <a:solidFill>
                  <a:srgbClr val="FFFFFF"/>
                </a:solidFill>
                <a:latin typeface="Montserrat"/>
                <a:ea typeface="Montserrat"/>
                <a:cs typeface="Montserrat"/>
                <a:sym typeface="Montserrat"/>
              </a:rPr>
              <a:t>K-means is an unsupervised learning technique, used for clustering. K-Means tries to determine new patterns from the data and by clustering the data into groups</a:t>
            </a:r>
            <a:endParaRPr sz="1500">
              <a:solidFill>
                <a:srgbClr val="FFFFFF"/>
              </a:solidFill>
              <a:latin typeface="Montserrat"/>
              <a:ea typeface="Montserrat"/>
              <a:cs typeface="Montserrat"/>
              <a:sym typeface="Montserrat"/>
            </a:endParaRPr>
          </a:p>
          <a:p>
            <a:pPr marL="0" lvl="0" indent="0" algn="l" rtl="0">
              <a:spcBef>
                <a:spcPts val="0"/>
              </a:spcBef>
              <a:spcAft>
                <a:spcPts val="0"/>
              </a:spcAft>
              <a:buNone/>
            </a:pPr>
            <a:endParaRPr>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367"/>
        <p:cNvGrpSpPr/>
        <p:nvPr/>
      </p:nvGrpSpPr>
      <p:grpSpPr>
        <a:xfrm>
          <a:off x="0" y="0"/>
          <a:ext cx="0" cy="0"/>
          <a:chOff x="0" y="0"/>
          <a:chExt cx="0" cy="0"/>
        </a:xfrm>
      </p:grpSpPr>
      <p:sp>
        <p:nvSpPr>
          <p:cNvPr id="368" name="Google Shape;368;p24"/>
          <p:cNvSpPr txBox="1">
            <a:spLocks noGrp="1"/>
          </p:cNvSpPr>
          <p:nvPr>
            <p:ph type="ctrTitle"/>
          </p:nvPr>
        </p:nvSpPr>
        <p:spPr>
          <a:xfrm>
            <a:off x="0" y="312625"/>
            <a:ext cx="9144000" cy="120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DNN</a:t>
            </a:r>
            <a:endParaRPr/>
          </a:p>
        </p:txBody>
      </p:sp>
      <p:sp>
        <p:nvSpPr>
          <p:cNvPr id="369" name="Google Shape;369;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12</a:t>
            </a:fld>
            <a:endParaRPr sz="900">
              <a:solidFill>
                <a:schemeClr val="lt1"/>
              </a:solidFill>
              <a:latin typeface="Nunito"/>
              <a:ea typeface="Nunito"/>
              <a:cs typeface="Nunito"/>
              <a:sym typeface="Nunito"/>
            </a:endParaRPr>
          </a:p>
        </p:txBody>
      </p:sp>
      <p:sp>
        <p:nvSpPr>
          <p:cNvPr id="370" name="Google Shape;370;p24"/>
          <p:cNvSpPr/>
          <p:nvPr/>
        </p:nvSpPr>
        <p:spPr>
          <a:xfrm>
            <a:off x="3904700" y="3449425"/>
            <a:ext cx="1146000" cy="64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1" name="Google Shape;371;p24"/>
          <p:cNvPicPr preferRelativeResize="0"/>
          <p:nvPr/>
        </p:nvPicPr>
        <p:blipFill rotWithShape="1">
          <a:blip r:embed="rId3">
            <a:alphaModFix/>
          </a:blip>
          <a:srcRect l="8833" r="8841"/>
          <a:stretch/>
        </p:blipFill>
        <p:spPr>
          <a:xfrm>
            <a:off x="574375" y="3055950"/>
            <a:ext cx="2783475" cy="1760525"/>
          </a:xfrm>
          <a:prstGeom prst="rect">
            <a:avLst/>
          </a:prstGeom>
          <a:noFill/>
          <a:ln>
            <a:noFill/>
          </a:ln>
        </p:spPr>
      </p:pic>
      <p:pic>
        <p:nvPicPr>
          <p:cNvPr id="372" name="Google Shape;372;p24"/>
          <p:cNvPicPr preferRelativeResize="0"/>
          <p:nvPr/>
        </p:nvPicPr>
        <p:blipFill rotWithShape="1">
          <a:blip r:embed="rId4">
            <a:alphaModFix/>
          </a:blip>
          <a:srcRect/>
          <a:stretch/>
        </p:blipFill>
        <p:spPr>
          <a:xfrm>
            <a:off x="5691960" y="2867550"/>
            <a:ext cx="2526650" cy="2137325"/>
          </a:xfrm>
          <a:prstGeom prst="rect">
            <a:avLst/>
          </a:prstGeom>
          <a:noFill/>
          <a:ln>
            <a:noFill/>
          </a:ln>
        </p:spPr>
      </p:pic>
      <p:sp>
        <p:nvSpPr>
          <p:cNvPr id="373" name="Google Shape;373;p24"/>
          <p:cNvSpPr txBox="1"/>
          <p:nvPr/>
        </p:nvSpPr>
        <p:spPr>
          <a:xfrm>
            <a:off x="-86650" y="1436000"/>
            <a:ext cx="8537700" cy="992100"/>
          </a:xfrm>
          <a:prstGeom prst="rect">
            <a:avLst/>
          </a:prstGeom>
          <a:noFill/>
          <a:ln>
            <a:noFill/>
          </a:ln>
        </p:spPr>
        <p:txBody>
          <a:bodyPr spcFirstLastPara="1" wrap="square" lIns="91425" tIns="91425" rIns="91425" bIns="91425" anchor="t" anchorCtr="0">
            <a:noAutofit/>
          </a:bodyPr>
          <a:lstStyle/>
          <a:p>
            <a:pPr marL="520700" lvl="0" indent="0" algn="l" rtl="0">
              <a:lnSpc>
                <a:spcPct val="115000"/>
              </a:lnSpc>
              <a:spcBef>
                <a:spcPts val="0"/>
              </a:spcBef>
              <a:spcAft>
                <a:spcPts val="0"/>
              </a:spcAft>
              <a:buNone/>
            </a:pPr>
            <a:r>
              <a:rPr lang="en">
                <a:solidFill>
                  <a:srgbClr val="FFFFFF"/>
                </a:solidFill>
                <a:latin typeface="Montserrat"/>
                <a:ea typeface="Montserrat"/>
                <a:cs typeface="Montserrat"/>
                <a:sym typeface="Montserrat"/>
              </a:rPr>
              <a:t>In deep-learning networks, each layer of nodes trains on a distinct set of features based on the previous layer’s output. The further you advance into the neural net, the more complex the features your nodes can recognize, since they aggregate and recombine features from the previous layer.</a:t>
            </a:r>
            <a:endParaRPr sz="1600">
              <a:solidFill>
                <a:srgbClr val="FFFFFF"/>
              </a:solidFill>
              <a:latin typeface="Montserrat"/>
              <a:ea typeface="Montserrat"/>
              <a:cs typeface="Montserrat"/>
              <a:sym typeface="Montserrat"/>
            </a:endParaRPr>
          </a:p>
          <a:p>
            <a:pPr marL="0" lvl="0" indent="0" algn="l" rtl="0">
              <a:spcBef>
                <a:spcPts val="0"/>
              </a:spcBef>
              <a:spcAft>
                <a:spcPts val="0"/>
              </a:spcAft>
              <a:buNone/>
            </a:pPr>
            <a:endParaRPr>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377"/>
        <p:cNvGrpSpPr/>
        <p:nvPr/>
      </p:nvGrpSpPr>
      <p:grpSpPr>
        <a:xfrm>
          <a:off x="0" y="0"/>
          <a:ext cx="0" cy="0"/>
          <a:chOff x="0" y="0"/>
          <a:chExt cx="0" cy="0"/>
        </a:xfrm>
      </p:grpSpPr>
      <p:sp>
        <p:nvSpPr>
          <p:cNvPr id="378" name="Google Shape;378;p25"/>
          <p:cNvSpPr txBox="1">
            <a:spLocks noGrp="1"/>
          </p:cNvSpPr>
          <p:nvPr>
            <p:ph type="ctrTitle"/>
          </p:nvPr>
        </p:nvSpPr>
        <p:spPr>
          <a:xfrm>
            <a:off x="0" y="312625"/>
            <a:ext cx="9144000" cy="120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DNN with SMOTE</a:t>
            </a:r>
            <a:endParaRPr/>
          </a:p>
        </p:txBody>
      </p:sp>
      <p:sp>
        <p:nvSpPr>
          <p:cNvPr id="379" name="Google Shape;379;p2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13</a:t>
            </a:fld>
            <a:endParaRPr sz="900">
              <a:solidFill>
                <a:schemeClr val="lt1"/>
              </a:solidFill>
              <a:latin typeface="Nunito"/>
              <a:ea typeface="Nunito"/>
              <a:cs typeface="Nunito"/>
              <a:sym typeface="Nunito"/>
            </a:endParaRPr>
          </a:p>
        </p:txBody>
      </p:sp>
      <p:sp>
        <p:nvSpPr>
          <p:cNvPr id="380" name="Google Shape;380;p25"/>
          <p:cNvSpPr/>
          <p:nvPr/>
        </p:nvSpPr>
        <p:spPr>
          <a:xfrm>
            <a:off x="3904700" y="3449425"/>
            <a:ext cx="1146000" cy="64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1" name="Google Shape;381;p25"/>
          <p:cNvPicPr preferRelativeResize="0"/>
          <p:nvPr/>
        </p:nvPicPr>
        <p:blipFill rotWithShape="1">
          <a:blip r:embed="rId3">
            <a:alphaModFix/>
          </a:blip>
          <a:srcRect/>
          <a:stretch/>
        </p:blipFill>
        <p:spPr>
          <a:xfrm>
            <a:off x="574375" y="2976450"/>
            <a:ext cx="2783475" cy="1760525"/>
          </a:xfrm>
          <a:prstGeom prst="rect">
            <a:avLst/>
          </a:prstGeom>
          <a:noFill/>
          <a:ln>
            <a:noFill/>
          </a:ln>
        </p:spPr>
      </p:pic>
      <p:pic>
        <p:nvPicPr>
          <p:cNvPr id="382" name="Google Shape;382;p25"/>
          <p:cNvPicPr preferRelativeResize="0"/>
          <p:nvPr/>
        </p:nvPicPr>
        <p:blipFill rotWithShape="1">
          <a:blip r:embed="rId4">
            <a:alphaModFix/>
          </a:blip>
          <a:srcRect/>
          <a:stretch/>
        </p:blipFill>
        <p:spPr>
          <a:xfrm>
            <a:off x="5691960" y="2867550"/>
            <a:ext cx="2526650" cy="2137325"/>
          </a:xfrm>
          <a:prstGeom prst="rect">
            <a:avLst/>
          </a:prstGeom>
          <a:noFill/>
          <a:ln>
            <a:noFill/>
          </a:ln>
        </p:spPr>
      </p:pic>
      <p:sp>
        <p:nvSpPr>
          <p:cNvPr id="383" name="Google Shape;383;p25"/>
          <p:cNvSpPr txBox="1"/>
          <p:nvPr/>
        </p:nvSpPr>
        <p:spPr>
          <a:xfrm>
            <a:off x="-86650" y="1436000"/>
            <a:ext cx="8537700" cy="992100"/>
          </a:xfrm>
          <a:prstGeom prst="rect">
            <a:avLst/>
          </a:prstGeom>
          <a:noFill/>
          <a:ln>
            <a:noFill/>
          </a:ln>
        </p:spPr>
        <p:txBody>
          <a:bodyPr spcFirstLastPara="1" wrap="square" lIns="91425" tIns="91425" rIns="91425" bIns="91425" anchor="t" anchorCtr="0">
            <a:noAutofit/>
          </a:bodyPr>
          <a:lstStyle/>
          <a:p>
            <a:pPr marL="520700" lvl="0" indent="0" algn="l" rtl="0">
              <a:lnSpc>
                <a:spcPct val="115000"/>
              </a:lnSpc>
              <a:spcBef>
                <a:spcPts val="0"/>
              </a:spcBef>
              <a:spcAft>
                <a:spcPts val="0"/>
              </a:spcAft>
              <a:buNone/>
            </a:pPr>
            <a:r>
              <a:rPr lang="en">
                <a:solidFill>
                  <a:srgbClr val="FFFFFF"/>
                </a:solidFill>
                <a:latin typeface="Montserrat"/>
                <a:ea typeface="Montserrat"/>
                <a:cs typeface="Montserrat"/>
                <a:sym typeface="Montserrat"/>
              </a:rPr>
              <a:t>Synthetic Minority Over-sampling, or SMOTE for short can synthesize data from existing ones. SMOTE takes the entire dataset as an input, but it increases the percentage of only the minority cases.</a:t>
            </a:r>
            <a:endParaRPr>
              <a:solidFill>
                <a:srgbClr val="FFFFFF"/>
              </a:solidFill>
              <a:latin typeface="Montserrat"/>
              <a:ea typeface="Montserrat"/>
              <a:cs typeface="Montserrat"/>
              <a:sym typeface="Montserrat"/>
            </a:endParaRPr>
          </a:p>
          <a:p>
            <a:pPr marL="520700" lvl="0" indent="0" algn="l" rtl="0">
              <a:lnSpc>
                <a:spcPct val="115000"/>
              </a:lnSpc>
              <a:spcBef>
                <a:spcPts val="0"/>
              </a:spcBef>
              <a:spcAft>
                <a:spcPts val="0"/>
              </a:spcAft>
              <a:buNone/>
            </a:pPr>
            <a:endParaRPr sz="1700">
              <a:solidFill>
                <a:srgbClr val="292929"/>
              </a:solidFill>
              <a:latin typeface="Montserrat"/>
              <a:ea typeface="Montserrat"/>
              <a:cs typeface="Montserrat"/>
              <a:sym typeface="Montserrat"/>
            </a:endParaRPr>
          </a:p>
          <a:p>
            <a:pPr marL="0" lvl="0" indent="0" algn="l" rtl="0">
              <a:spcBef>
                <a:spcPts val="0"/>
              </a:spcBef>
              <a:spcAft>
                <a:spcPts val="0"/>
              </a:spcAft>
              <a:buNone/>
            </a:pPr>
            <a:endParaRPr>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387"/>
        <p:cNvGrpSpPr/>
        <p:nvPr/>
      </p:nvGrpSpPr>
      <p:grpSpPr>
        <a:xfrm>
          <a:off x="0" y="0"/>
          <a:ext cx="0" cy="0"/>
          <a:chOff x="0" y="0"/>
          <a:chExt cx="0" cy="0"/>
        </a:xfrm>
      </p:grpSpPr>
      <p:sp>
        <p:nvSpPr>
          <p:cNvPr id="388" name="Google Shape;388;p26"/>
          <p:cNvSpPr txBox="1">
            <a:spLocks noGrp="1"/>
          </p:cNvSpPr>
          <p:nvPr>
            <p:ph type="ctrTitle"/>
          </p:nvPr>
        </p:nvSpPr>
        <p:spPr>
          <a:xfrm>
            <a:off x="0" y="290850"/>
            <a:ext cx="9144000" cy="979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Comparison of Classifier accuracies</a:t>
            </a:r>
            <a:endParaRPr/>
          </a:p>
        </p:txBody>
      </p:sp>
      <p:sp>
        <p:nvSpPr>
          <p:cNvPr id="389" name="Google Shape;389;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14</a:t>
            </a:fld>
            <a:endParaRPr sz="900">
              <a:solidFill>
                <a:schemeClr val="lt1"/>
              </a:solidFill>
              <a:latin typeface="Nunito"/>
              <a:ea typeface="Nunito"/>
              <a:cs typeface="Nunito"/>
              <a:sym typeface="Nunito"/>
            </a:endParaRPr>
          </a:p>
        </p:txBody>
      </p:sp>
      <p:graphicFrame>
        <p:nvGraphicFramePr>
          <p:cNvPr id="390" name="Google Shape;390;p26"/>
          <p:cNvGraphicFramePr/>
          <p:nvPr/>
        </p:nvGraphicFramePr>
        <p:xfrm>
          <a:off x="1513850" y="1838750"/>
          <a:ext cx="5791200" cy="2377260"/>
        </p:xfrm>
        <a:graphic>
          <a:graphicData uri="http://schemas.openxmlformats.org/drawingml/2006/table">
            <a:tbl>
              <a:tblPr>
                <a:noFill/>
                <a:tableStyleId>{04A1D140-B80A-4A5C-AB29-F829C5A94BF4}</a:tableStyleId>
              </a:tblPr>
              <a:tblGrid>
                <a:gridCol w="2009150">
                  <a:extLst>
                    <a:ext uri="{9D8B030D-6E8A-4147-A177-3AD203B41FA5}">
                      <a16:colId xmlns:a16="http://schemas.microsoft.com/office/drawing/2014/main" val="20000"/>
                    </a:ext>
                  </a:extLst>
                </a:gridCol>
                <a:gridCol w="1460850">
                  <a:extLst>
                    <a:ext uri="{9D8B030D-6E8A-4147-A177-3AD203B41FA5}">
                      <a16:colId xmlns:a16="http://schemas.microsoft.com/office/drawing/2014/main" val="20001"/>
                    </a:ext>
                  </a:extLst>
                </a:gridCol>
                <a:gridCol w="1160600">
                  <a:extLst>
                    <a:ext uri="{9D8B030D-6E8A-4147-A177-3AD203B41FA5}">
                      <a16:colId xmlns:a16="http://schemas.microsoft.com/office/drawing/2014/main" val="20002"/>
                    </a:ext>
                  </a:extLst>
                </a:gridCol>
                <a:gridCol w="116060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ALGORITHM</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PRECISION %</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RECALL %</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F1 %</a:t>
                      </a:r>
                      <a:endParaRPr b="1">
                        <a:solidFill>
                          <a:srgbClr val="FFFFFF"/>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Decision Tree</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79</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76</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77</a:t>
                      </a:r>
                      <a:endParaRPr b="1">
                        <a:solidFill>
                          <a:srgbClr val="FFFFFF"/>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Random Forest</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95</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78</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77</a:t>
                      </a:r>
                      <a:endParaRPr b="1">
                        <a:solidFill>
                          <a:srgbClr val="FFFFFF"/>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K-Means</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64</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17</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53</a:t>
                      </a:r>
                      <a:endParaRPr b="1">
                        <a:solidFill>
                          <a:srgbClr val="FFFFFF"/>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DNN</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85</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62</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72</a:t>
                      </a:r>
                      <a:endParaRPr b="1">
                        <a:solidFill>
                          <a:srgbClr val="FFFFFF"/>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a:solidFill>
                            <a:srgbClr val="FFFFFF"/>
                          </a:solidFill>
                          <a:latin typeface="Montserrat"/>
                          <a:ea typeface="Montserrat"/>
                          <a:cs typeface="Montserrat"/>
                          <a:sym typeface="Montserrat"/>
                        </a:rPr>
                        <a:t>DNN with SMOTE</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99</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99</a:t>
                      </a:r>
                      <a:endParaRPr b="1">
                        <a:solidFill>
                          <a:srgbClr val="FFFFFF"/>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 b="1">
                          <a:solidFill>
                            <a:srgbClr val="FFFFFF"/>
                          </a:solidFill>
                          <a:latin typeface="Montserrat"/>
                          <a:ea typeface="Montserrat"/>
                          <a:cs typeface="Montserrat"/>
                          <a:sym typeface="Montserrat"/>
                        </a:rPr>
                        <a:t>99</a:t>
                      </a:r>
                      <a:endParaRPr b="1">
                        <a:solidFill>
                          <a:srgbClr val="FFFFFF"/>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394"/>
        <p:cNvGrpSpPr/>
        <p:nvPr/>
      </p:nvGrpSpPr>
      <p:grpSpPr>
        <a:xfrm>
          <a:off x="0" y="0"/>
          <a:ext cx="0" cy="0"/>
          <a:chOff x="0" y="0"/>
          <a:chExt cx="0" cy="0"/>
        </a:xfrm>
      </p:grpSpPr>
      <p:sp>
        <p:nvSpPr>
          <p:cNvPr id="395" name="Google Shape;395;p27"/>
          <p:cNvSpPr txBox="1">
            <a:spLocks noGrp="1"/>
          </p:cNvSpPr>
          <p:nvPr>
            <p:ph type="ctrTitle"/>
          </p:nvPr>
        </p:nvSpPr>
        <p:spPr>
          <a:xfrm>
            <a:off x="0" y="290850"/>
            <a:ext cx="9144000" cy="979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Convolutional Neural Network</a:t>
            </a:r>
            <a:endParaRPr/>
          </a:p>
        </p:txBody>
      </p:sp>
      <p:sp>
        <p:nvSpPr>
          <p:cNvPr id="396" name="Google Shape;396;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15</a:t>
            </a:fld>
            <a:endParaRPr sz="900">
              <a:solidFill>
                <a:schemeClr val="lt1"/>
              </a:solidFill>
              <a:latin typeface="Nunito"/>
              <a:ea typeface="Nunito"/>
              <a:cs typeface="Nunito"/>
              <a:sym typeface="Nunito"/>
            </a:endParaRPr>
          </a:p>
        </p:txBody>
      </p:sp>
      <p:sp>
        <p:nvSpPr>
          <p:cNvPr id="397" name="Google Shape;397;p27"/>
          <p:cNvSpPr txBox="1"/>
          <p:nvPr/>
        </p:nvSpPr>
        <p:spPr>
          <a:xfrm>
            <a:off x="339425" y="1514325"/>
            <a:ext cx="8394000" cy="3222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Montserrat"/>
              <a:buChar char="➢"/>
            </a:pPr>
            <a:r>
              <a:rPr lang="en" sz="1450">
                <a:solidFill>
                  <a:srgbClr val="FFFFFF"/>
                </a:solidFill>
                <a:latin typeface="Montserrat"/>
                <a:ea typeface="Montserrat"/>
                <a:cs typeface="Montserrat"/>
                <a:sym typeface="Montserrat"/>
              </a:rPr>
              <a:t>CNN are used for Image Data Analysis. However, we wanted to go an extra mile and explore how CNN works for our Data Set.</a:t>
            </a:r>
            <a:endParaRPr sz="1450">
              <a:solidFill>
                <a:srgbClr val="FFFFFF"/>
              </a:solidFill>
              <a:latin typeface="Montserrat"/>
              <a:ea typeface="Montserrat"/>
              <a:cs typeface="Montserrat"/>
              <a:sym typeface="Montserrat"/>
            </a:endParaRPr>
          </a:p>
          <a:p>
            <a:pPr marL="457200" lvl="0" indent="-320675" algn="l" rtl="0">
              <a:spcBef>
                <a:spcPts val="0"/>
              </a:spcBef>
              <a:spcAft>
                <a:spcPts val="0"/>
              </a:spcAft>
              <a:buClr>
                <a:srgbClr val="FFFFFF"/>
              </a:buClr>
              <a:buSzPts val="1450"/>
              <a:buFont typeface="Montserrat"/>
              <a:buChar char="➢"/>
            </a:pPr>
            <a:r>
              <a:rPr lang="en" sz="1450">
                <a:solidFill>
                  <a:srgbClr val="FFFFFF"/>
                </a:solidFill>
                <a:latin typeface="Montserrat"/>
                <a:ea typeface="Montserrat"/>
                <a:cs typeface="Montserrat"/>
                <a:sym typeface="Montserrat"/>
              </a:rPr>
              <a:t>We have hyperparameter tuning for CCN: </a:t>
            </a:r>
            <a:endParaRPr sz="1450">
              <a:solidFill>
                <a:srgbClr val="FFFFFF"/>
              </a:solidFill>
              <a:latin typeface="Montserrat"/>
              <a:ea typeface="Montserrat"/>
              <a:cs typeface="Montserrat"/>
              <a:sym typeface="Montserrat"/>
            </a:endParaRPr>
          </a:p>
          <a:p>
            <a:pPr marL="914400" lvl="1" indent="-320675" algn="l" rtl="0">
              <a:spcBef>
                <a:spcPts val="0"/>
              </a:spcBef>
              <a:spcAft>
                <a:spcPts val="0"/>
              </a:spcAft>
              <a:buClr>
                <a:srgbClr val="FFFFFF"/>
              </a:buClr>
              <a:buSzPts val="1450"/>
              <a:buFont typeface="Montserrat"/>
              <a:buChar char="○"/>
            </a:pPr>
            <a:r>
              <a:rPr lang="en" sz="1450">
                <a:solidFill>
                  <a:srgbClr val="FFFFFF"/>
                </a:solidFill>
                <a:latin typeface="Montserrat"/>
                <a:ea typeface="Montserrat"/>
                <a:cs typeface="Montserrat"/>
                <a:sym typeface="Montserrat"/>
              </a:rPr>
              <a:t>Added Dropout layer (Dropout() is used to randomly set the outgoing edges of hidden units to 0 at each update of the training phase.)</a:t>
            </a:r>
            <a:endParaRPr sz="1450">
              <a:solidFill>
                <a:srgbClr val="FFFFFF"/>
              </a:solidFill>
              <a:latin typeface="Montserrat"/>
              <a:ea typeface="Montserrat"/>
              <a:cs typeface="Montserrat"/>
              <a:sym typeface="Montserrat"/>
            </a:endParaRPr>
          </a:p>
          <a:p>
            <a:pPr marL="914400" lvl="1" indent="-320675" algn="l" rtl="0">
              <a:spcBef>
                <a:spcPts val="0"/>
              </a:spcBef>
              <a:spcAft>
                <a:spcPts val="0"/>
              </a:spcAft>
              <a:buClr>
                <a:srgbClr val="FFFFFF"/>
              </a:buClr>
              <a:buSzPts val="1450"/>
              <a:buFont typeface="Montserrat"/>
              <a:buChar char="○"/>
            </a:pPr>
            <a:r>
              <a:rPr lang="en" sz="1450">
                <a:solidFill>
                  <a:srgbClr val="FFFFFF"/>
                </a:solidFill>
                <a:latin typeface="Montserrat"/>
                <a:ea typeface="Montserrat"/>
                <a:cs typeface="Montserrat"/>
                <a:sym typeface="Montserrat"/>
              </a:rPr>
              <a:t>MaxPool layer</a:t>
            </a:r>
            <a:endParaRPr sz="1450">
              <a:solidFill>
                <a:srgbClr val="FFFFFF"/>
              </a:solidFill>
              <a:latin typeface="Montserrat"/>
              <a:ea typeface="Montserrat"/>
              <a:cs typeface="Montserrat"/>
              <a:sym typeface="Montserrat"/>
            </a:endParaRPr>
          </a:p>
          <a:p>
            <a:pPr marL="914400" lvl="1" indent="-320675" algn="l" rtl="0">
              <a:spcBef>
                <a:spcPts val="0"/>
              </a:spcBef>
              <a:spcAft>
                <a:spcPts val="0"/>
              </a:spcAft>
              <a:buClr>
                <a:srgbClr val="FFFFFF"/>
              </a:buClr>
              <a:buSzPts val="1450"/>
              <a:buFont typeface="Montserrat"/>
              <a:buChar char="○"/>
            </a:pPr>
            <a:r>
              <a:rPr lang="en" sz="1450">
                <a:solidFill>
                  <a:srgbClr val="FFFFFF"/>
                </a:solidFill>
                <a:latin typeface="Montserrat"/>
                <a:ea typeface="Montserrat"/>
                <a:cs typeface="Montserrat"/>
                <a:sym typeface="Montserrat"/>
              </a:rPr>
              <a:t>increase the number of epochs to improve our accuracy</a:t>
            </a:r>
            <a:endParaRPr sz="1450">
              <a:solidFill>
                <a:srgbClr val="FFFFFF"/>
              </a:solidFill>
              <a:latin typeface="Montserrat"/>
              <a:ea typeface="Montserrat"/>
              <a:cs typeface="Montserrat"/>
              <a:sym typeface="Montserrat"/>
            </a:endParaRPr>
          </a:p>
          <a:p>
            <a:pPr marL="0" lvl="0" indent="0" algn="l" rtl="0">
              <a:spcBef>
                <a:spcPts val="0"/>
              </a:spcBef>
              <a:spcAft>
                <a:spcPts val="0"/>
              </a:spcAft>
              <a:buNone/>
            </a:pPr>
            <a:endParaRPr sz="1450">
              <a:solidFill>
                <a:srgbClr val="FFFFFF"/>
              </a:solidFill>
              <a:latin typeface="Montserrat"/>
              <a:ea typeface="Montserrat"/>
              <a:cs typeface="Montserrat"/>
              <a:sym typeface="Montserrat"/>
            </a:endParaRPr>
          </a:p>
          <a:p>
            <a:pPr marL="0" lvl="0" indent="0" algn="l" rtl="0">
              <a:spcBef>
                <a:spcPts val="0"/>
              </a:spcBef>
              <a:spcAft>
                <a:spcPts val="0"/>
              </a:spcAft>
              <a:buNone/>
            </a:pPr>
            <a:endParaRPr sz="1450">
              <a:solidFill>
                <a:srgbClr val="FFFFFF"/>
              </a:solidFill>
              <a:latin typeface="Montserrat"/>
              <a:ea typeface="Montserrat"/>
              <a:cs typeface="Montserrat"/>
              <a:sym typeface="Montserrat"/>
            </a:endParaRPr>
          </a:p>
        </p:txBody>
      </p:sp>
      <p:pic>
        <p:nvPicPr>
          <p:cNvPr id="398" name="Google Shape;398;p27"/>
          <p:cNvPicPr preferRelativeResize="0"/>
          <p:nvPr/>
        </p:nvPicPr>
        <p:blipFill>
          <a:blip r:embed="rId3">
            <a:alphaModFix/>
          </a:blip>
          <a:stretch>
            <a:fillRect/>
          </a:stretch>
        </p:blipFill>
        <p:spPr>
          <a:xfrm>
            <a:off x="2493400" y="3353450"/>
            <a:ext cx="3707501" cy="152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402"/>
        <p:cNvGrpSpPr/>
        <p:nvPr/>
      </p:nvGrpSpPr>
      <p:grpSpPr>
        <a:xfrm>
          <a:off x="0" y="0"/>
          <a:ext cx="0" cy="0"/>
          <a:chOff x="0" y="0"/>
          <a:chExt cx="0" cy="0"/>
        </a:xfrm>
      </p:grpSpPr>
      <p:sp>
        <p:nvSpPr>
          <p:cNvPr id="403" name="Google Shape;403;p28"/>
          <p:cNvSpPr txBox="1">
            <a:spLocks noGrp="1"/>
          </p:cNvSpPr>
          <p:nvPr>
            <p:ph type="ctrTitle"/>
          </p:nvPr>
        </p:nvSpPr>
        <p:spPr>
          <a:xfrm>
            <a:off x="0" y="290850"/>
            <a:ext cx="9144000" cy="979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404" name="Google Shape;404;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16</a:t>
            </a:fld>
            <a:endParaRPr sz="900">
              <a:solidFill>
                <a:schemeClr val="lt1"/>
              </a:solidFill>
              <a:latin typeface="Nunito"/>
              <a:ea typeface="Nunito"/>
              <a:cs typeface="Nunito"/>
              <a:sym typeface="Nunito"/>
            </a:endParaRPr>
          </a:p>
        </p:txBody>
      </p:sp>
      <p:sp>
        <p:nvSpPr>
          <p:cNvPr id="405" name="Google Shape;405;p28"/>
          <p:cNvSpPr txBox="1"/>
          <p:nvPr/>
        </p:nvSpPr>
        <p:spPr>
          <a:xfrm>
            <a:off x="548300" y="1631825"/>
            <a:ext cx="8106900" cy="2088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Nunito"/>
              <a:buChar char="➢"/>
            </a:pPr>
            <a:r>
              <a:rPr lang="en">
                <a:solidFill>
                  <a:srgbClr val="FFFFFF"/>
                </a:solidFill>
                <a:latin typeface="Montserrat"/>
                <a:ea typeface="Montserrat"/>
                <a:cs typeface="Montserrat"/>
                <a:sym typeface="Montserrat"/>
              </a:rPr>
              <a:t>In this project, </a:t>
            </a:r>
            <a:r>
              <a:rPr lang="en" sz="1450">
                <a:solidFill>
                  <a:srgbClr val="FFFFFF"/>
                </a:solidFill>
                <a:latin typeface="Montserrat"/>
                <a:ea typeface="Montserrat"/>
                <a:cs typeface="Montserrat"/>
                <a:sym typeface="Montserrat"/>
              </a:rPr>
              <a:t>we investigated whether resampling technique can bring improvement to model of imbalanced classification</a:t>
            </a:r>
            <a:r>
              <a:rPr lang="en">
                <a:solidFill>
                  <a:srgbClr val="FFFFFF"/>
                </a:solidFill>
                <a:latin typeface="Montserrat"/>
                <a:ea typeface="Montserrat"/>
                <a:cs typeface="Montserrat"/>
                <a:sym typeface="Montserrat"/>
              </a:rPr>
              <a:t> and have used multiple models and based on their accuracy we have found the most appropriate model for our dataset.</a:t>
            </a:r>
            <a:endParaRPr>
              <a:solidFill>
                <a:srgbClr val="FFFFFF"/>
              </a:solidFill>
              <a:latin typeface="Montserrat"/>
              <a:ea typeface="Montserrat"/>
              <a:cs typeface="Montserrat"/>
              <a:sym typeface="Montserrat"/>
            </a:endParaRPr>
          </a:p>
          <a:p>
            <a:pPr marL="457200" lvl="0" indent="0" algn="l" rtl="0">
              <a:spcBef>
                <a:spcPts val="0"/>
              </a:spcBef>
              <a:spcAft>
                <a:spcPts val="0"/>
              </a:spcAft>
              <a:buNone/>
            </a:pPr>
            <a:endParaRPr>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Out of Decision Tree, Random Forest, K-means, DNN, and DNN with SMOTE, </a:t>
            </a:r>
            <a:endParaRPr>
              <a:solidFill>
                <a:srgbClr val="FFFFFF"/>
              </a:solidFill>
              <a:latin typeface="Montserrat"/>
              <a:ea typeface="Montserrat"/>
              <a:cs typeface="Montserrat"/>
              <a:sym typeface="Montserrat"/>
            </a:endParaRPr>
          </a:p>
          <a:p>
            <a:pPr marL="457200" lvl="0" indent="0" algn="l" rtl="0">
              <a:spcBef>
                <a:spcPts val="0"/>
              </a:spcBef>
              <a:spcAft>
                <a:spcPts val="0"/>
              </a:spcAft>
              <a:buNone/>
            </a:pPr>
            <a:r>
              <a:rPr lang="en">
                <a:solidFill>
                  <a:srgbClr val="FFFFFF"/>
                </a:solidFill>
                <a:latin typeface="Montserrat"/>
                <a:ea typeface="Montserrat"/>
                <a:cs typeface="Montserrat"/>
                <a:sym typeface="Montserrat"/>
              </a:rPr>
              <a:t>SMOTE shows the best result with accuracy, precision and F1 of 99%</a:t>
            </a:r>
            <a:endParaRPr>
              <a:solidFill>
                <a:srgbClr val="FFFFFF"/>
              </a:solidFill>
              <a:latin typeface="Montserrat"/>
              <a:ea typeface="Montserrat"/>
              <a:cs typeface="Montserrat"/>
              <a:sym typeface="Montserrat"/>
            </a:endParaRPr>
          </a:p>
          <a:p>
            <a:pPr marL="457200" lvl="0" indent="0" algn="l" rtl="0">
              <a:spcBef>
                <a:spcPts val="0"/>
              </a:spcBef>
              <a:spcAft>
                <a:spcPts val="0"/>
              </a:spcAft>
              <a:buNone/>
            </a:pPr>
            <a:endParaRPr>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We also explored the possibility of using Convolutional Neural network in our project to get better results.</a:t>
            </a:r>
            <a:endParaRPr>
              <a:solidFill>
                <a:srgbClr val="FFFFFF"/>
              </a:solidFill>
              <a:latin typeface="Montserrat"/>
              <a:ea typeface="Montserrat"/>
              <a:cs typeface="Montserrat"/>
              <a:sym typeface="Montserrat"/>
            </a:endParaRPr>
          </a:p>
          <a:p>
            <a:pPr marL="457200" lvl="0" indent="0" algn="l" rtl="0">
              <a:spcBef>
                <a:spcPts val="0"/>
              </a:spcBef>
              <a:spcAft>
                <a:spcPts val="0"/>
              </a:spcAft>
              <a:buNone/>
            </a:pPr>
            <a:endParaRPr>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409"/>
        <p:cNvGrpSpPr/>
        <p:nvPr/>
      </p:nvGrpSpPr>
      <p:grpSpPr>
        <a:xfrm>
          <a:off x="0" y="0"/>
          <a:ext cx="0" cy="0"/>
          <a:chOff x="0" y="0"/>
          <a:chExt cx="0" cy="0"/>
        </a:xfrm>
      </p:grpSpPr>
      <p:sp>
        <p:nvSpPr>
          <p:cNvPr id="410" name="Google Shape;410;p29"/>
          <p:cNvSpPr txBox="1">
            <a:spLocks noGrp="1"/>
          </p:cNvSpPr>
          <p:nvPr>
            <p:ph type="ctrTitle"/>
          </p:nvPr>
        </p:nvSpPr>
        <p:spPr>
          <a:xfrm>
            <a:off x="0" y="290850"/>
            <a:ext cx="9144000" cy="979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Future Scope</a:t>
            </a:r>
            <a:endParaRPr/>
          </a:p>
        </p:txBody>
      </p:sp>
      <p:sp>
        <p:nvSpPr>
          <p:cNvPr id="411" name="Google Shape;411;p2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17</a:t>
            </a:fld>
            <a:endParaRPr sz="900">
              <a:solidFill>
                <a:schemeClr val="lt1"/>
              </a:solidFill>
              <a:latin typeface="Nunito"/>
              <a:ea typeface="Nunito"/>
              <a:cs typeface="Nunito"/>
              <a:sym typeface="Nunito"/>
            </a:endParaRPr>
          </a:p>
        </p:txBody>
      </p:sp>
      <p:sp>
        <p:nvSpPr>
          <p:cNvPr id="412" name="Google Shape;412;p29"/>
          <p:cNvSpPr txBox="1"/>
          <p:nvPr/>
        </p:nvSpPr>
        <p:spPr>
          <a:xfrm>
            <a:off x="300275" y="1331550"/>
            <a:ext cx="7832700" cy="31593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rgbClr val="FFFFFF"/>
              </a:buClr>
              <a:buSzPts val="1900"/>
              <a:buFont typeface="Montserrat"/>
              <a:buChar char="➢"/>
            </a:pPr>
            <a:r>
              <a:rPr lang="en">
                <a:solidFill>
                  <a:srgbClr val="FFFFFF"/>
                </a:solidFill>
                <a:latin typeface="Montserrat"/>
                <a:ea typeface="Montserrat"/>
                <a:cs typeface="Montserrat"/>
                <a:sym typeface="Montserrat"/>
              </a:rPr>
              <a:t>This project can achieve versatility  and modularity if we can add more algorithms to the model. However, all algorithms should have same format. With that condition, the modules can be easily added as done in the code.</a:t>
            </a:r>
            <a:endParaRPr>
              <a:solidFill>
                <a:srgbClr val="FFFFFF"/>
              </a:solidFill>
              <a:latin typeface="Montserrat"/>
              <a:ea typeface="Montserrat"/>
              <a:cs typeface="Montserrat"/>
              <a:sym typeface="Montserrat"/>
            </a:endParaRPr>
          </a:p>
          <a:p>
            <a:pPr marL="457200" lvl="0" indent="0" algn="l" rtl="0">
              <a:spcBef>
                <a:spcPts val="0"/>
              </a:spcBef>
              <a:spcAft>
                <a:spcPts val="0"/>
              </a:spcAft>
              <a:buNone/>
            </a:pPr>
            <a:endParaRPr>
              <a:solidFill>
                <a:srgbClr val="FFFFFF"/>
              </a:solidFill>
              <a:latin typeface="Montserrat"/>
              <a:ea typeface="Montserrat"/>
              <a:cs typeface="Montserrat"/>
              <a:sym typeface="Montserrat"/>
            </a:endParaRPr>
          </a:p>
          <a:p>
            <a:pPr marL="457200" lvl="0" indent="-349250" algn="l" rtl="0">
              <a:lnSpc>
                <a:spcPct val="115000"/>
              </a:lnSpc>
              <a:spcBef>
                <a:spcPts val="0"/>
              </a:spcBef>
              <a:spcAft>
                <a:spcPts val="0"/>
              </a:spcAft>
              <a:buClr>
                <a:srgbClr val="FFFFFF"/>
              </a:buClr>
              <a:buSzPts val="1900"/>
              <a:buFont typeface="Montserrat"/>
              <a:buChar char="➢"/>
            </a:pPr>
            <a:r>
              <a:rPr lang="en">
                <a:solidFill>
                  <a:srgbClr val="FFFFFF"/>
                </a:solidFill>
                <a:latin typeface="Montserrat"/>
                <a:ea typeface="Montserrat"/>
                <a:cs typeface="Montserrat"/>
                <a:sym typeface="Montserrat"/>
              </a:rPr>
              <a:t>A large dataset will help increase the precision of the algorithms. Hence, More the data, more the fraud detection and it will reduce the number of false positives. However, this process will require official assistance from the banks themselves.</a:t>
            </a:r>
            <a:endParaRPr>
              <a:solidFill>
                <a:srgbClr val="FFFFFF"/>
              </a:solidFill>
              <a:latin typeface="Montserrat"/>
              <a:ea typeface="Montserrat"/>
              <a:cs typeface="Montserrat"/>
              <a:sym typeface="Montserrat"/>
            </a:endParaRPr>
          </a:p>
          <a:p>
            <a:pPr marL="457200" lvl="0" indent="0" algn="l" rtl="0">
              <a:spcBef>
                <a:spcPts val="0"/>
              </a:spcBef>
              <a:spcAft>
                <a:spcPts val="0"/>
              </a:spcAft>
              <a:buNone/>
            </a:pPr>
            <a:endParaRPr>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If we can manage to get 100 % precision, a perfect classifier will help create a model that will help lot of banks and companies in detecting fraudulent cases in quick time.</a:t>
            </a:r>
            <a:endParaRPr>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416"/>
        <p:cNvGrpSpPr/>
        <p:nvPr/>
      </p:nvGrpSpPr>
      <p:grpSpPr>
        <a:xfrm>
          <a:off x="0" y="0"/>
          <a:ext cx="0" cy="0"/>
          <a:chOff x="0" y="0"/>
          <a:chExt cx="0" cy="0"/>
        </a:xfrm>
      </p:grpSpPr>
      <p:sp>
        <p:nvSpPr>
          <p:cNvPr id="417" name="Google Shape;417;p30"/>
          <p:cNvSpPr txBox="1">
            <a:spLocks noGrp="1"/>
          </p:cNvSpPr>
          <p:nvPr>
            <p:ph type="ctrTitle"/>
          </p:nvPr>
        </p:nvSpPr>
        <p:spPr>
          <a:xfrm>
            <a:off x="38250" y="266725"/>
            <a:ext cx="9067500" cy="957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
        <p:nvSpPr>
          <p:cNvPr id="418" name="Google Shape;418;p3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18</a:t>
            </a:fld>
            <a:endParaRPr sz="900">
              <a:solidFill>
                <a:schemeClr val="lt1"/>
              </a:solidFill>
              <a:latin typeface="Nunito"/>
              <a:ea typeface="Nunito"/>
              <a:cs typeface="Nunito"/>
              <a:sym typeface="Nunito"/>
            </a:endParaRPr>
          </a:p>
        </p:txBody>
      </p:sp>
      <p:sp>
        <p:nvSpPr>
          <p:cNvPr id="419" name="Google Shape;419;p30"/>
          <p:cNvSpPr txBox="1"/>
          <p:nvPr/>
        </p:nvSpPr>
        <p:spPr>
          <a:xfrm>
            <a:off x="507750" y="1224625"/>
            <a:ext cx="8128500" cy="3750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FFFFFF"/>
              </a:buClr>
              <a:buSzPts val="1700"/>
              <a:buFont typeface="Montserrat"/>
              <a:buChar char="★"/>
            </a:pPr>
            <a:r>
              <a:rPr lang="en" sz="1700" b="1" u="sng">
                <a:solidFill>
                  <a:srgbClr val="FFFFFF"/>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https://www.researchgate.net/publication/2948052_KNN_Model-Based_Approach_in_Classification</a:t>
            </a:r>
            <a:endParaRPr sz="1100">
              <a:solidFill>
                <a:srgbClr val="FFFFFF"/>
              </a:solidFill>
              <a:latin typeface="Montserrat"/>
              <a:ea typeface="Montserrat"/>
              <a:cs typeface="Montserrat"/>
              <a:sym typeface="Montserrat"/>
            </a:endParaRPr>
          </a:p>
          <a:p>
            <a:pPr marL="457200" lvl="0" indent="-336550" algn="l" rtl="0">
              <a:lnSpc>
                <a:spcPct val="150000"/>
              </a:lnSpc>
              <a:spcBef>
                <a:spcPts val="0"/>
              </a:spcBef>
              <a:spcAft>
                <a:spcPts val="0"/>
              </a:spcAft>
              <a:buClr>
                <a:srgbClr val="FFFFFF"/>
              </a:buClr>
              <a:buSzPts val="1700"/>
              <a:buFont typeface="Montserrat"/>
              <a:buChar char="★"/>
            </a:pPr>
            <a:r>
              <a:rPr lang="en" sz="1700" b="1" u="sng">
                <a:solidFill>
                  <a:srgbClr val="FFFFFF"/>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https://www.researchgate.net/publication/236952762_Random_Forests</a:t>
            </a:r>
            <a:endParaRPr sz="1100">
              <a:solidFill>
                <a:srgbClr val="FFFFFF"/>
              </a:solidFill>
              <a:latin typeface="Montserrat"/>
              <a:ea typeface="Montserrat"/>
              <a:cs typeface="Montserrat"/>
              <a:sym typeface="Montserrat"/>
            </a:endParaRPr>
          </a:p>
          <a:p>
            <a:pPr marL="457200" lvl="0" indent="-336550" algn="l" rtl="0">
              <a:lnSpc>
                <a:spcPct val="150000"/>
              </a:lnSpc>
              <a:spcBef>
                <a:spcPts val="0"/>
              </a:spcBef>
              <a:spcAft>
                <a:spcPts val="0"/>
              </a:spcAft>
              <a:buClr>
                <a:srgbClr val="FFFFFF"/>
              </a:buClr>
              <a:buSzPts val="1700"/>
              <a:buFont typeface="Montserrat"/>
              <a:buChar char="★"/>
            </a:pPr>
            <a:r>
              <a:rPr lang="en" sz="1700" b="1" u="sng">
                <a:solidFill>
                  <a:srgbClr val="FFFFFF"/>
                </a:solid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https://keras.io/api/layers/core_layers/dense/</a:t>
            </a:r>
            <a:endParaRPr sz="1700" b="1" u="sng">
              <a:solidFill>
                <a:srgbClr val="FFFFFF"/>
              </a:solidFill>
              <a:latin typeface="Montserrat"/>
              <a:ea typeface="Montserrat"/>
              <a:cs typeface="Montserrat"/>
              <a:sym typeface="Montserrat"/>
            </a:endParaRPr>
          </a:p>
          <a:p>
            <a:pPr marL="457200" lvl="0" indent="-336550" algn="l" rtl="0">
              <a:lnSpc>
                <a:spcPct val="150000"/>
              </a:lnSpc>
              <a:spcBef>
                <a:spcPts val="0"/>
              </a:spcBef>
              <a:spcAft>
                <a:spcPts val="0"/>
              </a:spcAft>
              <a:buClr>
                <a:srgbClr val="FFFFFF"/>
              </a:buClr>
              <a:buSzPts val="1700"/>
              <a:buFont typeface="Montserrat"/>
              <a:buChar char="★"/>
            </a:pPr>
            <a:r>
              <a:rPr lang="en" sz="1700" b="1" u="sng">
                <a:solidFill>
                  <a:srgbClr val="FFFFFF"/>
                </a:solidFill>
                <a:latin typeface="Montserrat"/>
                <a:ea typeface="Montserrat"/>
                <a:cs typeface="Montserrat"/>
                <a:sym typeface="Montserrat"/>
                <a:hlinkClick r:id="rId6">
                  <a:extLst>
                    <a:ext uri="{A12FA001-AC4F-418D-AE19-62706E023703}">
                      <ahyp:hlinkClr xmlns:ahyp="http://schemas.microsoft.com/office/drawing/2018/hyperlinkcolor" val="tx"/>
                    </a:ext>
                  </a:extLst>
                </a:hlinkClick>
              </a:rPr>
              <a:t>https://stanford.edu/~cpiech/cs221/handouts/kmeans.html</a:t>
            </a:r>
            <a:endParaRPr sz="1700" b="1" u="sng">
              <a:solidFill>
                <a:srgbClr val="FFFFFF"/>
              </a:solidFill>
              <a:latin typeface="Montserrat"/>
              <a:ea typeface="Montserrat"/>
              <a:cs typeface="Montserrat"/>
              <a:sym typeface="Montserrat"/>
            </a:endParaRPr>
          </a:p>
          <a:p>
            <a:pPr marL="457200" lvl="0" indent="-336550" algn="l" rtl="0">
              <a:lnSpc>
                <a:spcPct val="150000"/>
              </a:lnSpc>
              <a:spcBef>
                <a:spcPts val="0"/>
              </a:spcBef>
              <a:spcAft>
                <a:spcPts val="0"/>
              </a:spcAft>
              <a:buClr>
                <a:srgbClr val="FFFFFF"/>
              </a:buClr>
              <a:buSzPts val="1700"/>
              <a:buFont typeface="Montserrat"/>
              <a:buChar char="★"/>
            </a:pPr>
            <a:r>
              <a:rPr lang="en" sz="1700" b="1" u="sng">
                <a:solidFill>
                  <a:srgbClr val="FFFFFF"/>
                </a:solidFill>
                <a:latin typeface="Montserrat"/>
                <a:ea typeface="Montserrat"/>
                <a:cs typeface="Montserrat"/>
                <a:sym typeface="Montserrat"/>
                <a:hlinkClick r:id="rId7">
                  <a:extLst>
                    <a:ext uri="{A12FA001-AC4F-418D-AE19-62706E023703}">
                      <ahyp:hlinkClr xmlns:ahyp="http://schemas.microsoft.com/office/drawing/2018/hyperlinkcolor" val="tx"/>
                    </a:ext>
                  </a:extLst>
                </a:hlinkClick>
              </a:rPr>
              <a:t>https://machinelearningmastery.com/smote-oversampling-for-imbalanced-classification/</a:t>
            </a:r>
            <a:endParaRPr sz="1700" b="1" u="sng">
              <a:solidFill>
                <a:srgbClr val="FFFFFF"/>
              </a:solidFill>
              <a:latin typeface="Montserrat"/>
              <a:ea typeface="Montserrat"/>
              <a:cs typeface="Montserrat"/>
              <a:sym typeface="Montserrat"/>
            </a:endParaRPr>
          </a:p>
          <a:p>
            <a:pPr marL="0" lvl="0" indent="0" algn="l" rtl="0">
              <a:lnSpc>
                <a:spcPct val="115000"/>
              </a:lnSpc>
              <a:spcBef>
                <a:spcPts val="1200"/>
              </a:spcBef>
              <a:spcAft>
                <a:spcPts val="0"/>
              </a:spcAft>
              <a:buNone/>
            </a:pPr>
            <a:endParaRPr sz="2000" b="1" u="sng">
              <a:solidFill>
                <a:schemeClr val="hlink"/>
              </a:solidFill>
            </a:endParaRPr>
          </a:p>
          <a:p>
            <a:pPr marL="0" lvl="0" indent="0" algn="l" rtl="0">
              <a:lnSpc>
                <a:spcPct val="115000"/>
              </a:lnSpc>
              <a:spcBef>
                <a:spcPts val="1200"/>
              </a:spcBef>
              <a:spcAft>
                <a:spcPts val="0"/>
              </a:spcAft>
              <a:buNone/>
            </a:pPr>
            <a:endParaRPr sz="2000" b="1" u="sng">
              <a:solidFill>
                <a:schemeClr val="hlink"/>
              </a:solidFill>
            </a:endParaRPr>
          </a:p>
          <a:p>
            <a:pPr marL="0" lvl="0" indent="0" algn="l" rtl="0">
              <a:spcBef>
                <a:spcPts val="1200"/>
              </a:spcBef>
              <a:spcAft>
                <a:spcPts val="0"/>
              </a:spcAft>
              <a:buNone/>
            </a:pPr>
            <a:endParaRPr>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423"/>
        <p:cNvGrpSpPr/>
        <p:nvPr/>
      </p:nvGrpSpPr>
      <p:grpSpPr>
        <a:xfrm>
          <a:off x="0" y="0"/>
          <a:ext cx="0" cy="0"/>
          <a:chOff x="0" y="0"/>
          <a:chExt cx="0" cy="0"/>
        </a:xfrm>
      </p:grpSpPr>
      <p:sp>
        <p:nvSpPr>
          <p:cNvPr id="424" name="Google Shape;424;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latin typeface="Nunito"/>
                <a:ea typeface="Nunito"/>
                <a:cs typeface="Nunito"/>
                <a:sym typeface="Nunito"/>
              </a:rPr>
              <a:t>19</a:t>
            </a:fld>
            <a:endParaRPr sz="900">
              <a:latin typeface="Nunito"/>
              <a:ea typeface="Nunito"/>
              <a:cs typeface="Nunito"/>
              <a:sym typeface="Nunito"/>
            </a:endParaRPr>
          </a:p>
        </p:txBody>
      </p:sp>
      <p:pic>
        <p:nvPicPr>
          <p:cNvPr id="425" name="Google Shape;425;p31"/>
          <p:cNvPicPr preferRelativeResize="0"/>
          <p:nvPr/>
        </p:nvPicPr>
        <p:blipFill>
          <a:blip r:embed="rId3">
            <a:alphaModFix/>
          </a:blip>
          <a:stretch>
            <a:fillRect/>
          </a:stretch>
        </p:blipFill>
        <p:spPr>
          <a:xfrm>
            <a:off x="2565001" y="631176"/>
            <a:ext cx="4014000" cy="4013975"/>
          </a:xfrm>
          <a:prstGeom prst="rect">
            <a:avLst/>
          </a:prstGeom>
          <a:noFill/>
          <a:ln>
            <a:noFill/>
          </a:ln>
          <a:effectLst>
            <a:outerShdw blurRad="1428750" dist="361950" dir="5400000" algn="bl" rotWithShape="0">
              <a:srgbClr val="000000"/>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284"/>
        <p:cNvGrpSpPr/>
        <p:nvPr/>
      </p:nvGrpSpPr>
      <p:grpSpPr>
        <a:xfrm>
          <a:off x="0" y="0"/>
          <a:ext cx="0" cy="0"/>
          <a:chOff x="0" y="0"/>
          <a:chExt cx="0" cy="0"/>
        </a:xfrm>
      </p:grpSpPr>
      <p:sp>
        <p:nvSpPr>
          <p:cNvPr id="285" name="Google Shape;285;p14"/>
          <p:cNvSpPr txBox="1">
            <a:spLocks noGrp="1"/>
          </p:cNvSpPr>
          <p:nvPr>
            <p:ph type="ctrTitle"/>
          </p:nvPr>
        </p:nvSpPr>
        <p:spPr>
          <a:xfrm>
            <a:off x="4378100" y="442825"/>
            <a:ext cx="3030900" cy="888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a:t>                          </a:t>
            </a:r>
            <a:endParaRPr>
              <a:latin typeface="Montserrat"/>
              <a:ea typeface="Montserrat"/>
              <a:cs typeface="Montserrat"/>
              <a:sym typeface="Montserrat"/>
            </a:endParaRPr>
          </a:p>
        </p:txBody>
      </p:sp>
      <p:sp>
        <p:nvSpPr>
          <p:cNvPr id="286" name="Google Shape;286;p14"/>
          <p:cNvSpPr txBox="1">
            <a:spLocks noGrp="1"/>
          </p:cNvSpPr>
          <p:nvPr>
            <p:ph type="subTitle" idx="1"/>
          </p:nvPr>
        </p:nvSpPr>
        <p:spPr>
          <a:xfrm>
            <a:off x="457750" y="1162025"/>
            <a:ext cx="3582000" cy="2693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Montserrat"/>
              <a:ea typeface="Montserrat"/>
              <a:cs typeface="Montserrat"/>
              <a:sym typeface="Montserrat"/>
            </a:endParaRPr>
          </a:p>
          <a:p>
            <a:pPr marL="457200" lvl="0" indent="-330200" algn="l" rtl="0">
              <a:lnSpc>
                <a:spcPct val="150000"/>
              </a:lnSpc>
              <a:spcBef>
                <a:spcPts val="0"/>
              </a:spcBef>
              <a:spcAft>
                <a:spcPts val="0"/>
              </a:spcAft>
              <a:buClr>
                <a:srgbClr val="FFFFFF"/>
              </a:buClr>
              <a:buSzPts val="1600"/>
              <a:buFont typeface="Montserrat"/>
              <a:buChar char="★"/>
            </a:pPr>
            <a:r>
              <a:rPr lang="en">
                <a:solidFill>
                  <a:srgbClr val="FFFFFF"/>
                </a:solidFill>
                <a:latin typeface="Montserrat"/>
                <a:ea typeface="Montserrat"/>
                <a:cs typeface="Montserrat"/>
                <a:sym typeface="Montserrat"/>
              </a:rPr>
              <a:t>Problem Statement </a:t>
            </a:r>
            <a:endParaRPr>
              <a:solidFill>
                <a:srgbClr val="FFFFFF"/>
              </a:solidFill>
              <a:latin typeface="Montserrat"/>
              <a:ea typeface="Montserrat"/>
              <a:cs typeface="Montserrat"/>
              <a:sym typeface="Montserrat"/>
            </a:endParaRPr>
          </a:p>
          <a:p>
            <a:pPr marL="457200" lvl="0" indent="-330200" algn="l" rtl="0">
              <a:lnSpc>
                <a:spcPct val="150000"/>
              </a:lnSpc>
              <a:spcBef>
                <a:spcPts val="0"/>
              </a:spcBef>
              <a:spcAft>
                <a:spcPts val="0"/>
              </a:spcAft>
              <a:buClr>
                <a:srgbClr val="FFFFFF"/>
              </a:buClr>
              <a:buSzPts val="1600"/>
              <a:buFont typeface="Montserrat"/>
              <a:buChar char="★"/>
            </a:pPr>
            <a:r>
              <a:rPr lang="en">
                <a:solidFill>
                  <a:srgbClr val="FFFFFF"/>
                </a:solidFill>
                <a:latin typeface="Montserrat"/>
                <a:ea typeface="Montserrat"/>
                <a:cs typeface="Montserrat"/>
                <a:sym typeface="Montserrat"/>
              </a:rPr>
              <a:t>Objective  </a:t>
            </a:r>
            <a:endParaRPr>
              <a:solidFill>
                <a:srgbClr val="FFFFFF"/>
              </a:solidFill>
              <a:latin typeface="Montserrat"/>
              <a:ea typeface="Montserrat"/>
              <a:cs typeface="Montserrat"/>
              <a:sym typeface="Montserrat"/>
            </a:endParaRPr>
          </a:p>
          <a:p>
            <a:pPr marL="457200" lvl="0" indent="-330200" algn="l" rtl="0">
              <a:lnSpc>
                <a:spcPct val="150000"/>
              </a:lnSpc>
              <a:spcBef>
                <a:spcPts val="0"/>
              </a:spcBef>
              <a:spcAft>
                <a:spcPts val="0"/>
              </a:spcAft>
              <a:buClr>
                <a:srgbClr val="FFFFFF"/>
              </a:buClr>
              <a:buSzPts val="1600"/>
              <a:buFont typeface="Montserrat"/>
              <a:buChar char="★"/>
            </a:pPr>
            <a:r>
              <a:rPr lang="en">
                <a:solidFill>
                  <a:srgbClr val="FFFFFF"/>
                </a:solidFill>
                <a:latin typeface="Montserrat"/>
                <a:ea typeface="Montserrat"/>
                <a:cs typeface="Montserrat"/>
                <a:sym typeface="Montserrat"/>
              </a:rPr>
              <a:t>Data Source </a:t>
            </a:r>
            <a:endParaRPr>
              <a:solidFill>
                <a:srgbClr val="FFFFFF"/>
              </a:solidFill>
              <a:latin typeface="Montserrat"/>
              <a:ea typeface="Montserrat"/>
              <a:cs typeface="Montserrat"/>
              <a:sym typeface="Montserrat"/>
            </a:endParaRPr>
          </a:p>
          <a:p>
            <a:pPr marL="457200" lvl="0" indent="-330200" algn="l" rtl="0">
              <a:lnSpc>
                <a:spcPct val="150000"/>
              </a:lnSpc>
              <a:spcBef>
                <a:spcPts val="0"/>
              </a:spcBef>
              <a:spcAft>
                <a:spcPts val="0"/>
              </a:spcAft>
              <a:buClr>
                <a:srgbClr val="FFFFFF"/>
              </a:buClr>
              <a:buSzPts val="1600"/>
              <a:buFont typeface="Montserrat"/>
              <a:buChar char="★"/>
            </a:pPr>
            <a:r>
              <a:rPr lang="en">
                <a:solidFill>
                  <a:srgbClr val="FFFFFF"/>
                </a:solidFill>
                <a:latin typeface="Montserrat"/>
                <a:ea typeface="Montserrat"/>
                <a:cs typeface="Montserrat"/>
                <a:sym typeface="Montserrat"/>
              </a:rPr>
              <a:t>Related Work</a:t>
            </a:r>
            <a:endParaRPr>
              <a:solidFill>
                <a:srgbClr val="FFFFFF"/>
              </a:solidFill>
              <a:latin typeface="Montserrat"/>
              <a:ea typeface="Montserrat"/>
              <a:cs typeface="Montserrat"/>
              <a:sym typeface="Montserrat"/>
            </a:endParaRPr>
          </a:p>
          <a:p>
            <a:pPr marL="457200" lvl="0" indent="-330200" algn="l" rtl="0">
              <a:lnSpc>
                <a:spcPct val="150000"/>
              </a:lnSpc>
              <a:spcBef>
                <a:spcPts val="0"/>
              </a:spcBef>
              <a:spcAft>
                <a:spcPts val="0"/>
              </a:spcAft>
              <a:buClr>
                <a:srgbClr val="FFFFFF"/>
              </a:buClr>
              <a:buSzPts val="1600"/>
              <a:buFont typeface="Montserrat"/>
              <a:buChar char="★"/>
            </a:pPr>
            <a:r>
              <a:rPr lang="en">
                <a:solidFill>
                  <a:srgbClr val="FFFFFF"/>
                </a:solidFill>
                <a:latin typeface="Montserrat"/>
                <a:ea typeface="Montserrat"/>
                <a:cs typeface="Montserrat"/>
                <a:sym typeface="Montserrat"/>
              </a:rPr>
              <a:t>Steps </a:t>
            </a:r>
            <a:endParaRPr>
              <a:solidFill>
                <a:srgbClr val="FFFFFF"/>
              </a:solidFill>
              <a:latin typeface="Montserrat"/>
              <a:ea typeface="Montserrat"/>
              <a:cs typeface="Montserrat"/>
              <a:sym typeface="Montserrat"/>
            </a:endParaRPr>
          </a:p>
          <a:p>
            <a:pPr marL="457200" lvl="0" indent="-330200" algn="l" rtl="0">
              <a:lnSpc>
                <a:spcPct val="150000"/>
              </a:lnSpc>
              <a:spcBef>
                <a:spcPts val="0"/>
              </a:spcBef>
              <a:spcAft>
                <a:spcPts val="0"/>
              </a:spcAft>
              <a:buClr>
                <a:srgbClr val="FFFFFF"/>
              </a:buClr>
              <a:buSzPts val="1600"/>
              <a:buFont typeface="Montserrat"/>
              <a:buChar char="★"/>
            </a:pPr>
            <a:r>
              <a:rPr lang="en">
                <a:solidFill>
                  <a:srgbClr val="FFFFFF"/>
                </a:solidFill>
                <a:latin typeface="Montserrat"/>
                <a:ea typeface="Montserrat"/>
                <a:cs typeface="Montserrat"/>
                <a:sym typeface="Montserrat"/>
              </a:rPr>
              <a:t>Implementation  </a:t>
            </a:r>
            <a:endParaRPr>
              <a:solidFill>
                <a:srgbClr val="FFFFFF"/>
              </a:solidFill>
              <a:latin typeface="Montserrat"/>
              <a:ea typeface="Montserrat"/>
              <a:cs typeface="Montserrat"/>
              <a:sym typeface="Montserrat"/>
            </a:endParaRPr>
          </a:p>
          <a:p>
            <a:pPr marL="457200" lvl="0" indent="-330200" algn="l" rtl="0">
              <a:lnSpc>
                <a:spcPct val="150000"/>
              </a:lnSpc>
              <a:spcBef>
                <a:spcPts val="0"/>
              </a:spcBef>
              <a:spcAft>
                <a:spcPts val="0"/>
              </a:spcAft>
              <a:buClr>
                <a:srgbClr val="FFFFFF"/>
              </a:buClr>
              <a:buSzPts val="1600"/>
              <a:buFont typeface="Montserrat"/>
              <a:buChar char="★"/>
            </a:pPr>
            <a:r>
              <a:rPr lang="en">
                <a:solidFill>
                  <a:srgbClr val="FFFFFF"/>
                </a:solidFill>
                <a:latin typeface="Montserrat"/>
                <a:ea typeface="Montserrat"/>
                <a:cs typeface="Montserrat"/>
                <a:sym typeface="Montserrat"/>
              </a:rPr>
              <a:t>Conclusion</a:t>
            </a:r>
            <a:endParaRPr>
              <a:solidFill>
                <a:srgbClr val="FFFFFF"/>
              </a:solidFill>
              <a:latin typeface="Montserrat"/>
              <a:ea typeface="Montserrat"/>
              <a:cs typeface="Montserrat"/>
              <a:sym typeface="Montserrat"/>
            </a:endParaRPr>
          </a:p>
          <a:p>
            <a:pPr marL="457200" lvl="0" indent="-330200" algn="l" rtl="0">
              <a:lnSpc>
                <a:spcPct val="150000"/>
              </a:lnSpc>
              <a:spcBef>
                <a:spcPts val="0"/>
              </a:spcBef>
              <a:spcAft>
                <a:spcPts val="0"/>
              </a:spcAft>
              <a:buClr>
                <a:srgbClr val="FFFFFF"/>
              </a:buClr>
              <a:buSzPts val="1600"/>
              <a:buFont typeface="Montserrat"/>
              <a:buChar char="★"/>
            </a:pPr>
            <a:r>
              <a:rPr lang="en">
                <a:solidFill>
                  <a:srgbClr val="FFFFFF"/>
                </a:solidFill>
                <a:latin typeface="Montserrat"/>
                <a:ea typeface="Montserrat"/>
                <a:cs typeface="Montserrat"/>
                <a:sym typeface="Montserrat"/>
              </a:rPr>
              <a:t>Future Scope</a:t>
            </a:r>
            <a:endParaRPr>
              <a:solidFill>
                <a:srgbClr val="FFFFFF"/>
              </a:solidFill>
              <a:latin typeface="Montserrat"/>
              <a:ea typeface="Montserrat"/>
              <a:cs typeface="Montserrat"/>
              <a:sym typeface="Montserrat"/>
            </a:endParaRPr>
          </a:p>
          <a:p>
            <a:pPr marL="457200" lvl="0" indent="-330200" algn="l" rtl="0">
              <a:lnSpc>
                <a:spcPct val="150000"/>
              </a:lnSpc>
              <a:spcBef>
                <a:spcPts val="0"/>
              </a:spcBef>
              <a:spcAft>
                <a:spcPts val="0"/>
              </a:spcAft>
              <a:buClr>
                <a:srgbClr val="FFFFFF"/>
              </a:buClr>
              <a:buSzPts val="1600"/>
              <a:buFont typeface="Montserrat"/>
              <a:buChar char="★"/>
            </a:pPr>
            <a:r>
              <a:rPr lang="en">
                <a:solidFill>
                  <a:srgbClr val="FFFFFF"/>
                </a:solidFill>
                <a:latin typeface="Montserrat"/>
                <a:ea typeface="Montserrat"/>
                <a:cs typeface="Montserrat"/>
                <a:sym typeface="Montserrat"/>
              </a:rPr>
              <a:t>References  </a:t>
            </a:r>
            <a:endParaRPr>
              <a:solidFill>
                <a:srgbClr val="FFFFFF"/>
              </a:solidFill>
              <a:latin typeface="Montserrat"/>
              <a:ea typeface="Montserrat"/>
              <a:cs typeface="Montserrat"/>
              <a:sym typeface="Montserrat"/>
            </a:endParaRPr>
          </a:p>
        </p:txBody>
      </p:sp>
      <p:sp>
        <p:nvSpPr>
          <p:cNvPr id="287" name="Google Shape;287;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2</a:t>
            </a:fld>
            <a:endParaRPr sz="900">
              <a:solidFill>
                <a:schemeClr val="lt1"/>
              </a:solidFill>
              <a:latin typeface="Nunito"/>
              <a:ea typeface="Nunito"/>
              <a:cs typeface="Nunito"/>
              <a:sym typeface="Nunito"/>
            </a:endParaRPr>
          </a:p>
        </p:txBody>
      </p:sp>
      <p:sp>
        <p:nvSpPr>
          <p:cNvPr id="288" name="Google Shape;288;p14"/>
          <p:cNvSpPr txBox="1"/>
          <p:nvPr/>
        </p:nvSpPr>
        <p:spPr>
          <a:xfrm>
            <a:off x="38250" y="442825"/>
            <a:ext cx="9067500" cy="888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FFFFFF"/>
                </a:solidFill>
                <a:latin typeface="Montserrat"/>
                <a:ea typeface="Montserrat"/>
                <a:cs typeface="Montserrat"/>
                <a:sym typeface="Montserrat"/>
              </a:rPr>
              <a:t>Table of Contents</a:t>
            </a:r>
            <a:endParaRPr sz="4100" b="1">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292"/>
        <p:cNvGrpSpPr/>
        <p:nvPr/>
      </p:nvGrpSpPr>
      <p:grpSpPr>
        <a:xfrm>
          <a:off x="0" y="0"/>
          <a:ext cx="0" cy="0"/>
          <a:chOff x="0" y="0"/>
          <a:chExt cx="0" cy="0"/>
        </a:xfrm>
      </p:grpSpPr>
      <p:sp>
        <p:nvSpPr>
          <p:cNvPr id="293" name="Google Shape;293;p15"/>
          <p:cNvSpPr txBox="1">
            <a:spLocks noGrp="1"/>
          </p:cNvSpPr>
          <p:nvPr>
            <p:ph type="ctrTitle"/>
          </p:nvPr>
        </p:nvSpPr>
        <p:spPr>
          <a:xfrm>
            <a:off x="0" y="220800"/>
            <a:ext cx="9144000" cy="957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b="0">
                <a:latin typeface="Montserrat"/>
                <a:ea typeface="Montserrat"/>
                <a:cs typeface="Montserrat"/>
                <a:sym typeface="Montserrat"/>
              </a:rPr>
              <a:t> </a:t>
            </a:r>
            <a:r>
              <a:rPr lang="en">
                <a:latin typeface="Montserrat"/>
                <a:ea typeface="Montserrat"/>
                <a:cs typeface="Montserrat"/>
                <a:sym typeface="Montserrat"/>
              </a:rPr>
              <a:t>Problem Statement</a:t>
            </a:r>
            <a:endParaRPr>
              <a:latin typeface="Montserrat"/>
              <a:ea typeface="Montserrat"/>
              <a:cs typeface="Montserrat"/>
              <a:sym typeface="Montserrat"/>
            </a:endParaRPr>
          </a:p>
        </p:txBody>
      </p:sp>
      <p:sp>
        <p:nvSpPr>
          <p:cNvPr id="294" name="Google Shape;294;p15"/>
          <p:cNvSpPr txBox="1">
            <a:spLocks noGrp="1"/>
          </p:cNvSpPr>
          <p:nvPr>
            <p:ph type="subTitle" idx="1"/>
          </p:nvPr>
        </p:nvSpPr>
        <p:spPr>
          <a:xfrm>
            <a:off x="281250" y="1436088"/>
            <a:ext cx="8581500" cy="3043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Credit card has become the most popular mode of payment for both online as well as regular purchase.</a:t>
            </a:r>
            <a:endParaRPr sz="1400">
              <a:solidFill>
                <a:srgbClr val="FFFFFF"/>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sz="1400">
              <a:solidFill>
                <a:srgbClr val="FFFFFF"/>
              </a:solidFill>
              <a:latin typeface="Montserrat"/>
              <a:ea typeface="Montserrat"/>
              <a:cs typeface="Montserrat"/>
              <a:sym typeface="Montserrat"/>
            </a:endParaRPr>
          </a:p>
          <a:p>
            <a:pPr marL="457200" lvl="0" indent="-317500" algn="l" rtl="0">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 As, the usage of credit cards has dramatically increased, cases of frauds have simultaneously increased too.</a:t>
            </a:r>
            <a:endParaRPr sz="1400">
              <a:solidFill>
                <a:srgbClr val="FFFFFF"/>
              </a:solidFill>
              <a:latin typeface="Montserrat"/>
              <a:ea typeface="Montserrat"/>
              <a:cs typeface="Montserrat"/>
              <a:sym typeface="Montserrat"/>
            </a:endParaRPr>
          </a:p>
          <a:p>
            <a:pPr marL="914400" lvl="0" indent="0" algn="l" rtl="0">
              <a:lnSpc>
                <a:spcPct val="115000"/>
              </a:lnSpc>
              <a:spcBef>
                <a:spcPts val="0"/>
              </a:spcBef>
              <a:spcAft>
                <a:spcPts val="0"/>
              </a:spcAft>
              <a:buNone/>
            </a:pPr>
            <a:endParaRPr sz="1400">
              <a:solidFill>
                <a:srgbClr val="FFFFFF"/>
              </a:solidFill>
              <a:latin typeface="Montserrat"/>
              <a:ea typeface="Montserrat"/>
              <a:cs typeface="Montserrat"/>
              <a:sym typeface="Montserrat"/>
            </a:endParaRPr>
          </a:p>
          <a:p>
            <a:pPr marL="457200" lvl="0" indent="-317500" algn="l" rtl="0">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The Federal Trade Commission estimates that 10 million people are victimized by credit card theft each year.</a:t>
            </a:r>
            <a:endParaRPr sz="1400">
              <a:solidFill>
                <a:srgbClr val="FFFFFF"/>
              </a:solidFill>
              <a:latin typeface="Montserrat"/>
              <a:ea typeface="Montserrat"/>
              <a:cs typeface="Montserrat"/>
              <a:sym typeface="Montserrat"/>
            </a:endParaRPr>
          </a:p>
          <a:p>
            <a:pPr marL="914400" lvl="0" indent="0" algn="l" rtl="0">
              <a:lnSpc>
                <a:spcPct val="115000"/>
              </a:lnSpc>
              <a:spcBef>
                <a:spcPts val="0"/>
              </a:spcBef>
              <a:spcAft>
                <a:spcPts val="0"/>
              </a:spcAft>
              <a:buNone/>
            </a:pPr>
            <a:endParaRPr sz="1400">
              <a:solidFill>
                <a:srgbClr val="FFFFFF"/>
              </a:solidFill>
              <a:latin typeface="Montserrat"/>
              <a:ea typeface="Montserrat"/>
              <a:cs typeface="Montserrat"/>
              <a:sym typeface="Montserrat"/>
            </a:endParaRPr>
          </a:p>
          <a:p>
            <a:pPr marL="457200" lvl="0" indent="-317500" algn="l" rtl="0">
              <a:lnSpc>
                <a:spcPct val="115000"/>
              </a:lnSpc>
              <a:spcBef>
                <a:spcPts val="0"/>
              </a:spcBef>
              <a:spcAft>
                <a:spcPts val="0"/>
              </a:spcAft>
              <a:buClr>
                <a:srgbClr val="FFFFFF"/>
              </a:buClr>
              <a:buSzPts val="1400"/>
              <a:buFont typeface="Montserrat"/>
              <a:buChar char="➢"/>
            </a:pPr>
            <a:r>
              <a:rPr lang="en" sz="1400">
                <a:latin typeface="Montserrat"/>
                <a:ea typeface="Montserrat"/>
                <a:cs typeface="Montserrat"/>
                <a:sym typeface="Montserrat"/>
              </a:rPr>
              <a:t>It is important that credit card companies are able to detect transactions and differentiate between regular and fraudulent transactions so that customers are not charged with transactions that they did not do.</a:t>
            </a:r>
            <a:endParaRPr sz="1400">
              <a:solidFill>
                <a:srgbClr val="FFFFFF"/>
              </a:solidFill>
              <a:latin typeface="Montserrat"/>
              <a:ea typeface="Montserrat"/>
              <a:cs typeface="Montserrat"/>
              <a:sym typeface="Montserrat"/>
            </a:endParaRPr>
          </a:p>
          <a:p>
            <a:pPr marL="0" lvl="0" indent="0" algn="l" rtl="0">
              <a:lnSpc>
                <a:spcPct val="115000"/>
              </a:lnSpc>
              <a:spcBef>
                <a:spcPts val="0"/>
              </a:spcBef>
              <a:spcAft>
                <a:spcPts val="0"/>
              </a:spcAft>
              <a:buNone/>
            </a:pPr>
            <a:endParaRPr sz="1400">
              <a:solidFill>
                <a:srgbClr val="FFFFFF"/>
              </a:solidFill>
              <a:latin typeface="Montserrat"/>
              <a:ea typeface="Montserrat"/>
              <a:cs typeface="Montserrat"/>
              <a:sym typeface="Montserrat"/>
            </a:endParaRPr>
          </a:p>
          <a:p>
            <a:pPr marL="0" lvl="0" indent="0" algn="l" rtl="0">
              <a:lnSpc>
                <a:spcPct val="115000"/>
              </a:lnSpc>
              <a:spcBef>
                <a:spcPts val="0"/>
              </a:spcBef>
              <a:spcAft>
                <a:spcPts val="0"/>
              </a:spcAft>
              <a:buNone/>
            </a:pPr>
            <a:endParaRPr sz="1700">
              <a:solidFill>
                <a:srgbClr val="FFFFFF"/>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sz="1700">
              <a:solidFill>
                <a:srgbClr val="FFFFFF"/>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sz="1700">
              <a:solidFill>
                <a:srgbClr val="FFFFFF"/>
              </a:solidFill>
              <a:latin typeface="Montserrat"/>
              <a:ea typeface="Montserrat"/>
              <a:cs typeface="Montserrat"/>
              <a:sym typeface="Montserrat"/>
            </a:endParaRPr>
          </a:p>
          <a:p>
            <a:pPr marL="0" lvl="0" indent="0" algn="l" rtl="0">
              <a:spcBef>
                <a:spcPts val="0"/>
              </a:spcBef>
              <a:spcAft>
                <a:spcPts val="0"/>
              </a:spcAft>
              <a:buNone/>
            </a:pPr>
            <a:endParaRPr/>
          </a:p>
        </p:txBody>
      </p:sp>
      <p:sp>
        <p:nvSpPr>
          <p:cNvPr id="295" name="Google Shape;295;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3</a:t>
            </a:fld>
            <a:endParaRPr sz="9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299"/>
        <p:cNvGrpSpPr/>
        <p:nvPr/>
      </p:nvGrpSpPr>
      <p:grpSpPr>
        <a:xfrm>
          <a:off x="0" y="0"/>
          <a:ext cx="0" cy="0"/>
          <a:chOff x="0" y="0"/>
          <a:chExt cx="0" cy="0"/>
        </a:xfrm>
      </p:grpSpPr>
      <p:sp>
        <p:nvSpPr>
          <p:cNvPr id="300" name="Google Shape;300;p16"/>
          <p:cNvSpPr txBox="1">
            <a:spLocks noGrp="1"/>
          </p:cNvSpPr>
          <p:nvPr>
            <p:ph type="ctrTitle"/>
          </p:nvPr>
        </p:nvSpPr>
        <p:spPr>
          <a:xfrm>
            <a:off x="0" y="168375"/>
            <a:ext cx="9144000" cy="642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Objective</a:t>
            </a:r>
            <a:endParaRPr/>
          </a:p>
        </p:txBody>
      </p:sp>
      <p:sp>
        <p:nvSpPr>
          <p:cNvPr id="301" name="Google Shape;301;p16"/>
          <p:cNvSpPr txBox="1">
            <a:spLocks noGrp="1"/>
          </p:cNvSpPr>
          <p:nvPr>
            <p:ph type="subTitle" idx="1"/>
          </p:nvPr>
        </p:nvSpPr>
        <p:spPr>
          <a:xfrm>
            <a:off x="231850" y="1096945"/>
            <a:ext cx="8520600" cy="2949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Credit Card Fraud problems can be tackled with Data Science. In This project, we intend to illustrate the modelling of data set using machine learning with credit fraud detection.</a:t>
            </a:r>
            <a:endParaRPr sz="1400">
              <a:solidFill>
                <a:srgbClr val="FFFFFF"/>
              </a:solidFill>
              <a:latin typeface="Montserrat"/>
              <a:ea typeface="Montserrat"/>
              <a:cs typeface="Montserrat"/>
              <a:sym typeface="Montserrat"/>
            </a:endParaRPr>
          </a:p>
          <a:p>
            <a:pPr marL="914400" lvl="0" indent="0" algn="l" rtl="0">
              <a:lnSpc>
                <a:spcPct val="115000"/>
              </a:lnSpc>
              <a:spcBef>
                <a:spcPts val="0"/>
              </a:spcBef>
              <a:spcAft>
                <a:spcPts val="0"/>
              </a:spcAft>
              <a:buNone/>
            </a:pPr>
            <a:endParaRPr sz="1400">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Imbalanced Data, that is ,most of the transactions are not fraudulent which makes it really hard for detecting the fraudulent ones.</a:t>
            </a:r>
            <a:endParaRPr sz="1400">
              <a:solidFill>
                <a:srgbClr val="FFFFFF"/>
              </a:solidFill>
              <a:latin typeface="Montserrat"/>
              <a:ea typeface="Montserrat"/>
              <a:cs typeface="Montserrat"/>
              <a:sym typeface="Montserrat"/>
            </a:endParaRPr>
          </a:p>
          <a:p>
            <a:pPr marL="0" lvl="0" indent="0" algn="l" rtl="0">
              <a:spcBef>
                <a:spcPts val="0"/>
              </a:spcBef>
              <a:spcAft>
                <a:spcPts val="0"/>
              </a:spcAft>
              <a:buNone/>
            </a:pPr>
            <a:endParaRPr sz="1400">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Our objective here is to detect 100% of the fraudulent transactions while minimizing the incorrect fraud transactions.</a:t>
            </a:r>
            <a:endParaRPr sz="1400">
              <a:solidFill>
                <a:srgbClr val="FFFFFF"/>
              </a:solidFill>
              <a:latin typeface="Montserrat"/>
              <a:ea typeface="Montserrat"/>
              <a:cs typeface="Montserrat"/>
              <a:sym typeface="Montserrat"/>
            </a:endParaRPr>
          </a:p>
          <a:p>
            <a:pPr marL="914400" lvl="0" indent="0" algn="l" rtl="0">
              <a:lnSpc>
                <a:spcPct val="115000"/>
              </a:lnSpc>
              <a:spcBef>
                <a:spcPts val="0"/>
              </a:spcBef>
              <a:spcAft>
                <a:spcPts val="0"/>
              </a:spcAft>
              <a:buNone/>
            </a:pPr>
            <a:endParaRPr sz="20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20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2000">
                <a:solidFill>
                  <a:srgbClr val="000000"/>
                </a:solidFill>
                <a:highlight>
                  <a:srgbClr val="FFFFFF"/>
                </a:highlight>
                <a:latin typeface="Arial"/>
                <a:ea typeface="Arial"/>
                <a:cs typeface="Arial"/>
                <a:sym typeface="Arial"/>
              </a:rPr>
              <a:t>      </a:t>
            </a:r>
            <a:endParaRPr sz="2000">
              <a:solidFill>
                <a:srgbClr val="000000"/>
              </a:solidFill>
              <a:latin typeface="Arial"/>
              <a:ea typeface="Arial"/>
              <a:cs typeface="Arial"/>
              <a:sym typeface="Arial"/>
            </a:endParaRPr>
          </a:p>
          <a:p>
            <a:pPr marL="457200" lvl="0" indent="0" algn="l" rtl="0">
              <a:spcBef>
                <a:spcPts val="0"/>
              </a:spcBef>
              <a:spcAft>
                <a:spcPts val="0"/>
              </a:spcAft>
              <a:buNone/>
            </a:pPr>
            <a:endParaRPr/>
          </a:p>
        </p:txBody>
      </p:sp>
      <p:sp>
        <p:nvSpPr>
          <p:cNvPr id="302" name="Google Shape;302;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4</a:t>
            </a:fld>
            <a:endParaRPr sz="9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306"/>
        <p:cNvGrpSpPr/>
        <p:nvPr/>
      </p:nvGrpSpPr>
      <p:grpSpPr>
        <a:xfrm>
          <a:off x="0" y="0"/>
          <a:ext cx="0" cy="0"/>
          <a:chOff x="0" y="0"/>
          <a:chExt cx="0" cy="0"/>
        </a:xfrm>
      </p:grpSpPr>
      <p:sp>
        <p:nvSpPr>
          <p:cNvPr id="307" name="Google Shape;307;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5</a:t>
            </a:fld>
            <a:endParaRPr sz="900">
              <a:solidFill>
                <a:schemeClr val="lt1"/>
              </a:solidFill>
              <a:latin typeface="Nunito"/>
              <a:ea typeface="Nunito"/>
              <a:cs typeface="Nunito"/>
              <a:sym typeface="Nunito"/>
            </a:endParaRPr>
          </a:p>
        </p:txBody>
      </p:sp>
      <p:sp>
        <p:nvSpPr>
          <p:cNvPr id="308" name="Google Shape;308;p17"/>
          <p:cNvSpPr txBox="1"/>
          <p:nvPr/>
        </p:nvSpPr>
        <p:spPr>
          <a:xfrm>
            <a:off x="0" y="229625"/>
            <a:ext cx="9144000" cy="780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3800" b="1">
                <a:solidFill>
                  <a:srgbClr val="FFFFFF"/>
                </a:solidFill>
                <a:latin typeface="Montserrat"/>
                <a:ea typeface="Montserrat"/>
                <a:cs typeface="Montserrat"/>
                <a:sym typeface="Montserrat"/>
              </a:rPr>
              <a:t>Data Source</a:t>
            </a:r>
            <a:endParaRPr sz="3800" b="1">
              <a:solidFill>
                <a:srgbClr val="FFFFFF"/>
              </a:solidFill>
              <a:latin typeface="Montserrat"/>
              <a:ea typeface="Montserrat"/>
              <a:cs typeface="Montserrat"/>
              <a:sym typeface="Montserrat"/>
            </a:endParaRPr>
          </a:p>
        </p:txBody>
      </p:sp>
      <p:sp>
        <p:nvSpPr>
          <p:cNvPr id="309" name="Google Shape;309;p17"/>
          <p:cNvSpPr txBox="1"/>
          <p:nvPr/>
        </p:nvSpPr>
        <p:spPr>
          <a:xfrm>
            <a:off x="357450" y="1199750"/>
            <a:ext cx="8291100" cy="3347700"/>
          </a:xfrm>
          <a:prstGeom prst="rect">
            <a:avLst/>
          </a:prstGeom>
          <a:noFill/>
          <a:ln>
            <a:noFill/>
          </a:ln>
        </p:spPr>
        <p:txBody>
          <a:bodyPr spcFirstLastPara="1" wrap="square" lIns="91425" tIns="91425" rIns="91425" bIns="91425" anchor="t" anchorCtr="0">
            <a:noAutofit/>
          </a:bodyPr>
          <a:lstStyle/>
          <a:p>
            <a:pPr marL="457200" lvl="0" indent="-320675" algn="l" rtl="0">
              <a:lnSpc>
                <a:spcPct val="115000"/>
              </a:lnSpc>
              <a:spcBef>
                <a:spcPts val="1100"/>
              </a:spcBef>
              <a:spcAft>
                <a:spcPts val="0"/>
              </a:spcAft>
              <a:buClr>
                <a:srgbClr val="FFFFFF"/>
              </a:buClr>
              <a:buSzPts val="1450"/>
              <a:buFont typeface="Montserrat"/>
              <a:buChar char="➢"/>
            </a:pPr>
            <a:r>
              <a:rPr lang="en" sz="1450">
                <a:solidFill>
                  <a:srgbClr val="FFFFFF"/>
                </a:solidFill>
                <a:latin typeface="Montserrat"/>
                <a:ea typeface="Montserrat"/>
                <a:cs typeface="Montserrat"/>
                <a:sym typeface="Montserrat"/>
              </a:rPr>
              <a:t>https://www.kaggle.com/mlg-ulb/creditcardfraud</a:t>
            </a:r>
            <a:endParaRPr sz="1450">
              <a:solidFill>
                <a:srgbClr val="FFFFFF"/>
              </a:solidFill>
              <a:latin typeface="Montserrat"/>
              <a:ea typeface="Montserrat"/>
              <a:cs typeface="Montserrat"/>
              <a:sym typeface="Montserrat"/>
            </a:endParaRPr>
          </a:p>
          <a:p>
            <a:pPr marL="457200" lvl="0" indent="-320675" algn="l" rtl="0">
              <a:lnSpc>
                <a:spcPct val="115000"/>
              </a:lnSpc>
              <a:spcBef>
                <a:spcPts val="0"/>
              </a:spcBef>
              <a:spcAft>
                <a:spcPts val="0"/>
              </a:spcAft>
              <a:buClr>
                <a:srgbClr val="FFFFFF"/>
              </a:buClr>
              <a:buSzPts val="1450"/>
              <a:buFont typeface="Montserrat"/>
              <a:buChar char="➢"/>
            </a:pPr>
            <a:r>
              <a:rPr lang="en" sz="1450">
                <a:solidFill>
                  <a:srgbClr val="FFFFFF"/>
                </a:solidFill>
                <a:latin typeface="Montserrat"/>
                <a:ea typeface="Montserrat"/>
                <a:cs typeface="Montserrat"/>
                <a:sym typeface="Montserrat"/>
              </a:rPr>
              <a:t>The data contains 284,807 credit card transactions with 492 fraudulent.</a:t>
            </a:r>
            <a:endParaRPr sz="1450">
              <a:solidFill>
                <a:srgbClr val="FFFFFF"/>
              </a:solidFill>
              <a:latin typeface="Montserrat"/>
              <a:ea typeface="Montserrat"/>
              <a:cs typeface="Montserrat"/>
              <a:sym typeface="Montserrat"/>
            </a:endParaRPr>
          </a:p>
          <a:p>
            <a:pPr marL="457200" lvl="0" indent="-320675" algn="l" rtl="0">
              <a:lnSpc>
                <a:spcPct val="115000"/>
              </a:lnSpc>
              <a:spcBef>
                <a:spcPts val="0"/>
              </a:spcBef>
              <a:spcAft>
                <a:spcPts val="0"/>
              </a:spcAft>
              <a:buClr>
                <a:srgbClr val="FFFFFF"/>
              </a:buClr>
              <a:buSzPts val="1450"/>
              <a:buFont typeface="Montserrat"/>
              <a:buChar char="➢"/>
            </a:pPr>
            <a:r>
              <a:rPr lang="en" sz="1450">
                <a:solidFill>
                  <a:srgbClr val="FFFFFF"/>
                </a:solidFill>
                <a:latin typeface="Montserrat"/>
                <a:ea typeface="Montserrat"/>
                <a:cs typeface="Montserrat"/>
                <a:sym typeface="Montserrat"/>
              </a:rPr>
              <a:t>Everything except the time and amount has been reduced by a Principle Component Analysis (PCA) for privacy concerns. Features V1, V2, ... V28 are the principal components obtained with PCA, the only features which have not been transformed with PCA are 'Time' and 'Amount'.</a:t>
            </a:r>
            <a:endParaRPr sz="1450">
              <a:solidFill>
                <a:srgbClr val="FFFFFF"/>
              </a:solidFill>
              <a:latin typeface="Montserrat"/>
              <a:ea typeface="Montserrat"/>
              <a:cs typeface="Montserrat"/>
              <a:sym typeface="Montserrat"/>
            </a:endParaRPr>
          </a:p>
          <a:p>
            <a:pPr marL="457200" lvl="0" indent="-320675" algn="l" rtl="0">
              <a:lnSpc>
                <a:spcPct val="115000"/>
              </a:lnSpc>
              <a:spcBef>
                <a:spcPts val="0"/>
              </a:spcBef>
              <a:spcAft>
                <a:spcPts val="0"/>
              </a:spcAft>
              <a:buClr>
                <a:srgbClr val="FFFFFF"/>
              </a:buClr>
              <a:buSzPts val="1450"/>
              <a:buFont typeface="Montserrat"/>
              <a:buChar char="➢"/>
            </a:pPr>
            <a:r>
              <a:rPr lang="en" sz="1450">
                <a:solidFill>
                  <a:srgbClr val="FFFFFF"/>
                </a:solidFill>
                <a:latin typeface="Montserrat"/>
                <a:ea typeface="Montserrat"/>
                <a:cs typeface="Montserrat"/>
                <a:sym typeface="Montserrat"/>
              </a:rPr>
              <a:t>'Time' contains the seconds elapsed between each transaction.</a:t>
            </a:r>
            <a:endParaRPr sz="1450">
              <a:solidFill>
                <a:srgbClr val="FFFFFF"/>
              </a:solidFill>
              <a:latin typeface="Montserrat"/>
              <a:ea typeface="Montserrat"/>
              <a:cs typeface="Montserrat"/>
              <a:sym typeface="Montserrat"/>
            </a:endParaRPr>
          </a:p>
          <a:p>
            <a:pPr marL="457200" lvl="0" indent="-320675" algn="l" rtl="0">
              <a:lnSpc>
                <a:spcPct val="115000"/>
              </a:lnSpc>
              <a:spcBef>
                <a:spcPts val="0"/>
              </a:spcBef>
              <a:spcAft>
                <a:spcPts val="0"/>
              </a:spcAft>
              <a:buClr>
                <a:srgbClr val="FFFFFF"/>
              </a:buClr>
              <a:buSzPts val="1450"/>
              <a:buFont typeface="Montserrat"/>
              <a:buChar char="➢"/>
            </a:pPr>
            <a:r>
              <a:rPr lang="en" sz="1450">
                <a:solidFill>
                  <a:srgbClr val="FFFFFF"/>
                </a:solidFill>
                <a:latin typeface="Montserrat"/>
                <a:ea typeface="Montserrat"/>
                <a:cs typeface="Montserrat"/>
                <a:sym typeface="Montserrat"/>
              </a:rPr>
              <a:t>'Amount' is the transaction Amount*</a:t>
            </a:r>
            <a:endParaRPr sz="1450">
              <a:solidFill>
                <a:srgbClr val="FFFFFF"/>
              </a:solidFill>
              <a:latin typeface="Montserrat"/>
              <a:ea typeface="Montserrat"/>
              <a:cs typeface="Montserrat"/>
              <a:sym typeface="Montserrat"/>
            </a:endParaRPr>
          </a:p>
          <a:p>
            <a:pPr marL="457200" lvl="0" indent="-320675" algn="l" rtl="0">
              <a:lnSpc>
                <a:spcPct val="115000"/>
              </a:lnSpc>
              <a:spcBef>
                <a:spcPts val="0"/>
              </a:spcBef>
              <a:spcAft>
                <a:spcPts val="0"/>
              </a:spcAft>
              <a:buClr>
                <a:srgbClr val="FFFFFF"/>
              </a:buClr>
              <a:buSzPts val="1450"/>
              <a:buFont typeface="Montserrat"/>
              <a:buChar char="➢"/>
            </a:pPr>
            <a:r>
              <a:rPr lang="en" sz="1450">
                <a:solidFill>
                  <a:srgbClr val="FFFFFF"/>
                </a:solidFill>
                <a:latin typeface="Montserrat"/>
                <a:ea typeface="Montserrat"/>
                <a:cs typeface="Montserrat"/>
                <a:sym typeface="Montserrat"/>
              </a:rPr>
              <a:t>'Class' is the response variable and it takes value 1 in case of fraud and 0 otherwise</a:t>
            </a:r>
            <a:endParaRPr sz="145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313"/>
        <p:cNvGrpSpPr/>
        <p:nvPr/>
      </p:nvGrpSpPr>
      <p:grpSpPr>
        <a:xfrm>
          <a:off x="0" y="0"/>
          <a:ext cx="0" cy="0"/>
          <a:chOff x="0" y="0"/>
          <a:chExt cx="0" cy="0"/>
        </a:xfrm>
      </p:grpSpPr>
      <p:sp>
        <p:nvSpPr>
          <p:cNvPr id="314" name="Google Shape;314;p18"/>
          <p:cNvSpPr txBox="1">
            <a:spLocks noGrp="1"/>
          </p:cNvSpPr>
          <p:nvPr>
            <p:ph type="ctrTitle"/>
          </p:nvPr>
        </p:nvSpPr>
        <p:spPr>
          <a:xfrm>
            <a:off x="100" y="398000"/>
            <a:ext cx="9144000" cy="842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Related Work</a:t>
            </a:r>
            <a:endParaRPr/>
          </a:p>
        </p:txBody>
      </p:sp>
      <p:sp>
        <p:nvSpPr>
          <p:cNvPr id="315" name="Google Shape;315;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6</a:t>
            </a:fld>
            <a:endParaRPr sz="900">
              <a:solidFill>
                <a:schemeClr val="lt1"/>
              </a:solidFill>
              <a:latin typeface="Nunito"/>
              <a:ea typeface="Nunito"/>
              <a:cs typeface="Nunito"/>
              <a:sym typeface="Nunito"/>
            </a:endParaRPr>
          </a:p>
        </p:txBody>
      </p:sp>
      <p:sp>
        <p:nvSpPr>
          <p:cNvPr id="316" name="Google Shape;316;p18"/>
          <p:cNvSpPr txBox="1"/>
          <p:nvPr/>
        </p:nvSpPr>
        <p:spPr>
          <a:xfrm>
            <a:off x="100" y="1352350"/>
            <a:ext cx="9144000" cy="3279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a:solidFill>
                <a:srgbClr val="FFFFFF"/>
              </a:solidFill>
              <a:latin typeface="Nunito"/>
              <a:ea typeface="Nunito"/>
              <a:cs typeface="Nunito"/>
              <a:sym typeface="Nunito"/>
            </a:endParaRPr>
          </a:p>
        </p:txBody>
      </p:sp>
      <p:sp>
        <p:nvSpPr>
          <p:cNvPr id="317" name="Google Shape;317;p18"/>
          <p:cNvSpPr txBox="1"/>
          <p:nvPr/>
        </p:nvSpPr>
        <p:spPr>
          <a:xfrm>
            <a:off x="427300" y="1352350"/>
            <a:ext cx="8289600" cy="3144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Montserrat"/>
              <a:buChar char="➢"/>
            </a:pPr>
            <a:r>
              <a:rPr lang="en" dirty="0">
                <a:solidFill>
                  <a:srgbClr val="FFFFFF"/>
                </a:solidFill>
                <a:latin typeface="Montserrat"/>
                <a:ea typeface="Montserrat"/>
                <a:cs typeface="Montserrat"/>
                <a:sym typeface="Montserrat"/>
              </a:rPr>
              <a:t>Card	Prediction using Machine Learning </a:t>
            </a:r>
            <a:endParaRPr dirty="0">
              <a:solidFill>
                <a:srgbClr val="FFFFFF"/>
              </a:solidFill>
              <a:latin typeface="Montserrat"/>
              <a:ea typeface="Montserrat"/>
              <a:cs typeface="Montserrat"/>
              <a:sym typeface="Montserrat"/>
            </a:endParaRPr>
          </a:p>
          <a:p>
            <a:pPr marL="914400" lvl="1" indent="-317500" algn="l" rtl="0">
              <a:spcBef>
                <a:spcPts val="0"/>
              </a:spcBef>
              <a:spcAft>
                <a:spcPts val="0"/>
              </a:spcAft>
              <a:buClr>
                <a:srgbClr val="FFFFFF"/>
              </a:buClr>
              <a:buSzPts val="1400"/>
              <a:buFont typeface="Montserrat"/>
              <a:buChar char="○"/>
            </a:pPr>
            <a:r>
              <a:rPr lang="en" dirty="0">
                <a:solidFill>
                  <a:srgbClr val="FFFFFF"/>
                </a:solidFill>
                <a:latin typeface="Montserrat"/>
                <a:ea typeface="Montserrat"/>
                <a:cs typeface="Montserrat"/>
                <a:sym typeface="Montserrat"/>
              </a:rPr>
              <a:t>There have been many attempts in predicting card	fraud using various Machine Learning Algorithms. For example, Detecting fraudulent credit card transactions with supervised  learning (2018) is able  to accurately identify fraudulent transactions using a random forest mode</a:t>
            </a:r>
            <a:endParaRPr dirty="0">
              <a:solidFill>
                <a:srgbClr val="FFFFFF"/>
              </a:solidFill>
              <a:latin typeface="Montserrat"/>
              <a:ea typeface="Montserrat"/>
              <a:cs typeface="Montserrat"/>
              <a:sym typeface="Montserrat"/>
            </a:endParaRPr>
          </a:p>
          <a:p>
            <a:pPr marL="0" lvl="0" indent="0" algn="l" rtl="0">
              <a:spcBef>
                <a:spcPts val="0"/>
              </a:spcBef>
              <a:spcAft>
                <a:spcPts val="0"/>
              </a:spcAft>
              <a:buNone/>
            </a:pPr>
            <a:endParaRPr dirty="0">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 dirty="0">
                <a:solidFill>
                  <a:srgbClr val="FFFFFF"/>
                </a:solidFill>
                <a:latin typeface="Montserrat"/>
                <a:ea typeface="Montserrat"/>
                <a:cs typeface="Montserrat"/>
                <a:sym typeface="Montserrat"/>
              </a:rPr>
              <a:t>Analyze Types of Credit Card Frauds</a:t>
            </a:r>
            <a:endParaRPr dirty="0">
              <a:solidFill>
                <a:srgbClr val="FFFFFF"/>
              </a:solidFill>
              <a:latin typeface="Montserrat"/>
              <a:ea typeface="Montserrat"/>
              <a:cs typeface="Montserrat"/>
              <a:sym typeface="Montserrat"/>
            </a:endParaRPr>
          </a:p>
          <a:p>
            <a:pPr marL="914400" lvl="1" indent="-317500" algn="l" rtl="0">
              <a:spcBef>
                <a:spcPts val="0"/>
              </a:spcBef>
              <a:spcAft>
                <a:spcPts val="0"/>
              </a:spcAft>
              <a:buClr>
                <a:srgbClr val="FFFFFF"/>
              </a:buClr>
              <a:buSzPts val="1400"/>
              <a:buFont typeface="Montserrat"/>
              <a:buChar char="○"/>
            </a:pPr>
            <a:r>
              <a:rPr lang="en" dirty="0">
                <a:solidFill>
                  <a:srgbClr val="FFFFFF"/>
                </a:solidFill>
                <a:latin typeface="Montserrat"/>
                <a:ea typeface="Montserrat"/>
                <a:cs typeface="Montserrat"/>
                <a:sym typeface="Montserrat"/>
              </a:rPr>
              <a:t> For example, Credit Card Frauds in Banking (2014)  explores the credit card fraud and methods of it, and gives information about what to do in case of encountering credit card fraud by chargeback topic. </a:t>
            </a:r>
            <a:endParaRPr dirty="0">
              <a:solidFill>
                <a:srgbClr val="FFFFFF"/>
              </a:solidFill>
              <a:latin typeface="Montserrat"/>
              <a:ea typeface="Montserrat"/>
              <a:cs typeface="Montserrat"/>
              <a:sym typeface="Montserrat"/>
            </a:endParaRPr>
          </a:p>
          <a:p>
            <a:pPr marL="0" lvl="0" indent="0" algn="l" rtl="0">
              <a:spcBef>
                <a:spcPts val="0"/>
              </a:spcBef>
              <a:spcAft>
                <a:spcPts val="0"/>
              </a:spcAft>
              <a:buNone/>
            </a:pPr>
            <a:endParaRPr dirty="0">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 dirty="0">
                <a:solidFill>
                  <a:srgbClr val="FFFFFF"/>
                </a:solidFill>
                <a:latin typeface="Montserrat"/>
                <a:ea typeface="Montserrat"/>
                <a:cs typeface="Montserrat"/>
                <a:sym typeface="Montserrat"/>
              </a:rPr>
              <a:t>Although  many  employ traditional Machine learning for fraud prediction and prevention – they do not	address imbalance and sparsity of data.</a:t>
            </a:r>
            <a:endParaRPr dirty="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321"/>
        <p:cNvGrpSpPr/>
        <p:nvPr/>
      </p:nvGrpSpPr>
      <p:grpSpPr>
        <a:xfrm>
          <a:off x="0" y="0"/>
          <a:ext cx="0" cy="0"/>
          <a:chOff x="0" y="0"/>
          <a:chExt cx="0" cy="0"/>
        </a:xfrm>
      </p:grpSpPr>
      <p:sp>
        <p:nvSpPr>
          <p:cNvPr id="322" name="Google Shape;322;p19"/>
          <p:cNvSpPr txBox="1">
            <a:spLocks noGrp="1"/>
          </p:cNvSpPr>
          <p:nvPr>
            <p:ph type="ctrTitle"/>
          </p:nvPr>
        </p:nvSpPr>
        <p:spPr>
          <a:xfrm>
            <a:off x="100" y="398000"/>
            <a:ext cx="9144000" cy="842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Steps</a:t>
            </a:r>
            <a:endParaRPr/>
          </a:p>
        </p:txBody>
      </p:sp>
      <p:sp>
        <p:nvSpPr>
          <p:cNvPr id="323" name="Google Shape;323;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7</a:t>
            </a:fld>
            <a:endParaRPr sz="900">
              <a:solidFill>
                <a:schemeClr val="lt1"/>
              </a:solidFill>
              <a:latin typeface="Nunito"/>
              <a:ea typeface="Nunito"/>
              <a:cs typeface="Nunito"/>
              <a:sym typeface="Nunito"/>
            </a:endParaRPr>
          </a:p>
        </p:txBody>
      </p:sp>
      <p:sp>
        <p:nvSpPr>
          <p:cNvPr id="324" name="Google Shape;324;p19"/>
          <p:cNvSpPr txBox="1"/>
          <p:nvPr/>
        </p:nvSpPr>
        <p:spPr>
          <a:xfrm>
            <a:off x="100" y="1352350"/>
            <a:ext cx="9144000" cy="32793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FFFFFF"/>
              </a:buClr>
              <a:buSzPts val="1400"/>
              <a:buFont typeface="Montserrat"/>
              <a:buChar char="➢"/>
            </a:pPr>
            <a:r>
              <a:rPr lang="en">
                <a:solidFill>
                  <a:srgbClr val="FFFFFF"/>
                </a:solidFill>
                <a:latin typeface="Nunito"/>
                <a:ea typeface="Nunito"/>
                <a:cs typeface="Nunito"/>
                <a:sym typeface="Nunito"/>
              </a:rPr>
              <a:t>Data Cleaning &amp; Exploratory Data Analysis</a:t>
            </a:r>
            <a:endParaRPr>
              <a:solidFill>
                <a:srgbClr val="FFFFFF"/>
              </a:solidFill>
              <a:latin typeface="Nunito"/>
              <a:ea typeface="Nunito"/>
              <a:cs typeface="Nunito"/>
              <a:sym typeface="Nunito"/>
            </a:endParaRPr>
          </a:p>
          <a:p>
            <a:pPr marL="457200" lvl="0" indent="-317500" algn="l" rtl="0">
              <a:lnSpc>
                <a:spcPct val="150000"/>
              </a:lnSpc>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Decision tree classifier</a:t>
            </a:r>
            <a:endParaRPr>
              <a:solidFill>
                <a:srgbClr val="FFFFFF"/>
              </a:solidFill>
              <a:latin typeface="Nunito"/>
              <a:ea typeface="Nunito"/>
              <a:cs typeface="Nunito"/>
              <a:sym typeface="Nunito"/>
            </a:endParaRPr>
          </a:p>
          <a:p>
            <a:pPr marL="457200" lvl="0" indent="-317500" algn="l" rtl="0">
              <a:lnSpc>
                <a:spcPct val="150000"/>
              </a:lnSpc>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Random Forest Classifier</a:t>
            </a:r>
            <a:endParaRPr>
              <a:solidFill>
                <a:srgbClr val="FFFFFF"/>
              </a:solidFill>
              <a:latin typeface="Nunito"/>
              <a:ea typeface="Nunito"/>
              <a:cs typeface="Nunito"/>
              <a:sym typeface="Nunito"/>
            </a:endParaRPr>
          </a:p>
          <a:p>
            <a:pPr marL="457200" lvl="0" indent="-317500" algn="l" rtl="0">
              <a:lnSpc>
                <a:spcPct val="150000"/>
              </a:lnSpc>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K-Means Clustering</a:t>
            </a:r>
            <a:endParaRPr>
              <a:solidFill>
                <a:srgbClr val="FFFFFF"/>
              </a:solidFill>
              <a:latin typeface="Nunito"/>
              <a:ea typeface="Nunito"/>
              <a:cs typeface="Nunito"/>
              <a:sym typeface="Nunito"/>
            </a:endParaRPr>
          </a:p>
          <a:p>
            <a:pPr marL="457200" lvl="0" indent="-317500" algn="l" rtl="0">
              <a:lnSpc>
                <a:spcPct val="150000"/>
              </a:lnSpc>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DNN &amp; DNN-Smote</a:t>
            </a:r>
            <a:endParaRPr>
              <a:solidFill>
                <a:srgbClr val="FFFFFF"/>
              </a:solidFill>
              <a:latin typeface="Nunito"/>
              <a:ea typeface="Nunito"/>
              <a:cs typeface="Nunito"/>
              <a:sym typeface="Nunito"/>
            </a:endParaRPr>
          </a:p>
          <a:p>
            <a:pPr marL="457200" lvl="0" indent="-317500" algn="l" rtl="0">
              <a:lnSpc>
                <a:spcPct val="150000"/>
              </a:lnSpc>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Convolutional Neural Network</a:t>
            </a:r>
            <a:endParaRPr>
              <a:solidFill>
                <a:srgbClr val="FFFFFF"/>
              </a:solidFill>
              <a:latin typeface="Nunito"/>
              <a:ea typeface="Nunito"/>
              <a:cs typeface="Nunito"/>
              <a:sym typeface="Nunito"/>
            </a:endParaRPr>
          </a:p>
          <a:p>
            <a:pPr marL="457200" lvl="0" indent="-317500" algn="l" rtl="0">
              <a:lnSpc>
                <a:spcPct val="150000"/>
              </a:lnSpc>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Comparison of Classifier accuracies and F1 score</a:t>
            </a:r>
            <a:endParaRPr>
              <a:solidFill>
                <a:srgbClr val="FFFFFF"/>
              </a:solidFill>
              <a:latin typeface="Nunito"/>
              <a:ea typeface="Nunito"/>
              <a:cs typeface="Nunito"/>
              <a:sym typeface="Nunito"/>
            </a:endParaRPr>
          </a:p>
          <a:p>
            <a:pPr marL="457200" lvl="0" indent="-317500" algn="l" rtl="0">
              <a:lnSpc>
                <a:spcPct val="150000"/>
              </a:lnSpc>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Conclusion</a:t>
            </a:r>
            <a:endParaRPr>
              <a:solidFill>
                <a:srgbClr val="FFFFFF"/>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328"/>
        <p:cNvGrpSpPr/>
        <p:nvPr/>
      </p:nvGrpSpPr>
      <p:grpSpPr>
        <a:xfrm>
          <a:off x="0" y="0"/>
          <a:ext cx="0" cy="0"/>
          <a:chOff x="0" y="0"/>
          <a:chExt cx="0" cy="0"/>
        </a:xfrm>
      </p:grpSpPr>
      <p:sp>
        <p:nvSpPr>
          <p:cNvPr id="329" name="Google Shape;329;p20"/>
          <p:cNvSpPr txBox="1">
            <a:spLocks noGrp="1"/>
          </p:cNvSpPr>
          <p:nvPr>
            <p:ph type="ctrTitle"/>
          </p:nvPr>
        </p:nvSpPr>
        <p:spPr>
          <a:xfrm>
            <a:off x="100" y="398000"/>
            <a:ext cx="9144000" cy="842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a:t>Data Cleaning &amp; Exploratory Data Analysis </a:t>
            </a:r>
            <a:endParaRPr sz="3200"/>
          </a:p>
        </p:txBody>
      </p:sp>
      <p:sp>
        <p:nvSpPr>
          <p:cNvPr id="330" name="Google Shape;330;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8</a:t>
            </a:fld>
            <a:endParaRPr sz="900">
              <a:solidFill>
                <a:schemeClr val="lt1"/>
              </a:solidFill>
              <a:latin typeface="Nunito"/>
              <a:ea typeface="Nunito"/>
              <a:cs typeface="Nunito"/>
              <a:sym typeface="Nunito"/>
            </a:endParaRPr>
          </a:p>
        </p:txBody>
      </p:sp>
      <p:sp>
        <p:nvSpPr>
          <p:cNvPr id="331" name="Google Shape;331;p20"/>
          <p:cNvSpPr txBox="1"/>
          <p:nvPr/>
        </p:nvSpPr>
        <p:spPr>
          <a:xfrm>
            <a:off x="274150" y="1436000"/>
            <a:ext cx="7349700" cy="1762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We checked the data initially and got the information about the dataset.</a:t>
            </a:r>
            <a:endParaRPr>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To perform data cleaning, we checked if the data has any null values.</a:t>
            </a:r>
            <a:endParaRPr>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The result we obtained was that the number of fraudulent cases are way too less compared to non-fraudulent cases.</a:t>
            </a:r>
            <a:endParaRPr>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We further analysed more information from the transactions and got the mean transaction value for both the cases</a:t>
            </a:r>
            <a:endParaRPr>
              <a:solidFill>
                <a:srgbClr val="FFFFFF"/>
              </a:solidFill>
              <a:latin typeface="Montserrat"/>
              <a:ea typeface="Montserrat"/>
              <a:cs typeface="Montserrat"/>
              <a:sym typeface="Montserrat"/>
            </a:endParaRPr>
          </a:p>
          <a:p>
            <a:pPr marL="457200" lvl="0" indent="-317500" algn="l" rtl="0">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Lastly, we checked what time the fraudulent cases occurred the most and analysed how time and amount are related to each other.</a:t>
            </a:r>
            <a:endParaRPr>
              <a:solidFill>
                <a:srgbClr val="FFFFFF"/>
              </a:solidFill>
              <a:latin typeface="Montserrat"/>
              <a:ea typeface="Montserrat"/>
              <a:cs typeface="Montserrat"/>
              <a:sym typeface="Montserrat"/>
            </a:endParaRPr>
          </a:p>
        </p:txBody>
      </p:sp>
      <p:pic>
        <p:nvPicPr>
          <p:cNvPr id="332" name="Google Shape;332;p20"/>
          <p:cNvPicPr preferRelativeResize="0"/>
          <p:nvPr/>
        </p:nvPicPr>
        <p:blipFill>
          <a:blip r:embed="rId3">
            <a:alphaModFix/>
          </a:blip>
          <a:stretch>
            <a:fillRect/>
          </a:stretch>
        </p:blipFill>
        <p:spPr>
          <a:xfrm>
            <a:off x="152400" y="3490375"/>
            <a:ext cx="2401300" cy="1640200"/>
          </a:xfrm>
          <a:prstGeom prst="rect">
            <a:avLst/>
          </a:prstGeom>
          <a:noFill/>
          <a:ln>
            <a:noFill/>
          </a:ln>
        </p:spPr>
      </p:pic>
      <p:pic>
        <p:nvPicPr>
          <p:cNvPr id="333" name="Google Shape;333;p20"/>
          <p:cNvPicPr preferRelativeResize="0"/>
          <p:nvPr/>
        </p:nvPicPr>
        <p:blipFill>
          <a:blip r:embed="rId4">
            <a:alphaModFix/>
          </a:blip>
          <a:stretch>
            <a:fillRect/>
          </a:stretch>
        </p:blipFill>
        <p:spPr>
          <a:xfrm>
            <a:off x="2924225" y="3490375"/>
            <a:ext cx="5932574" cy="146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D5C0"/>
            </a:gs>
            <a:gs pos="100000">
              <a:srgbClr val="044F48"/>
            </a:gs>
          </a:gsLst>
          <a:path path="circle">
            <a:fillToRect l="50000" t="50000" r="50000" b="50000"/>
          </a:path>
          <a:tileRect/>
        </a:gradFill>
        <a:effectLst/>
      </p:bgPr>
    </p:bg>
    <p:spTree>
      <p:nvGrpSpPr>
        <p:cNvPr id="1" name="Shape 337"/>
        <p:cNvGrpSpPr/>
        <p:nvPr/>
      </p:nvGrpSpPr>
      <p:grpSpPr>
        <a:xfrm>
          <a:off x="0" y="0"/>
          <a:ext cx="0" cy="0"/>
          <a:chOff x="0" y="0"/>
          <a:chExt cx="0" cy="0"/>
        </a:xfrm>
      </p:grpSpPr>
      <p:sp>
        <p:nvSpPr>
          <p:cNvPr id="338" name="Google Shape;338;p21"/>
          <p:cNvSpPr txBox="1">
            <a:spLocks noGrp="1"/>
          </p:cNvSpPr>
          <p:nvPr>
            <p:ph type="ctrTitle"/>
          </p:nvPr>
        </p:nvSpPr>
        <p:spPr>
          <a:xfrm>
            <a:off x="0" y="312625"/>
            <a:ext cx="9144000" cy="120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Decision Tree</a:t>
            </a:r>
            <a:endParaRPr/>
          </a:p>
        </p:txBody>
      </p:sp>
      <p:sp>
        <p:nvSpPr>
          <p:cNvPr id="339" name="Google Shape;339;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9</a:t>
            </a:fld>
            <a:endParaRPr sz="900">
              <a:solidFill>
                <a:schemeClr val="lt1"/>
              </a:solidFill>
              <a:latin typeface="Nunito"/>
              <a:ea typeface="Nunito"/>
              <a:cs typeface="Nunito"/>
              <a:sym typeface="Nunito"/>
            </a:endParaRPr>
          </a:p>
        </p:txBody>
      </p:sp>
      <p:sp>
        <p:nvSpPr>
          <p:cNvPr id="340" name="Google Shape;340;p21"/>
          <p:cNvSpPr/>
          <p:nvPr/>
        </p:nvSpPr>
        <p:spPr>
          <a:xfrm>
            <a:off x="3904700" y="3449425"/>
            <a:ext cx="1146000" cy="64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1" name="Google Shape;341;p21"/>
          <p:cNvPicPr preferRelativeResize="0"/>
          <p:nvPr/>
        </p:nvPicPr>
        <p:blipFill>
          <a:blip r:embed="rId3">
            <a:alphaModFix/>
          </a:blip>
          <a:stretch>
            <a:fillRect/>
          </a:stretch>
        </p:blipFill>
        <p:spPr>
          <a:xfrm>
            <a:off x="574375" y="2976450"/>
            <a:ext cx="2783474" cy="1760525"/>
          </a:xfrm>
          <a:prstGeom prst="rect">
            <a:avLst/>
          </a:prstGeom>
          <a:noFill/>
          <a:ln>
            <a:noFill/>
          </a:ln>
        </p:spPr>
      </p:pic>
      <p:pic>
        <p:nvPicPr>
          <p:cNvPr id="342" name="Google Shape;342;p21"/>
          <p:cNvPicPr preferRelativeResize="0"/>
          <p:nvPr/>
        </p:nvPicPr>
        <p:blipFill>
          <a:blip r:embed="rId4">
            <a:alphaModFix/>
          </a:blip>
          <a:stretch>
            <a:fillRect/>
          </a:stretch>
        </p:blipFill>
        <p:spPr>
          <a:xfrm>
            <a:off x="5691960" y="2867550"/>
            <a:ext cx="2526650" cy="2137325"/>
          </a:xfrm>
          <a:prstGeom prst="rect">
            <a:avLst/>
          </a:prstGeom>
          <a:noFill/>
          <a:ln>
            <a:noFill/>
          </a:ln>
        </p:spPr>
      </p:pic>
      <p:sp>
        <p:nvSpPr>
          <p:cNvPr id="343" name="Google Shape;343;p21"/>
          <p:cNvSpPr txBox="1"/>
          <p:nvPr/>
        </p:nvSpPr>
        <p:spPr>
          <a:xfrm>
            <a:off x="-86650" y="1436000"/>
            <a:ext cx="8537700" cy="992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The decision tree is the simplest and most popular classification algorithm. For building the model the decision tree algorithm considers all the provided features of the data and comes up with the important features.</a:t>
            </a:r>
            <a:endParaRPr>
              <a:solidFill>
                <a:srgbClr val="FFFFFF"/>
              </a:solidFill>
              <a:latin typeface="Montserrat"/>
              <a:ea typeface="Montserrat"/>
              <a:cs typeface="Montserrat"/>
              <a:sym typeface="Montserrat"/>
            </a:endParaRPr>
          </a:p>
          <a:p>
            <a:pPr marL="457200" lvl="0" indent="-317500" algn="l" rtl="0">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Performed Hyperparameter Tuning for more accuracy</a:t>
            </a:r>
            <a:endParaRPr>
              <a:solidFill>
                <a:srgbClr val="FFFFFF"/>
              </a:solidFill>
              <a:latin typeface="Montserrat"/>
              <a:ea typeface="Montserrat"/>
              <a:cs typeface="Montserrat"/>
              <a:sym typeface="Montserrat"/>
            </a:endParaRPr>
          </a:p>
          <a:p>
            <a:pPr marL="0" lvl="0" indent="0" algn="l" rtl="0">
              <a:spcBef>
                <a:spcPts val="0"/>
              </a:spcBef>
              <a:spcAft>
                <a:spcPts val="0"/>
              </a:spcAft>
              <a:buNone/>
            </a:pPr>
            <a:endParaRPr>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1177</Words>
  <Application>Microsoft Macintosh PowerPoint</Application>
  <PresentationFormat>On-screen Show (16:9)</PresentationFormat>
  <Paragraphs>153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Montserrat</vt:lpstr>
      <vt:lpstr>Nunito</vt:lpstr>
      <vt:lpstr>Maven Pro</vt:lpstr>
      <vt:lpstr>Arial</vt:lpstr>
      <vt:lpstr>Momentum</vt:lpstr>
      <vt:lpstr>Credit Card Fraud Detection</vt:lpstr>
      <vt:lpstr>                          </vt:lpstr>
      <vt:lpstr>                    Problem Statement</vt:lpstr>
      <vt:lpstr>                           Objective</vt:lpstr>
      <vt:lpstr>PowerPoint Presentation</vt:lpstr>
      <vt:lpstr>Related Work</vt:lpstr>
      <vt:lpstr>Steps</vt:lpstr>
      <vt:lpstr>Data Cleaning &amp; Exploratory Data Analysis </vt:lpstr>
      <vt:lpstr>Decision Tree</vt:lpstr>
      <vt:lpstr>Random Forest</vt:lpstr>
      <vt:lpstr>K-Means Clustering</vt:lpstr>
      <vt:lpstr>DNN</vt:lpstr>
      <vt:lpstr>DNN with SMOTE</vt:lpstr>
      <vt:lpstr>Comparison of Classifier accuracies</vt:lpstr>
      <vt:lpstr>Convolutional Neural Network</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Anish Singh</cp:lastModifiedBy>
  <cp:revision>1</cp:revision>
  <dcterms:modified xsi:type="dcterms:W3CDTF">2020-12-13T18:45:25Z</dcterms:modified>
</cp:coreProperties>
</file>