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77" r:id="rId5"/>
    <p:sldId id="278" r:id="rId6"/>
    <p:sldId id="279" r:id="rId7"/>
    <p:sldId id="282" r:id="rId8"/>
    <p:sldId id="259" r:id="rId9"/>
    <p:sldId id="276" r:id="rId10"/>
    <p:sldId id="262" r:id="rId11"/>
    <p:sldId id="289" r:id="rId12"/>
    <p:sldId id="290" r:id="rId13"/>
    <p:sldId id="291" r:id="rId14"/>
    <p:sldId id="292" r:id="rId15"/>
    <p:sldId id="293" r:id="rId16"/>
    <p:sldId id="265" r:id="rId17"/>
    <p:sldId id="283" r:id="rId18"/>
    <p:sldId id="284" r:id="rId19"/>
    <p:sldId id="285" r:id="rId20"/>
    <p:sldId id="286" r:id="rId21"/>
    <p:sldId id="287" r:id="rId22"/>
    <p:sldId id="288" r:id="rId23"/>
    <p:sldId id="268" r:id="rId24"/>
    <p:sldId id="269" r:id="rId25"/>
    <p:sldId id="270" r:id="rId26"/>
    <p:sldId id="271" r:id="rId27"/>
    <p:sldId id="272" r:id="rId28"/>
    <p:sldId id="273" r:id="rId29"/>
    <p:sldId id="274" r:id="rId30"/>
    <p:sldId id="266" r:id="rId31"/>
    <p:sldId id="280" r:id="rId32"/>
    <p:sldId id="296" r:id="rId33"/>
    <p:sldId id="295" r:id="rId34"/>
    <p:sldId id="275" r:id="rId35"/>
  </p:sldIdLst>
  <p:sldSz cx="9144000" cy="5143500" type="screen16x9"/>
  <p:notesSz cx="6858000" cy="9144000"/>
  <p:embeddedFontLst>
    <p:embeddedFont>
      <p:font typeface="Old Standard TT" panose="020B0604020202020204" charset="0"/>
      <p:regular r:id="rId37"/>
      <p:bold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DF9C1-ACC1-BB53-4D37-BEA96CE5FD3F}" v="1" dt="2021-04-26T01:58:05.855"/>
    <p1510:client id="{4FC7C19F-2067-0000-C22B-95AE7285B887}" v="13" dt="2021-04-25T18:27:08.983"/>
    <p1510:client id="{68C7C19F-E02D-0000-C22B-988F4049F663}" v="488" dt="2021-04-25T18:58:44.243"/>
    <p1510:client id="{6BD6C19F-A01E-0000-C22B-96F90AE79597}" v="93" dt="2021-04-25T22:56:42.269"/>
    <p1510:client id="{7298C19F-0089-0000-C22B-973AD1F2A297}" v="74" dt="2021-04-25T05:01:32.387"/>
    <p1510:client id="{80B84EC3-F31B-4F0D-B083-758B7190EEBD}" v="54" dt="2021-04-25T18:25:51.125"/>
    <p1510:client id="{883EC573-13A7-546E-2F45-C5A173FD163A}" v="8" dt="2021-04-26T18:14:29.084"/>
    <p1510:client id="{9B1FFD5F-C002-B9D6-2B77-EB529CA5F8D0}" v="508" dt="2021-04-25T17:46:27.322"/>
    <p1510:client id="{A2A5D77C-1D4A-CDE0-DC6A-D920B0328C9D}" v="88" dt="2021-04-26T04:12:07.760"/>
    <p1510:client id="{A89653A9-6575-4E4F-A28E-BEB2CA5D9061}" v="11" dt="2021-04-26T03:30:50.207"/>
    <p1510:client id="{AF759747-D207-4D56-A379-64FB45EA1E42}" v="556" dt="2021-04-26T17:49:24.826"/>
    <p1510:client id="{D8FF332D-5457-3B4A-E8BA-D46E1CF861C0}" v="200" dt="2021-04-26T00:26:56.098"/>
    <p1510:client id="{EAA45102-FE96-44B8-B0BF-7DD0FCF98636}" v="33" dt="2021-04-26T03:18:04.638"/>
  </p1510:revLst>
</p1510:revInfo>
</file>

<file path=ppt/tableStyles.xml><?xml version="1.0" encoding="utf-8"?>
<a:tblStyleLst xmlns:a="http://schemas.openxmlformats.org/drawingml/2006/main" def="{3BC9158C-3E63-4015-A79D-B7BAE34DB516}">
  <a:tblStyle styleId="{3BC9158C-3E63-4015-A79D-B7BAE34DB5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77ebf378b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77ebf378b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77ebf378b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77ebf378b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c77ebf378b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c77ebf378b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c77ebf378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c77ebf378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77ebf378b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77ebf378b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77ebf378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77ebf378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77ebf378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77ebf378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77ebf378b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77ebf378b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77ebf378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77ebf378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77ebf378b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77ebf378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77ebf378b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77ebf378b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77ebf378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77ebf378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77ebf378b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77ebf378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77ebf378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77ebf378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Shopping Website (Best Buy)</a:t>
            </a:r>
            <a:endParaRPr/>
          </a:p>
        </p:txBody>
      </p:sp>
      <p:sp>
        <p:nvSpPr>
          <p:cNvPr id="60" name="Google Shape;60;p13"/>
          <p:cNvSpPr txBox="1">
            <a:spLocks noGrp="1"/>
          </p:cNvSpPr>
          <p:nvPr>
            <p:ph type="subTitle" idx="1"/>
          </p:nvPr>
        </p:nvSpPr>
        <p:spPr>
          <a:xfrm>
            <a:off x="512700" y="3664325"/>
            <a:ext cx="8118600" cy="1120800"/>
          </a:xfrm>
          <a:prstGeom prst="rect">
            <a:avLst/>
          </a:prstGeom>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0"/>
              </a:spcAft>
              <a:buNone/>
            </a:pPr>
            <a:r>
              <a:rPr lang="en-GB" sz="2635"/>
              <a:t>Group 6</a:t>
            </a:r>
            <a:br>
              <a:rPr lang="en-GB"/>
            </a:br>
            <a:r>
              <a:rPr lang="en-GB" err="1"/>
              <a:t>Dhankuwar</a:t>
            </a:r>
            <a:r>
              <a:rPr lang="en-GB"/>
              <a:t> </a:t>
            </a:r>
            <a:r>
              <a:rPr lang="en-GB" err="1"/>
              <a:t>Sisodiya</a:t>
            </a:r>
            <a:r>
              <a:rPr lang="en-GB"/>
              <a:t>, Ravi </a:t>
            </a:r>
            <a:r>
              <a:rPr lang="en-GB" err="1"/>
              <a:t>Pilla</a:t>
            </a:r>
            <a:r>
              <a:rPr lang="en-GB"/>
              <a:t>, Neel Shah, Tian Wang, Xin Tang, </a:t>
            </a:r>
            <a:r>
              <a:rPr lang="en-GB" err="1"/>
              <a:t>Yafu</a:t>
            </a:r>
            <a:r>
              <a:rPr lang="en-GB"/>
              <a:t>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a:t>Information Architecture</a:t>
            </a:r>
            <a:endParaRPr u="sng"/>
          </a:p>
        </p:txBody>
      </p:sp>
      <p:sp>
        <p:nvSpPr>
          <p:cNvPr id="4" name="Text Placeholder 2">
            <a:extLst>
              <a:ext uri="{FF2B5EF4-FFF2-40B4-BE49-F238E27FC236}">
                <a16:creationId xmlns:a16="http://schemas.microsoft.com/office/drawing/2014/main" id="{CA60056F-BFE0-447E-BB81-E75DFCB0CAC1}"/>
              </a:ext>
            </a:extLst>
          </p:cNvPr>
          <p:cNvSpPr>
            <a:spLocks noGrp="1"/>
          </p:cNvSpPr>
          <p:nvPr>
            <p:ph type="body" idx="1"/>
          </p:nvPr>
        </p:nvSpPr>
        <p:spPr>
          <a:xfrm>
            <a:off x="311700" y="1057300"/>
            <a:ext cx="8520600" cy="3397200"/>
          </a:xfrm>
        </p:spPr>
        <p:txBody>
          <a:bodyPr>
            <a:normAutofit fontScale="92500" lnSpcReduction="20000"/>
          </a:bodyPr>
          <a:lstStyle/>
          <a:p>
            <a:pPr>
              <a:lnSpc>
                <a:spcPct val="114999"/>
              </a:lnSpc>
            </a:pPr>
            <a:r>
              <a:rPr lang="en-US"/>
              <a:t>IA is a blueprint of the design structure which can be generated into wireframes and sitemaps of the project.</a:t>
            </a:r>
          </a:p>
          <a:p>
            <a:pPr>
              <a:lnSpc>
                <a:spcPct val="114999"/>
              </a:lnSpc>
            </a:pPr>
            <a:endParaRPr lang="en-US"/>
          </a:p>
          <a:p>
            <a:pPr>
              <a:lnSpc>
                <a:spcPct val="114999"/>
              </a:lnSpc>
            </a:pPr>
            <a:r>
              <a:rPr lang="en-US"/>
              <a:t>Techniques used in Case study for Best Buy -</a:t>
            </a:r>
          </a:p>
          <a:p>
            <a:pPr marL="114300" indent="0">
              <a:lnSpc>
                <a:spcPct val="114999"/>
              </a:lnSpc>
              <a:buNone/>
            </a:pPr>
            <a:endParaRPr lang="en-US"/>
          </a:p>
          <a:p>
            <a:pPr marL="114300" indent="0">
              <a:lnSpc>
                <a:spcPct val="114999"/>
              </a:lnSpc>
              <a:buNone/>
            </a:pPr>
            <a:r>
              <a:rPr lang="en-US"/>
              <a:t>Conduct a heuristic evaluation</a:t>
            </a:r>
          </a:p>
          <a:p>
            <a:pPr marL="114300" indent="0">
              <a:lnSpc>
                <a:spcPct val="114999"/>
              </a:lnSpc>
              <a:buNone/>
            </a:pPr>
            <a:r>
              <a:rPr lang="en-US"/>
              <a:t>Conduct one round of open card sort</a:t>
            </a:r>
          </a:p>
          <a:p>
            <a:pPr marL="114300" indent="0">
              <a:lnSpc>
                <a:spcPct val="114999"/>
              </a:lnSpc>
              <a:buNone/>
            </a:pPr>
            <a:r>
              <a:rPr lang="en-US"/>
              <a:t>Conduct one round of closed card sort</a:t>
            </a:r>
          </a:p>
          <a:p>
            <a:pPr marL="114300" indent="0">
              <a:lnSpc>
                <a:spcPct val="114999"/>
              </a:lnSpc>
              <a:buNone/>
            </a:pPr>
            <a:r>
              <a:rPr lang="en-US"/>
              <a:t>Create a sitemap</a:t>
            </a:r>
          </a:p>
          <a:p>
            <a:pPr>
              <a:lnSpc>
                <a:spcPct val="114999"/>
              </a:lnSpc>
            </a:pPr>
            <a:endParaRPr lang="en-US"/>
          </a:p>
          <a:p>
            <a:pPr>
              <a:lnSpc>
                <a:spcPct val="114999"/>
              </a:lnSpc>
            </a:pPr>
            <a:endParaRPr lang="en-US"/>
          </a:p>
          <a:p>
            <a:pPr marL="114300" indent="0">
              <a:lnSpc>
                <a:spcPct val="114999"/>
              </a:lnSpc>
              <a:buNone/>
            </a:pPr>
            <a:br>
              <a:rPr lang="en-US"/>
            </a:b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072D0-5BAD-4136-8336-73C7B40AD4F1}"/>
              </a:ext>
            </a:extLst>
          </p:cNvPr>
          <p:cNvSpPr>
            <a:spLocks noGrp="1"/>
          </p:cNvSpPr>
          <p:nvPr>
            <p:ph type="body" idx="1"/>
          </p:nvPr>
        </p:nvSpPr>
        <p:spPr>
          <a:xfrm>
            <a:off x="311700" y="479077"/>
            <a:ext cx="4257883" cy="3397200"/>
          </a:xfrm>
        </p:spPr>
        <p:txBody>
          <a:bodyPr>
            <a:normAutofit fontScale="92500" lnSpcReduction="20000"/>
          </a:bodyPr>
          <a:lstStyle/>
          <a:p>
            <a:pPr>
              <a:lnSpc>
                <a:spcPct val="114999"/>
              </a:lnSpc>
            </a:pPr>
            <a:r>
              <a:rPr lang="en-US" b="1"/>
              <a:t>Open Card sort -</a:t>
            </a:r>
          </a:p>
          <a:p>
            <a:pPr>
              <a:lnSpc>
                <a:spcPct val="114999"/>
              </a:lnSpc>
            </a:pPr>
            <a:endParaRPr lang="en-US"/>
          </a:p>
          <a:p>
            <a:pPr>
              <a:lnSpc>
                <a:spcPct val="114999"/>
              </a:lnSpc>
            </a:pPr>
            <a:r>
              <a:rPr lang="en-US"/>
              <a:t>Open Card Sorting is where the participants are asked to organize topics from content within the website into groups that make sense to them and then name each group they created in a way that they feel accurately describes the content.</a:t>
            </a:r>
          </a:p>
          <a:p>
            <a:pPr>
              <a:lnSpc>
                <a:spcPct val="114999"/>
              </a:lnSpc>
            </a:pPr>
            <a:endParaRPr lang="en-US"/>
          </a:p>
          <a:p>
            <a:pPr>
              <a:lnSpc>
                <a:spcPct val="114999"/>
              </a:lnSpc>
            </a:pPr>
            <a:r>
              <a:rPr lang="en-US"/>
              <a:t>UX tweak for open card sorting -</a:t>
            </a:r>
          </a:p>
          <a:p>
            <a:pPr>
              <a:lnSpc>
                <a:spcPct val="114999"/>
              </a:lnSpc>
            </a:pPr>
            <a:endParaRPr lang="en-US"/>
          </a:p>
          <a:p>
            <a:pPr>
              <a:lnSpc>
                <a:spcPct val="114999"/>
              </a:lnSpc>
            </a:pPr>
            <a:r>
              <a:rPr lang="en-US"/>
              <a:t>Open -</a:t>
            </a:r>
          </a:p>
        </p:txBody>
      </p:sp>
      <p:pic>
        <p:nvPicPr>
          <p:cNvPr id="2" name="Picture 4">
            <a:extLst>
              <a:ext uri="{FF2B5EF4-FFF2-40B4-BE49-F238E27FC236}">
                <a16:creationId xmlns:a16="http://schemas.microsoft.com/office/drawing/2014/main" id="{80549941-A27F-4835-BA80-2646EE8C106E}"/>
              </a:ext>
            </a:extLst>
          </p:cNvPr>
          <p:cNvPicPr>
            <a:picLocks noChangeAspect="1"/>
          </p:cNvPicPr>
          <p:nvPr/>
        </p:nvPicPr>
        <p:blipFill>
          <a:blip r:embed="rId2"/>
          <a:stretch>
            <a:fillRect/>
          </a:stretch>
        </p:blipFill>
        <p:spPr>
          <a:xfrm>
            <a:off x="4572000" y="788893"/>
            <a:ext cx="4464423" cy="3229536"/>
          </a:xfrm>
          <a:prstGeom prst="rect">
            <a:avLst/>
          </a:prstGeom>
        </p:spPr>
      </p:pic>
    </p:spTree>
    <p:extLst>
      <p:ext uri="{BB962C8B-B14F-4D97-AF65-F5344CB8AC3E}">
        <p14:creationId xmlns:p14="http://schemas.microsoft.com/office/powerpoint/2010/main" val="415835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1AF88FA-C430-4943-AD3F-906E2AB8EC45}"/>
              </a:ext>
            </a:extLst>
          </p:cNvPr>
          <p:cNvSpPr>
            <a:spLocks noGrp="1"/>
          </p:cNvSpPr>
          <p:nvPr>
            <p:ph type="body" idx="1"/>
          </p:nvPr>
        </p:nvSpPr>
        <p:spPr/>
        <p:txBody>
          <a:bodyPr/>
          <a:lstStyle/>
          <a:p>
            <a:endParaRPr lang="en-US"/>
          </a:p>
        </p:txBody>
      </p:sp>
      <p:pic>
        <p:nvPicPr>
          <p:cNvPr id="6" name="Picture 6" descr="Graphical user interface, table&#10;&#10;Description automatically generated">
            <a:extLst>
              <a:ext uri="{FF2B5EF4-FFF2-40B4-BE49-F238E27FC236}">
                <a16:creationId xmlns:a16="http://schemas.microsoft.com/office/drawing/2014/main" id="{0CE4417E-B4D0-4841-9E5C-B9751B405338}"/>
              </a:ext>
            </a:extLst>
          </p:cNvPr>
          <p:cNvPicPr>
            <a:picLocks noChangeAspect="1"/>
          </p:cNvPicPr>
          <p:nvPr/>
        </p:nvPicPr>
        <p:blipFill>
          <a:blip r:embed="rId2"/>
          <a:stretch>
            <a:fillRect/>
          </a:stretch>
        </p:blipFill>
        <p:spPr>
          <a:xfrm>
            <a:off x="423583" y="1004047"/>
            <a:ext cx="8007722" cy="3337110"/>
          </a:xfrm>
          <a:prstGeom prst="rect">
            <a:avLst/>
          </a:prstGeom>
        </p:spPr>
      </p:pic>
      <p:pic>
        <p:nvPicPr>
          <p:cNvPr id="7" name="Picture 7" descr="A picture containing graphical user interface&#10;&#10;Description automatically generated">
            <a:extLst>
              <a:ext uri="{FF2B5EF4-FFF2-40B4-BE49-F238E27FC236}">
                <a16:creationId xmlns:a16="http://schemas.microsoft.com/office/drawing/2014/main" id="{C6086126-6638-4ED3-BFB0-9607A30BAF77}"/>
              </a:ext>
            </a:extLst>
          </p:cNvPr>
          <p:cNvPicPr>
            <a:picLocks noChangeAspect="1"/>
          </p:cNvPicPr>
          <p:nvPr/>
        </p:nvPicPr>
        <p:blipFill>
          <a:blip r:embed="rId3"/>
          <a:stretch>
            <a:fillRect/>
          </a:stretch>
        </p:blipFill>
        <p:spPr>
          <a:xfrm>
            <a:off x="369795" y="305642"/>
            <a:ext cx="8122024" cy="4283447"/>
          </a:xfrm>
          <a:prstGeom prst="rect">
            <a:avLst/>
          </a:prstGeom>
        </p:spPr>
      </p:pic>
    </p:spTree>
    <p:extLst>
      <p:ext uri="{BB962C8B-B14F-4D97-AF65-F5344CB8AC3E}">
        <p14:creationId xmlns:p14="http://schemas.microsoft.com/office/powerpoint/2010/main" val="254628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072D0-5BAD-4136-8336-73C7B40AD4F1}"/>
              </a:ext>
            </a:extLst>
          </p:cNvPr>
          <p:cNvSpPr>
            <a:spLocks noGrp="1"/>
          </p:cNvSpPr>
          <p:nvPr>
            <p:ph type="body" idx="1"/>
          </p:nvPr>
        </p:nvSpPr>
        <p:spPr>
          <a:xfrm>
            <a:off x="311700" y="479077"/>
            <a:ext cx="4257883" cy="3397200"/>
          </a:xfrm>
        </p:spPr>
        <p:txBody>
          <a:bodyPr>
            <a:normAutofit lnSpcReduction="10000"/>
          </a:bodyPr>
          <a:lstStyle/>
          <a:p>
            <a:pPr>
              <a:lnSpc>
                <a:spcPct val="114999"/>
              </a:lnSpc>
            </a:pPr>
            <a:r>
              <a:rPr lang="en-US"/>
              <a:t>Closed card sorting is a variation where users are given a predetermined set of category names, and they are asked to organize the individual cards into these predetermined categories. </a:t>
            </a:r>
          </a:p>
          <a:p>
            <a:pPr marL="114300" indent="0">
              <a:lnSpc>
                <a:spcPct val="114999"/>
              </a:lnSpc>
              <a:buNone/>
            </a:pPr>
            <a:br>
              <a:rPr lang="en-US"/>
            </a:br>
            <a:endParaRPr lang="en-US"/>
          </a:p>
          <a:p>
            <a:pPr>
              <a:lnSpc>
                <a:spcPct val="114999"/>
              </a:lnSpc>
            </a:pPr>
            <a:r>
              <a:rPr lang="en-US"/>
              <a:t>UX tweak for closed card sorting -</a:t>
            </a:r>
          </a:p>
          <a:p>
            <a:pPr marL="114300" indent="0">
              <a:lnSpc>
                <a:spcPct val="114999"/>
              </a:lnSpc>
              <a:buNone/>
            </a:pPr>
            <a:br>
              <a:rPr lang="en-US"/>
            </a:br>
            <a:endParaRPr lang="en-US"/>
          </a:p>
        </p:txBody>
      </p:sp>
      <p:pic>
        <p:nvPicPr>
          <p:cNvPr id="2" name="Picture 4" descr="Graphical user interface, table&#10;&#10;Description automatically generated">
            <a:extLst>
              <a:ext uri="{FF2B5EF4-FFF2-40B4-BE49-F238E27FC236}">
                <a16:creationId xmlns:a16="http://schemas.microsoft.com/office/drawing/2014/main" id="{D7B44DBE-FC5C-4AFA-B64E-AF3EE09EF30B}"/>
              </a:ext>
            </a:extLst>
          </p:cNvPr>
          <p:cNvPicPr>
            <a:picLocks noChangeAspect="1"/>
          </p:cNvPicPr>
          <p:nvPr/>
        </p:nvPicPr>
        <p:blipFill>
          <a:blip r:embed="rId2"/>
          <a:stretch>
            <a:fillRect/>
          </a:stretch>
        </p:blipFill>
        <p:spPr>
          <a:xfrm>
            <a:off x="4572000" y="98050"/>
            <a:ext cx="3805519" cy="4476750"/>
          </a:xfrm>
          <a:prstGeom prst="rect">
            <a:avLst/>
          </a:prstGeom>
        </p:spPr>
      </p:pic>
    </p:spTree>
    <p:extLst>
      <p:ext uri="{BB962C8B-B14F-4D97-AF65-F5344CB8AC3E}">
        <p14:creationId xmlns:p14="http://schemas.microsoft.com/office/powerpoint/2010/main" val="3072041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raphical user interface, table&#10;&#10;Description automatically generated">
            <a:extLst>
              <a:ext uri="{FF2B5EF4-FFF2-40B4-BE49-F238E27FC236}">
                <a16:creationId xmlns:a16="http://schemas.microsoft.com/office/drawing/2014/main" id="{E718DC6C-9B6A-4CE2-88DE-CC310957CC6C}"/>
              </a:ext>
            </a:extLst>
          </p:cNvPr>
          <p:cNvPicPr>
            <a:picLocks noChangeAspect="1"/>
          </p:cNvPicPr>
          <p:nvPr/>
        </p:nvPicPr>
        <p:blipFill>
          <a:blip r:embed="rId2"/>
          <a:stretch>
            <a:fillRect/>
          </a:stretch>
        </p:blipFill>
        <p:spPr>
          <a:xfrm>
            <a:off x="2595281" y="111778"/>
            <a:ext cx="3960160" cy="4792195"/>
          </a:xfrm>
          <a:prstGeom prst="rect">
            <a:avLst/>
          </a:prstGeom>
        </p:spPr>
      </p:pic>
    </p:spTree>
    <p:extLst>
      <p:ext uri="{BB962C8B-B14F-4D97-AF65-F5344CB8AC3E}">
        <p14:creationId xmlns:p14="http://schemas.microsoft.com/office/powerpoint/2010/main" val="960223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072D0-5BAD-4136-8336-73C7B40AD4F1}"/>
              </a:ext>
            </a:extLst>
          </p:cNvPr>
          <p:cNvSpPr>
            <a:spLocks noGrp="1"/>
          </p:cNvSpPr>
          <p:nvPr>
            <p:ph type="body" idx="1"/>
          </p:nvPr>
        </p:nvSpPr>
        <p:spPr>
          <a:xfrm>
            <a:off x="311700" y="479077"/>
            <a:ext cx="4257883" cy="3397200"/>
          </a:xfrm>
        </p:spPr>
        <p:txBody>
          <a:bodyPr/>
          <a:lstStyle/>
          <a:p>
            <a:pPr>
              <a:lnSpc>
                <a:spcPct val="114999"/>
              </a:lnSpc>
            </a:pPr>
            <a:r>
              <a:rPr lang="en-US"/>
              <a:t>A UX sitemap is a hierarchical diagram of a website or application, that shows how pages are prioritized, linked, and labeled. If a user flow is like the street view details, the sitemap is like the bird’s eye view.</a:t>
            </a:r>
          </a:p>
          <a:p>
            <a:pPr marL="114300" indent="0">
              <a:lnSpc>
                <a:spcPct val="114999"/>
              </a:lnSpc>
              <a:buNone/>
            </a:pPr>
            <a:br>
              <a:rPr lang="en-US"/>
            </a:br>
            <a:endParaRPr lang="en-US"/>
          </a:p>
        </p:txBody>
      </p:sp>
      <p:pic>
        <p:nvPicPr>
          <p:cNvPr id="2" name="Picture 4" descr="Diagram, engineering drawing&#10;&#10;Description automatically generated">
            <a:extLst>
              <a:ext uri="{FF2B5EF4-FFF2-40B4-BE49-F238E27FC236}">
                <a16:creationId xmlns:a16="http://schemas.microsoft.com/office/drawing/2014/main" id="{A637719C-0277-41F2-86B5-9427071DCB80}"/>
              </a:ext>
            </a:extLst>
          </p:cNvPr>
          <p:cNvPicPr>
            <a:picLocks noChangeAspect="1"/>
          </p:cNvPicPr>
          <p:nvPr/>
        </p:nvPicPr>
        <p:blipFill>
          <a:blip r:embed="rId2"/>
          <a:stretch>
            <a:fillRect/>
          </a:stretch>
        </p:blipFill>
        <p:spPr>
          <a:xfrm>
            <a:off x="4424080" y="374276"/>
            <a:ext cx="4672854" cy="3446930"/>
          </a:xfrm>
          <a:prstGeom prst="rect">
            <a:avLst/>
          </a:prstGeom>
        </p:spPr>
      </p:pic>
    </p:spTree>
    <p:extLst>
      <p:ext uri="{BB962C8B-B14F-4D97-AF65-F5344CB8AC3E}">
        <p14:creationId xmlns:p14="http://schemas.microsoft.com/office/powerpoint/2010/main" val="56961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a:t>Google Material Design</a:t>
            </a:r>
            <a:endParaRPr u="sng"/>
          </a:p>
        </p:txBody>
      </p:sp>
      <p:sp>
        <p:nvSpPr>
          <p:cNvPr id="2" name="Text Placeholder 2">
            <a:extLst>
              <a:ext uri="{FF2B5EF4-FFF2-40B4-BE49-F238E27FC236}">
                <a16:creationId xmlns:a16="http://schemas.microsoft.com/office/drawing/2014/main" id="{B32A43DB-7CFD-4D0D-A32F-22CE3D76424C}"/>
              </a:ext>
            </a:extLst>
          </p:cNvPr>
          <p:cNvSpPr>
            <a:spLocks noGrp="1"/>
          </p:cNvSpPr>
          <p:nvPr>
            <p:ph type="body" idx="1"/>
          </p:nvPr>
        </p:nvSpPr>
        <p:spPr>
          <a:xfrm>
            <a:off x="311700" y="1057300"/>
            <a:ext cx="4157030" cy="3397200"/>
          </a:xfrm>
        </p:spPr>
        <p:txBody>
          <a:bodyPr>
            <a:normAutofit fontScale="92500" lnSpcReduction="20000"/>
          </a:bodyPr>
          <a:lstStyle/>
          <a:p>
            <a:r>
              <a:rPr lang="en-US"/>
              <a:t>Material is the metaphor </a:t>
            </a:r>
          </a:p>
          <a:p>
            <a:pPr>
              <a:lnSpc>
                <a:spcPct val="114999"/>
              </a:lnSpc>
            </a:pPr>
            <a:endParaRPr lang="en-US"/>
          </a:p>
          <a:p>
            <a:pPr marL="114300" indent="0">
              <a:lnSpc>
                <a:spcPct val="114999"/>
              </a:lnSpc>
              <a:buNone/>
            </a:pPr>
            <a:r>
              <a:rPr lang="en-US"/>
              <a:t>Best Buy is a multinational consumer electronics retailer. Its main business is inseparable from technology products. Blue can be reminiscent of the latest technology, and a small amount of yellow can stimulate users’ desire to buy.  because they make it easier for users to imagine and feel more natural.</a:t>
            </a:r>
          </a:p>
          <a:p>
            <a:pPr>
              <a:lnSpc>
                <a:spcPct val="114999"/>
              </a:lnSpc>
            </a:pPr>
            <a:endParaRPr lang="en-US"/>
          </a:p>
          <a:p>
            <a:pPr marL="114300" indent="0">
              <a:lnSpc>
                <a:spcPct val="114999"/>
              </a:lnSpc>
              <a:buNone/>
            </a:pPr>
            <a:br>
              <a:rPr lang="en-US"/>
            </a:br>
            <a:endParaRPr lang="en-US"/>
          </a:p>
        </p:txBody>
      </p:sp>
      <p:pic>
        <p:nvPicPr>
          <p:cNvPr id="4" name="Picture 4" descr="Graphical user interface, application, PowerPoint&#10;&#10;Description automatically generated">
            <a:extLst>
              <a:ext uri="{FF2B5EF4-FFF2-40B4-BE49-F238E27FC236}">
                <a16:creationId xmlns:a16="http://schemas.microsoft.com/office/drawing/2014/main" id="{AA700069-68A1-4C8D-B056-6074E84B11FB}"/>
              </a:ext>
            </a:extLst>
          </p:cNvPr>
          <p:cNvPicPr>
            <a:picLocks noChangeAspect="1"/>
          </p:cNvPicPr>
          <p:nvPr/>
        </p:nvPicPr>
        <p:blipFill>
          <a:blip r:embed="rId3"/>
          <a:stretch>
            <a:fillRect/>
          </a:stretch>
        </p:blipFill>
        <p:spPr>
          <a:xfrm>
            <a:off x="4672853" y="1286713"/>
            <a:ext cx="4296336" cy="249611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072D0-5BAD-4136-8336-73C7B40AD4F1}"/>
              </a:ext>
            </a:extLst>
          </p:cNvPr>
          <p:cNvSpPr>
            <a:spLocks noGrp="1"/>
          </p:cNvSpPr>
          <p:nvPr>
            <p:ph type="body" idx="1"/>
          </p:nvPr>
        </p:nvSpPr>
        <p:spPr>
          <a:xfrm>
            <a:off x="311700" y="479077"/>
            <a:ext cx="4257883" cy="3397200"/>
          </a:xfrm>
        </p:spPr>
        <p:txBody>
          <a:bodyPr/>
          <a:lstStyle/>
          <a:p>
            <a:pPr>
              <a:lnSpc>
                <a:spcPct val="114999"/>
              </a:lnSpc>
            </a:pPr>
            <a:r>
              <a:rPr lang="en-US"/>
              <a:t>Bold, graphic, intentional</a:t>
            </a:r>
          </a:p>
          <a:p>
            <a:pPr marL="114300" indent="0">
              <a:lnSpc>
                <a:spcPct val="114999"/>
              </a:lnSpc>
              <a:buNone/>
            </a:pPr>
            <a:endParaRPr lang="en-US"/>
          </a:p>
          <a:p>
            <a:pPr marL="114300" indent="0">
              <a:lnSpc>
                <a:spcPct val="114999"/>
              </a:lnSpc>
              <a:buNone/>
            </a:pPr>
            <a:r>
              <a:rPr lang="en-US"/>
              <a:t>Bold font allows users to grab the most intuitive information the first time, and can also leave a deep impression, such as the percentage of credit card rebates. Nothing is more exciting than discounts or rebates in digital information.</a:t>
            </a:r>
            <a:br>
              <a:rPr lang="en-US"/>
            </a:br>
            <a:endParaRPr lang="en-US"/>
          </a:p>
        </p:txBody>
      </p:sp>
      <p:pic>
        <p:nvPicPr>
          <p:cNvPr id="4" name="Picture 4" descr="Graphical user interface, application, Word&#10;&#10;Description automatically generated">
            <a:extLst>
              <a:ext uri="{FF2B5EF4-FFF2-40B4-BE49-F238E27FC236}">
                <a16:creationId xmlns:a16="http://schemas.microsoft.com/office/drawing/2014/main" id="{DD2AE012-0AAA-4127-85B6-8C0AECAC6D3F}"/>
              </a:ext>
            </a:extLst>
          </p:cNvPr>
          <p:cNvPicPr>
            <a:picLocks noChangeAspect="1"/>
          </p:cNvPicPr>
          <p:nvPr/>
        </p:nvPicPr>
        <p:blipFill>
          <a:blip r:embed="rId2"/>
          <a:stretch>
            <a:fillRect/>
          </a:stretch>
        </p:blipFill>
        <p:spPr>
          <a:xfrm>
            <a:off x="4659404" y="884144"/>
            <a:ext cx="4175313" cy="2407024"/>
          </a:xfrm>
          <a:prstGeom prst="rect">
            <a:avLst/>
          </a:prstGeom>
        </p:spPr>
      </p:pic>
    </p:spTree>
    <p:extLst>
      <p:ext uri="{BB962C8B-B14F-4D97-AF65-F5344CB8AC3E}">
        <p14:creationId xmlns:p14="http://schemas.microsoft.com/office/powerpoint/2010/main" val="2392280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072D0-5BAD-4136-8336-73C7B40AD4F1}"/>
              </a:ext>
            </a:extLst>
          </p:cNvPr>
          <p:cNvSpPr>
            <a:spLocks noGrp="1"/>
          </p:cNvSpPr>
          <p:nvPr>
            <p:ph type="body" idx="1"/>
          </p:nvPr>
        </p:nvSpPr>
        <p:spPr>
          <a:xfrm>
            <a:off x="311700" y="485800"/>
            <a:ext cx="4257883" cy="3397200"/>
          </a:xfrm>
        </p:spPr>
        <p:txBody>
          <a:bodyPr/>
          <a:lstStyle/>
          <a:p>
            <a:pPr>
              <a:lnSpc>
                <a:spcPct val="114999"/>
              </a:lnSpc>
            </a:pPr>
            <a:r>
              <a:rPr lang="en-US"/>
              <a:t>Bold, graphic, intentional</a:t>
            </a:r>
          </a:p>
          <a:p>
            <a:pPr marL="114300" indent="0">
              <a:lnSpc>
                <a:spcPct val="114999"/>
              </a:lnSpc>
              <a:buNone/>
            </a:pPr>
            <a:endParaRPr lang="en-US"/>
          </a:p>
          <a:p>
            <a:pPr marL="114300" indent="0">
              <a:lnSpc>
                <a:spcPct val="114999"/>
              </a:lnSpc>
              <a:buNone/>
            </a:pPr>
            <a:r>
              <a:rPr lang="en-US"/>
              <a:t>Such a rotating card attracts the user's attention and allows the user to focus on the content of the card. On the panel where the card is located, even switching between cards will not break the continuity of the user's reading, on the contrary, the control of parts or categories is clearer.</a:t>
            </a:r>
          </a:p>
        </p:txBody>
      </p:sp>
      <p:pic>
        <p:nvPicPr>
          <p:cNvPr id="5" name="Picture 5" descr="Graphical user interface, application&#10;&#10;Description automatically generated">
            <a:extLst>
              <a:ext uri="{FF2B5EF4-FFF2-40B4-BE49-F238E27FC236}">
                <a16:creationId xmlns:a16="http://schemas.microsoft.com/office/drawing/2014/main" id="{B189C4E8-3AAD-4313-AC45-A0A8BE410A0B}"/>
              </a:ext>
            </a:extLst>
          </p:cNvPr>
          <p:cNvPicPr>
            <a:picLocks noChangeAspect="1"/>
          </p:cNvPicPr>
          <p:nvPr/>
        </p:nvPicPr>
        <p:blipFill>
          <a:blip r:embed="rId2"/>
          <a:stretch>
            <a:fillRect/>
          </a:stretch>
        </p:blipFill>
        <p:spPr>
          <a:xfrm>
            <a:off x="4672852" y="1115825"/>
            <a:ext cx="4161865" cy="2434478"/>
          </a:xfrm>
          <a:prstGeom prst="rect">
            <a:avLst/>
          </a:prstGeom>
        </p:spPr>
      </p:pic>
    </p:spTree>
    <p:extLst>
      <p:ext uri="{BB962C8B-B14F-4D97-AF65-F5344CB8AC3E}">
        <p14:creationId xmlns:p14="http://schemas.microsoft.com/office/powerpoint/2010/main" val="1465642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072D0-5BAD-4136-8336-73C7B40AD4F1}"/>
              </a:ext>
            </a:extLst>
          </p:cNvPr>
          <p:cNvSpPr>
            <a:spLocks noGrp="1"/>
          </p:cNvSpPr>
          <p:nvPr>
            <p:ph type="body" idx="1"/>
          </p:nvPr>
        </p:nvSpPr>
        <p:spPr>
          <a:xfrm>
            <a:off x="311700" y="485800"/>
            <a:ext cx="4257883" cy="3397200"/>
          </a:xfrm>
        </p:spPr>
        <p:txBody>
          <a:bodyPr>
            <a:normAutofit fontScale="92500" lnSpcReduction="10000"/>
          </a:bodyPr>
          <a:lstStyle/>
          <a:p>
            <a:pPr>
              <a:lnSpc>
                <a:spcPct val="114999"/>
              </a:lnSpc>
            </a:pPr>
            <a:r>
              <a:rPr lang="en-US"/>
              <a:t>Environment </a:t>
            </a:r>
          </a:p>
          <a:p>
            <a:pPr>
              <a:lnSpc>
                <a:spcPct val="114999"/>
              </a:lnSpc>
            </a:pPr>
            <a:endParaRPr lang="en-US"/>
          </a:p>
          <a:p>
            <a:pPr marL="114300" indent="0">
              <a:lnSpc>
                <a:spcPct val="114999"/>
              </a:lnSpc>
              <a:buNone/>
            </a:pPr>
            <a:r>
              <a:rPr lang="en-US"/>
              <a:t>In the service interface, it is divided into four categories, and the different promotional images in each category are decorated with fixed shadows. Such an environment can be clearly classified at a glance, and does not stick to the traditional environment layout.</a:t>
            </a:r>
          </a:p>
          <a:p>
            <a:pPr marL="114300" indent="0">
              <a:lnSpc>
                <a:spcPct val="114999"/>
              </a:lnSpc>
              <a:buNone/>
            </a:pPr>
            <a:br>
              <a:rPr lang="en-US"/>
            </a:br>
            <a:endParaRPr lang="en-US"/>
          </a:p>
        </p:txBody>
      </p:sp>
      <p:pic>
        <p:nvPicPr>
          <p:cNvPr id="2" name="Picture 3" descr="Graphical user interface, application&#10;&#10;Description automatically generated">
            <a:extLst>
              <a:ext uri="{FF2B5EF4-FFF2-40B4-BE49-F238E27FC236}">
                <a16:creationId xmlns:a16="http://schemas.microsoft.com/office/drawing/2014/main" id="{4B846C8F-CDB3-419F-A8F9-16C78853427C}"/>
              </a:ext>
            </a:extLst>
          </p:cNvPr>
          <p:cNvPicPr>
            <a:picLocks noChangeAspect="1"/>
          </p:cNvPicPr>
          <p:nvPr/>
        </p:nvPicPr>
        <p:blipFill>
          <a:blip r:embed="rId2"/>
          <a:stretch>
            <a:fillRect/>
          </a:stretch>
        </p:blipFill>
        <p:spPr>
          <a:xfrm>
            <a:off x="4572000" y="911317"/>
            <a:ext cx="4262717" cy="2507316"/>
          </a:xfrm>
          <a:prstGeom prst="rect">
            <a:avLst/>
          </a:prstGeom>
        </p:spPr>
      </p:pic>
    </p:spTree>
    <p:extLst>
      <p:ext uri="{BB962C8B-B14F-4D97-AF65-F5344CB8AC3E}">
        <p14:creationId xmlns:p14="http://schemas.microsoft.com/office/powerpoint/2010/main" val="206799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Index</a:t>
            </a:r>
            <a:endParaRPr/>
          </a:p>
        </p:txBody>
      </p:sp>
      <p:sp>
        <p:nvSpPr>
          <p:cNvPr id="66" name="Google Shape;66;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AutoNum type="arabicPeriod"/>
            </a:pPr>
            <a:r>
              <a:rPr lang="en-GB" sz="1600"/>
              <a:t>Skeleton Plane</a:t>
            </a:r>
            <a:endParaRPr sz="1600"/>
          </a:p>
          <a:p>
            <a:pPr marL="457200" lvl="0" indent="-330200" algn="l" rtl="0">
              <a:spcBef>
                <a:spcPts val="0"/>
              </a:spcBef>
              <a:spcAft>
                <a:spcPts val="0"/>
              </a:spcAft>
              <a:buSzPts val="1600"/>
              <a:buAutoNum type="arabicPeriod"/>
            </a:pPr>
            <a:r>
              <a:rPr lang="en-GB" sz="1600"/>
              <a:t>Surface Plane</a:t>
            </a:r>
            <a:endParaRPr lang="en-US" sz="1600"/>
          </a:p>
          <a:p>
            <a:pPr marL="457200" lvl="0" indent="-330200" algn="l" rtl="0">
              <a:spcBef>
                <a:spcPts val="0"/>
              </a:spcBef>
              <a:spcAft>
                <a:spcPts val="0"/>
              </a:spcAft>
              <a:buSzPts val="1600"/>
              <a:buAutoNum type="arabicPeriod"/>
            </a:pPr>
            <a:r>
              <a:rPr lang="en-US" sz="1600"/>
              <a:t>Information Architecture</a:t>
            </a:r>
          </a:p>
          <a:p>
            <a:pPr marL="457200" lvl="0" indent="-330200" algn="l" rtl="0">
              <a:spcBef>
                <a:spcPts val="0"/>
              </a:spcBef>
              <a:spcAft>
                <a:spcPts val="0"/>
              </a:spcAft>
              <a:buSzPts val="1600"/>
              <a:buAutoNum type="arabicPeriod"/>
            </a:pPr>
            <a:r>
              <a:rPr lang="en-GB" sz="1600"/>
              <a:t>Google Material Design</a:t>
            </a:r>
            <a:endParaRPr sz="1600"/>
          </a:p>
          <a:p>
            <a:pPr marL="457200" lvl="0" indent="-330200" algn="l" rtl="0">
              <a:spcBef>
                <a:spcPts val="0"/>
              </a:spcBef>
              <a:spcAft>
                <a:spcPts val="0"/>
              </a:spcAft>
              <a:buSzPts val="1600"/>
              <a:buAutoNum type="arabicPeriod"/>
            </a:pPr>
            <a:r>
              <a:rPr lang="en-GB" sz="1600"/>
              <a:t>Use Cases </a:t>
            </a:r>
            <a:endParaRPr sz="1600"/>
          </a:p>
          <a:p>
            <a:pPr marL="457200" lvl="0" indent="-330200" algn="l" rtl="0">
              <a:spcBef>
                <a:spcPts val="0"/>
              </a:spcBef>
              <a:spcAft>
                <a:spcPts val="0"/>
              </a:spcAft>
              <a:buSzPts val="1600"/>
              <a:buAutoNum type="arabicPeriod"/>
            </a:pPr>
            <a:r>
              <a:rPr lang="en-GB" sz="1600"/>
              <a:t>Personas</a:t>
            </a:r>
            <a:endParaRPr sz="1600"/>
          </a:p>
          <a:p>
            <a:pPr marL="457200" lvl="0" indent="-330200" algn="l" rtl="0">
              <a:spcBef>
                <a:spcPts val="0"/>
              </a:spcBef>
              <a:spcAft>
                <a:spcPts val="0"/>
              </a:spcAft>
              <a:buSzPts val="1600"/>
              <a:buAutoNum type="arabicPeriod"/>
            </a:pPr>
            <a:r>
              <a:rPr lang="en-GB" sz="1600"/>
              <a:t>Testing Methodologies</a:t>
            </a:r>
            <a:endParaRPr sz="1600"/>
          </a:p>
          <a:p>
            <a:pPr marL="127000" lvl="0" indent="0" algn="l" rtl="0">
              <a:spcBef>
                <a:spcPts val="0"/>
              </a:spcBef>
              <a:spcAft>
                <a:spcPts val="0"/>
              </a:spcAft>
              <a:buSzPts val="1600"/>
              <a:buNone/>
            </a:pP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072D0-5BAD-4136-8336-73C7B40AD4F1}"/>
              </a:ext>
            </a:extLst>
          </p:cNvPr>
          <p:cNvSpPr>
            <a:spLocks noGrp="1"/>
          </p:cNvSpPr>
          <p:nvPr>
            <p:ph type="body" idx="1"/>
          </p:nvPr>
        </p:nvSpPr>
        <p:spPr>
          <a:xfrm>
            <a:off x="311700" y="485800"/>
            <a:ext cx="4257883" cy="3397200"/>
          </a:xfrm>
        </p:spPr>
        <p:txBody>
          <a:bodyPr>
            <a:normAutofit/>
          </a:bodyPr>
          <a:lstStyle/>
          <a:p>
            <a:pPr>
              <a:lnSpc>
                <a:spcPct val="114999"/>
              </a:lnSpc>
            </a:pPr>
            <a:r>
              <a:rPr lang="en-US"/>
              <a:t>Elevation</a:t>
            </a:r>
          </a:p>
          <a:p>
            <a:pPr marL="114300" indent="0">
              <a:lnSpc>
                <a:spcPct val="114999"/>
              </a:lnSpc>
              <a:buNone/>
            </a:pPr>
            <a:endParaRPr lang="en-US"/>
          </a:p>
          <a:p>
            <a:pPr marL="114300" indent="0">
              <a:lnSpc>
                <a:spcPct val="114999"/>
              </a:lnSpc>
              <a:buNone/>
            </a:pPr>
            <a:r>
              <a:rPr lang="en-US"/>
              <a:t>The popup screen page of Best Buy layout with an open navigation drawer and floating action button for signup at the bottom, along with a cross-section diagram of its component elevations along its z-axis.</a:t>
            </a:r>
          </a:p>
        </p:txBody>
      </p:sp>
      <p:pic>
        <p:nvPicPr>
          <p:cNvPr id="2" name="Picture 3" descr="Graphical user interface, application, PowerPoint&#10;&#10;Description automatically generated">
            <a:extLst>
              <a:ext uri="{FF2B5EF4-FFF2-40B4-BE49-F238E27FC236}">
                <a16:creationId xmlns:a16="http://schemas.microsoft.com/office/drawing/2014/main" id="{BFC491B5-11B4-436E-9AA9-FE599E9E6859}"/>
              </a:ext>
            </a:extLst>
          </p:cNvPr>
          <p:cNvPicPr>
            <a:picLocks noChangeAspect="1"/>
          </p:cNvPicPr>
          <p:nvPr/>
        </p:nvPicPr>
        <p:blipFill>
          <a:blip r:embed="rId2"/>
          <a:stretch>
            <a:fillRect/>
          </a:stretch>
        </p:blipFill>
        <p:spPr>
          <a:xfrm>
            <a:off x="4572000" y="80402"/>
            <a:ext cx="4464424" cy="2602567"/>
          </a:xfrm>
          <a:prstGeom prst="rect">
            <a:avLst/>
          </a:prstGeom>
        </p:spPr>
      </p:pic>
      <p:pic>
        <p:nvPicPr>
          <p:cNvPr id="4" name="Picture 5" descr="Chart&#10;&#10;Description automatically generated">
            <a:extLst>
              <a:ext uri="{FF2B5EF4-FFF2-40B4-BE49-F238E27FC236}">
                <a16:creationId xmlns:a16="http://schemas.microsoft.com/office/drawing/2014/main" id="{28CDED76-D079-4828-A494-A1BC20DE9F7D}"/>
              </a:ext>
            </a:extLst>
          </p:cNvPr>
          <p:cNvPicPr>
            <a:picLocks noChangeAspect="1"/>
          </p:cNvPicPr>
          <p:nvPr/>
        </p:nvPicPr>
        <p:blipFill>
          <a:blip r:embed="rId3"/>
          <a:stretch>
            <a:fillRect/>
          </a:stretch>
        </p:blipFill>
        <p:spPr>
          <a:xfrm>
            <a:off x="4572000" y="2893079"/>
            <a:ext cx="4464424" cy="1979520"/>
          </a:xfrm>
          <a:prstGeom prst="rect">
            <a:avLst/>
          </a:prstGeom>
        </p:spPr>
      </p:pic>
    </p:spTree>
    <p:extLst>
      <p:ext uri="{BB962C8B-B14F-4D97-AF65-F5344CB8AC3E}">
        <p14:creationId xmlns:p14="http://schemas.microsoft.com/office/powerpoint/2010/main" val="1919839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072D0-5BAD-4136-8336-73C7B40AD4F1}"/>
              </a:ext>
            </a:extLst>
          </p:cNvPr>
          <p:cNvSpPr>
            <a:spLocks noGrp="1"/>
          </p:cNvSpPr>
          <p:nvPr>
            <p:ph type="body" idx="1"/>
          </p:nvPr>
        </p:nvSpPr>
        <p:spPr>
          <a:xfrm>
            <a:off x="311700" y="485800"/>
            <a:ext cx="4257883" cy="3397200"/>
          </a:xfrm>
        </p:spPr>
        <p:txBody>
          <a:bodyPr>
            <a:normAutofit/>
          </a:bodyPr>
          <a:lstStyle/>
          <a:p>
            <a:pPr>
              <a:lnSpc>
                <a:spcPct val="114999"/>
              </a:lnSpc>
            </a:pPr>
            <a:r>
              <a:rPr lang="en-US"/>
              <a:t>Responsive Layout grid</a:t>
            </a:r>
          </a:p>
          <a:p>
            <a:pPr>
              <a:lnSpc>
                <a:spcPct val="114999"/>
              </a:lnSpc>
            </a:pPr>
            <a:endParaRPr lang="en-US"/>
          </a:p>
          <a:p>
            <a:pPr marL="114300" indent="0">
              <a:lnSpc>
                <a:spcPct val="114999"/>
              </a:lnSpc>
              <a:buNone/>
            </a:pPr>
            <a:r>
              <a:rPr lang="en-US"/>
              <a:t>The Material Design responsive layout grid is an comprehensive guide to the placement of components and elements. The responsive layout grid adapts to screen sizes and orientation, ensuring consistency across layouts.</a:t>
            </a:r>
          </a:p>
        </p:txBody>
      </p:sp>
      <p:pic>
        <p:nvPicPr>
          <p:cNvPr id="2" name="Picture 3" descr="Timeline&#10;&#10;Description automatically generated">
            <a:extLst>
              <a:ext uri="{FF2B5EF4-FFF2-40B4-BE49-F238E27FC236}">
                <a16:creationId xmlns:a16="http://schemas.microsoft.com/office/drawing/2014/main" id="{DCE23244-15E6-4188-8DF4-77702E2625B4}"/>
              </a:ext>
            </a:extLst>
          </p:cNvPr>
          <p:cNvPicPr>
            <a:picLocks noChangeAspect="1"/>
          </p:cNvPicPr>
          <p:nvPr/>
        </p:nvPicPr>
        <p:blipFill>
          <a:blip r:embed="rId2"/>
          <a:stretch>
            <a:fillRect/>
          </a:stretch>
        </p:blipFill>
        <p:spPr>
          <a:xfrm>
            <a:off x="4571998" y="929806"/>
            <a:ext cx="4303061" cy="2571192"/>
          </a:xfrm>
          <a:prstGeom prst="rect">
            <a:avLst/>
          </a:prstGeom>
        </p:spPr>
      </p:pic>
      <p:sp>
        <p:nvSpPr>
          <p:cNvPr id="4" name="TextBox 3">
            <a:extLst>
              <a:ext uri="{FF2B5EF4-FFF2-40B4-BE49-F238E27FC236}">
                <a16:creationId xmlns:a16="http://schemas.microsoft.com/office/drawing/2014/main" id="{C2914600-4D43-4CE5-8F85-CB1658031C5F}"/>
              </a:ext>
            </a:extLst>
          </p:cNvPr>
          <p:cNvSpPr txBox="1"/>
          <p:nvPr/>
        </p:nvSpPr>
        <p:spPr>
          <a:xfrm>
            <a:off x="5452782" y="374164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① Columns ② Gutters ③ Margins</a:t>
            </a:r>
            <a:endParaRPr lang="en-US"/>
          </a:p>
        </p:txBody>
      </p:sp>
    </p:spTree>
    <p:extLst>
      <p:ext uri="{BB962C8B-B14F-4D97-AF65-F5344CB8AC3E}">
        <p14:creationId xmlns:p14="http://schemas.microsoft.com/office/powerpoint/2010/main" val="3826099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072D0-5BAD-4136-8336-73C7B40AD4F1}"/>
              </a:ext>
            </a:extLst>
          </p:cNvPr>
          <p:cNvSpPr>
            <a:spLocks noGrp="1"/>
          </p:cNvSpPr>
          <p:nvPr>
            <p:ph type="body" idx="1"/>
          </p:nvPr>
        </p:nvSpPr>
        <p:spPr>
          <a:xfrm>
            <a:off x="311700" y="485800"/>
            <a:ext cx="4257883" cy="3397200"/>
          </a:xfrm>
        </p:spPr>
        <p:txBody>
          <a:bodyPr>
            <a:normAutofit/>
          </a:bodyPr>
          <a:lstStyle/>
          <a:p>
            <a:pPr>
              <a:lnSpc>
                <a:spcPct val="114999"/>
              </a:lnSpc>
            </a:pPr>
            <a:r>
              <a:rPr lang="en-US"/>
              <a:t>Actions with rounded edges can provide a compelling user experience.</a:t>
            </a:r>
          </a:p>
          <a:p>
            <a:pPr>
              <a:lnSpc>
                <a:spcPct val="114999"/>
              </a:lnSpc>
            </a:pPr>
            <a:endParaRPr lang="en-US"/>
          </a:p>
          <a:p>
            <a:pPr>
              <a:lnSpc>
                <a:spcPct val="114999"/>
              </a:lnSpc>
            </a:pPr>
            <a:r>
              <a:rPr lang="en-US"/>
              <a:t>Iconography: Material icons use geometric shapes to visually represent topics.</a:t>
            </a:r>
          </a:p>
          <a:p>
            <a:pPr marL="114300" indent="0">
              <a:lnSpc>
                <a:spcPct val="114999"/>
              </a:lnSpc>
              <a:buNone/>
            </a:pPr>
            <a:br>
              <a:rPr lang="en-US"/>
            </a:br>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79620D0C-72C3-4CEE-844C-69A3AC0993A6}"/>
              </a:ext>
            </a:extLst>
          </p:cNvPr>
          <p:cNvPicPr>
            <a:picLocks noChangeAspect="1"/>
          </p:cNvPicPr>
          <p:nvPr/>
        </p:nvPicPr>
        <p:blipFill>
          <a:blip r:embed="rId2"/>
          <a:stretch>
            <a:fillRect/>
          </a:stretch>
        </p:blipFill>
        <p:spPr>
          <a:xfrm>
            <a:off x="4571999" y="488576"/>
            <a:ext cx="4484595" cy="2606489"/>
          </a:xfrm>
          <a:prstGeom prst="rect">
            <a:avLst/>
          </a:prstGeom>
        </p:spPr>
      </p:pic>
    </p:spTree>
    <p:extLst>
      <p:ext uri="{BB962C8B-B14F-4D97-AF65-F5344CB8AC3E}">
        <p14:creationId xmlns:p14="http://schemas.microsoft.com/office/powerpoint/2010/main" val="175152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aphicFrame>
        <p:nvGraphicFramePr>
          <p:cNvPr id="132" name="Google Shape;132;p25"/>
          <p:cNvGraphicFramePr/>
          <p:nvPr/>
        </p:nvGraphicFramePr>
        <p:xfrm>
          <a:off x="0" y="-1"/>
          <a:ext cx="9144000" cy="5202717"/>
        </p:xfrm>
        <a:graphic>
          <a:graphicData uri="http://schemas.openxmlformats.org/drawingml/2006/table">
            <a:tbl>
              <a:tblPr>
                <a:noFill/>
                <a:tableStyleId>{3BC9158C-3E63-4015-A79D-B7BAE34DB516}</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754400">
                <a:tc>
                  <a:txBody>
                    <a:bodyPr/>
                    <a:lstStyle/>
                    <a:p>
                      <a:pPr marL="0" lvl="0" indent="0" algn="l" rtl="0">
                        <a:lnSpc>
                          <a:spcPct val="115000"/>
                        </a:lnSpc>
                        <a:spcBef>
                          <a:spcPts val="0"/>
                        </a:spcBef>
                        <a:spcAft>
                          <a:spcPts val="0"/>
                        </a:spcAft>
                        <a:buClr>
                          <a:schemeClr val="dk1"/>
                        </a:buClr>
                        <a:buSzPts val="1100"/>
                        <a:buFont typeface="Arial"/>
                        <a:buNone/>
                      </a:pPr>
                      <a:r>
                        <a:rPr lang="en-GB" b="1">
                          <a:solidFill>
                            <a:schemeClr val="dk1"/>
                          </a:solidFill>
                        </a:rPr>
                        <a:t>Use case 1</a:t>
                      </a:r>
                      <a:endParaRPr sz="160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GB" b="1">
                          <a:solidFill>
                            <a:schemeClr val="dk1"/>
                          </a:solidFill>
                        </a:rPr>
                        <a:t>Teenager with pre-existing clarity on what product to buy</a:t>
                      </a:r>
                      <a:endParaRPr sz="1600"/>
                    </a:p>
                  </a:txBody>
                  <a:tcPr marL="91425" marR="91425" marT="91425" marB="91425"/>
                </a:tc>
                <a:extLst>
                  <a:ext uri="{0D108BD9-81ED-4DB2-BD59-A6C34878D82A}">
                    <a16:rowId xmlns:a16="http://schemas.microsoft.com/office/drawing/2014/main" val="10000"/>
                  </a:ext>
                </a:extLst>
              </a:tr>
              <a:tr h="754400">
                <a:tc>
                  <a:txBody>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User: </a:t>
                      </a:r>
                      <a:endParaRPr sz="160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Teenager</a:t>
                      </a:r>
                      <a:endParaRPr sz="1600"/>
                    </a:p>
                  </a:txBody>
                  <a:tcPr marL="91425" marR="91425" marT="91425" marB="91425"/>
                </a:tc>
                <a:extLst>
                  <a:ext uri="{0D108BD9-81ED-4DB2-BD59-A6C34878D82A}">
                    <a16:rowId xmlns:a16="http://schemas.microsoft.com/office/drawing/2014/main" val="10001"/>
                  </a:ext>
                </a:extLst>
              </a:tr>
              <a:tr h="879025">
                <a:tc>
                  <a:txBody>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Pre-Condition:</a:t>
                      </a:r>
                      <a:endParaRPr sz="160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User has to have an internet connection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User has a basic knowledge of web browsing</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User must be able to do online payments if necessary</a:t>
                      </a:r>
                      <a:endParaRPr sz="1600"/>
                    </a:p>
                  </a:txBody>
                  <a:tcPr marL="91425" marR="91425" marT="91425" marB="91425"/>
                </a:tc>
                <a:extLst>
                  <a:ext uri="{0D108BD9-81ED-4DB2-BD59-A6C34878D82A}">
                    <a16:rowId xmlns:a16="http://schemas.microsoft.com/office/drawing/2014/main" val="10002"/>
                  </a:ext>
                </a:extLst>
              </a:tr>
              <a:tr h="1122200">
                <a:tc>
                  <a:txBody>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Basic Flow:</a:t>
                      </a:r>
                      <a:endParaRPr sz="160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User opens the website and searches for the product he intended and browses through list of results and buys the desired product by making payment online and opting for delivery option</a:t>
                      </a:r>
                      <a:endParaRPr sz="1600"/>
                    </a:p>
                  </a:txBody>
                  <a:tcPr marL="91425" marR="91425" marT="91425" marB="91425"/>
                </a:tc>
                <a:extLst>
                  <a:ext uri="{0D108BD9-81ED-4DB2-BD59-A6C34878D82A}">
                    <a16:rowId xmlns:a16="http://schemas.microsoft.com/office/drawing/2014/main" val="10003"/>
                  </a:ext>
                </a:extLst>
              </a:tr>
              <a:tr h="879025">
                <a:tc>
                  <a:txBody>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Alternate flow:</a:t>
                      </a:r>
                      <a:endParaRPr sz="160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User may visit the nearest store experience the product physically and then check for offers online and buy as a pickup at store</a:t>
                      </a:r>
                      <a:endParaRPr sz="1600"/>
                    </a:p>
                  </a:txBody>
                  <a:tcPr marL="91425" marR="91425" marT="91425" marB="91425"/>
                </a:tc>
                <a:extLst>
                  <a:ext uri="{0D108BD9-81ED-4DB2-BD59-A6C34878D82A}">
                    <a16:rowId xmlns:a16="http://schemas.microsoft.com/office/drawing/2014/main" val="10004"/>
                  </a:ext>
                </a:extLst>
              </a:tr>
              <a:tr h="754400">
                <a:tc>
                  <a:txBody>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Termination Outcome:</a:t>
                      </a:r>
                      <a:endParaRPr>
                        <a:solidFill>
                          <a:schemeClr val="dk1"/>
                        </a:solidFill>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User has successfully found the product he is looking for and placed an order</a:t>
                      </a:r>
                      <a:endParaRPr>
                        <a:solidFill>
                          <a:schemeClr val="dk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aphicFrame>
        <p:nvGraphicFramePr>
          <p:cNvPr id="137" name="Google Shape;137;p26"/>
          <p:cNvGraphicFramePr/>
          <p:nvPr/>
        </p:nvGraphicFramePr>
        <p:xfrm>
          <a:off x="0" y="-9"/>
          <a:ext cx="9144000" cy="5259668"/>
        </p:xfrm>
        <a:graphic>
          <a:graphicData uri="http://schemas.openxmlformats.org/drawingml/2006/table">
            <a:tbl>
              <a:tblPr>
                <a:noFill/>
                <a:tableStyleId>{3BC9158C-3E63-4015-A79D-B7BAE34DB516}</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733875">
                <a:tc>
                  <a:txBody>
                    <a:bodyPr/>
                    <a:lstStyle/>
                    <a:p>
                      <a:pPr marL="0" lvl="0" indent="0" algn="l" rtl="0">
                        <a:lnSpc>
                          <a:spcPct val="115000"/>
                        </a:lnSpc>
                        <a:spcBef>
                          <a:spcPts val="0"/>
                        </a:spcBef>
                        <a:spcAft>
                          <a:spcPts val="0"/>
                        </a:spcAft>
                        <a:buNone/>
                      </a:pPr>
                      <a:r>
                        <a:rPr lang="en-GB" b="1">
                          <a:solidFill>
                            <a:schemeClr val="dk1"/>
                          </a:solidFill>
                        </a:rPr>
                        <a:t>Use case 2</a:t>
                      </a:r>
                      <a:endParaRPr/>
                    </a:p>
                  </a:txBody>
                  <a:tcPr marL="91425" marR="91425" marT="91425" marB="91425"/>
                </a:tc>
                <a:tc>
                  <a:txBody>
                    <a:bodyPr/>
                    <a:lstStyle/>
                    <a:p>
                      <a:pPr marL="0" lvl="0" indent="0" algn="l" rtl="0">
                        <a:lnSpc>
                          <a:spcPct val="115000"/>
                        </a:lnSpc>
                        <a:spcBef>
                          <a:spcPts val="0"/>
                        </a:spcBef>
                        <a:spcAft>
                          <a:spcPts val="0"/>
                        </a:spcAft>
                        <a:buNone/>
                      </a:pPr>
                      <a:r>
                        <a:rPr lang="en-GB" b="1">
                          <a:solidFill>
                            <a:schemeClr val="dk1"/>
                          </a:solidFill>
                        </a:rPr>
                        <a:t>Teenager who visit the website casually and buys a random product</a:t>
                      </a:r>
                      <a:endParaRPr/>
                    </a:p>
                  </a:txBody>
                  <a:tcPr marL="91425" marR="91425" marT="91425" marB="91425"/>
                </a:tc>
                <a:extLst>
                  <a:ext uri="{0D108BD9-81ED-4DB2-BD59-A6C34878D82A}">
                    <a16:rowId xmlns:a16="http://schemas.microsoft.com/office/drawing/2014/main" val="10000"/>
                  </a:ext>
                </a:extLst>
              </a:tr>
              <a:tr h="688225">
                <a:tc>
                  <a:txBody>
                    <a:bodyPr/>
                    <a:lstStyle/>
                    <a:p>
                      <a:pPr marL="0" lvl="0" indent="0" algn="l" rtl="0">
                        <a:lnSpc>
                          <a:spcPct val="115000"/>
                        </a:lnSpc>
                        <a:spcBef>
                          <a:spcPts val="0"/>
                        </a:spcBef>
                        <a:spcAft>
                          <a:spcPts val="0"/>
                        </a:spcAft>
                        <a:buNone/>
                      </a:pPr>
                      <a:r>
                        <a:rPr lang="en-GB">
                          <a:solidFill>
                            <a:schemeClr val="dk1"/>
                          </a:solidFill>
                        </a:rPr>
                        <a:t>User: </a:t>
                      </a:r>
                      <a:endParaRPr/>
                    </a:p>
                  </a:txBody>
                  <a:tcPr marL="91425" marR="91425" marT="91425" marB="91425"/>
                </a:tc>
                <a:tc>
                  <a:txBody>
                    <a:bodyPr/>
                    <a:lstStyle/>
                    <a:p>
                      <a:pPr marL="0" lvl="0" indent="0" algn="l" rtl="0">
                        <a:lnSpc>
                          <a:spcPct val="115000"/>
                        </a:lnSpc>
                        <a:spcBef>
                          <a:spcPts val="0"/>
                        </a:spcBef>
                        <a:spcAft>
                          <a:spcPts val="0"/>
                        </a:spcAft>
                        <a:buNone/>
                      </a:pPr>
                      <a:r>
                        <a:rPr lang="en-GB">
                          <a:solidFill>
                            <a:schemeClr val="dk1"/>
                          </a:solidFill>
                        </a:rPr>
                        <a:t>Teenager</a:t>
                      </a:r>
                      <a:endParaRPr/>
                    </a:p>
                  </a:txBody>
                  <a:tcPr marL="91425" marR="91425" marT="91425" marB="91425"/>
                </a:tc>
                <a:extLst>
                  <a:ext uri="{0D108BD9-81ED-4DB2-BD59-A6C34878D82A}">
                    <a16:rowId xmlns:a16="http://schemas.microsoft.com/office/drawing/2014/main" val="10001"/>
                  </a:ext>
                </a:extLst>
              </a:tr>
              <a:tr h="866475">
                <a:tc>
                  <a:txBody>
                    <a:bodyPr/>
                    <a:lstStyle/>
                    <a:p>
                      <a:pPr marL="0" lvl="0" indent="0" algn="l" rtl="0">
                        <a:lnSpc>
                          <a:spcPct val="115000"/>
                        </a:lnSpc>
                        <a:spcBef>
                          <a:spcPts val="0"/>
                        </a:spcBef>
                        <a:spcAft>
                          <a:spcPts val="0"/>
                        </a:spcAft>
                        <a:buNone/>
                      </a:pPr>
                      <a:r>
                        <a:rPr lang="en-GB">
                          <a:solidFill>
                            <a:schemeClr val="dk1"/>
                          </a:solidFill>
                        </a:rPr>
                        <a:t>Pre-Condition:</a:t>
                      </a:r>
                      <a:endParaRPr/>
                    </a:p>
                  </a:txBody>
                  <a:tcPr marL="91425" marR="91425" marT="91425" marB="91425"/>
                </a:tc>
                <a:tc>
                  <a:txBody>
                    <a:bodyPr/>
                    <a:lstStyle/>
                    <a:p>
                      <a:pPr marL="0" lvl="0" indent="0" algn="l" rtl="0">
                        <a:lnSpc>
                          <a:spcPct val="115000"/>
                        </a:lnSpc>
                        <a:spcBef>
                          <a:spcPts val="0"/>
                        </a:spcBef>
                        <a:spcAft>
                          <a:spcPts val="0"/>
                        </a:spcAft>
                        <a:buNone/>
                      </a:pPr>
                      <a:r>
                        <a:rPr lang="en-GB">
                          <a:solidFill>
                            <a:schemeClr val="dk1"/>
                          </a:solidFill>
                        </a:rPr>
                        <a:t>User has to have an internet connection</a:t>
                      </a:r>
                      <a:endParaRPr>
                        <a:solidFill>
                          <a:schemeClr val="dk1"/>
                        </a:solidFill>
                      </a:endParaRPr>
                    </a:p>
                    <a:p>
                      <a:pPr marL="0" lvl="0" indent="0" algn="l" rtl="0">
                        <a:lnSpc>
                          <a:spcPct val="115000"/>
                        </a:lnSpc>
                        <a:spcBef>
                          <a:spcPts val="0"/>
                        </a:spcBef>
                        <a:spcAft>
                          <a:spcPts val="0"/>
                        </a:spcAft>
                        <a:buNone/>
                      </a:pPr>
                      <a:r>
                        <a:rPr lang="en-GB">
                          <a:solidFill>
                            <a:schemeClr val="dk1"/>
                          </a:solidFill>
                        </a:rPr>
                        <a:t>User has a basic knowledge of web browsing</a:t>
                      </a:r>
                      <a:endParaRPr>
                        <a:solidFill>
                          <a:schemeClr val="dk1"/>
                        </a:solidFill>
                      </a:endParaRPr>
                    </a:p>
                    <a:p>
                      <a:pPr marL="0" lvl="0" indent="0" algn="l" rtl="0">
                        <a:lnSpc>
                          <a:spcPct val="115000"/>
                        </a:lnSpc>
                        <a:spcBef>
                          <a:spcPts val="0"/>
                        </a:spcBef>
                        <a:spcAft>
                          <a:spcPts val="0"/>
                        </a:spcAft>
                        <a:buNone/>
                      </a:pPr>
                      <a:r>
                        <a:rPr lang="en-GB">
                          <a:solidFill>
                            <a:schemeClr val="dk1"/>
                          </a:solidFill>
                        </a:rPr>
                        <a:t>User must be able to do online payments if necessary</a:t>
                      </a:r>
                      <a:endParaRPr>
                        <a:solidFill>
                          <a:schemeClr val="dk1"/>
                        </a:solidFill>
                      </a:endParaRPr>
                    </a:p>
                  </a:txBody>
                  <a:tcPr marL="91425" marR="91425" marT="91425" marB="91425"/>
                </a:tc>
                <a:extLst>
                  <a:ext uri="{0D108BD9-81ED-4DB2-BD59-A6C34878D82A}">
                    <a16:rowId xmlns:a16="http://schemas.microsoft.com/office/drawing/2014/main" val="10002"/>
                  </a:ext>
                </a:extLst>
              </a:tr>
              <a:tr h="1345875">
                <a:tc>
                  <a:txBody>
                    <a:bodyPr/>
                    <a:lstStyle/>
                    <a:p>
                      <a:pPr marL="0" lvl="0" indent="0" algn="l" rtl="0">
                        <a:lnSpc>
                          <a:spcPct val="115000"/>
                        </a:lnSpc>
                        <a:spcBef>
                          <a:spcPts val="0"/>
                        </a:spcBef>
                        <a:spcAft>
                          <a:spcPts val="0"/>
                        </a:spcAft>
                        <a:buNone/>
                      </a:pPr>
                      <a:r>
                        <a:rPr lang="en-GB">
                          <a:solidFill>
                            <a:schemeClr val="dk1"/>
                          </a:solidFill>
                        </a:rPr>
                        <a:t>Basic Flow:</a:t>
                      </a:r>
                      <a:endParaRPr/>
                    </a:p>
                  </a:txBody>
                  <a:tcPr marL="91425" marR="91425" marT="91425" marB="91425"/>
                </a:tc>
                <a:tc>
                  <a:txBody>
                    <a:bodyPr/>
                    <a:lstStyle/>
                    <a:p>
                      <a:pPr marL="0" lvl="0" indent="0" algn="l" rtl="0">
                        <a:lnSpc>
                          <a:spcPct val="115000"/>
                        </a:lnSpc>
                        <a:spcBef>
                          <a:spcPts val="0"/>
                        </a:spcBef>
                        <a:spcAft>
                          <a:spcPts val="0"/>
                        </a:spcAft>
                        <a:buNone/>
                      </a:pPr>
                      <a:r>
                        <a:rPr lang="en-GB">
                          <a:solidFill>
                            <a:schemeClr val="dk1"/>
                          </a:solidFill>
                        </a:rPr>
                        <a:t>User may casually look at different set of products using the dropdowns on the top and buy if anything looks interesting.</a:t>
                      </a:r>
                      <a:endParaRPr>
                        <a:solidFill>
                          <a:schemeClr val="dk1"/>
                        </a:solidFill>
                      </a:endParaRPr>
                    </a:p>
                    <a:p>
                      <a:pPr marL="0" lvl="0" indent="0" algn="l" rtl="0">
                        <a:lnSpc>
                          <a:spcPct val="115000"/>
                        </a:lnSpc>
                        <a:spcBef>
                          <a:spcPts val="0"/>
                        </a:spcBef>
                        <a:spcAft>
                          <a:spcPts val="0"/>
                        </a:spcAft>
                        <a:buNone/>
                      </a:pPr>
                      <a:r>
                        <a:rPr lang="en-GB">
                          <a:solidFill>
                            <a:schemeClr val="dk1"/>
                          </a:solidFill>
                        </a:rPr>
                        <a:t>User may end up buying a product which he/she is not intended to buy.</a:t>
                      </a:r>
                      <a:endParaRPr/>
                    </a:p>
                  </a:txBody>
                  <a:tcPr marL="91425" marR="91425" marT="91425" marB="91425"/>
                </a:tc>
                <a:extLst>
                  <a:ext uri="{0D108BD9-81ED-4DB2-BD59-A6C34878D82A}">
                    <a16:rowId xmlns:a16="http://schemas.microsoft.com/office/drawing/2014/main" val="10003"/>
                  </a:ext>
                </a:extLst>
              </a:tr>
              <a:tr h="866475">
                <a:tc>
                  <a:txBody>
                    <a:bodyPr/>
                    <a:lstStyle/>
                    <a:p>
                      <a:pPr marL="0" lvl="0" indent="0" algn="l" rtl="0">
                        <a:lnSpc>
                          <a:spcPct val="115000"/>
                        </a:lnSpc>
                        <a:spcBef>
                          <a:spcPts val="0"/>
                        </a:spcBef>
                        <a:spcAft>
                          <a:spcPts val="0"/>
                        </a:spcAft>
                        <a:buNone/>
                      </a:pPr>
                      <a:r>
                        <a:rPr lang="en-GB">
                          <a:solidFill>
                            <a:schemeClr val="dk1"/>
                          </a:solidFill>
                        </a:rPr>
                        <a:t>Alternate flow:</a:t>
                      </a:r>
                      <a:endParaRPr/>
                    </a:p>
                  </a:txBody>
                  <a:tcPr marL="91425" marR="91425" marT="91425" marB="91425"/>
                </a:tc>
                <a:tc>
                  <a:txBody>
                    <a:bodyPr/>
                    <a:lstStyle/>
                    <a:p>
                      <a:pPr marL="0" lvl="0" indent="0" algn="l" rtl="0">
                        <a:lnSpc>
                          <a:spcPct val="115000"/>
                        </a:lnSpc>
                        <a:spcBef>
                          <a:spcPts val="0"/>
                        </a:spcBef>
                        <a:spcAft>
                          <a:spcPts val="0"/>
                        </a:spcAft>
                        <a:buNone/>
                      </a:pPr>
                      <a:r>
                        <a:rPr lang="en-GB">
                          <a:solidFill>
                            <a:schemeClr val="dk1"/>
                          </a:solidFill>
                        </a:rPr>
                        <a:t>User may visit the nearest store and have a look at different products physically and then check for offers online and buy as a pickup at store</a:t>
                      </a:r>
                      <a:endParaRPr/>
                    </a:p>
                  </a:txBody>
                  <a:tcPr marL="91425" marR="91425" marT="91425" marB="91425"/>
                </a:tc>
                <a:extLst>
                  <a:ext uri="{0D108BD9-81ED-4DB2-BD59-A6C34878D82A}">
                    <a16:rowId xmlns:a16="http://schemas.microsoft.com/office/drawing/2014/main" val="10004"/>
                  </a:ext>
                </a:extLst>
              </a:tr>
              <a:tr h="569875">
                <a:tc>
                  <a:txBody>
                    <a:bodyPr/>
                    <a:lstStyle/>
                    <a:p>
                      <a:pPr marL="0" lvl="0" indent="0" algn="l" rtl="0">
                        <a:lnSpc>
                          <a:spcPct val="115000"/>
                        </a:lnSpc>
                        <a:spcBef>
                          <a:spcPts val="0"/>
                        </a:spcBef>
                        <a:spcAft>
                          <a:spcPts val="0"/>
                        </a:spcAft>
                        <a:buNone/>
                      </a:pPr>
                      <a:r>
                        <a:rPr lang="en-GB">
                          <a:solidFill>
                            <a:schemeClr val="dk1"/>
                          </a:solidFill>
                        </a:rPr>
                        <a:t>Termination Outcome:</a:t>
                      </a:r>
                      <a:endParaRPr>
                        <a:solidFill>
                          <a:schemeClr val="dk1"/>
                        </a:solidFill>
                      </a:endParaRPr>
                    </a:p>
                  </a:txBody>
                  <a:tcPr marL="91425" marR="91425" marT="91425" marB="91425"/>
                </a:tc>
                <a:tc>
                  <a:txBody>
                    <a:bodyPr/>
                    <a:lstStyle/>
                    <a:p>
                      <a:pPr marL="0" lvl="0" indent="0" algn="l" rtl="0">
                        <a:lnSpc>
                          <a:spcPct val="115000"/>
                        </a:lnSpc>
                        <a:spcBef>
                          <a:spcPts val="0"/>
                        </a:spcBef>
                        <a:spcAft>
                          <a:spcPts val="0"/>
                        </a:spcAft>
                        <a:buNone/>
                      </a:pPr>
                      <a:r>
                        <a:rPr lang="en-GB">
                          <a:solidFill>
                            <a:schemeClr val="dk1"/>
                          </a:solidFill>
                        </a:rPr>
                        <a:t>User might not find anything interesting and does not place an order</a:t>
                      </a:r>
                      <a:endParaRPr>
                        <a:solidFill>
                          <a:schemeClr val="dk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aphicFrame>
        <p:nvGraphicFramePr>
          <p:cNvPr id="142" name="Google Shape;142;p27"/>
          <p:cNvGraphicFramePr/>
          <p:nvPr/>
        </p:nvGraphicFramePr>
        <p:xfrm>
          <a:off x="0" y="-1"/>
          <a:ext cx="9144000" cy="5192546"/>
        </p:xfrm>
        <a:graphic>
          <a:graphicData uri="http://schemas.openxmlformats.org/drawingml/2006/table">
            <a:tbl>
              <a:tblPr>
                <a:noFill/>
                <a:tableStyleId>{3BC9158C-3E63-4015-A79D-B7BAE34DB516}</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448925">
                <a:tc>
                  <a:txBody>
                    <a:bodyPr/>
                    <a:lstStyle/>
                    <a:p>
                      <a:pPr marL="0" lvl="0" indent="0" algn="l" rtl="0">
                        <a:lnSpc>
                          <a:spcPct val="115000"/>
                        </a:lnSpc>
                        <a:spcBef>
                          <a:spcPts val="0"/>
                        </a:spcBef>
                        <a:spcAft>
                          <a:spcPts val="0"/>
                        </a:spcAft>
                        <a:buNone/>
                      </a:pPr>
                      <a:r>
                        <a:rPr lang="en-GB" b="1">
                          <a:solidFill>
                            <a:schemeClr val="dk1"/>
                          </a:solidFill>
                        </a:rPr>
                        <a:t>Use case 3</a:t>
                      </a:r>
                      <a:endParaRPr/>
                    </a:p>
                  </a:txBody>
                  <a:tcPr marL="91425" marR="91425" marT="91425" marB="91425"/>
                </a:tc>
                <a:tc>
                  <a:txBody>
                    <a:bodyPr/>
                    <a:lstStyle/>
                    <a:p>
                      <a:pPr marL="0" lvl="0" indent="0" algn="l" rtl="0">
                        <a:lnSpc>
                          <a:spcPct val="115000"/>
                        </a:lnSpc>
                        <a:spcBef>
                          <a:spcPts val="0"/>
                        </a:spcBef>
                        <a:spcAft>
                          <a:spcPts val="0"/>
                        </a:spcAft>
                        <a:buNone/>
                      </a:pPr>
                      <a:r>
                        <a:rPr lang="en-GB" b="1">
                          <a:solidFill>
                            <a:schemeClr val="dk1"/>
                          </a:solidFill>
                        </a:rPr>
                        <a:t>Person who does not know English</a:t>
                      </a:r>
                      <a:endParaRPr/>
                    </a:p>
                  </a:txBody>
                  <a:tcPr marL="91425" marR="91425" marT="91425" marB="91425"/>
                </a:tc>
                <a:extLst>
                  <a:ext uri="{0D108BD9-81ED-4DB2-BD59-A6C34878D82A}">
                    <a16:rowId xmlns:a16="http://schemas.microsoft.com/office/drawing/2014/main" val="10000"/>
                  </a:ext>
                </a:extLst>
              </a:tr>
              <a:tr h="415325">
                <a:tc>
                  <a:txBody>
                    <a:bodyPr/>
                    <a:lstStyle/>
                    <a:p>
                      <a:pPr marL="0" lvl="0" indent="0" algn="l" rtl="0">
                        <a:lnSpc>
                          <a:spcPct val="115000"/>
                        </a:lnSpc>
                        <a:spcBef>
                          <a:spcPts val="0"/>
                        </a:spcBef>
                        <a:spcAft>
                          <a:spcPts val="0"/>
                        </a:spcAft>
                        <a:buNone/>
                      </a:pPr>
                      <a:r>
                        <a:rPr lang="en-GB">
                          <a:solidFill>
                            <a:schemeClr val="dk1"/>
                          </a:solidFill>
                        </a:rPr>
                        <a:t>User: </a:t>
                      </a:r>
                      <a:endParaRPr/>
                    </a:p>
                  </a:txBody>
                  <a:tcPr marL="91425" marR="91425" marT="91425" marB="91425"/>
                </a:tc>
                <a:tc>
                  <a:txBody>
                    <a:bodyPr/>
                    <a:lstStyle/>
                    <a:p>
                      <a:pPr marL="0" lvl="0" indent="0" algn="l" rtl="0">
                        <a:lnSpc>
                          <a:spcPct val="115000"/>
                        </a:lnSpc>
                        <a:spcBef>
                          <a:spcPts val="0"/>
                        </a:spcBef>
                        <a:spcAft>
                          <a:spcPts val="0"/>
                        </a:spcAft>
                        <a:buNone/>
                      </a:pPr>
                      <a:r>
                        <a:rPr lang="en-GB">
                          <a:solidFill>
                            <a:schemeClr val="dk1"/>
                          </a:solidFill>
                        </a:rPr>
                        <a:t>Teenager</a:t>
                      </a:r>
                      <a:endParaRPr/>
                    </a:p>
                  </a:txBody>
                  <a:tcPr marL="91425" marR="91425" marT="91425" marB="91425"/>
                </a:tc>
                <a:extLst>
                  <a:ext uri="{0D108BD9-81ED-4DB2-BD59-A6C34878D82A}">
                    <a16:rowId xmlns:a16="http://schemas.microsoft.com/office/drawing/2014/main" val="10001"/>
                  </a:ext>
                </a:extLst>
              </a:tr>
              <a:tr h="281825">
                <a:tc>
                  <a:txBody>
                    <a:bodyPr/>
                    <a:lstStyle/>
                    <a:p>
                      <a:pPr marL="0" lvl="0" indent="0" algn="l" rtl="0">
                        <a:lnSpc>
                          <a:spcPct val="115000"/>
                        </a:lnSpc>
                        <a:spcBef>
                          <a:spcPts val="0"/>
                        </a:spcBef>
                        <a:spcAft>
                          <a:spcPts val="0"/>
                        </a:spcAft>
                        <a:buNone/>
                      </a:pPr>
                      <a:r>
                        <a:rPr lang="en-GB">
                          <a:solidFill>
                            <a:schemeClr val="dk1"/>
                          </a:solidFill>
                        </a:rPr>
                        <a:t>Pre-Condition:</a:t>
                      </a:r>
                      <a:endParaRPr/>
                    </a:p>
                  </a:txBody>
                  <a:tcPr marL="91425" marR="91425" marT="91425" marB="91425"/>
                </a:tc>
                <a:tc>
                  <a:txBody>
                    <a:bodyPr/>
                    <a:lstStyle/>
                    <a:p>
                      <a:pPr marL="0" lvl="0" indent="0" algn="l" rtl="0">
                        <a:lnSpc>
                          <a:spcPct val="115000"/>
                        </a:lnSpc>
                        <a:spcBef>
                          <a:spcPts val="0"/>
                        </a:spcBef>
                        <a:spcAft>
                          <a:spcPts val="0"/>
                        </a:spcAft>
                        <a:buNone/>
                      </a:pPr>
                      <a:r>
                        <a:rPr lang="en-GB">
                          <a:solidFill>
                            <a:schemeClr val="dk1"/>
                          </a:solidFill>
                        </a:rPr>
                        <a:t>User must be having a working internet connection</a:t>
                      </a:r>
                      <a:endParaRPr>
                        <a:solidFill>
                          <a:schemeClr val="dk1"/>
                        </a:solidFill>
                      </a:endParaRPr>
                    </a:p>
                    <a:p>
                      <a:pPr marL="0" lvl="0" indent="0" algn="l" rtl="0">
                        <a:lnSpc>
                          <a:spcPct val="115000"/>
                        </a:lnSpc>
                        <a:spcBef>
                          <a:spcPts val="0"/>
                        </a:spcBef>
                        <a:spcAft>
                          <a:spcPts val="0"/>
                        </a:spcAft>
                        <a:buNone/>
                      </a:pPr>
                      <a:r>
                        <a:rPr lang="en-GB">
                          <a:solidFill>
                            <a:schemeClr val="dk1"/>
                          </a:solidFill>
                        </a:rPr>
                        <a:t>User must be accompanied by a person who can assist</a:t>
                      </a:r>
                      <a:endParaRPr>
                        <a:solidFill>
                          <a:schemeClr val="dk1"/>
                        </a:solidFill>
                      </a:endParaRPr>
                    </a:p>
                  </a:txBody>
                  <a:tcPr marL="91425" marR="91425" marT="91425" marB="91425"/>
                </a:tc>
                <a:extLst>
                  <a:ext uri="{0D108BD9-81ED-4DB2-BD59-A6C34878D82A}">
                    <a16:rowId xmlns:a16="http://schemas.microsoft.com/office/drawing/2014/main" val="10002"/>
                  </a:ext>
                </a:extLst>
              </a:tr>
              <a:tr h="213425">
                <a:tc>
                  <a:txBody>
                    <a:bodyPr/>
                    <a:lstStyle/>
                    <a:p>
                      <a:pPr marL="0" lvl="0" indent="0" algn="l" rtl="0">
                        <a:lnSpc>
                          <a:spcPct val="115000"/>
                        </a:lnSpc>
                        <a:spcBef>
                          <a:spcPts val="0"/>
                        </a:spcBef>
                        <a:spcAft>
                          <a:spcPts val="0"/>
                        </a:spcAft>
                        <a:buNone/>
                      </a:pPr>
                      <a:r>
                        <a:rPr lang="en-GB">
                          <a:solidFill>
                            <a:schemeClr val="dk1"/>
                          </a:solidFill>
                        </a:rPr>
                        <a:t>Basic Flow:</a:t>
                      </a:r>
                      <a:endParaRPr/>
                    </a:p>
                  </a:txBody>
                  <a:tcPr marL="91425" marR="91425" marT="91425" marB="91425"/>
                </a:tc>
                <a:tc>
                  <a:txBody>
                    <a:bodyPr/>
                    <a:lstStyle/>
                    <a:p>
                      <a:pPr marL="0" lvl="0" indent="0" algn="l" rtl="0">
                        <a:lnSpc>
                          <a:spcPct val="115000"/>
                        </a:lnSpc>
                        <a:spcBef>
                          <a:spcPts val="0"/>
                        </a:spcBef>
                        <a:spcAft>
                          <a:spcPts val="0"/>
                        </a:spcAft>
                        <a:buNone/>
                      </a:pPr>
                      <a:r>
                        <a:rPr lang="en-GB">
                          <a:solidFill>
                            <a:schemeClr val="dk1"/>
                          </a:solidFill>
                        </a:rPr>
                        <a:t>User Browses through products by looking at pictures &amp; be able to navigate to different sections with the help of his friend in understanding product description</a:t>
                      </a:r>
                      <a:endParaRPr/>
                    </a:p>
                  </a:txBody>
                  <a:tcPr marL="91425" marR="91425" marT="91425" marB="91425"/>
                </a:tc>
                <a:extLst>
                  <a:ext uri="{0D108BD9-81ED-4DB2-BD59-A6C34878D82A}">
                    <a16:rowId xmlns:a16="http://schemas.microsoft.com/office/drawing/2014/main" val="10003"/>
                  </a:ext>
                </a:extLst>
              </a:tr>
              <a:tr h="843025">
                <a:tc>
                  <a:txBody>
                    <a:bodyPr/>
                    <a:lstStyle/>
                    <a:p>
                      <a:pPr marL="0" lvl="0" indent="0" algn="l" rtl="0">
                        <a:lnSpc>
                          <a:spcPct val="115000"/>
                        </a:lnSpc>
                        <a:spcBef>
                          <a:spcPts val="0"/>
                        </a:spcBef>
                        <a:spcAft>
                          <a:spcPts val="0"/>
                        </a:spcAft>
                        <a:buNone/>
                      </a:pPr>
                      <a:r>
                        <a:rPr lang="en-GB">
                          <a:solidFill>
                            <a:schemeClr val="dk1"/>
                          </a:solidFill>
                        </a:rPr>
                        <a:t>Alternate flow:</a:t>
                      </a:r>
                      <a:endParaRPr/>
                    </a:p>
                  </a:txBody>
                  <a:tcPr marL="91425" marR="91425" marT="91425" marB="91425"/>
                </a:tc>
                <a:tc>
                  <a:txBody>
                    <a:bodyPr/>
                    <a:lstStyle/>
                    <a:p>
                      <a:pPr marL="0" lvl="0" indent="0" algn="l" rtl="0">
                        <a:lnSpc>
                          <a:spcPct val="115000"/>
                        </a:lnSpc>
                        <a:spcBef>
                          <a:spcPts val="0"/>
                        </a:spcBef>
                        <a:spcAft>
                          <a:spcPts val="0"/>
                        </a:spcAft>
                        <a:buNone/>
                      </a:pPr>
                      <a:r>
                        <a:rPr lang="en-GB">
                          <a:solidFill>
                            <a:schemeClr val="dk1"/>
                          </a:solidFill>
                        </a:rPr>
                        <a:t>User Browses through the products but could not understand product description completely in spite of his/her friend helping him/her. </a:t>
                      </a:r>
                      <a:br>
                        <a:rPr lang="en-GB">
                          <a:solidFill>
                            <a:schemeClr val="dk1"/>
                          </a:solidFill>
                        </a:rPr>
                      </a:br>
                      <a:r>
                        <a:rPr lang="en-GB">
                          <a:solidFill>
                            <a:schemeClr val="dk1"/>
                          </a:solidFill>
                        </a:rPr>
                        <a:t>User leaves the website and purchases the product by visiting a nearby store</a:t>
                      </a:r>
                      <a:endParaRPr>
                        <a:solidFill>
                          <a:schemeClr val="dk1"/>
                        </a:solidFill>
                      </a:endParaRPr>
                    </a:p>
                    <a:p>
                      <a:pPr marL="0" lvl="0" indent="0" algn="l" rtl="0">
                        <a:lnSpc>
                          <a:spcPct val="115000"/>
                        </a:lnSpc>
                        <a:spcBef>
                          <a:spcPts val="0"/>
                        </a:spcBef>
                        <a:spcAft>
                          <a:spcPts val="0"/>
                        </a:spcAft>
                        <a:buNone/>
                      </a:pPr>
                      <a:r>
                        <a:rPr lang="en-GB">
                          <a:solidFill>
                            <a:schemeClr val="dk1"/>
                          </a:solidFill>
                        </a:rPr>
                        <a:t>User may place an order for a pickup at the store instead of making payment online</a:t>
                      </a:r>
                      <a:endParaRPr>
                        <a:solidFill>
                          <a:schemeClr val="dk1"/>
                        </a:solidFill>
                      </a:endParaRPr>
                    </a:p>
                  </a:txBody>
                  <a:tcPr marL="91425" marR="91425" marT="91425" marB="91425"/>
                </a:tc>
                <a:extLst>
                  <a:ext uri="{0D108BD9-81ED-4DB2-BD59-A6C34878D82A}">
                    <a16:rowId xmlns:a16="http://schemas.microsoft.com/office/drawing/2014/main" val="10004"/>
                  </a:ext>
                </a:extLst>
              </a:tr>
              <a:tr h="796325">
                <a:tc>
                  <a:txBody>
                    <a:bodyPr/>
                    <a:lstStyle/>
                    <a:p>
                      <a:pPr marL="0" lvl="0" indent="0" algn="l" rtl="0">
                        <a:lnSpc>
                          <a:spcPct val="115000"/>
                        </a:lnSpc>
                        <a:spcBef>
                          <a:spcPts val="0"/>
                        </a:spcBef>
                        <a:spcAft>
                          <a:spcPts val="0"/>
                        </a:spcAft>
                        <a:buNone/>
                      </a:pPr>
                      <a:r>
                        <a:rPr lang="en-GB">
                          <a:solidFill>
                            <a:schemeClr val="dk1"/>
                          </a:solidFill>
                        </a:rPr>
                        <a:t>Termination Outcome:</a:t>
                      </a:r>
                      <a:endParaRPr>
                        <a:solidFill>
                          <a:schemeClr val="dk1"/>
                        </a:solidFill>
                      </a:endParaRPr>
                    </a:p>
                  </a:txBody>
                  <a:tcPr marL="91425" marR="91425" marT="91425" marB="91425"/>
                </a:tc>
                <a:tc>
                  <a:txBody>
                    <a:bodyPr/>
                    <a:lstStyle/>
                    <a:p>
                      <a:pPr marL="0" lvl="0" indent="0" algn="l" rtl="0">
                        <a:lnSpc>
                          <a:spcPct val="115000"/>
                        </a:lnSpc>
                        <a:spcBef>
                          <a:spcPts val="0"/>
                        </a:spcBef>
                        <a:spcAft>
                          <a:spcPts val="0"/>
                        </a:spcAft>
                        <a:buNone/>
                      </a:pPr>
                      <a:r>
                        <a:rPr lang="en-GB">
                          <a:solidFill>
                            <a:schemeClr val="dk1"/>
                          </a:solidFill>
                        </a:rPr>
                        <a:t>User may find it difficult with translations, navigation &amp; may visit any other website for same with supports internationalization</a:t>
                      </a:r>
                      <a:endParaRPr>
                        <a:solidFill>
                          <a:schemeClr val="dk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a:t>Personas</a:t>
            </a:r>
            <a:endParaRPr u="sng"/>
          </a:p>
        </p:txBody>
      </p:sp>
      <p:sp>
        <p:nvSpPr>
          <p:cNvPr id="148" name="Google Shape;148;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9" name="Google Shape;149;p28"/>
          <p:cNvPicPr preferRelativeResize="0"/>
          <p:nvPr/>
        </p:nvPicPr>
        <p:blipFill>
          <a:blip r:embed="rId3">
            <a:alphaModFix/>
          </a:blip>
          <a:stretch>
            <a:fillRect/>
          </a:stretch>
        </p:blipFill>
        <p:spPr>
          <a:xfrm>
            <a:off x="311700" y="1171600"/>
            <a:ext cx="7028149" cy="3397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6" name="Google Shape;156;p29"/>
          <p:cNvPicPr preferRelativeResize="0"/>
          <p:nvPr/>
        </p:nvPicPr>
        <p:blipFill>
          <a:blip r:embed="rId3">
            <a:alphaModFix/>
          </a:blip>
          <a:stretch>
            <a:fillRect/>
          </a:stretch>
        </p:blipFill>
        <p:spPr>
          <a:xfrm>
            <a:off x="311700" y="1171600"/>
            <a:ext cx="7016950" cy="3397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3" name="Google Shape;163;p30"/>
          <p:cNvPicPr preferRelativeResize="0"/>
          <p:nvPr/>
        </p:nvPicPr>
        <p:blipFill>
          <a:blip r:embed="rId3">
            <a:alphaModFix/>
          </a:blip>
          <a:stretch>
            <a:fillRect/>
          </a:stretch>
        </p:blipFill>
        <p:spPr>
          <a:xfrm>
            <a:off x="311700" y="1171600"/>
            <a:ext cx="7016950" cy="3397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0" name="Google Shape;170;p31"/>
          <p:cNvPicPr preferRelativeResize="0"/>
          <p:nvPr/>
        </p:nvPicPr>
        <p:blipFill>
          <a:blip r:embed="rId3">
            <a:alphaModFix/>
          </a:blip>
          <a:stretch>
            <a:fillRect/>
          </a:stretch>
        </p:blipFill>
        <p:spPr>
          <a:xfrm>
            <a:off x="311700" y="1171588"/>
            <a:ext cx="6768350" cy="33950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127000" lvl="0" algn="l" rtl="0">
              <a:spcBef>
                <a:spcPts val="0"/>
              </a:spcBef>
              <a:spcAft>
                <a:spcPts val="0"/>
              </a:spcAft>
              <a:buSzPts val="1600"/>
            </a:pPr>
            <a:r>
              <a:rPr lang="en-GB" sz="3200"/>
              <a:t>Skeleton Plane</a:t>
            </a:r>
          </a:p>
        </p:txBody>
      </p:sp>
      <p:sp>
        <p:nvSpPr>
          <p:cNvPr id="72" name="Google Shape;72;p15"/>
          <p:cNvSpPr txBox="1">
            <a:spLocks noGrp="1"/>
          </p:cNvSpPr>
          <p:nvPr>
            <p:ph type="body" idx="1"/>
          </p:nvPr>
        </p:nvSpPr>
        <p:spPr>
          <a:xfrm>
            <a:off x="311700" y="1171600"/>
            <a:ext cx="8520600" cy="3397200"/>
          </a:xfrm>
          <a:prstGeom prst="rect">
            <a:avLst/>
          </a:prstGeom>
          <a:effectLst>
            <a:reflection dist="809625" dir="5400000" fadeDir="5400012" sy="-100000" algn="bl" rotWithShape="0"/>
          </a:effectLst>
        </p:spPr>
        <p:txBody>
          <a:bodyPr spcFirstLastPara="1" wrap="square" lIns="91425" tIns="91425" rIns="91425" bIns="91425" anchor="t" anchorCtr="0">
            <a:normAutofit/>
          </a:bodyPr>
          <a:lstStyle/>
          <a:p>
            <a:pPr marL="400050" indent="-285750">
              <a:lnSpc>
                <a:spcPct val="200000"/>
              </a:lnSpc>
            </a:pPr>
            <a:r>
              <a:rPr lang="en-US"/>
              <a:t> Skeleton is the concrete expression of the more abstract </a:t>
            </a:r>
            <a:r>
              <a:rPr lang="en-US" i="1"/>
              <a:t>structure</a:t>
            </a:r>
            <a:r>
              <a:rPr lang="en-US"/>
              <a:t> of the site</a:t>
            </a:r>
          </a:p>
          <a:p>
            <a:pPr marL="400050" indent="-285750">
              <a:lnSpc>
                <a:spcPct val="200000"/>
              </a:lnSpc>
            </a:pPr>
            <a:r>
              <a:rPr lang="en-US"/>
              <a:t> Here we start designing interface elements that will facilitate the user’s understanding and movement through the product</a:t>
            </a:r>
          </a:p>
          <a:p>
            <a:pPr marL="400050" indent="-285750">
              <a:lnSpc>
                <a:spcPct val="200000"/>
              </a:lnSpc>
            </a:pPr>
            <a:r>
              <a:rPr lang="en-US"/>
              <a:t>The Skeleton is designed to optimize the arrangement of UI elements for efficiency and ease of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u="sng"/>
              <a:t>Testing Methodologies</a:t>
            </a:r>
            <a:endParaRPr u="sng"/>
          </a:p>
          <a:p>
            <a:pPr marL="0" lvl="0" indent="0" algn="l" rtl="0">
              <a:spcBef>
                <a:spcPts val="0"/>
              </a:spcBef>
              <a:spcAft>
                <a:spcPts val="0"/>
              </a:spcAft>
              <a:buNone/>
            </a:pPr>
            <a:endParaRPr u="sng"/>
          </a:p>
        </p:txBody>
      </p:sp>
      <p:sp>
        <p:nvSpPr>
          <p:cNvPr id="2" name="Google Shape;78;p16">
            <a:extLst>
              <a:ext uri="{FF2B5EF4-FFF2-40B4-BE49-F238E27FC236}">
                <a16:creationId xmlns:a16="http://schemas.microsoft.com/office/drawing/2014/main" id="{2E908BA4-ECED-42A1-A042-1494975D4FE2}"/>
              </a:ext>
            </a:extLst>
          </p:cNvPr>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85000" lnSpcReduction="20000"/>
          </a:bodyPr>
          <a:lstStyle/>
          <a:p>
            <a:pPr>
              <a:lnSpc>
                <a:spcPct val="114999"/>
              </a:lnSpc>
              <a:buNone/>
            </a:pPr>
            <a:r>
              <a:rPr lang="en-GB" sz="1400" b="1">
                <a:cs typeface="Arial"/>
                <a:sym typeface="Arial"/>
              </a:rPr>
              <a:t>Testing</a:t>
            </a:r>
            <a:endParaRPr lang="en-US">
              <a:sym typeface="Arial"/>
            </a:endParaRPr>
          </a:p>
          <a:p>
            <a:pPr>
              <a:lnSpc>
                <a:spcPct val="114999"/>
              </a:lnSpc>
              <a:buNone/>
            </a:pPr>
            <a:endParaRPr lang="en-US"/>
          </a:p>
          <a:p>
            <a:pPr>
              <a:lnSpc>
                <a:spcPct val="114999"/>
              </a:lnSpc>
              <a:buNone/>
            </a:pPr>
            <a:r>
              <a:rPr lang="en-GB" sz="1400" b="1">
                <a:cs typeface="Arial"/>
                <a:sym typeface="Arial"/>
              </a:rPr>
              <a:t>Usability Testing</a:t>
            </a:r>
            <a:endParaRPr lang="en-GB">
              <a:sym typeface="Arial"/>
            </a:endParaRPr>
          </a:p>
          <a:p>
            <a:pPr>
              <a:lnSpc>
                <a:spcPct val="114999"/>
              </a:lnSpc>
              <a:buNone/>
            </a:pPr>
            <a:r>
              <a:rPr lang="en-GB" sz="1400">
                <a:cs typeface="Arial"/>
                <a:sym typeface="Arial"/>
              </a:rPr>
              <a:t>● Test plan</a:t>
            </a:r>
            <a:endParaRPr lang="en-GB">
              <a:sym typeface="Arial"/>
            </a:endParaRPr>
          </a:p>
          <a:p>
            <a:pPr>
              <a:lnSpc>
                <a:spcPct val="114999"/>
              </a:lnSpc>
              <a:buNone/>
            </a:pPr>
            <a:r>
              <a:rPr lang="en-GB" sz="1400">
                <a:cs typeface="Arial"/>
                <a:sym typeface="Arial"/>
              </a:rPr>
              <a:t>● Expectation &amp; Feedback</a:t>
            </a:r>
            <a:br>
              <a:rPr lang="en-US">
                <a:sym typeface="Arial"/>
              </a:rPr>
            </a:br>
            <a:endParaRPr lang="en-US"/>
          </a:p>
          <a:p>
            <a:pPr>
              <a:lnSpc>
                <a:spcPct val="114999"/>
              </a:lnSpc>
              <a:buNone/>
            </a:pPr>
            <a:r>
              <a:rPr lang="en-GB" sz="1400" b="1">
                <a:cs typeface="Arial"/>
                <a:sym typeface="Arial"/>
              </a:rPr>
              <a:t>Test Objectives</a:t>
            </a:r>
            <a:endParaRPr/>
          </a:p>
          <a:p>
            <a:pPr marL="0" indent="0">
              <a:lnSpc>
                <a:spcPct val="114999"/>
              </a:lnSpc>
              <a:buNone/>
            </a:pPr>
            <a:r>
              <a:rPr lang="en-GB" sz="1400"/>
              <a:t>   ● To test the ease of use and overall flow of the prototype</a:t>
            </a:r>
            <a:endParaRPr lang="en-US"/>
          </a:p>
          <a:p>
            <a:pPr marL="0" indent="0">
              <a:lnSpc>
                <a:spcPct val="114999"/>
              </a:lnSpc>
              <a:buNone/>
            </a:pPr>
            <a:r>
              <a:rPr lang="en-GB" sz="1400"/>
              <a:t>   ● To test whether users are able to complete the tasks given to them</a:t>
            </a:r>
            <a:endParaRPr lang="en-US"/>
          </a:p>
          <a:p>
            <a:pPr marL="0" indent="0">
              <a:lnSpc>
                <a:spcPct val="114999"/>
              </a:lnSpc>
              <a:buNone/>
            </a:pPr>
            <a:r>
              <a:rPr lang="en-GB" sz="1400"/>
              <a:t>   ● To gain insight into the frustration and pain points of the user</a:t>
            </a:r>
            <a:endParaRPr lang="en-US"/>
          </a:p>
          <a:p>
            <a:pPr indent="0">
              <a:lnSpc>
                <a:spcPct val="114999"/>
              </a:lnSpc>
              <a:buNone/>
            </a:pPr>
            <a:endParaRPr lang="en-US"/>
          </a:p>
          <a:p>
            <a:pPr>
              <a:lnSpc>
                <a:spcPct val="114999"/>
              </a:lnSpc>
              <a:buNone/>
            </a:pPr>
            <a:r>
              <a:rPr lang="en-GB" sz="1400" b="1"/>
              <a:t>Tasks</a:t>
            </a:r>
            <a:endParaRPr lang="en-US"/>
          </a:p>
          <a:p>
            <a:pPr marL="0" indent="0">
              <a:lnSpc>
                <a:spcPct val="114999"/>
              </a:lnSpc>
              <a:buNone/>
            </a:pPr>
            <a:r>
              <a:rPr lang="en-GB" sz="1400"/>
              <a:t>   ● Search for a product category</a:t>
            </a:r>
            <a:endParaRPr lang="en-US"/>
          </a:p>
          <a:p>
            <a:pPr marL="0" indent="0">
              <a:lnSpc>
                <a:spcPct val="114999"/>
              </a:lnSpc>
              <a:buNone/>
            </a:pPr>
            <a:r>
              <a:rPr lang="en-GB" sz="1400"/>
              <a:t>   ● Search for a product via the search bar after successful sign in</a:t>
            </a:r>
            <a:endParaRPr lang="en-US"/>
          </a:p>
          <a:p>
            <a:pPr marL="0" indent="0">
              <a:lnSpc>
                <a:spcPct val="114999"/>
              </a:lnSpc>
              <a:buNone/>
            </a:pPr>
            <a:r>
              <a:rPr lang="en-GB" sz="1400"/>
              <a:t>   ● Add products to the cart</a:t>
            </a:r>
            <a:endParaRPr lang="en-US"/>
          </a:p>
          <a:p>
            <a:pPr marL="0" indent="0">
              <a:lnSpc>
                <a:spcPct val="114999"/>
              </a:lnSpc>
              <a:buNone/>
            </a:pPr>
            <a:r>
              <a:rPr lang="en-GB" sz="1400"/>
              <a:t>   ● Add payment options</a:t>
            </a:r>
            <a:endParaRPr lang="en-US"/>
          </a:p>
          <a:p>
            <a:pPr marL="0" indent="0">
              <a:lnSpc>
                <a:spcPct val="114999"/>
              </a:lnSpc>
              <a:buNone/>
            </a:pPr>
            <a:r>
              <a:rPr lang="en-GB" sz="1400"/>
              <a:t>   ● Make a payment and track order</a:t>
            </a:r>
            <a:endParaRPr lang="en-US"/>
          </a:p>
          <a:p>
            <a:pPr marL="0" indent="266700">
              <a:lnSpc>
                <a:spcPct val="114999"/>
              </a:lnSpc>
              <a:buNone/>
            </a:pPr>
            <a:endParaRPr lang="en-GB" sz="14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C1A1E4-3FBA-4713-8FEF-EAFFFE063909}"/>
              </a:ext>
            </a:extLst>
          </p:cNvPr>
          <p:cNvSpPr>
            <a:spLocks noGrp="1"/>
          </p:cNvSpPr>
          <p:nvPr>
            <p:ph type="body" idx="1"/>
          </p:nvPr>
        </p:nvSpPr>
        <p:spPr>
          <a:xfrm>
            <a:off x="311700" y="438735"/>
            <a:ext cx="8520600" cy="3397200"/>
          </a:xfrm>
        </p:spPr>
        <p:txBody>
          <a:bodyPr>
            <a:normAutofit/>
          </a:bodyPr>
          <a:lstStyle/>
          <a:p>
            <a:pPr marL="114300" indent="0">
              <a:buNone/>
            </a:pPr>
            <a:r>
              <a:rPr lang="en-US" b="1"/>
              <a:t>Usability Test Findings</a:t>
            </a:r>
            <a:br>
              <a:rPr lang="en-US"/>
            </a:br>
            <a:endParaRPr lang="en-US"/>
          </a:p>
          <a:p>
            <a:pPr marL="114300" indent="0">
              <a:lnSpc>
                <a:spcPct val="114999"/>
              </a:lnSpc>
              <a:buNone/>
            </a:pPr>
            <a:r>
              <a:rPr lang="en-US" b="1"/>
              <a:t>Insights:</a:t>
            </a:r>
            <a:endParaRPr lang="en-US"/>
          </a:p>
          <a:p>
            <a:pPr marL="114300" indent="0">
              <a:lnSpc>
                <a:spcPct val="114999"/>
              </a:lnSpc>
              <a:buNone/>
            </a:pPr>
            <a:r>
              <a:rPr lang="en-GB"/>
              <a:t>● </a:t>
            </a:r>
            <a:r>
              <a:rPr lang="en-US"/>
              <a:t>User was able to </a:t>
            </a:r>
            <a:r>
              <a:rPr lang="en-US" err="1"/>
              <a:t>signin</a:t>
            </a:r>
            <a:r>
              <a:rPr lang="en-US"/>
              <a:t>/signup without any issue</a:t>
            </a:r>
          </a:p>
          <a:p>
            <a:pPr marL="114300" indent="0">
              <a:lnSpc>
                <a:spcPct val="114999"/>
              </a:lnSpc>
              <a:buNone/>
            </a:pPr>
            <a:r>
              <a:rPr lang="en-GB"/>
              <a:t>● </a:t>
            </a:r>
            <a:r>
              <a:rPr lang="en-US"/>
              <a:t>Most of the users preferred search bar compared to the drop down categories in finding their desired product</a:t>
            </a:r>
          </a:p>
          <a:p>
            <a:pPr marL="114300" indent="0">
              <a:lnSpc>
                <a:spcPct val="114999"/>
              </a:lnSpc>
              <a:buNone/>
            </a:pPr>
            <a:r>
              <a:rPr lang="en-GB"/>
              <a:t>● </a:t>
            </a:r>
            <a:r>
              <a:rPr lang="en-US"/>
              <a:t>Most of the users used filtering options inside a product category to find the suitable configuration</a:t>
            </a:r>
          </a:p>
          <a:p>
            <a:pPr marL="114300" indent="0">
              <a:lnSpc>
                <a:spcPct val="114999"/>
              </a:lnSpc>
              <a:buNone/>
            </a:pPr>
            <a:r>
              <a:rPr lang="en-GB"/>
              <a:t>● </a:t>
            </a:r>
            <a:r>
              <a:rPr lang="en-US"/>
              <a:t>Users could not find the customer support option easily on the Landing Screen</a:t>
            </a:r>
          </a:p>
          <a:p>
            <a:pPr marL="114300" indent="0">
              <a:lnSpc>
                <a:spcPct val="114999"/>
              </a:lnSpc>
              <a:buNone/>
            </a:pPr>
            <a:r>
              <a:rPr lang="en-GB"/>
              <a:t>● </a:t>
            </a:r>
            <a:r>
              <a:rPr lang="en-US"/>
              <a:t>Non native </a:t>
            </a:r>
            <a:r>
              <a:rPr lang="en-US" err="1"/>
              <a:t>english</a:t>
            </a:r>
            <a:r>
              <a:rPr lang="en-US"/>
              <a:t> users found it difficult to understand few categories</a:t>
            </a:r>
          </a:p>
          <a:p>
            <a:pPr>
              <a:lnSpc>
                <a:spcPct val="114999"/>
              </a:lnSpc>
            </a:pPr>
            <a:endParaRPr lang="en-US"/>
          </a:p>
        </p:txBody>
      </p:sp>
    </p:spTree>
    <p:extLst>
      <p:ext uri="{BB962C8B-B14F-4D97-AF65-F5344CB8AC3E}">
        <p14:creationId xmlns:p14="http://schemas.microsoft.com/office/powerpoint/2010/main" val="2535332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5F45-9CCA-4C19-9B36-8E01AC34F3EF}"/>
              </a:ext>
            </a:extLst>
          </p:cNvPr>
          <p:cNvSpPr>
            <a:spLocks noGrp="1"/>
          </p:cNvSpPr>
          <p:nvPr>
            <p:ph type="title"/>
          </p:nvPr>
        </p:nvSpPr>
        <p:spPr/>
        <p:txBody>
          <a:bodyPr>
            <a:normAutofit fontScale="90000"/>
          </a:bodyPr>
          <a:lstStyle/>
          <a:p>
            <a:r>
              <a:rPr lang="en-US" b="1"/>
              <a:t>Recommendations</a:t>
            </a:r>
            <a:endParaRPr lang="en-US"/>
          </a:p>
          <a:p>
            <a:endParaRPr lang="en-US"/>
          </a:p>
        </p:txBody>
      </p:sp>
      <p:sp>
        <p:nvSpPr>
          <p:cNvPr id="3" name="Text Placeholder 2">
            <a:extLst>
              <a:ext uri="{FF2B5EF4-FFF2-40B4-BE49-F238E27FC236}">
                <a16:creationId xmlns:a16="http://schemas.microsoft.com/office/drawing/2014/main" id="{44E5650F-48A1-4C6E-958B-DAA06B7BB792}"/>
              </a:ext>
            </a:extLst>
          </p:cNvPr>
          <p:cNvSpPr>
            <a:spLocks noGrp="1"/>
          </p:cNvSpPr>
          <p:nvPr>
            <p:ph type="body" idx="1"/>
          </p:nvPr>
        </p:nvSpPr>
        <p:spPr/>
        <p:txBody>
          <a:bodyPr/>
          <a:lstStyle/>
          <a:p>
            <a:pPr>
              <a:lnSpc>
                <a:spcPct val="114999"/>
              </a:lnSpc>
            </a:pPr>
            <a:r>
              <a:rPr lang="en-US"/>
              <a:t>Customer Support option must be included on the top of the navigation panel</a:t>
            </a:r>
          </a:p>
          <a:p>
            <a:pPr>
              <a:lnSpc>
                <a:spcPct val="114999"/>
              </a:lnSpc>
            </a:pPr>
            <a:r>
              <a:rPr lang="en-US"/>
              <a:t>Support for internationalization must also be included in the header section</a:t>
            </a:r>
          </a:p>
          <a:p>
            <a:pPr>
              <a:lnSpc>
                <a:spcPct val="114999"/>
              </a:lnSpc>
            </a:pPr>
            <a:r>
              <a:rPr lang="en-US"/>
              <a:t>Use forms to help users compare similar products</a:t>
            </a:r>
          </a:p>
          <a:p>
            <a:pPr>
              <a:lnSpc>
                <a:spcPct val="114999"/>
              </a:lnSpc>
            </a:pPr>
            <a:r>
              <a:rPr lang="en-US"/>
              <a:t>Removed product details from Today’s popular picks section for minimalism and to avoid bombarding the customer with too much information</a:t>
            </a:r>
          </a:p>
          <a:p>
            <a:pPr>
              <a:lnSpc>
                <a:spcPct val="114999"/>
              </a:lnSpc>
            </a:pPr>
            <a:r>
              <a:rPr lang="en-US"/>
              <a:t>Added Sign up/ Sign In with Apple ID feature for flexibility</a:t>
            </a:r>
          </a:p>
          <a:p>
            <a:pPr>
              <a:lnSpc>
                <a:spcPct val="114999"/>
              </a:lnSpc>
            </a:pPr>
            <a:r>
              <a:rPr lang="en-US"/>
              <a:t>Added a phone Number option for password resetting for more options</a:t>
            </a:r>
          </a:p>
          <a:p>
            <a:pPr>
              <a:lnSpc>
                <a:spcPct val="114999"/>
              </a:lnSpc>
            </a:pPr>
            <a:r>
              <a:rPr lang="en-US"/>
              <a:t>Added tracking orders functionality for product delivery transparency</a:t>
            </a:r>
          </a:p>
          <a:p>
            <a:pPr>
              <a:lnSpc>
                <a:spcPct val="114999"/>
              </a:lnSpc>
            </a:pPr>
            <a:r>
              <a:rPr lang="en-US"/>
              <a:t>Giving users options in chat box to contact and ask questions or read answers from Q&amp;A database, with functions such as email or live chat. </a:t>
            </a:r>
          </a:p>
          <a:p>
            <a:pPr>
              <a:lnSpc>
                <a:spcPct val="114999"/>
              </a:lnSpc>
            </a:pPr>
            <a:endParaRPr lang="en-US"/>
          </a:p>
          <a:p>
            <a:pPr>
              <a:lnSpc>
                <a:spcPct val="114999"/>
              </a:lnSpc>
            </a:pPr>
            <a:endParaRPr lang="en-US"/>
          </a:p>
          <a:p>
            <a:pPr>
              <a:lnSpc>
                <a:spcPct val="114999"/>
              </a:lnSpc>
            </a:pPr>
            <a:endParaRPr lang="en-US"/>
          </a:p>
          <a:p>
            <a:pPr>
              <a:lnSpc>
                <a:spcPct val="114999"/>
              </a:lnSpc>
            </a:pPr>
            <a:endParaRPr lang="en-US"/>
          </a:p>
        </p:txBody>
      </p:sp>
    </p:spTree>
    <p:extLst>
      <p:ext uri="{BB962C8B-B14F-4D97-AF65-F5344CB8AC3E}">
        <p14:creationId xmlns:p14="http://schemas.microsoft.com/office/powerpoint/2010/main" val="568535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7A3AB-91DB-496F-914A-7478CF71CB75}"/>
              </a:ext>
            </a:extLst>
          </p:cNvPr>
          <p:cNvSpPr txBox="1"/>
          <p:nvPr/>
        </p:nvSpPr>
        <p:spPr>
          <a:xfrm>
            <a:off x="225975" y="990411"/>
            <a:ext cx="8520600" cy="2106300"/>
          </a:xfrm>
          <a:prstGeom prst="rect">
            <a:avLst/>
          </a:prstGeom>
          <a:noFill/>
          <a:ln>
            <a:noFill/>
          </a:ln>
        </p:spPr>
        <p:txBody>
          <a:bodyPr rot="0" spcFirstLastPara="1" vertOverflow="overflow" horzOverflow="overflow" vert="horz" wrap="square" lIns="91425" tIns="91425" rIns="91425" bIns="91425" numCol="1" spcCol="0" rtlCol="0" fromWordArt="0" anchor="b" anchorCtr="0" forceAA="0" compatLnSpc="1">
            <a:prstTxWarp prst="textNoShape">
              <a:avLst/>
            </a:prstTxWarp>
            <a:normAutofit/>
          </a:bodyPr>
          <a:lstStyle/>
          <a:p>
            <a:pPr algn="ctr">
              <a:lnSpc>
                <a:spcPct val="90000"/>
              </a:lnSpc>
              <a:spcAft>
                <a:spcPts val="600"/>
              </a:spcAft>
              <a:buClr>
                <a:schemeClr val="dk1"/>
              </a:buClr>
              <a:buSzPts val="14000"/>
            </a:pPr>
            <a:r>
              <a:rPr lang="en-US" sz="8500" b="1" i="0" u="none" strike="noStrike" cap="none">
                <a:solidFill>
                  <a:schemeClr val="dk1"/>
                </a:solidFill>
                <a:latin typeface="Old Standard TT"/>
                <a:ea typeface="Old Standard TT"/>
                <a:cs typeface="Old Standard TT"/>
                <a:sym typeface="Old Standard TT"/>
              </a:rPr>
              <a:t>DEMO</a:t>
            </a:r>
            <a:endParaRPr lang="en-US" sz="8500" b="1" i="0" u="none" strike="noStrike" cap="none">
              <a:solidFill>
                <a:schemeClr val="dk1"/>
              </a:solidFill>
              <a:latin typeface="Old Standard TT"/>
              <a:ea typeface="Old Standard TT"/>
              <a:cs typeface="Old Standard TT"/>
            </a:endParaRPr>
          </a:p>
        </p:txBody>
      </p:sp>
    </p:spTree>
    <p:extLst>
      <p:ext uri="{BB962C8B-B14F-4D97-AF65-F5344CB8AC3E}">
        <p14:creationId xmlns:p14="http://schemas.microsoft.com/office/powerpoint/2010/main" val="448334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Thank you</a:t>
            </a:r>
            <a:endParaRPr/>
          </a:p>
        </p:txBody>
      </p:sp>
      <p:sp>
        <p:nvSpPr>
          <p:cNvPr id="176" name="Google Shape;176;p3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770"/>
              <a:buFont typeface="Arial"/>
              <a:buNone/>
            </a:pPr>
            <a:r>
              <a:rPr lang="en-GB" sz="1944"/>
              <a:t>Group 6</a:t>
            </a:r>
            <a:br>
              <a:rPr lang="en-GB" sz="1779"/>
            </a:br>
            <a:r>
              <a:rPr lang="en-GB" sz="1779"/>
              <a:t>Dhankuwar Sisodiya, Ravi Pilla, Neel Shah, Tian Wang, Xin Tang, Yafu Zhang</a:t>
            </a:r>
            <a:endParaRPr sz="1779"/>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DA3C025-B660-4E2B-AFC4-AD4B57573C97}"/>
              </a:ext>
            </a:extLst>
          </p:cNvPr>
          <p:cNvGraphicFramePr>
            <a:graphicFrameLocks noGrp="1"/>
          </p:cNvGraphicFramePr>
          <p:nvPr>
            <p:extLst>
              <p:ext uri="{D42A27DB-BD31-4B8C-83A1-F6EECF244321}">
                <p14:modId xmlns:p14="http://schemas.microsoft.com/office/powerpoint/2010/main" val="1152147959"/>
              </p:ext>
            </p:extLst>
          </p:nvPr>
        </p:nvGraphicFramePr>
        <p:xfrm>
          <a:off x="-8530" y="34119"/>
          <a:ext cx="9144000" cy="5130703"/>
        </p:xfrm>
        <a:graphic>
          <a:graphicData uri="http://schemas.openxmlformats.org/drawingml/2006/table">
            <a:tbl>
              <a:tblPr firstRow="1" bandRow="1">
                <a:tableStyleId>{3BC9158C-3E63-4015-A79D-B7BAE34DB516}</a:tableStyleId>
              </a:tblPr>
              <a:tblGrid>
                <a:gridCol w="4572000">
                  <a:extLst>
                    <a:ext uri="{9D8B030D-6E8A-4147-A177-3AD203B41FA5}">
                      <a16:colId xmlns:a16="http://schemas.microsoft.com/office/drawing/2014/main" val="2033076583"/>
                    </a:ext>
                  </a:extLst>
                </a:gridCol>
                <a:gridCol w="4572000">
                  <a:extLst>
                    <a:ext uri="{9D8B030D-6E8A-4147-A177-3AD203B41FA5}">
                      <a16:colId xmlns:a16="http://schemas.microsoft.com/office/drawing/2014/main" val="40709035"/>
                    </a:ext>
                  </a:extLst>
                </a:gridCol>
              </a:tblGrid>
              <a:tr h="575764">
                <a:tc>
                  <a:txBody>
                    <a:bodyPr/>
                    <a:lstStyle/>
                    <a:p>
                      <a:pPr algn="ctr" rtl="0" fontAlgn="t">
                        <a:spcBef>
                          <a:spcPts val="0"/>
                        </a:spcBef>
                        <a:spcAft>
                          <a:spcPts val="0"/>
                        </a:spcAft>
                      </a:pPr>
                      <a:r>
                        <a:rPr lang="en-US" sz="1800" b="1" i="0" u="none" strike="noStrike" cap="none">
                          <a:solidFill>
                            <a:schemeClr val="dk1"/>
                          </a:solidFill>
                          <a:latin typeface="Old Standard TT"/>
                          <a:cs typeface="Arial"/>
                          <a:sym typeface="Arial"/>
                        </a:rPr>
                        <a:t>Design Options</a:t>
                      </a:r>
                    </a:p>
                  </a:txBody>
                  <a:tcPr marL="63500" marR="63500" marT="63500" marB="63500"/>
                </a:tc>
                <a:tc>
                  <a:txBody>
                    <a:bodyPr/>
                    <a:lstStyle/>
                    <a:p>
                      <a:pPr algn="ctr" rtl="0" fontAlgn="t">
                        <a:spcBef>
                          <a:spcPts val="0"/>
                        </a:spcBef>
                        <a:spcAft>
                          <a:spcPts val="0"/>
                        </a:spcAft>
                      </a:pPr>
                      <a:r>
                        <a:rPr lang="en-US" sz="1800" b="1" i="0" u="none" strike="noStrike" cap="none">
                          <a:solidFill>
                            <a:schemeClr val="dk1"/>
                          </a:solidFill>
                          <a:latin typeface="Old Standard TT"/>
                          <a:cs typeface="Arial"/>
                          <a:sym typeface="Arial"/>
                        </a:rPr>
                        <a:t>Designers / Stakeholders</a:t>
                      </a:r>
                    </a:p>
                  </a:txBody>
                  <a:tcPr marL="63500" marR="63500" marT="63500" marB="63500"/>
                </a:tc>
                <a:extLst>
                  <a:ext uri="{0D108BD9-81ED-4DB2-BD59-A6C34878D82A}">
                    <a16:rowId xmlns:a16="http://schemas.microsoft.com/office/drawing/2014/main" val="4187873387"/>
                  </a:ext>
                </a:extLst>
              </a:tr>
              <a:tr h="2584544">
                <a:tc>
                  <a:txBody>
                    <a:bodyPr/>
                    <a:lstStyle/>
                    <a:p>
                      <a:pPr rtl="0" fontAlgn="t">
                        <a:spcBef>
                          <a:spcPts val="0"/>
                        </a:spcBef>
                        <a:spcAft>
                          <a:spcPts val="0"/>
                        </a:spcAft>
                      </a:pPr>
                      <a:r>
                        <a:rPr lang="en-US" sz="1500" b="0" i="0" u="none" strike="noStrike" cap="none">
                          <a:solidFill>
                            <a:schemeClr val="dk1"/>
                          </a:solidFill>
                          <a:latin typeface="Old Standard TT"/>
                          <a:cs typeface="Arial"/>
                          <a:sym typeface="Arial"/>
                        </a:rPr>
                        <a:t>Skeleton</a:t>
                      </a:r>
                    </a:p>
                  </a:txBody>
                  <a:tcPr marL="63500" marR="63500" marT="63500" marB="63500"/>
                </a:tc>
                <a:tc>
                  <a:txBody>
                    <a:bodyPr/>
                    <a:lstStyle/>
                    <a:p>
                      <a:pPr rtl="0" fontAlgn="base">
                        <a:spcBef>
                          <a:spcPts val="0"/>
                        </a:spcBef>
                        <a:spcAft>
                          <a:spcPts val="0"/>
                        </a:spcAft>
                      </a:pPr>
                      <a:endParaRPr lang="en-US" sz="1200" b="1">
                        <a:effectLst/>
                        <a:latin typeface="Arial" panose="020B0604020202020204" pitchFamily="34" charset="0"/>
                      </a:endParaRPr>
                    </a:p>
                  </a:txBody>
                  <a:tcPr marL="63500" marR="63500" marT="63500" marB="63500"/>
                </a:tc>
                <a:extLst>
                  <a:ext uri="{0D108BD9-81ED-4DB2-BD59-A6C34878D82A}">
                    <a16:rowId xmlns:a16="http://schemas.microsoft.com/office/drawing/2014/main" val="3032271065"/>
                  </a:ext>
                </a:extLst>
              </a:tr>
              <a:tr h="1970395">
                <a:tc>
                  <a:txBody>
                    <a:bodyPr/>
                    <a:lstStyle/>
                    <a:p>
                      <a:pPr rtl="0" fontAlgn="t">
                        <a:spcBef>
                          <a:spcPts val="0"/>
                        </a:spcBef>
                        <a:spcAft>
                          <a:spcPts val="0"/>
                        </a:spcAft>
                      </a:pPr>
                      <a:r>
                        <a:rPr lang="en-US" sz="1500" b="0" i="0" u="none" strike="noStrike" cap="none">
                          <a:solidFill>
                            <a:schemeClr val="dk1"/>
                          </a:solidFill>
                          <a:latin typeface="Old Standard TT"/>
                          <a:cs typeface="Arial"/>
                          <a:sym typeface="Arial"/>
                        </a:rPr>
                        <a:t>Interface Design</a:t>
                      </a:r>
                    </a:p>
                  </a:txBody>
                  <a:tcPr marL="63500" marR="63500" marT="63500" marB="63500"/>
                </a:tc>
                <a:tc>
                  <a:txBody>
                    <a:bodyPr/>
                    <a:lstStyle/>
                    <a:p>
                      <a:pPr rtl="0" fontAlgn="base">
                        <a:spcBef>
                          <a:spcPts val="0"/>
                        </a:spcBef>
                        <a:spcAft>
                          <a:spcPts val="0"/>
                        </a:spcAft>
                        <a:buFont typeface="+mj-lt"/>
                        <a:buAutoNum type="arabicPeriod"/>
                      </a:pPr>
                      <a:r>
                        <a:rPr lang="en-US" sz="1500" b="0" i="0" u="none" strike="noStrike" cap="none">
                          <a:solidFill>
                            <a:schemeClr val="dk1"/>
                          </a:solidFill>
                          <a:latin typeface="Old Standard TT"/>
                          <a:cs typeface="Arial"/>
                          <a:sym typeface="Arial"/>
                        </a:rPr>
                        <a:t>Checkboxes used for filters such as availability, brand names, etc.</a:t>
                      </a:r>
                    </a:p>
                    <a:p>
                      <a:pPr rtl="0" fontAlgn="base">
                        <a:spcBef>
                          <a:spcPts val="0"/>
                        </a:spcBef>
                        <a:spcAft>
                          <a:spcPts val="0"/>
                        </a:spcAft>
                        <a:buFont typeface="+mj-lt"/>
                        <a:buAutoNum type="arabicPeriod"/>
                      </a:pPr>
                      <a:r>
                        <a:rPr lang="en-US" sz="1500" b="0" i="0" u="none" strike="noStrike" cap="none">
                          <a:solidFill>
                            <a:schemeClr val="dk1"/>
                          </a:solidFill>
                          <a:latin typeface="Old Standard TT"/>
                          <a:cs typeface="Arial"/>
                          <a:sym typeface="Arial"/>
                        </a:rPr>
                        <a:t>Text boxes to take price input on filters and search boxes</a:t>
                      </a:r>
                    </a:p>
                    <a:p>
                      <a:pPr rtl="0" fontAlgn="base">
                        <a:spcBef>
                          <a:spcPts val="0"/>
                        </a:spcBef>
                        <a:spcAft>
                          <a:spcPts val="0"/>
                        </a:spcAft>
                        <a:buFont typeface="+mj-lt"/>
                        <a:buAutoNum type="arabicPeriod"/>
                      </a:pPr>
                      <a:r>
                        <a:rPr lang="en-US" sz="1500" b="0" i="0" u="none" strike="noStrike" cap="none">
                          <a:solidFill>
                            <a:schemeClr val="dk1"/>
                          </a:solidFill>
                          <a:latin typeface="Old Standard TT"/>
                          <a:cs typeface="Arial"/>
                          <a:sym typeface="Arial"/>
                        </a:rPr>
                        <a:t>Drop down for sort by options</a:t>
                      </a:r>
                    </a:p>
                    <a:p>
                      <a:pPr rtl="0" fontAlgn="base">
                        <a:spcBef>
                          <a:spcPts val="0"/>
                        </a:spcBef>
                        <a:spcAft>
                          <a:spcPts val="0"/>
                        </a:spcAft>
                        <a:buFont typeface="+mj-lt"/>
                        <a:buAutoNum type="arabicPeriod"/>
                      </a:pPr>
                      <a:r>
                        <a:rPr lang="en-US" sz="1500" b="0" i="0" u="none" strike="noStrike" cap="none">
                          <a:solidFill>
                            <a:schemeClr val="dk1"/>
                          </a:solidFill>
                          <a:latin typeface="Old Standard TT"/>
                          <a:cs typeface="Arial"/>
                          <a:sym typeface="Arial"/>
                        </a:rPr>
                        <a:t>Maps included for choosing store location</a:t>
                      </a:r>
                    </a:p>
                  </a:txBody>
                  <a:tcPr marL="63500" marR="63500" marT="63500" marB="63500"/>
                </a:tc>
                <a:extLst>
                  <a:ext uri="{0D108BD9-81ED-4DB2-BD59-A6C34878D82A}">
                    <a16:rowId xmlns:a16="http://schemas.microsoft.com/office/drawing/2014/main" val="3454324419"/>
                  </a:ext>
                </a:extLst>
              </a:tr>
            </a:tbl>
          </a:graphicData>
        </a:graphic>
      </p:graphicFrame>
      <p:pic>
        <p:nvPicPr>
          <p:cNvPr id="4" name="Picture 4" descr="A picture containing graphical user interface&#10;&#10;Description automatically generated">
            <a:extLst>
              <a:ext uri="{FF2B5EF4-FFF2-40B4-BE49-F238E27FC236}">
                <a16:creationId xmlns:a16="http://schemas.microsoft.com/office/drawing/2014/main" id="{A7FEBB98-389F-4D84-BF93-A105A6AC6020}"/>
              </a:ext>
            </a:extLst>
          </p:cNvPr>
          <p:cNvPicPr>
            <a:picLocks noChangeAspect="1"/>
          </p:cNvPicPr>
          <p:nvPr/>
        </p:nvPicPr>
        <p:blipFill>
          <a:blip r:embed="rId2"/>
          <a:stretch>
            <a:fillRect/>
          </a:stretch>
        </p:blipFill>
        <p:spPr>
          <a:xfrm>
            <a:off x="4575980" y="705988"/>
            <a:ext cx="4495800" cy="2349689"/>
          </a:xfrm>
          <a:prstGeom prst="rect">
            <a:avLst/>
          </a:prstGeom>
        </p:spPr>
      </p:pic>
      <p:sp>
        <p:nvSpPr>
          <p:cNvPr id="5" name="TextBox 4">
            <a:extLst>
              <a:ext uri="{FF2B5EF4-FFF2-40B4-BE49-F238E27FC236}">
                <a16:creationId xmlns:a16="http://schemas.microsoft.com/office/drawing/2014/main" id="{F741B52D-3508-4763-A205-2E660C5EC485}"/>
              </a:ext>
            </a:extLst>
          </p:cNvPr>
          <p:cNvSpPr txBox="1"/>
          <p:nvPr/>
        </p:nvSpPr>
        <p:spPr>
          <a:xfrm>
            <a:off x="3200400" y="3051128"/>
            <a:ext cx="2743200"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500">
              <a:solidFill>
                <a:schemeClr val="dk1"/>
              </a:solidFill>
              <a:latin typeface="Old Standard TT"/>
            </a:endParaRPr>
          </a:p>
        </p:txBody>
      </p:sp>
    </p:spTree>
    <p:extLst>
      <p:ext uri="{BB962C8B-B14F-4D97-AF65-F5344CB8AC3E}">
        <p14:creationId xmlns:p14="http://schemas.microsoft.com/office/powerpoint/2010/main" val="353695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7B2EE3E-59E1-44F3-9074-2D261B28D183}"/>
              </a:ext>
            </a:extLst>
          </p:cNvPr>
          <p:cNvGraphicFramePr>
            <a:graphicFrameLocks noGrp="1"/>
          </p:cNvGraphicFramePr>
          <p:nvPr>
            <p:extLst>
              <p:ext uri="{D42A27DB-BD31-4B8C-83A1-F6EECF244321}">
                <p14:modId xmlns:p14="http://schemas.microsoft.com/office/powerpoint/2010/main" val="3275992457"/>
              </p:ext>
            </p:extLst>
          </p:nvPr>
        </p:nvGraphicFramePr>
        <p:xfrm>
          <a:off x="28055" y="63692"/>
          <a:ext cx="9144000" cy="5041792"/>
        </p:xfrm>
        <a:graphic>
          <a:graphicData uri="http://schemas.openxmlformats.org/drawingml/2006/table">
            <a:tbl>
              <a:tblPr firstRow="1" bandRow="1">
                <a:tableStyleId>{3BC9158C-3E63-4015-A79D-B7BAE34DB516}</a:tableStyleId>
              </a:tblPr>
              <a:tblGrid>
                <a:gridCol w="4572000">
                  <a:extLst>
                    <a:ext uri="{9D8B030D-6E8A-4147-A177-3AD203B41FA5}">
                      <a16:colId xmlns:a16="http://schemas.microsoft.com/office/drawing/2014/main" val="3294635220"/>
                    </a:ext>
                  </a:extLst>
                </a:gridCol>
                <a:gridCol w="4572000">
                  <a:extLst>
                    <a:ext uri="{9D8B030D-6E8A-4147-A177-3AD203B41FA5}">
                      <a16:colId xmlns:a16="http://schemas.microsoft.com/office/drawing/2014/main" val="2682140813"/>
                    </a:ext>
                  </a:extLst>
                </a:gridCol>
              </a:tblGrid>
              <a:tr h="5041792">
                <a:tc>
                  <a:txBody>
                    <a:bodyPr/>
                    <a:lstStyle/>
                    <a:p>
                      <a:pPr rtl="0" fontAlgn="t">
                        <a:spcBef>
                          <a:spcPts val="0"/>
                        </a:spcBef>
                        <a:spcAft>
                          <a:spcPts val="0"/>
                        </a:spcAft>
                      </a:pPr>
                      <a:r>
                        <a:rPr lang="en-US" sz="1800" b="1" i="0" u="none" strike="noStrike" cap="none">
                          <a:solidFill>
                            <a:srgbClr val="000000"/>
                          </a:solidFill>
                          <a:latin typeface="Arial"/>
                          <a:cs typeface="Arial"/>
                          <a:sym typeface="Arial"/>
                        </a:rPr>
                        <a:t>Navigation map</a:t>
                      </a:r>
                    </a:p>
                  </a:txBody>
                  <a:tcPr marL="63500" marR="63500" marT="63500" marB="63500"/>
                </a:tc>
                <a:tc>
                  <a:txBody>
                    <a:bodyPr/>
                    <a:lstStyle/>
                    <a:p>
                      <a:pPr marL="0" lvl="0" indent="0" algn="l">
                        <a:lnSpc>
                          <a:spcPct val="100000"/>
                        </a:lnSpc>
                        <a:spcBef>
                          <a:spcPts val="0"/>
                        </a:spcBef>
                        <a:spcAft>
                          <a:spcPts val="0"/>
                        </a:spcAft>
                        <a:buClr>
                          <a:srgbClr val="000000"/>
                        </a:buClr>
                        <a:buFont typeface="Arial"/>
                        <a:buChar char="•"/>
                      </a:pPr>
                      <a:r>
                        <a:rPr lang="en-US" sz="1800" b="1" i="0" u="none" strike="noStrike" cap="none" noProof="0">
                          <a:sym typeface="Arial"/>
                        </a:rPr>
                        <a:t>Global </a:t>
                      </a:r>
                      <a:r>
                        <a:rPr lang="en-US" sz="1800" b="1" i="0" u="none" strike="noStrike" cap="none" noProof="0"/>
                        <a:t>Navigation</a:t>
                      </a:r>
                      <a:endParaRPr lang="en-US" sz="1800" b="1" noProof="0"/>
                    </a:p>
                    <a:p>
                      <a:pPr marL="0" lvl="0" indent="0" algn="l">
                        <a:lnSpc>
                          <a:spcPct val="100000"/>
                        </a:lnSpc>
                        <a:spcBef>
                          <a:spcPts val="0"/>
                        </a:spcBef>
                        <a:spcAft>
                          <a:spcPts val="0"/>
                        </a:spcAft>
                        <a:buClr>
                          <a:srgbClr val="000000"/>
                        </a:buClr>
                        <a:buNone/>
                      </a:pPr>
                      <a:endParaRPr lang="en-US" sz="1500" b="0" i="0" u="none" strike="noStrike" cap="none" noProof="0"/>
                    </a:p>
                    <a:p>
                      <a:pPr marL="0" lvl="0" indent="0" algn="l">
                        <a:lnSpc>
                          <a:spcPct val="100000"/>
                        </a:lnSpc>
                        <a:spcBef>
                          <a:spcPts val="0"/>
                        </a:spcBef>
                        <a:spcAft>
                          <a:spcPts val="0"/>
                        </a:spcAft>
                        <a:buClr>
                          <a:srgbClr val="000000"/>
                        </a:buClr>
                        <a:buNone/>
                      </a:pPr>
                      <a:r>
                        <a:rPr lang="en-US" sz="1500" b="0" i="0" u="none" strike="noStrike" cap="none" noProof="0"/>
                        <a:t>Products</a:t>
                      </a:r>
                      <a:endParaRPr lang="en-US" noProof="0"/>
                    </a:p>
                    <a:p>
                      <a:pPr marL="0" lvl="0" indent="0" algn="l">
                        <a:lnSpc>
                          <a:spcPct val="100000"/>
                        </a:lnSpc>
                        <a:spcBef>
                          <a:spcPts val="0"/>
                        </a:spcBef>
                        <a:spcAft>
                          <a:spcPts val="0"/>
                        </a:spcAft>
                        <a:buClr>
                          <a:srgbClr val="000000"/>
                        </a:buClr>
                        <a:buNone/>
                      </a:pPr>
                      <a:endParaRPr lang="en-US" sz="1500" b="0" i="0" u="none" strike="noStrike" cap="none" noProof="0"/>
                    </a:p>
                    <a:p>
                      <a:pPr marL="342900" lvl="0" indent="-342900" algn="l">
                        <a:lnSpc>
                          <a:spcPct val="100000"/>
                        </a:lnSpc>
                        <a:spcBef>
                          <a:spcPts val="0"/>
                        </a:spcBef>
                        <a:spcAft>
                          <a:spcPts val="0"/>
                        </a:spcAft>
                        <a:buAutoNum type="arabicPeriod"/>
                      </a:pPr>
                      <a:r>
                        <a:rPr lang="en-US" sz="1500" b="0" i="0" u="none" strike="noStrike" cap="none" noProof="0"/>
                        <a:t>Appliances</a:t>
                      </a:r>
                      <a:endParaRPr lang="en-US" noProof="0"/>
                    </a:p>
                    <a:p>
                      <a:pPr marL="342900" lvl="0" indent="-342900" algn="l">
                        <a:lnSpc>
                          <a:spcPct val="100000"/>
                        </a:lnSpc>
                        <a:spcBef>
                          <a:spcPts val="0"/>
                        </a:spcBef>
                        <a:spcAft>
                          <a:spcPts val="0"/>
                        </a:spcAft>
                        <a:buAutoNum type="arabicPeriod"/>
                      </a:pPr>
                      <a:r>
                        <a:rPr lang="en-US" sz="1500" b="0" i="0" u="none" strike="noStrike" cap="none" noProof="0"/>
                        <a:t>TV</a:t>
                      </a:r>
                      <a:r>
                        <a:rPr lang="en-US" sz="1500" b="0" i="0" u="none" strike="noStrike" cap="none" noProof="0">
                          <a:sym typeface="Arial"/>
                        </a:rPr>
                        <a:t> &amp; Home </a:t>
                      </a:r>
                      <a:r>
                        <a:rPr lang="en-US" sz="1500" b="0" i="0" u="none" strike="noStrike" cap="none" noProof="0"/>
                        <a:t>Theater</a:t>
                      </a:r>
                      <a:endParaRPr lang="en-US" noProof="0"/>
                    </a:p>
                    <a:p>
                      <a:pPr marL="342900" lvl="0" indent="-342900" algn="l">
                        <a:lnSpc>
                          <a:spcPct val="100000"/>
                        </a:lnSpc>
                        <a:spcBef>
                          <a:spcPts val="0"/>
                        </a:spcBef>
                        <a:spcAft>
                          <a:spcPts val="0"/>
                        </a:spcAft>
                        <a:buAutoNum type="arabicPeriod"/>
                      </a:pPr>
                      <a:r>
                        <a:rPr lang="en-US" sz="1500" b="0" i="0" u="none" strike="noStrike" cap="none" noProof="0"/>
                        <a:t>Computer</a:t>
                      </a:r>
                      <a:r>
                        <a:rPr lang="en-US" sz="1500" b="0" i="0" u="none" strike="noStrike" cap="none" noProof="0">
                          <a:sym typeface="Arial"/>
                        </a:rPr>
                        <a:t> &amp; </a:t>
                      </a:r>
                      <a:r>
                        <a:rPr lang="en-US" sz="1500" b="0" i="0" u="none" strike="noStrike" cap="none" noProof="0"/>
                        <a:t>Tablets</a:t>
                      </a:r>
                      <a:endParaRPr lang="en-US" noProof="0"/>
                    </a:p>
                    <a:p>
                      <a:pPr marL="342900" lvl="0" indent="-342900" algn="l">
                        <a:lnSpc>
                          <a:spcPct val="100000"/>
                        </a:lnSpc>
                        <a:spcBef>
                          <a:spcPts val="0"/>
                        </a:spcBef>
                        <a:spcAft>
                          <a:spcPts val="0"/>
                        </a:spcAft>
                        <a:buAutoNum type="arabicPeriod"/>
                      </a:pPr>
                      <a:r>
                        <a:rPr lang="en-US" sz="1500" b="0" i="0" u="none" strike="noStrike" cap="none" noProof="0"/>
                        <a:t>Cell</a:t>
                      </a:r>
                      <a:r>
                        <a:rPr lang="en-US" sz="1500" b="0" i="0" u="none" strike="noStrike" cap="none" noProof="0">
                          <a:sym typeface="Arial"/>
                        </a:rPr>
                        <a:t> </a:t>
                      </a:r>
                      <a:r>
                        <a:rPr lang="en-US" sz="1500" b="0" i="0" u="none" strike="noStrike" cap="none" noProof="0"/>
                        <a:t>Phones</a:t>
                      </a:r>
                      <a:endParaRPr lang="en-US" noProof="0"/>
                    </a:p>
                    <a:p>
                      <a:pPr marL="342900" lvl="0" indent="-342900" algn="l">
                        <a:lnSpc>
                          <a:spcPct val="100000"/>
                        </a:lnSpc>
                        <a:spcBef>
                          <a:spcPts val="0"/>
                        </a:spcBef>
                        <a:spcAft>
                          <a:spcPts val="0"/>
                        </a:spcAft>
                        <a:buAutoNum type="arabicPeriod"/>
                      </a:pPr>
                      <a:r>
                        <a:rPr lang="en-US" sz="1500" b="0" i="0" u="none" strike="noStrike" cap="none" noProof="0"/>
                        <a:t>Audio</a:t>
                      </a:r>
                      <a:endParaRPr lang="en-US" noProof="0"/>
                    </a:p>
                    <a:p>
                      <a:pPr marL="342900" lvl="0" indent="-342900" algn="l">
                        <a:lnSpc>
                          <a:spcPct val="100000"/>
                        </a:lnSpc>
                        <a:spcBef>
                          <a:spcPts val="0"/>
                        </a:spcBef>
                        <a:spcAft>
                          <a:spcPts val="0"/>
                        </a:spcAft>
                        <a:buAutoNum type="arabicPeriod"/>
                      </a:pPr>
                      <a:r>
                        <a:rPr lang="en-US" sz="1500" b="0" i="0" u="none" strike="noStrike" cap="none" noProof="0"/>
                        <a:t>Video</a:t>
                      </a:r>
                      <a:r>
                        <a:rPr lang="en-US" sz="1500" b="0" i="0" u="none" strike="noStrike" cap="none" noProof="0">
                          <a:sym typeface="Arial"/>
                        </a:rPr>
                        <a:t> Games</a:t>
                      </a:r>
                      <a:endParaRPr lang="en-US" noProof="0">
                        <a:sym typeface="Arial"/>
                      </a:endParaRPr>
                    </a:p>
                    <a:p>
                      <a:pPr marL="0" lvl="1" indent="0" algn="l">
                        <a:lnSpc>
                          <a:spcPct val="100000"/>
                        </a:lnSpc>
                        <a:spcBef>
                          <a:spcPts val="0"/>
                        </a:spcBef>
                        <a:spcAft>
                          <a:spcPts val="0"/>
                        </a:spcAft>
                        <a:buNone/>
                      </a:pPr>
                      <a:endParaRPr lang="en-US" sz="1500" b="0" i="0" u="none" strike="noStrike" cap="none" noProof="0"/>
                    </a:p>
                    <a:p>
                      <a:pPr marL="0" lvl="1" indent="0" algn="l">
                        <a:lnSpc>
                          <a:spcPct val="100000"/>
                        </a:lnSpc>
                        <a:spcBef>
                          <a:spcPts val="0"/>
                        </a:spcBef>
                        <a:spcAft>
                          <a:spcPts val="0"/>
                        </a:spcAft>
                        <a:buNone/>
                      </a:pPr>
                      <a:r>
                        <a:rPr lang="en-US" sz="1500" b="0" i="0" u="none" strike="noStrike" cap="none" noProof="0"/>
                        <a:t>Brands</a:t>
                      </a:r>
                      <a:endParaRPr lang="en-US" noProof="0">
                        <a:sym typeface="Arial"/>
                      </a:endParaRPr>
                    </a:p>
                    <a:p>
                      <a:pPr marL="0" lvl="1" indent="0" algn="l">
                        <a:lnSpc>
                          <a:spcPct val="100000"/>
                        </a:lnSpc>
                        <a:spcBef>
                          <a:spcPts val="0"/>
                        </a:spcBef>
                        <a:spcAft>
                          <a:spcPts val="0"/>
                        </a:spcAft>
                        <a:buNone/>
                      </a:pPr>
                      <a:endParaRPr lang="en-US" sz="1500" b="0" i="0" u="none" strike="noStrike" cap="none" noProof="0"/>
                    </a:p>
                    <a:p>
                      <a:pPr marL="0" lvl="0" indent="0" algn="l">
                        <a:lnSpc>
                          <a:spcPct val="100000"/>
                        </a:lnSpc>
                        <a:spcBef>
                          <a:spcPts val="0"/>
                        </a:spcBef>
                        <a:spcAft>
                          <a:spcPts val="0"/>
                        </a:spcAft>
                        <a:buNone/>
                      </a:pPr>
                      <a:r>
                        <a:rPr lang="en-US" sz="1500" b="0" i="0" u="none" strike="noStrike" cap="none" noProof="0"/>
                        <a:t>1.   Best</a:t>
                      </a:r>
                      <a:r>
                        <a:rPr lang="en-US" sz="1500" b="0" i="0" u="none" strike="noStrike" cap="none" noProof="0">
                          <a:sym typeface="Arial"/>
                        </a:rPr>
                        <a:t> Buy Brands</a:t>
                      </a:r>
                      <a:endParaRPr lang="en-US" noProof="0">
                        <a:sym typeface="Arial"/>
                      </a:endParaRPr>
                    </a:p>
                    <a:p>
                      <a:pPr marL="0" lvl="0" indent="0" algn="l">
                        <a:lnSpc>
                          <a:spcPct val="100000"/>
                        </a:lnSpc>
                        <a:spcBef>
                          <a:spcPts val="0"/>
                        </a:spcBef>
                        <a:spcAft>
                          <a:spcPts val="0"/>
                        </a:spcAft>
                        <a:buNone/>
                      </a:pPr>
                      <a:r>
                        <a:rPr lang="en-US" sz="1500" b="0" i="0" u="none" strike="noStrike" cap="none" noProof="0"/>
                        <a:t>2.    Apple</a:t>
                      </a:r>
                      <a:endParaRPr lang="en-US" noProof="0"/>
                    </a:p>
                    <a:p>
                      <a:pPr marL="0" lvl="0" indent="0" algn="l">
                        <a:lnSpc>
                          <a:spcPct val="100000"/>
                        </a:lnSpc>
                        <a:spcBef>
                          <a:spcPts val="0"/>
                        </a:spcBef>
                        <a:spcAft>
                          <a:spcPts val="0"/>
                        </a:spcAft>
                        <a:buNone/>
                      </a:pPr>
                      <a:r>
                        <a:rPr lang="en-US" sz="1500" b="0" i="0" u="none" strike="noStrike" cap="none" noProof="0"/>
                        <a:t>3.    Samsung</a:t>
                      </a:r>
                      <a:endParaRPr lang="en-US" noProof="0">
                        <a:sym typeface="Arial"/>
                      </a:endParaRPr>
                    </a:p>
                    <a:p>
                      <a:pPr marL="0" lvl="0" indent="0" algn="l">
                        <a:lnSpc>
                          <a:spcPct val="100000"/>
                        </a:lnSpc>
                        <a:spcBef>
                          <a:spcPts val="0"/>
                        </a:spcBef>
                        <a:spcAft>
                          <a:spcPts val="0"/>
                        </a:spcAft>
                        <a:buNone/>
                      </a:pPr>
                      <a:r>
                        <a:rPr lang="en-US" sz="1500" b="0" i="0" u="none" strike="noStrike" cap="none" noProof="0"/>
                        <a:t>4.    Lenovo</a:t>
                      </a:r>
                      <a:endParaRPr lang="en-US" noProof="0"/>
                    </a:p>
                    <a:p>
                      <a:pPr marL="0" lvl="0" indent="0" algn="l">
                        <a:lnSpc>
                          <a:spcPct val="100000"/>
                        </a:lnSpc>
                        <a:spcBef>
                          <a:spcPts val="0"/>
                        </a:spcBef>
                        <a:spcAft>
                          <a:spcPts val="0"/>
                        </a:spcAft>
                        <a:buNone/>
                      </a:pPr>
                      <a:r>
                        <a:rPr lang="en-US" sz="1500" b="0" i="0" u="none" strike="noStrike" cap="none" noProof="0"/>
                        <a:t>5.    HP</a:t>
                      </a:r>
                      <a:endParaRPr lang="en-US" noProof="0">
                        <a:sym typeface="Arial"/>
                      </a:endParaRPr>
                    </a:p>
                    <a:p>
                      <a:pPr marL="0" lvl="0" indent="0" algn="l">
                        <a:lnSpc>
                          <a:spcPct val="100000"/>
                        </a:lnSpc>
                        <a:spcBef>
                          <a:spcPts val="0"/>
                        </a:spcBef>
                        <a:spcAft>
                          <a:spcPts val="0"/>
                        </a:spcAft>
                        <a:buNone/>
                      </a:pPr>
                      <a:r>
                        <a:rPr lang="en-US" sz="1500" b="0" i="0" u="none" strike="noStrike" cap="none" noProof="0"/>
                        <a:t>6.    Microsoft</a:t>
                      </a:r>
                      <a:endParaRPr lang="en-US" noProof="0">
                        <a:sym typeface="Arial"/>
                      </a:endParaRPr>
                    </a:p>
                    <a:p>
                      <a:pPr marL="0" lvl="0" indent="0" algn="l">
                        <a:lnSpc>
                          <a:spcPct val="100000"/>
                        </a:lnSpc>
                        <a:spcBef>
                          <a:spcPts val="0"/>
                        </a:spcBef>
                        <a:spcAft>
                          <a:spcPts val="0"/>
                        </a:spcAft>
                        <a:buNone/>
                      </a:pPr>
                      <a:r>
                        <a:rPr lang="en-US" sz="1500" b="0" i="0" u="none" strike="noStrike" cap="none" noProof="0"/>
                        <a:t>7.    Sony</a:t>
                      </a:r>
                      <a:endParaRPr lang="en-US" noProof="0">
                        <a:sym typeface="Arial"/>
                      </a:endParaRPr>
                    </a:p>
                    <a:p>
                      <a:pPr marL="0" lvl="0" indent="0" algn="l">
                        <a:lnSpc>
                          <a:spcPct val="100000"/>
                        </a:lnSpc>
                        <a:spcBef>
                          <a:spcPts val="0"/>
                        </a:spcBef>
                        <a:spcAft>
                          <a:spcPts val="0"/>
                        </a:spcAft>
                        <a:buNone/>
                      </a:pPr>
                      <a:r>
                        <a:rPr lang="en-US" sz="1500" b="0" i="0" u="none" strike="noStrike" cap="none" noProof="0"/>
                        <a:t>8.    Intel</a:t>
                      </a:r>
                      <a:endParaRPr lang="en-US" noProof="0"/>
                    </a:p>
                  </a:txBody>
                  <a:tcPr marL="63500" marR="63500" marT="63500" marB="63500"/>
                </a:tc>
                <a:extLst>
                  <a:ext uri="{0D108BD9-81ED-4DB2-BD59-A6C34878D82A}">
                    <a16:rowId xmlns:a16="http://schemas.microsoft.com/office/drawing/2014/main" val="1039477395"/>
                  </a:ext>
                </a:extLst>
              </a:tr>
            </a:tbl>
          </a:graphicData>
        </a:graphic>
      </p:graphicFrame>
    </p:spTree>
    <p:extLst>
      <p:ext uri="{BB962C8B-B14F-4D97-AF65-F5344CB8AC3E}">
        <p14:creationId xmlns:p14="http://schemas.microsoft.com/office/powerpoint/2010/main" val="614961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DAC9D42-4F14-4D02-9366-6FC4F9088528}"/>
              </a:ext>
            </a:extLst>
          </p:cNvPr>
          <p:cNvGraphicFramePr>
            <a:graphicFrameLocks noGrp="1"/>
          </p:cNvGraphicFramePr>
          <p:nvPr>
            <p:extLst>
              <p:ext uri="{D42A27DB-BD31-4B8C-83A1-F6EECF244321}">
                <p14:modId xmlns:p14="http://schemas.microsoft.com/office/powerpoint/2010/main" val="78654768"/>
              </p:ext>
            </p:extLst>
          </p:nvPr>
        </p:nvGraphicFramePr>
        <p:xfrm>
          <a:off x="19372" y="67805"/>
          <a:ext cx="9144000" cy="5027088"/>
        </p:xfrm>
        <a:graphic>
          <a:graphicData uri="http://schemas.openxmlformats.org/drawingml/2006/table">
            <a:tbl>
              <a:tblPr firstRow="1" bandRow="1">
                <a:tableStyleId>{3BC9158C-3E63-4015-A79D-B7BAE34DB516}</a:tableStyleId>
              </a:tblPr>
              <a:tblGrid>
                <a:gridCol w="4572000">
                  <a:extLst>
                    <a:ext uri="{9D8B030D-6E8A-4147-A177-3AD203B41FA5}">
                      <a16:colId xmlns:a16="http://schemas.microsoft.com/office/drawing/2014/main" val="533803194"/>
                    </a:ext>
                  </a:extLst>
                </a:gridCol>
                <a:gridCol w="4572000">
                  <a:extLst>
                    <a:ext uri="{9D8B030D-6E8A-4147-A177-3AD203B41FA5}">
                      <a16:colId xmlns:a16="http://schemas.microsoft.com/office/drawing/2014/main" val="589478057"/>
                    </a:ext>
                  </a:extLst>
                </a:gridCol>
              </a:tblGrid>
              <a:tr h="5027088">
                <a:tc>
                  <a:txBody>
                    <a:bodyPr/>
                    <a:lstStyle/>
                    <a:p>
                      <a:pPr rtl="0" fontAlgn="t">
                        <a:spcBef>
                          <a:spcPts val="0"/>
                        </a:spcBef>
                        <a:spcAft>
                          <a:spcPts val="0"/>
                        </a:spcAft>
                      </a:pPr>
                      <a:r>
                        <a:rPr lang="en-US" sz="1800" b="1">
                          <a:effectLst/>
                        </a:rPr>
                        <a:t>Navigation map (Contd..)</a:t>
                      </a:r>
                    </a:p>
                  </a:txBody>
                  <a:tcPr marL="63500" marR="63500" marT="63500" marB="63500"/>
                </a:tc>
                <a:tc>
                  <a:txBody>
                    <a:bodyPr/>
                    <a:lstStyle/>
                    <a:p>
                      <a:pPr marL="0" marR="0" lvl="0" indent="0" algn="l" rtl="0" fontAlgn="base">
                        <a:lnSpc>
                          <a:spcPct val="100000"/>
                        </a:lnSpc>
                        <a:spcBef>
                          <a:spcPts val="0"/>
                        </a:spcBef>
                        <a:spcAft>
                          <a:spcPts val="0"/>
                        </a:spcAft>
                        <a:buClr>
                          <a:srgbClr val="000000"/>
                        </a:buClr>
                        <a:buNone/>
                      </a:pPr>
                      <a:r>
                        <a:rPr lang="en-US" sz="1500" b="0" i="0" u="none" strike="noStrike" cap="none">
                          <a:solidFill>
                            <a:srgbClr val="000000"/>
                          </a:solidFill>
                          <a:latin typeface="Arial"/>
                          <a:cs typeface="Arial"/>
                          <a:sym typeface="Arial"/>
                        </a:rPr>
                        <a:t>Deals</a:t>
                      </a:r>
                    </a:p>
                    <a:p>
                      <a:pPr marL="0" marR="0" lvl="0" indent="0" algn="l">
                        <a:lnSpc>
                          <a:spcPct val="100000"/>
                        </a:lnSpc>
                        <a:spcBef>
                          <a:spcPts val="0"/>
                        </a:spcBef>
                        <a:spcAft>
                          <a:spcPts val="0"/>
                        </a:spcAft>
                        <a:buClr>
                          <a:srgbClr val="000000"/>
                        </a:buClr>
                        <a:buNone/>
                      </a:pPr>
                      <a:endParaRPr lang="en-US" sz="1500" b="0" i="0" u="none" strike="noStrike" cap="none">
                        <a:solidFill>
                          <a:srgbClr val="000000"/>
                        </a:solidFill>
                        <a:latin typeface="Arial"/>
                        <a:cs typeface="Arial"/>
                      </a:endParaRPr>
                    </a:p>
                    <a:p>
                      <a:pPr marL="342900" marR="0" lvl="0" indent="-342900" algn="l" rtl="0" fontAlgn="base">
                        <a:lnSpc>
                          <a:spcPct val="100000"/>
                        </a:lnSpc>
                        <a:spcBef>
                          <a:spcPts val="0"/>
                        </a:spcBef>
                        <a:spcAft>
                          <a:spcPts val="0"/>
                        </a:spcAft>
                        <a:buClr>
                          <a:srgbClr val="000000"/>
                        </a:buClr>
                        <a:buAutoNum type="arabicPeriod"/>
                      </a:pPr>
                      <a:r>
                        <a:rPr lang="en-US" sz="1500" b="0" i="0" u="none" strike="noStrike" cap="none">
                          <a:solidFill>
                            <a:srgbClr val="000000"/>
                          </a:solidFill>
                          <a:latin typeface="Arial"/>
                          <a:cs typeface="Arial"/>
                          <a:sym typeface="Arial"/>
                        </a:rPr>
                        <a:t>Top </a:t>
                      </a:r>
                      <a:r>
                        <a:rPr lang="en-US" sz="1500" b="0" i="0" u="none" strike="noStrike" cap="none">
                          <a:solidFill>
                            <a:srgbClr val="000000"/>
                          </a:solidFill>
                          <a:latin typeface="Arial"/>
                          <a:cs typeface="Arial"/>
                        </a:rPr>
                        <a:t>Deals</a:t>
                      </a:r>
                    </a:p>
                    <a:p>
                      <a:pPr marL="342900" marR="0" lvl="0" indent="-342900" algn="l">
                        <a:lnSpc>
                          <a:spcPct val="100000"/>
                        </a:lnSpc>
                        <a:spcBef>
                          <a:spcPts val="0"/>
                        </a:spcBef>
                        <a:spcAft>
                          <a:spcPts val="0"/>
                        </a:spcAft>
                        <a:buAutoNum type="arabicPeriod"/>
                      </a:pPr>
                      <a:r>
                        <a:rPr lang="en-US" sz="1500" b="0" i="0" u="none" strike="noStrike" cap="none">
                          <a:solidFill>
                            <a:srgbClr val="000000"/>
                          </a:solidFill>
                          <a:latin typeface="Arial"/>
                          <a:cs typeface="Arial"/>
                        </a:rPr>
                        <a:t>Deal</a:t>
                      </a:r>
                      <a:r>
                        <a:rPr lang="en-US" sz="1500" b="0" i="0" u="none" strike="noStrike" cap="none">
                          <a:solidFill>
                            <a:srgbClr val="000000"/>
                          </a:solidFill>
                          <a:latin typeface="Arial"/>
                          <a:cs typeface="Arial"/>
                          <a:sym typeface="Arial"/>
                        </a:rPr>
                        <a:t> of the day</a:t>
                      </a:r>
                      <a:endParaRPr lang="en-US">
                        <a:sym typeface="Arial"/>
                      </a:endParaRPr>
                    </a:p>
                    <a:p>
                      <a:pPr marL="342900" marR="0" lvl="0" indent="-342900" algn="l" rtl="0" fontAlgn="base">
                        <a:lnSpc>
                          <a:spcPct val="100000"/>
                        </a:lnSpc>
                        <a:spcBef>
                          <a:spcPts val="0"/>
                        </a:spcBef>
                        <a:spcAft>
                          <a:spcPts val="0"/>
                        </a:spcAft>
                        <a:buClr>
                          <a:srgbClr val="000000"/>
                        </a:buClr>
                        <a:buAutoNum type="arabicPeriod"/>
                      </a:pPr>
                      <a:r>
                        <a:rPr lang="en-US" sz="1500" b="0" i="0" u="none" strike="noStrike" cap="none">
                          <a:solidFill>
                            <a:srgbClr val="000000"/>
                          </a:solidFill>
                          <a:latin typeface="Arial"/>
                          <a:cs typeface="Arial"/>
                          <a:sym typeface="Arial"/>
                        </a:rPr>
                        <a:t>Member Offers</a:t>
                      </a:r>
                    </a:p>
                    <a:p>
                      <a:pPr marL="342900" marR="0" lvl="0" indent="-342900" algn="l" rtl="0" fontAlgn="base">
                        <a:lnSpc>
                          <a:spcPct val="100000"/>
                        </a:lnSpc>
                        <a:spcBef>
                          <a:spcPts val="0"/>
                        </a:spcBef>
                        <a:spcAft>
                          <a:spcPts val="0"/>
                        </a:spcAft>
                        <a:buClr>
                          <a:srgbClr val="000000"/>
                        </a:buClr>
                        <a:buAutoNum type="arabicPeriod"/>
                      </a:pPr>
                      <a:r>
                        <a:rPr lang="en-US" sz="1500" b="0" i="0" u="none" strike="noStrike" cap="none">
                          <a:solidFill>
                            <a:srgbClr val="000000"/>
                          </a:solidFill>
                          <a:latin typeface="Arial"/>
                          <a:cs typeface="Arial"/>
                          <a:sym typeface="Arial"/>
                        </a:rPr>
                        <a:t>Clearance</a:t>
                      </a:r>
                    </a:p>
                    <a:p>
                      <a:pPr marL="342900" marR="0" lvl="0" indent="-342900" algn="l">
                        <a:lnSpc>
                          <a:spcPct val="100000"/>
                        </a:lnSpc>
                        <a:spcBef>
                          <a:spcPts val="0"/>
                        </a:spcBef>
                        <a:spcAft>
                          <a:spcPts val="0"/>
                        </a:spcAft>
                        <a:buClr>
                          <a:srgbClr val="000000"/>
                        </a:buClr>
                        <a:buAutoNum type="arabicPeriod"/>
                      </a:pPr>
                      <a:endParaRPr lang="en-US" sz="1500" b="0" i="0" u="none" strike="noStrike" cap="none">
                        <a:solidFill>
                          <a:srgbClr val="000000"/>
                        </a:solidFill>
                        <a:latin typeface="Arial"/>
                        <a:cs typeface="Arial"/>
                      </a:endParaRPr>
                    </a:p>
                    <a:p>
                      <a:pPr marL="0" marR="0" lvl="0" indent="0" algn="l">
                        <a:lnSpc>
                          <a:spcPct val="100000"/>
                        </a:lnSpc>
                        <a:spcBef>
                          <a:spcPts val="0"/>
                        </a:spcBef>
                        <a:spcAft>
                          <a:spcPts val="0"/>
                        </a:spcAft>
                        <a:buClr>
                          <a:srgbClr val="000000"/>
                        </a:buClr>
                        <a:buNone/>
                      </a:pPr>
                      <a:endParaRPr lang="en-US" sz="1500" b="0" i="0" u="none" strike="noStrike" cap="none">
                        <a:solidFill>
                          <a:srgbClr val="000000"/>
                        </a:solidFill>
                        <a:latin typeface="Arial"/>
                        <a:cs typeface="Arial"/>
                      </a:endParaRPr>
                    </a:p>
                    <a:p>
                      <a:pPr marL="0" marR="0" lvl="0" indent="0" algn="l" rtl="0" fontAlgn="t">
                        <a:lnSpc>
                          <a:spcPct val="100000"/>
                        </a:lnSpc>
                        <a:spcBef>
                          <a:spcPts val="0"/>
                        </a:spcBef>
                        <a:spcAft>
                          <a:spcPts val="0"/>
                        </a:spcAft>
                        <a:buClr>
                          <a:srgbClr val="000000"/>
                        </a:buClr>
                        <a:buNone/>
                      </a:pPr>
                      <a:r>
                        <a:rPr lang="en-US" sz="1500" b="0" i="0" u="none" strike="noStrike" cap="none">
                          <a:solidFill>
                            <a:srgbClr val="000000"/>
                          </a:solidFill>
                          <a:latin typeface="Arial"/>
                          <a:cs typeface="Arial"/>
                          <a:sym typeface="Arial"/>
                        </a:rPr>
                        <a:t>Services</a:t>
                      </a:r>
                    </a:p>
                    <a:p>
                      <a:pPr marL="0" marR="0" lvl="0" indent="0" algn="l">
                        <a:lnSpc>
                          <a:spcPct val="100000"/>
                        </a:lnSpc>
                        <a:spcBef>
                          <a:spcPts val="0"/>
                        </a:spcBef>
                        <a:spcAft>
                          <a:spcPts val="0"/>
                        </a:spcAft>
                        <a:buClr>
                          <a:srgbClr val="000000"/>
                        </a:buClr>
                        <a:buFont typeface="Arial"/>
                        <a:buChar char="•"/>
                      </a:pPr>
                      <a:endParaRPr lang="en-US" sz="1500" b="0" i="0" u="none" strike="noStrike" cap="none">
                        <a:solidFill>
                          <a:srgbClr val="000000"/>
                        </a:solidFill>
                        <a:latin typeface="Arial"/>
                        <a:cs typeface="Arial"/>
                      </a:endParaRPr>
                    </a:p>
                    <a:p>
                      <a:pPr marL="342900" marR="0" lvl="0" indent="-342900" algn="l" rtl="0" fontAlgn="base">
                        <a:lnSpc>
                          <a:spcPct val="100000"/>
                        </a:lnSpc>
                        <a:spcBef>
                          <a:spcPts val="0"/>
                        </a:spcBef>
                        <a:spcAft>
                          <a:spcPts val="0"/>
                        </a:spcAft>
                        <a:buClr>
                          <a:srgbClr val="000000"/>
                        </a:buClr>
                        <a:buAutoNum type="arabicPeriod"/>
                      </a:pPr>
                      <a:r>
                        <a:rPr lang="en-US" sz="1500" b="0" i="0" u="none" strike="noStrike" cap="none">
                          <a:solidFill>
                            <a:srgbClr val="000000"/>
                          </a:solidFill>
                          <a:latin typeface="Arial"/>
                          <a:cs typeface="Arial"/>
                          <a:sym typeface="Arial"/>
                        </a:rPr>
                        <a:t>Visit Service Center</a:t>
                      </a:r>
                    </a:p>
                    <a:p>
                      <a:pPr marL="342900" marR="0" lvl="0" indent="-342900" algn="l" rtl="0" fontAlgn="base">
                        <a:lnSpc>
                          <a:spcPct val="100000"/>
                        </a:lnSpc>
                        <a:spcBef>
                          <a:spcPts val="0"/>
                        </a:spcBef>
                        <a:spcAft>
                          <a:spcPts val="0"/>
                        </a:spcAft>
                        <a:buClr>
                          <a:srgbClr val="000000"/>
                        </a:buClr>
                        <a:buAutoNum type="arabicPeriod"/>
                      </a:pPr>
                      <a:r>
                        <a:rPr lang="en-US" sz="1500" b="0" i="0" u="none" strike="noStrike" cap="none">
                          <a:solidFill>
                            <a:srgbClr val="000000"/>
                          </a:solidFill>
                          <a:latin typeface="Arial"/>
                          <a:cs typeface="Arial"/>
                          <a:sym typeface="Arial"/>
                        </a:rPr>
                        <a:t>Schedule a service</a:t>
                      </a:r>
                    </a:p>
                    <a:p>
                      <a:pPr marL="342900" marR="0" lvl="0" indent="-342900" algn="l" rtl="0" fontAlgn="base">
                        <a:lnSpc>
                          <a:spcPct val="100000"/>
                        </a:lnSpc>
                        <a:spcBef>
                          <a:spcPts val="0"/>
                        </a:spcBef>
                        <a:spcAft>
                          <a:spcPts val="0"/>
                        </a:spcAft>
                        <a:buClr>
                          <a:srgbClr val="000000"/>
                        </a:buClr>
                        <a:buAutoNum type="arabicPeriod"/>
                      </a:pPr>
                      <a:r>
                        <a:rPr lang="en-US" sz="1500" b="0" i="0" u="none" strike="noStrike" cap="none">
                          <a:solidFill>
                            <a:srgbClr val="000000"/>
                          </a:solidFill>
                          <a:latin typeface="Arial"/>
                          <a:cs typeface="Arial"/>
                          <a:sym typeface="Arial"/>
                        </a:rPr>
                        <a:t>Manage an appointment</a:t>
                      </a:r>
                    </a:p>
                    <a:p>
                      <a:pPr marL="342900" marR="0" lvl="0" indent="-342900" algn="l" rtl="0" fontAlgn="base">
                        <a:lnSpc>
                          <a:spcPct val="100000"/>
                        </a:lnSpc>
                        <a:spcBef>
                          <a:spcPts val="0"/>
                        </a:spcBef>
                        <a:spcAft>
                          <a:spcPts val="0"/>
                        </a:spcAft>
                        <a:buClr>
                          <a:srgbClr val="000000"/>
                        </a:buClr>
                        <a:buAutoNum type="arabicPeriod"/>
                      </a:pPr>
                      <a:r>
                        <a:rPr lang="en-US" sz="1500" b="0" i="0" u="none" strike="noStrike" cap="none">
                          <a:solidFill>
                            <a:srgbClr val="000000"/>
                          </a:solidFill>
                          <a:latin typeface="Arial"/>
                          <a:cs typeface="Arial"/>
                          <a:sym typeface="Arial"/>
                        </a:rPr>
                        <a:t>Shop with an </a:t>
                      </a:r>
                      <a:r>
                        <a:rPr lang="en-US" sz="1500" b="0" i="0" u="none" strike="noStrike" cap="none">
                          <a:solidFill>
                            <a:srgbClr val="000000"/>
                          </a:solidFill>
                          <a:latin typeface="Arial"/>
                          <a:cs typeface="Arial"/>
                        </a:rPr>
                        <a:t>expert</a:t>
                      </a:r>
                    </a:p>
                    <a:p>
                      <a:pPr marL="342900" marR="0" lvl="0" indent="-342900" algn="l">
                        <a:lnSpc>
                          <a:spcPct val="100000"/>
                        </a:lnSpc>
                        <a:spcBef>
                          <a:spcPts val="0"/>
                        </a:spcBef>
                        <a:spcAft>
                          <a:spcPts val="0"/>
                        </a:spcAft>
                        <a:buClr>
                          <a:srgbClr val="000000"/>
                        </a:buClr>
                        <a:buAutoNum type="arabicPeriod"/>
                      </a:pPr>
                      <a:r>
                        <a:rPr lang="en-US" sz="1500" b="0" i="0" u="none" strike="noStrike" cap="none">
                          <a:solidFill>
                            <a:srgbClr val="000000"/>
                          </a:solidFill>
                          <a:latin typeface="Arial"/>
                          <a:cs typeface="Arial"/>
                        </a:rPr>
                        <a:t>Account</a:t>
                      </a:r>
                      <a:r>
                        <a:rPr lang="en-US" sz="1500" b="0" i="0" u="none" strike="noStrike" cap="none">
                          <a:solidFill>
                            <a:srgbClr val="000000"/>
                          </a:solidFill>
                          <a:latin typeface="Arial"/>
                          <a:cs typeface="Arial"/>
                          <a:sym typeface="Arial"/>
                        </a:rPr>
                        <a:t> Info</a:t>
                      </a:r>
                      <a:endParaRPr lang="en-US"/>
                    </a:p>
                    <a:p>
                      <a:pPr marL="342900" marR="0" lvl="0" indent="-342900" algn="l">
                        <a:lnSpc>
                          <a:spcPct val="100000"/>
                        </a:lnSpc>
                        <a:spcBef>
                          <a:spcPts val="0"/>
                        </a:spcBef>
                        <a:spcAft>
                          <a:spcPts val="0"/>
                        </a:spcAft>
                        <a:buClr>
                          <a:srgbClr val="000000"/>
                        </a:buClr>
                        <a:buAutoNum type="arabicPeriod"/>
                      </a:pPr>
                      <a:r>
                        <a:rPr lang="en-US" sz="1500" b="0" i="0" u="none" strike="noStrike" cap="none">
                          <a:solidFill>
                            <a:srgbClr val="000000"/>
                          </a:solidFill>
                          <a:latin typeface="Arial"/>
                          <a:cs typeface="Arial"/>
                          <a:sym typeface="Arial"/>
                        </a:rPr>
                        <a:t>Recently viewed</a:t>
                      </a:r>
                      <a:endParaRPr lang="en-US"/>
                    </a:p>
                    <a:p>
                      <a:pPr marL="342900" marR="0" lvl="0" indent="-342900" algn="l">
                        <a:lnSpc>
                          <a:spcPct val="100000"/>
                        </a:lnSpc>
                        <a:spcBef>
                          <a:spcPts val="0"/>
                        </a:spcBef>
                        <a:spcAft>
                          <a:spcPts val="0"/>
                        </a:spcAft>
                        <a:buClr>
                          <a:srgbClr val="000000"/>
                        </a:buClr>
                        <a:buAutoNum type="arabicPeriod"/>
                      </a:pPr>
                      <a:r>
                        <a:rPr lang="en-US" sz="1500" b="0" i="0" u="none" strike="noStrike" cap="none">
                          <a:solidFill>
                            <a:srgbClr val="000000"/>
                          </a:solidFill>
                          <a:latin typeface="Arial"/>
                          <a:cs typeface="Arial"/>
                          <a:sym typeface="Arial"/>
                        </a:rPr>
                        <a:t>Order Status</a:t>
                      </a:r>
                      <a:endParaRPr lang="en-US"/>
                    </a:p>
                    <a:p>
                      <a:pPr marL="342900" marR="0" lvl="0" indent="-342900" algn="l">
                        <a:lnSpc>
                          <a:spcPct val="100000"/>
                        </a:lnSpc>
                        <a:spcBef>
                          <a:spcPts val="0"/>
                        </a:spcBef>
                        <a:spcAft>
                          <a:spcPts val="0"/>
                        </a:spcAft>
                        <a:buClr>
                          <a:srgbClr val="000000"/>
                        </a:buClr>
                        <a:buAutoNum type="arabicPeriod"/>
                      </a:pPr>
                      <a:r>
                        <a:rPr lang="en-US" sz="1500" b="0" i="0" u="none" strike="noStrike" cap="none">
                          <a:solidFill>
                            <a:srgbClr val="000000"/>
                          </a:solidFill>
                          <a:latin typeface="Arial"/>
                          <a:cs typeface="Arial"/>
                          <a:sym typeface="Arial"/>
                        </a:rPr>
                        <a:t>Saved Items</a:t>
                      </a:r>
                      <a:endParaRPr lang="en-US">
                        <a:sym typeface="Arial"/>
                      </a:endParaRPr>
                    </a:p>
                    <a:p>
                      <a:pPr marL="0" marR="0" lvl="0" indent="0" algn="l" rtl="0" fontAlgn="base">
                        <a:lnSpc>
                          <a:spcPct val="100000"/>
                        </a:lnSpc>
                        <a:spcBef>
                          <a:spcPts val="0"/>
                        </a:spcBef>
                        <a:spcAft>
                          <a:spcPts val="0"/>
                        </a:spcAft>
                        <a:buClr>
                          <a:srgbClr val="000000"/>
                        </a:buClr>
                        <a:buFont typeface="Arial"/>
                        <a:buChar char="•"/>
                      </a:pPr>
                      <a:endParaRPr lang="en-US" sz="1500" b="0" i="0" u="none" strike="noStrike" cap="none">
                        <a:solidFill>
                          <a:srgbClr val="000000"/>
                        </a:solidFill>
                        <a:latin typeface="Arial"/>
                        <a:cs typeface="Arial"/>
                        <a:sym typeface="Arial"/>
                      </a:endParaRPr>
                    </a:p>
                    <a:p>
                      <a:pPr fontAlgn="t"/>
                      <a:br>
                        <a:rPr lang="en-US">
                          <a:effectLst/>
                        </a:rPr>
                      </a:br>
                      <a:endParaRPr lang="en-US">
                        <a:effectLst/>
                      </a:endParaRPr>
                    </a:p>
                  </a:txBody>
                  <a:tcPr marL="63500" marR="63500" marT="63500" marB="63500"/>
                </a:tc>
                <a:extLst>
                  <a:ext uri="{0D108BD9-81ED-4DB2-BD59-A6C34878D82A}">
                    <a16:rowId xmlns:a16="http://schemas.microsoft.com/office/drawing/2014/main" val="314988871"/>
                  </a:ext>
                </a:extLst>
              </a:tr>
            </a:tbl>
          </a:graphicData>
        </a:graphic>
      </p:graphicFrame>
    </p:spTree>
    <p:extLst>
      <p:ext uri="{BB962C8B-B14F-4D97-AF65-F5344CB8AC3E}">
        <p14:creationId xmlns:p14="http://schemas.microsoft.com/office/powerpoint/2010/main" val="37315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37A94DB-577E-4B46-A421-4C192AAC4AD8}"/>
              </a:ext>
            </a:extLst>
          </p:cNvPr>
          <p:cNvGraphicFramePr>
            <a:graphicFrameLocks noGrp="1"/>
          </p:cNvGraphicFramePr>
          <p:nvPr>
            <p:extLst>
              <p:ext uri="{D42A27DB-BD31-4B8C-83A1-F6EECF244321}">
                <p14:modId xmlns:p14="http://schemas.microsoft.com/office/powerpoint/2010/main" val="3641095917"/>
              </p:ext>
            </p:extLst>
          </p:nvPr>
        </p:nvGraphicFramePr>
        <p:xfrm>
          <a:off x="9686" y="19372"/>
          <a:ext cx="9144000" cy="5114745"/>
        </p:xfrm>
        <a:graphic>
          <a:graphicData uri="http://schemas.openxmlformats.org/drawingml/2006/table">
            <a:tbl>
              <a:tblPr firstRow="1" bandRow="1">
                <a:tableStyleId>{3BC9158C-3E63-4015-A79D-B7BAE34DB516}</a:tableStyleId>
              </a:tblPr>
              <a:tblGrid>
                <a:gridCol w="4572000">
                  <a:extLst>
                    <a:ext uri="{9D8B030D-6E8A-4147-A177-3AD203B41FA5}">
                      <a16:colId xmlns:a16="http://schemas.microsoft.com/office/drawing/2014/main" val="2936789260"/>
                    </a:ext>
                  </a:extLst>
                </a:gridCol>
                <a:gridCol w="4572000">
                  <a:extLst>
                    <a:ext uri="{9D8B030D-6E8A-4147-A177-3AD203B41FA5}">
                      <a16:colId xmlns:a16="http://schemas.microsoft.com/office/drawing/2014/main" val="1456377687"/>
                    </a:ext>
                  </a:extLst>
                </a:gridCol>
              </a:tblGrid>
              <a:tr h="5114745">
                <a:tc>
                  <a:txBody>
                    <a:bodyPr/>
                    <a:lstStyle/>
                    <a:p>
                      <a:pPr marL="0" marR="0" lvl="0" indent="0" algn="l" rtl="0" fontAlgn="t">
                        <a:lnSpc>
                          <a:spcPct val="100000"/>
                        </a:lnSpc>
                        <a:spcBef>
                          <a:spcPts val="0"/>
                        </a:spcBef>
                        <a:spcAft>
                          <a:spcPts val="0"/>
                        </a:spcAft>
                        <a:buClr>
                          <a:srgbClr val="000000"/>
                        </a:buClr>
                        <a:buNone/>
                      </a:pPr>
                      <a:r>
                        <a:rPr lang="en-US" sz="1800" b="1" i="0" u="none" strike="noStrike" cap="none">
                          <a:solidFill>
                            <a:srgbClr val="000000"/>
                          </a:solidFill>
                          <a:latin typeface="Arial"/>
                          <a:cs typeface="Arial"/>
                          <a:sym typeface="Arial"/>
                        </a:rPr>
                        <a:t>Navigation map</a:t>
                      </a:r>
                      <a:r>
                        <a:rPr lang="en-US" sz="1800" b="1" i="0" u="none" strike="noStrike" cap="none">
                          <a:solidFill>
                            <a:srgbClr val="000000"/>
                          </a:solidFill>
                          <a:latin typeface="Arial"/>
                          <a:cs typeface="Arial"/>
                        </a:rPr>
                        <a:t> </a:t>
                      </a:r>
                      <a:r>
                        <a:rPr lang="en-US" sz="1800" b="1" i="0" u="none" strike="noStrike" cap="none" noProof="0"/>
                        <a:t>(Contd..)</a:t>
                      </a:r>
                      <a:endParaRPr lang="en-US" sz="1800" b="1" i="0" u="none" strike="noStrike" cap="none">
                        <a:solidFill>
                          <a:srgbClr val="000000"/>
                        </a:solidFill>
                        <a:latin typeface="Arial"/>
                        <a:cs typeface="Arial"/>
                        <a:sym typeface="Arial"/>
                      </a:endParaRPr>
                    </a:p>
                  </a:txBody>
                  <a:tcPr marL="63500" marR="63500" marT="63500" marB="63500"/>
                </a:tc>
                <a:tc>
                  <a:txBody>
                    <a:bodyPr/>
                    <a:lstStyle/>
                    <a:p>
                      <a:pPr marL="0" marR="0" lvl="0" indent="0" algn="l" rtl="0" fontAlgn="base">
                        <a:lnSpc>
                          <a:spcPct val="100000"/>
                        </a:lnSpc>
                        <a:spcBef>
                          <a:spcPts val="0"/>
                        </a:spcBef>
                        <a:spcAft>
                          <a:spcPts val="0"/>
                        </a:spcAft>
                        <a:buClr>
                          <a:srgbClr val="000000"/>
                        </a:buClr>
                        <a:buFont typeface="Arial"/>
                        <a:buChar char="•"/>
                      </a:pPr>
                      <a:endParaRPr lang="en-US" sz="1500" b="0" i="0" u="none" strike="noStrike" cap="none">
                        <a:solidFill>
                          <a:srgbClr val="000000"/>
                        </a:solidFill>
                        <a:latin typeface="Arial"/>
                        <a:cs typeface="Arial"/>
                        <a:sym typeface="Arial"/>
                      </a:endParaRPr>
                    </a:p>
                    <a:p>
                      <a:pPr marL="0" marR="0" lvl="0" indent="0" algn="l" rtl="0" fontAlgn="base">
                        <a:lnSpc>
                          <a:spcPct val="100000"/>
                        </a:lnSpc>
                        <a:spcBef>
                          <a:spcPts val="0"/>
                        </a:spcBef>
                        <a:spcAft>
                          <a:spcPts val="0"/>
                        </a:spcAft>
                        <a:buClr>
                          <a:srgbClr val="000000"/>
                        </a:buClr>
                        <a:buFont typeface="Arial"/>
                        <a:buChar char="•"/>
                      </a:pPr>
                      <a:r>
                        <a:rPr lang="en-US" sz="1800" b="1" i="0" u="none" strike="noStrike" cap="none">
                          <a:solidFill>
                            <a:srgbClr val="000000"/>
                          </a:solidFill>
                          <a:latin typeface="Arial"/>
                          <a:cs typeface="Arial"/>
                          <a:sym typeface="Arial"/>
                        </a:rPr>
                        <a:t>Branding Area Service Navigation Bar</a:t>
                      </a:r>
                    </a:p>
                    <a:p>
                      <a:pPr marL="0" marR="0" lvl="0" indent="0" algn="l">
                        <a:lnSpc>
                          <a:spcPct val="100000"/>
                        </a:lnSpc>
                        <a:spcBef>
                          <a:spcPts val="0"/>
                        </a:spcBef>
                        <a:spcAft>
                          <a:spcPts val="0"/>
                        </a:spcAft>
                        <a:buClr>
                          <a:srgbClr val="000000"/>
                        </a:buClr>
                        <a:buNone/>
                      </a:pPr>
                      <a:endParaRPr lang="en-US" sz="1500" b="0" i="0" u="none" strike="noStrike" cap="none">
                        <a:solidFill>
                          <a:srgbClr val="000000"/>
                        </a:solidFill>
                        <a:latin typeface="Arial"/>
                        <a:cs typeface="Arial"/>
                      </a:endParaRPr>
                    </a:p>
                    <a:p>
                      <a:pPr marL="0" marR="0" lvl="0" indent="0" algn="l" rtl="0" fontAlgn="t">
                        <a:lnSpc>
                          <a:spcPct val="100000"/>
                        </a:lnSpc>
                        <a:spcBef>
                          <a:spcPts val="0"/>
                        </a:spcBef>
                        <a:spcAft>
                          <a:spcPts val="0"/>
                        </a:spcAft>
                        <a:buClr>
                          <a:srgbClr val="000000"/>
                        </a:buClr>
                        <a:buNone/>
                      </a:pPr>
                      <a:r>
                        <a:rPr lang="en-US" sz="1500" b="0" i="0" u="none" strike="noStrike" cap="none">
                          <a:solidFill>
                            <a:srgbClr val="000000"/>
                          </a:solidFill>
                          <a:latin typeface="Arial"/>
                          <a:cs typeface="Arial"/>
                          <a:sym typeface="Arial"/>
                        </a:rPr>
                        <a:t> </a:t>
                      </a:r>
                      <a:r>
                        <a:rPr lang="en-US" sz="1500" b="0" i="0" u="none" strike="noStrike" cap="none">
                          <a:solidFill>
                            <a:srgbClr val="000000"/>
                          </a:solidFill>
                          <a:latin typeface="Arial"/>
                          <a:cs typeface="Arial"/>
                        </a:rPr>
                        <a:t> </a:t>
                      </a:r>
                      <a:r>
                        <a:rPr lang="en-US" sz="1500" b="0" i="0" u="none" strike="noStrike" cap="none">
                          <a:solidFill>
                            <a:srgbClr val="000000"/>
                          </a:solidFill>
                          <a:latin typeface="Arial"/>
                          <a:cs typeface="Arial"/>
                          <a:sym typeface="Arial"/>
                        </a:rPr>
                        <a:t> </a:t>
                      </a:r>
                      <a:r>
                        <a:rPr lang="en-US" sz="1500" b="0" i="0" u="none" strike="noStrike" cap="none">
                          <a:solidFill>
                            <a:srgbClr val="000000"/>
                          </a:solidFill>
                          <a:latin typeface="Arial"/>
                          <a:cs typeface="Arial"/>
                        </a:rPr>
                        <a:t>       </a:t>
                      </a:r>
                      <a:r>
                        <a:rPr lang="en-US" sz="1500" b="0" i="0" u="none" strike="noStrike" cap="none">
                          <a:solidFill>
                            <a:srgbClr val="000000"/>
                          </a:solidFill>
                          <a:latin typeface="Arial"/>
                          <a:cs typeface="Arial"/>
                          <a:sym typeface="Arial"/>
                        </a:rPr>
                        <a:t>1. Customer Support</a:t>
                      </a:r>
                    </a:p>
                    <a:p>
                      <a:pPr marL="0" marR="0" lvl="0" indent="0" algn="l" rtl="0" fontAlgn="t">
                        <a:lnSpc>
                          <a:spcPct val="100000"/>
                        </a:lnSpc>
                        <a:spcBef>
                          <a:spcPts val="0"/>
                        </a:spcBef>
                        <a:spcAft>
                          <a:spcPts val="0"/>
                        </a:spcAft>
                        <a:buClr>
                          <a:srgbClr val="000000"/>
                        </a:buClr>
                        <a:buNone/>
                      </a:pPr>
                      <a:r>
                        <a:rPr lang="en-US" sz="1500" b="0" i="0" u="none" strike="noStrike" cap="none">
                          <a:solidFill>
                            <a:srgbClr val="000000"/>
                          </a:solidFill>
                          <a:latin typeface="Arial"/>
                          <a:cs typeface="Arial"/>
                          <a:sym typeface="Arial"/>
                        </a:rPr>
                        <a:t>          2. Credit Card</a:t>
                      </a:r>
                      <a:br>
                        <a:rPr lang="en-US" sz="1500" b="0" i="0" u="none" strike="noStrike" cap="none">
                          <a:solidFill>
                            <a:srgbClr val="000000"/>
                          </a:solidFill>
                          <a:latin typeface="Arial"/>
                          <a:cs typeface="Arial"/>
                          <a:sym typeface="Arial"/>
                        </a:rPr>
                      </a:br>
                      <a:r>
                        <a:rPr lang="en-US" sz="1500" b="0" i="0" u="none" strike="noStrike" cap="none">
                          <a:solidFill>
                            <a:srgbClr val="000000"/>
                          </a:solidFill>
                          <a:latin typeface="Arial"/>
                          <a:cs typeface="Arial"/>
                          <a:sym typeface="Arial"/>
                        </a:rPr>
                        <a:t>          3. Top Deals</a:t>
                      </a:r>
                      <a:br>
                        <a:rPr lang="en-US" sz="1500" b="0" i="0" u="none" strike="noStrike" cap="none">
                          <a:solidFill>
                            <a:srgbClr val="000000"/>
                          </a:solidFill>
                          <a:latin typeface="Arial"/>
                          <a:cs typeface="Arial"/>
                          <a:sym typeface="Arial"/>
                        </a:rPr>
                      </a:br>
                      <a:r>
                        <a:rPr lang="en-US" sz="1500" b="0" i="0" u="none" strike="noStrike" cap="none">
                          <a:solidFill>
                            <a:srgbClr val="000000"/>
                          </a:solidFill>
                          <a:latin typeface="Arial"/>
                          <a:cs typeface="Arial"/>
                          <a:sym typeface="Arial"/>
                        </a:rPr>
                        <a:t>          4. Deal of the Day</a:t>
                      </a:r>
                    </a:p>
                    <a:p>
                      <a:pPr marL="0" marR="0" lvl="0" indent="0" algn="l" rtl="0" fontAlgn="t">
                        <a:lnSpc>
                          <a:spcPct val="100000"/>
                        </a:lnSpc>
                        <a:spcBef>
                          <a:spcPts val="0"/>
                        </a:spcBef>
                        <a:spcAft>
                          <a:spcPts val="0"/>
                        </a:spcAft>
                        <a:buClr>
                          <a:srgbClr val="000000"/>
                        </a:buClr>
                        <a:buNone/>
                      </a:pPr>
                      <a:r>
                        <a:rPr lang="en-US" sz="1500" b="0" i="0" u="none" strike="noStrike" cap="none">
                          <a:solidFill>
                            <a:srgbClr val="000000"/>
                          </a:solidFill>
                          <a:latin typeface="Arial"/>
                          <a:cs typeface="Arial"/>
                          <a:sym typeface="Arial"/>
                        </a:rPr>
                        <a:t>           5. Gifts</a:t>
                      </a:r>
                    </a:p>
                    <a:p>
                      <a:pPr marL="0" marR="0" lvl="0" indent="0" algn="l" rtl="0" fontAlgn="t">
                        <a:lnSpc>
                          <a:spcPct val="100000"/>
                        </a:lnSpc>
                        <a:spcBef>
                          <a:spcPts val="0"/>
                        </a:spcBef>
                        <a:spcAft>
                          <a:spcPts val="0"/>
                        </a:spcAft>
                        <a:buClr>
                          <a:srgbClr val="000000"/>
                        </a:buClr>
                        <a:buNone/>
                      </a:pPr>
                      <a:r>
                        <a:rPr lang="en-US" sz="1500" b="0" i="0" u="none" strike="noStrike" cap="none">
                          <a:solidFill>
                            <a:srgbClr val="000000"/>
                          </a:solidFill>
                          <a:latin typeface="Arial"/>
                          <a:cs typeface="Arial"/>
                          <a:sym typeface="Arial"/>
                        </a:rPr>
                        <a:t>           6. Health &amp; Wellness</a:t>
                      </a:r>
                    </a:p>
                    <a:p>
                      <a:pPr marL="0" marR="0" lvl="0" indent="0" algn="l" rtl="0" fontAlgn="t">
                        <a:lnSpc>
                          <a:spcPct val="100000"/>
                        </a:lnSpc>
                        <a:spcBef>
                          <a:spcPts val="0"/>
                        </a:spcBef>
                        <a:spcAft>
                          <a:spcPts val="0"/>
                        </a:spcAft>
                        <a:buClr>
                          <a:srgbClr val="000000"/>
                        </a:buClr>
                        <a:buNone/>
                      </a:pPr>
                      <a:r>
                        <a:rPr lang="en-US" sz="1500" b="0" i="0" u="none" strike="noStrike" cap="none">
                          <a:solidFill>
                            <a:srgbClr val="000000"/>
                          </a:solidFill>
                          <a:latin typeface="Arial"/>
                          <a:cs typeface="Arial"/>
                          <a:sym typeface="Arial"/>
                        </a:rPr>
                        <a:t>           7. Business</a:t>
                      </a:r>
                    </a:p>
                    <a:p>
                      <a:pPr marL="0" marR="0" lvl="0" indent="0" algn="l" rtl="0" fontAlgn="t">
                        <a:lnSpc>
                          <a:spcPct val="100000"/>
                        </a:lnSpc>
                        <a:spcBef>
                          <a:spcPts val="0"/>
                        </a:spcBef>
                        <a:spcAft>
                          <a:spcPts val="0"/>
                        </a:spcAft>
                        <a:buClr>
                          <a:srgbClr val="000000"/>
                        </a:buClr>
                        <a:buNone/>
                      </a:pPr>
                      <a:r>
                        <a:rPr lang="en-US" sz="1500" b="0" i="0" u="none" strike="noStrike" cap="none">
                          <a:solidFill>
                            <a:srgbClr val="000000"/>
                          </a:solidFill>
                          <a:latin typeface="Arial"/>
                          <a:cs typeface="Arial"/>
                          <a:sym typeface="Arial"/>
                        </a:rPr>
                        <a:t>           8. Language Options</a:t>
                      </a:r>
                    </a:p>
                    <a:p>
                      <a:pPr marL="0" marR="0" lvl="0" indent="0" algn="l" rtl="0" fontAlgn="t">
                        <a:lnSpc>
                          <a:spcPct val="100000"/>
                        </a:lnSpc>
                        <a:spcBef>
                          <a:spcPts val="0"/>
                        </a:spcBef>
                        <a:spcAft>
                          <a:spcPts val="0"/>
                        </a:spcAft>
                        <a:buClr>
                          <a:srgbClr val="000000"/>
                        </a:buClr>
                        <a:buNone/>
                      </a:pPr>
                      <a:br>
                        <a:rPr lang="en-US" sz="1500" b="0" i="0" u="none" strike="noStrike" cap="none">
                          <a:solidFill>
                            <a:srgbClr val="000000"/>
                          </a:solidFill>
                          <a:latin typeface="Arial"/>
                          <a:cs typeface="Arial"/>
                          <a:sym typeface="Arial"/>
                        </a:rPr>
                      </a:br>
                      <a:endParaRPr lang="en-US" sz="1500" b="0" i="0" u="none" strike="noStrike" cap="none">
                        <a:solidFill>
                          <a:srgbClr val="000000"/>
                        </a:solidFill>
                        <a:latin typeface="Arial"/>
                        <a:cs typeface="Arial"/>
                        <a:sym typeface="Arial"/>
                      </a:endParaRPr>
                    </a:p>
                  </a:txBody>
                  <a:tcPr marL="63500" marR="63500" marT="63500" marB="63500"/>
                </a:tc>
                <a:extLst>
                  <a:ext uri="{0D108BD9-81ED-4DB2-BD59-A6C34878D82A}">
                    <a16:rowId xmlns:a16="http://schemas.microsoft.com/office/drawing/2014/main" val="2052943235"/>
                  </a:ext>
                </a:extLst>
              </a:tr>
            </a:tbl>
          </a:graphicData>
        </a:graphic>
      </p:graphicFrame>
    </p:spTree>
    <p:extLst>
      <p:ext uri="{BB962C8B-B14F-4D97-AF65-F5344CB8AC3E}">
        <p14:creationId xmlns:p14="http://schemas.microsoft.com/office/powerpoint/2010/main" val="48450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a:t>Surface Plane</a:t>
            </a:r>
            <a:endParaRPr u="sng"/>
          </a:p>
        </p:txBody>
      </p:sp>
      <p:sp>
        <p:nvSpPr>
          <p:cNvPr id="78" name="Google Shape;78;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266700" algn="l" rtl="0">
              <a:spcBef>
                <a:spcPts val="0"/>
              </a:spcBef>
              <a:spcAft>
                <a:spcPts val="0"/>
              </a:spcAft>
              <a:buNone/>
            </a:pPr>
            <a:r>
              <a:rPr lang="en-GB" sz="1400">
                <a:latin typeface="Arial"/>
                <a:ea typeface="Arial"/>
                <a:cs typeface="Arial"/>
                <a:sym typeface="Arial"/>
              </a:rPr>
              <a:t> </a:t>
            </a:r>
            <a:endParaRPr sz="1400">
              <a:latin typeface="Arial"/>
              <a:ea typeface="Arial"/>
              <a:cs typeface="Arial"/>
              <a:sym typeface="Arial"/>
            </a:endParaRPr>
          </a:p>
          <a:p>
            <a:pPr marL="400050" indent="-285750">
              <a:lnSpc>
                <a:spcPct val="200000"/>
              </a:lnSpc>
            </a:pPr>
            <a:r>
              <a:rPr lang="en-US"/>
              <a:t>Surface is the ‘skin’ layer of the product.</a:t>
            </a:r>
          </a:p>
          <a:p>
            <a:pPr marL="400050" indent="-285750">
              <a:lnSpc>
                <a:spcPct val="200000"/>
              </a:lnSpc>
            </a:pPr>
            <a:r>
              <a:rPr lang="en-US"/>
              <a:t>Here, designers dive into the visual treatment of the product to create the packaging, the final ‘</a:t>
            </a:r>
            <a:r>
              <a:rPr lang="en-US" b="1"/>
              <a:t>look-and-feel</a:t>
            </a:r>
            <a:r>
              <a:rPr lang="en-US"/>
              <a:t>’, of the product.</a:t>
            </a:r>
          </a:p>
          <a:p>
            <a:pPr marL="400050" indent="-285750">
              <a:lnSpc>
                <a:spcPct val="200000"/>
              </a:lnSpc>
            </a:pPr>
            <a:r>
              <a:rPr lang="en-US"/>
              <a:t>This is where the content meets users’ senses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3C4E1F7-C5AD-458F-81C2-E402B2DF125B}"/>
              </a:ext>
            </a:extLst>
          </p:cNvPr>
          <p:cNvGraphicFramePr>
            <a:graphicFrameLocks noGrp="1"/>
          </p:cNvGraphicFramePr>
          <p:nvPr>
            <p:extLst>
              <p:ext uri="{D42A27DB-BD31-4B8C-83A1-F6EECF244321}">
                <p14:modId xmlns:p14="http://schemas.microsoft.com/office/powerpoint/2010/main" val="1063051521"/>
              </p:ext>
            </p:extLst>
          </p:nvPr>
        </p:nvGraphicFramePr>
        <p:xfrm>
          <a:off x="742097" y="127947"/>
          <a:ext cx="7229046" cy="4878590"/>
        </p:xfrm>
        <a:graphic>
          <a:graphicData uri="http://schemas.openxmlformats.org/drawingml/2006/table">
            <a:tbl>
              <a:tblPr firstRow="1" bandRow="1">
                <a:tableStyleId>{3BC9158C-3E63-4015-A79D-B7BAE34DB516}</a:tableStyleId>
              </a:tblPr>
              <a:tblGrid>
                <a:gridCol w="3851227">
                  <a:extLst>
                    <a:ext uri="{9D8B030D-6E8A-4147-A177-3AD203B41FA5}">
                      <a16:colId xmlns:a16="http://schemas.microsoft.com/office/drawing/2014/main" val="1598809045"/>
                    </a:ext>
                  </a:extLst>
                </a:gridCol>
                <a:gridCol w="3377819">
                  <a:extLst>
                    <a:ext uri="{9D8B030D-6E8A-4147-A177-3AD203B41FA5}">
                      <a16:colId xmlns:a16="http://schemas.microsoft.com/office/drawing/2014/main" val="2288534152"/>
                    </a:ext>
                  </a:extLst>
                </a:gridCol>
              </a:tblGrid>
              <a:tr h="458582">
                <a:tc>
                  <a:txBody>
                    <a:bodyPr/>
                    <a:lstStyle/>
                    <a:p>
                      <a:pPr algn="ctr" rtl="0" fontAlgn="t">
                        <a:spcBef>
                          <a:spcPts val="0"/>
                        </a:spcBef>
                        <a:spcAft>
                          <a:spcPts val="0"/>
                        </a:spcAft>
                      </a:pPr>
                      <a:r>
                        <a:rPr lang="en-US" sz="1800" b="1" i="0" u="none" strike="noStrike" cap="none">
                          <a:solidFill>
                            <a:schemeClr val="dk1"/>
                          </a:solidFill>
                          <a:latin typeface="Old Standard TT"/>
                          <a:cs typeface="Arial"/>
                          <a:sym typeface="Arial"/>
                        </a:rPr>
                        <a:t>Design Options</a:t>
                      </a:r>
                    </a:p>
                  </a:txBody>
                  <a:tcPr marL="63500" marR="63500" marT="63500" marB="63500"/>
                </a:tc>
                <a:tc>
                  <a:txBody>
                    <a:bodyPr/>
                    <a:lstStyle/>
                    <a:p>
                      <a:pPr algn="ctr" rtl="0" fontAlgn="t">
                        <a:spcBef>
                          <a:spcPts val="0"/>
                        </a:spcBef>
                        <a:spcAft>
                          <a:spcPts val="0"/>
                        </a:spcAft>
                      </a:pPr>
                      <a:r>
                        <a:rPr lang="en-US" sz="1800" b="1" i="0" u="none" strike="noStrike" cap="none">
                          <a:solidFill>
                            <a:schemeClr val="dk1"/>
                          </a:solidFill>
                          <a:latin typeface="Old Standard TT"/>
                          <a:cs typeface="Arial"/>
                          <a:sym typeface="Arial"/>
                        </a:rPr>
                        <a:t>Designers / Stakeholders</a:t>
                      </a:r>
                    </a:p>
                  </a:txBody>
                  <a:tcPr marL="63500" marR="63500" marT="63500" marB="63500"/>
                </a:tc>
                <a:extLst>
                  <a:ext uri="{0D108BD9-81ED-4DB2-BD59-A6C34878D82A}">
                    <a16:rowId xmlns:a16="http://schemas.microsoft.com/office/drawing/2014/main" val="1570222930"/>
                  </a:ext>
                </a:extLst>
              </a:tr>
              <a:tr h="737008">
                <a:tc>
                  <a:txBody>
                    <a:bodyPr/>
                    <a:lstStyle/>
                    <a:p>
                      <a:pPr rtl="0" fontAlgn="t">
                        <a:spcBef>
                          <a:spcPts val="0"/>
                        </a:spcBef>
                        <a:spcAft>
                          <a:spcPts val="0"/>
                        </a:spcAft>
                      </a:pPr>
                      <a:r>
                        <a:rPr lang="en-US" sz="1500" b="0" i="0" u="none" strike="noStrike" cap="none">
                          <a:solidFill>
                            <a:schemeClr val="dk1"/>
                          </a:solidFill>
                          <a:latin typeface="Old Standard TT"/>
                          <a:cs typeface="Arial"/>
                        </a:rPr>
                        <a:t>Color</a:t>
                      </a:r>
                      <a:r>
                        <a:rPr lang="en-US" sz="1500" b="0" i="0" u="none" strike="noStrike" cap="none">
                          <a:solidFill>
                            <a:schemeClr val="dk1"/>
                          </a:solidFill>
                          <a:latin typeface="Old Standard TT"/>
                          <a:cs typeface="Arial"/>
                          <a:sym typeface="Arial"/>
                        </a:rPr>
                        <a:t> Scheme</a:t>
                      </a:r>
                    </a:p>
                  </a:txBody>
                  <a:tcPr marL="63500" marR="63500" marT="63500" marB="63500"/>
                </a:tc>
                <a:tc>
                  <a:txBody>
                    <a:bodyPr/>
                    <a:lstStyle/>
                    <a:p>
                      <a:pPr rtl="0" fontAlgn="base">
                        <a:spcBef>
                          <a:spcPts val="0"/>
                        </a:spcBef>
                        <a:spcAft>
                          <a:spcPts val="0"/>
                        </a:spcAft>
                        <a:buFont typeface="Arial" panose="020B0604020202020204" pitchFamily="34" charset="0"/>
                        <a:buChar char="•"/>
                      </a:pPr>
                      <a:r>
                        <a:rPr lang="en-US" sz="1500" b="0" i="0" u="none" strike="noStrike" cap="none">
                          <a:solidFill>
                            <a:schemeClr val="dk1"/>
                          </a:solidFill>
                          <a:latin typeface="Old Standard TT"/>
                          <a:cs typeface="Arial"/>
                          <a:sym typeface="Arial"/>
                        </a:rPr>
                        <a:t>Primary Color - #1549B4</a:t>
                      </a:r>
                    </a:p>
                    <a:p>
                      <a:pPr rtl="0" fontAlgn="base">
                        <a:spcBef>
                          <a:spcPts val="0"/>
                        </a:spcBef>
                        <a:spcAft>
                          <a:spcPts val="0"/>
                        </a:spcAft>
                        <a:buFont typeface="Arial" panose="020B0604020202020204" pitchFamily="34" charset="0"/>
                        <a:buChar char="•"/>
                      </a:pPr>
                      <a:r>
                        <a:rPr lang="en-US" sz="1500" b="0" i="0" u="none" strike="noStrike" cap="none">
                          <a:solidFill>
                            <a:schemeClr val="dk1"/>
                          </a:solidFill>
                          <a:latin typeface="Old Standard TT"/>
                          <a:cs typeface="Arial"/>
                          <a:sym typeface="Arial"/>
                        </a:rPr>
                        <a:t>Secondary Color - # FEEF50</a:t>
                      </a:r>
                    </a:p>
                  </a:txBody>
                  <a:tcPr marL="63500" marR="63500" marT="63500" marB="63500"/>
                </a:tc>
                <a:extLst>
                  <a:ext uri="{0D108BD9-81ED-4DB2-BD59-A6C34878D82A}">
                    <a16:rowId xmlns:a16="http://schemas.microsoft.com/office/drawing/2014/main" val="2559572394"/>
                  </a:ext>
                </a:extLst>
              </a:tr>
              <a:tr h="999055">
                <a:tc>
                  <a:txBody>
                    <a:bodyPr/>
                    <a:lstStyle/>
                    <a:p>
                      <a:pPr rtl="0" fontAlgn="t">
                        <a:spcBef>
                          <a:spcPts val="0"/>
                        </a:spcBef>
                        <a:spcAft>
                          <a:spcPts val="0"/>
                        </a:spcAft>
                      </a:pPr>
                      <a:r>
                        <a:rPr lang="en-US" sz="1500" b="0" i="0" u="none" strike="noStrike" cap="none">
                          <a:solidFill>
                            <a:schemeClr val="dk1"/>
                          </a:solidFill>
                          <a:latin typeface="Old Standard TT"/>
                          <a:cs typeface="Arial"/>
                          <a:sym typeface="Arial"/>
                        </a:rPr>
                        <a:t>Typogra</a:t>
                      </a:r>
                      <a:r>
                        <a:rPr lang="en-US" sz="1500" b="0" i="0" u="none" strike="noStrike" cap="none">
                          <a:solidFill>
                            <a:schemeClr val="dk1"/>
                          </a:solidFill>
                          <a:latin typeface="Old Standard TT"/>
                          <a:cs typeface="Arial"/>
                          <a:sym typeface="Old Standard TT"/>
                        </a:rPr>
                        <a:t>phy</a:t>
                      </a:r>
                    </a:p>
                  </a:txBody>
                  <a:tcPr marL="63500" marR="63500" marT="63500" marB="63500"/>
                </a:tc>
                <a:tc>
                  <a:txBody>
                    <a:bodyPr/>
                    <a:lstStyle/>
                    <a:p>
                      <a:pPr rtl="0" fontAlgn="base">
                        <a:spcBef>
                          <a:spcPts val="0"/>
                        </a:spcBef>
                        <a:spcAft>
                          <a:spcPts val="0"/>
                        </a:spcAft>
                        <a:buFont typeface="Arial" panose="020B0604020202020204" pitchFamily="34" charset="0"/>
                        <a:buChar char="•"/>
                      </a:pPr>
                      <a:r>
                        <a:rPr lang="en-US" sz="1500" b="0" i="0" u="none" strike="noStrike" cap="none">
                          <a:solidFill>
                            <a:schemeClr val="dk1"/>
                          </a:solidFill>
                          <a:latin typeface="Old Standard TT"/>
                          <a:cs typeface="Arial"/>
                          <a:sym typeface="Arial"/>
                        </a:rPr>
                        <a:t>Font Family - Roboto</a:t>
                      </a:r>
                    </a:p>
                    <a:p>
                      <a:pPr rtl="0" fontAlgn="base">
                        <a:spcBef>
                          <a:spcPts val="0"/>
                        </a:spcBef>
                        <a:spcAft>
                          <a:spcPts val="0"/>
                        </a:spcAft>
                        <a:buFont typeface="Arial" panose="020B0604020202020204" pitchFamily="34" charset="0"/>
                        <a:buChar char="•"/>
                      </a:pPr>
                      <a:r>
                        <a:rPr lang="en-US" sz="1500" b="0" i="0" u="none" strike="noStrike" cap="none">
                          <a:solidFill>
                            <a:schemeClr val="dk1"/>
                          </a:solidFill>
                          <a:latin typeface="Old Standard TT"/>
                          <a:cs typeface="Arial"/>
                          <a:sym typeface="Arial"/>
                        </a:rPr>
                        <a:t>Headings color - #000000 or #1549B4</a:t>
                      </a:r>
                    </a:p>
                    <a:p>
                      <a:pPr rtl="0" fontAlgn="base">
                        <a:spcBef>
                          <a:spcPts val="0"/>
                        </a:spcBef>
                        <a:spcAft>
                          <a:spcPts val="0"/>
                        </a:spcAft>
                        <a:buFont typeface="Arial" panose="020B0604020202020204" pitchFamily="34" charset="0"/>
                        <a:buChar char="•"/>
                      </a:pPr>
                      <a:r>
                        <a:rPr lang="en-US" sz="1500" b="0" i="0" u="none" strike="noStrike" cap="none">
                          <a:solidFill>
                            <a:schemeClr val="dk1"/>
                          </a:solidFill>
                          <a:latin typeface="Old Standard TT"/>
                          <a:cs typeface="Arial"/>
                          <a:sym typeface="Arial"/>
                        </a:rPr>
                        <a:t>Body color and font - #000000, Roboto</a:t>
                      </a:r>
                    </a:p>
                  </a:txBody>
                  <a:tcPr marL="63500" marR="63500" marT="63500" marB="63500"/>
                </a:tc>
                <a:extLst>
                  <a:ext uri="{0D108BD9-81ED-4DB2-BD59-A6C34878D82A}">
                    <a16:rowId xmlns:a16="http://schemas.microsoft.com/office/drawing/2014/main" val="90486373"/>
                  </a:ext>
                </a:extLst>
              </a:tr>
              <a:tr h="2079995">
                <a:tc>
                  <a:txBody>
                    <a:bodyPr/>
                    <a:lstStyle/>
                    <a:p>
                      <a:pPr rtl="0" fontAlgn="t">
                        <a:spcBef>
                          <a:spcPts val="0"/>
                        </a:spcBef>
                        <a:spcAft>
                          <a:spcPts val="0"/>
                        </a:spcAft>
                      </a:pPr>
                      <a:r>
                        <a:rPr lang="en-US" sz="1500" b="0" i="0" u="none" strike="noStrike" cap="none">
                          <a:solidFill>
                            <a:schemeClr val="dk1"/>
                          </a:solidFill>
                          <a:latin typeface="Old Standard TT"/>
                          <a:cs typeface="Arial"/>
                          <a:sym typeface="Arial"/>
                        </a:rPr>
                        <a:t>Forms</a:t>
                      </a:r>
                    </a:p>
                  </a:txBody>
                  <a:tcPr marL="63500" marR="63500" marT="63500" marB="63500"/>
                </a:tc>
                <a:tc>
                  <a:txBody>
                    <a:bodyPr/>
                    <a:lstStyle/>
                    <a:p>
                      <a:pPr rtl="0" fontAlgn="base">
                        <a:spcBef>
                          <a:spcPts val="0"/>
                        </a:spcBef>
                        <a:spcAft>
                          <a:spcPts val="0"/>
                        </a:spcAft>
                        <a:buFont typeface="Arial" panose="020B0604020202020204" pitchFamily="34" charset="0"/>
                        <a:buChar char="•"/>
                      </a:pPr>
                      <a:r>
                        <a:rPr lang="en-US" sz="1500" b="0" i="0" u="none" strike="noStrike" cap="none">
                          <a:solidFill>
                            <a:schemeClr val="dk1"/>
                          </a:solidFill>
                          <a:latin typeface="Old Standard TT"/>
                          <a:cs typeface="Arial"/>
                          <a:sym typeface="Arial"/>
                        </a:rPr>
                        <a:t>Forms should be centered</a:t>
                      </a:r>
                    </a:p>
                    <a:p>
                      <a:pPr rtl="0" fontAlgn="base">
                        <a:spcBef>
                          <a:spcPts val="0"/>
                        </a:spcBef>
                        <a:spcAft>
                          <a:spcPts val="0"/>
                        </a:spcAft>
                        <a:buFont typeface="Arial" panose="020B0604020202020204" pitchFamily="34" charset="0"/>
                        <a:buChar char="•"/>
                      </a:pPr>
                      <a:r>
                        <a:rPr lang="en-US" sz="1500" b="0" i="0" u="none" strike="noStrike" cap="none">
                          <a:solidFill>
                            <a:schemeClr val="dk1"/>
                          </a:solidFill>
                          <a:latin typeface="Old Standard TT"/>
                          <a:cs typeface="Arial"/>
                          <a:sym typeface="Arial"/>
                        </a:rPr>
                        <a:t>Headings: Bold, #000000, 32px</a:t>
                      </a:r>
                    </a:p>
                    <a:p>
                      <a:pPr rtl="0" fontAlgn="base">
                        <a:spcBef>
                          <a:spcPts val="0"/>
                        </a:spcBef>
                        <a:spcAft>
                          <a:spcPts val="0"/>
                        </a:spcAft>
                        <a:buFont typeface="Arial" panose="020B0604020202020204" pitchFamily="34" charset="0"/>
                        <a:buChar char="•"/>
                      </a:pPr>
                      <a:r>
                        <a:rPr lang="en-US" sz="1500" b="0" i="0" u="none" strike="noStrike" cap="none">
                          <a:solidFill>
                            <a:schemeClr val="dk1"/>
                          </a:solidFill>
                          <a:latin typeface="Old Standard TT"/>
                          <a:cs typeface="Arial"/>
                          <a:sym typeface="Arial"/>
                        </a:rPr>
                        <a:t>Text fields: 10px border radius</a:t>
                      </a:r>
                    </a:p>
                    <a:p>
                      <a:pPr rtl="0" fontAlgn="base">
                        <a:spcBef>
                          <a:spcPts val="0"/>
                        </a:spcBef>
                        <a:spcAft>
                          <a:spcPts val="0"/>
                        </a:spcAft>
                        <a:buFont typeface="Arial" panose="020B0604020202020204" pitchFamily="34" charset="0"/>
                        <a:buChar char="•"/>
                      </a:pPr>
                      <a:r>
                        <a:rPr lang="en-US" sz="1500" b="0" i="0" u="none" strike="noStrike" cap="none">
                          <a:solidFill>
                            <a:schemeClr val="dk1"/>
                          </a:solidFill>
                          <a:latin typeface="Old Standard TT"/>
                          <a:cs typeface="Arial"/>
                          <a:sym typeface="Arial"/>
                        </a:rPr>
                        <a:t>Checkboxes for account recovery options, remember me, terms and conditions</a:t>
                      </a:r>
                    </a:p>
                    <a:p>
                      <a:pPr rtl="0" fontAlgn="base">
                        <a:spcBef>
                          <a:spcPts val="0"/>
                        </a:spcBef>
                        <a:spcAft>
                          <a:spcPts val="0"/>
                        </a:spcAft>
                        <a:buFont typeface="Arial" panose="020B0604020202020204" pitchFamily="34" charset="0"/>
                        <a:buChar char="•"/>
                      </a:pPr>
                      <a:r>
                        <a:rPr lang="en-US" sz="1500" b="0" i="0" u="none" strike="noStrike" cap="none">
                          <a:solidFill>
                            <a:schemeClr val="dk1"/>
                          </a:solidFill>
                          <a:latin typeface="Old Standard TT"/>
                          <a:cs typeface="Arial"/>
                          <a:sym typeface="Arial"/>
                        </a:rPr>
                        <a:t>Primary buttons - #1549B4 with #ffffff text</a:t>
                      </a:r>
                      <a:br>
                        <a:rPr lang="en-US" sz="1500" b="0" i="0" u="none" strike="noStrike" cap="none">
                          <a:solidFill>
                            <a:schemeClr val="dk1"/>
                          </a:solidFill>
                          <a:latin typeface="Old Standard TT"/>
                          <a:cs typeface="Arial"/>
                          <a:sym typeface="Arial"/>
                        </a:rPr>
                      </a:br>
                      <a:r>
                        <a:rPr lang="en-US" sz="1500" b="0" i="0" u="none" strike="noStrike" cap="none">
                          <a:solidFill>
                            <a:schemeClr val="dk1"/>
                          </a:solidFill>
                          <a:latin typeface="Old Standard TT"/>
                          <a:cs typeface="Arial"/>
                          <a:sym typeface="Arial"/>
                        </a:rPr>
                        <a:t>Secondary buttons- #ffffff with #1549B4 text</a:t>
                      </a:r>
                    </a:p>
                  </a:txBody>
                  <a:tcPr marL="63500" marR="63500" marT="63500" marB="63500"/>
                </a:tc>
                <a:extLst>
                  <a:ext uri="{0D108BD9-81ED-4DB2-BD59-A6C34878D82A}">
                    <a16:rowId xmlns:a16="http://schemas.microsoft.com/office/drawing/2014/main" val="1621228492"/>
                  </a:ext>
                </a:extLst>
              </a:tr>
            </a:tbl>
          </a:graphicData>
        </a:graphic>
      </p:graphicFrame>
      <p:sp>
        <p:nvSpPr>
          <p:cNvPr id="6" name="TextBox 5">
            <a:extLst>
              <a:ext uri="{FF2B5EF4-FFF2-40B4-BE49-F238E27FC236}">
                <a16:creationId xmlns:a16="http://schemas.microsoft.com/office/drawing/2014/main" id="{C274E474-AB03-49C7-A399-B35F06B15ED1}"/>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a:solidFill>
                <a:schemeClr val="dk1"/>
              </a:solidFill>
              <a:latin typeface="Old Standard TT"/>
            </a:endParaRPr>
          </a:p>
        </p:txBody>
      </p:sp>
    </p:spTree>
    <p:extLst>
      <p:ext uri="{BB962C8B-B14F-4D97-AF65-F5344CB8AC3E}">
        <p14:creationId xmlns:p14="http://schemas.microsoft.com/office/powerpoint/2010/main" val="2638462739"/>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34</Slides>
  <Notes>15</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Paperback</vt:lpstr>
      <vt:lpstr>Shopping Website (Best Buy)</vt:lpstr>
      <vt:lpstr>Index</vt:lpstr>
      <vt:lpstr>Skeleton Plane</vt:lpstr>
      <vt:lpstr>PowerPoint Presentation</vt:lpstr>
      <vt:lpstr>PowerPoint Presentation</vt:lpstr>
      <vt:lpstr>PowerPoint Presentation</vt:lpstr>
      <vt:lpstr>PowerPoint Presentation</vt:lpstr>
      <vt:lpstr>Surface Plane</vt:lpstr>
      <vt:lpstr>PowerPoint Presentation</vt:lpstr>
      <vt:lpstr>Information Architecture</vt:lpstr>
      <vt:lpstr>PowerPoint Presentation</vt:lpstr>
      <vt:lpstr>PowerPoint Presentation</vt:lpstr>
      <vt:lpstr>PowerPoint Presentation</vt:lpstr>
      <vt:lpstr>PowerPoint Presentation</vt:lpstr>
      <vt:lpstr>PowerPoint Presentation</vt:lpstr>
      <vt:lpstr>Google Material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Personas</vt:lpstr>
      <vt:lpstr>PowerPoint Presentation</vt:lpstr>
      <vt:lpstr>PowerPoint Presentation</vt:lpstr>
      <vt:lpstr>PowerPoint Presentation</vt:lpstr>
      <vt:lpstr>Testing Methodologies </vt:lpstr>
      <vt:lpstr>PowerPoint Presentation</vt:lpstr>
      <vt:lpstr>Recommendations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Shopping Website (Best Buy)</dc:title>
  <cp:revision>2</cp:revision>
  <dcterms:modified xsi:type="dcterms:W3CDTF">2021-04-26T19:25:55Z</dcterms:modified>
</cp:coreProperties>
</file>