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69C58-5C36-416F-AE8A-6A769ED5476F}">
  <a:tblStyle styleId="{EE369C58-5C36-416F-AE8A-6A769ED547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0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83cc6ed8_4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583cc6ed8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583cc6ed8_4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583cc6ed8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83cc6ed8_4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83cc6ed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C5460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It is important to note that the order in which SUS questionnaire statements appear is intentional and should not be changed to make sure the score is calculated properly.</a:t>
            </a:r>
            <a:endParaRPr sz="16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583cc6ed8_4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583cc6ed8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3754b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43754b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3754b4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43754b4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3754b4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43754b4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43754b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43754b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59dd23db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59dd23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5688e6e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5688e6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55688e6e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55688e6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5688e6e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5688e6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583cc6ed8_4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583cc6ed8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5b18552f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5b18552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583cc6ed8_4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583cc6ed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9dd23db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9dd23d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dd73a3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dd73a3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dd73a3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dd73a3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b18552f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b1855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9dd23db7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9dd23d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83cc6ed8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83cc6ed8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usabilitygeek.com/how-to-use-the-system-usability-scale-sus-to-evaluate-the-usability-of-your-website/" TargetMode="External"/><Relationship Id="rId4" Type="http://schemas.openxmlformats.org/officeDocument/2006/relationships/hyperlink" Target="https://www.usability.gov/how-to-and-tools/methods/system-usability-scale.html" TargetMode="External"/><Relationship Id="rId5" Type="http://schemas.openxmlformats.org/officeDocument/2006/relationships/hyperlink" Target="https://www.usabilitest.com/system-usability-scale" TargetMode="External"/><Relationship Id="rId6" Type="http://schemas.openxmlformats.org/officeDocument/2006/relationships/hyperlink" Target="https://measuringu.com/su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 Methods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5"/>
            <a:ext cx="81186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Neel Lalit Shah, </a:t>
            </a:r>
            <a:r>
              <a:rPr lang="en" sz="1600"/>
              <a:t>Tian Wang, Ravi Kumar Pilla, Dhankuwar Sisodiya, Xin Tang, Yafu Zhang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are the benefits of using SUS </a:t>
            </a:r>
            <a:r>
              <a:rPr lang="en"/>
              <a:t>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71675"/>
            <a:ext cx="78930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SUS has become an industry standard, with references in over 1300 articles and publications.  The noted benefits of using SUS are :</a:t>
            </a:r>
            <a:endParaRPr sz="1600">
              <a:solidFill>
                <a:srgbClr val="333333"/>
              </a:solidFill>
            </a:endParaRPr>
          </a:p>
          <a:p>
            <a:pPr indent="-330200" lvl="0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rgbClr val="333333"/>
                </a:solidFill>
              </a:rPr>
              <a:t>Is a very easy scale to administer to participants</a:t>
            </a:r>
            <a:endParaRPr sz="1600">
              <a:solidFill>
                <a:srgbClr val="333333"/>
              </a:solidFill>
            </a:endParaRPr>
          </a:p>
          <a:p>
            <a:pPr indent="-330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rgbClr val="333333"/>
                </a:solidFill>
              </a:rPr>
              <a:t>Can be used on small sample sizes with reliable results</a:t>
            </a:r>
            <a:endParaRPr sz="1600">
              <a:solidFill>
                <a:srgbClr val="333333"/>
              </a:solidFill>
            </a:endParaRPr>
          </a:p>
          <a:p>
            <a:pPr indent="-330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rgbClr val="333333"/>
                </a:solidFill>
              </a:rPr>
              <a:t>Is valid – it can effectively differentiate between usable and unusable systems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considerations while </a:t>
            </a:r>
            <a:r>
              <a:rPr lang="en"/>
              <a:t>using SUS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75"/>
            <a:ext cx="59967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rgbClr val="333333"/>
                </a:solidFill>
              </a:rPr>
              <a:t>There is a temptation, when you look at the scores, since they are on a scale of 0-100, to interpret them as percentages but they are not</a:t>
            </a:r>
            <a:endParaRPr sz="1600">
              <a:solidFill>
                <a:srgbClr val="333333"/>
              </a:solidFill>
            </a:endParaRPr>
          </a:p>
          <a:p>
            <a:pPr indent="-330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rgbClr val="333333"/>
                </a:solidFill>
              </a:rPr>
              <a:t>The best way to interpret your results involves “normalizing” the scores to produce a percentile ranking</a:t>
            </a:r>
            <a:endParaRPr sz="16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00" y="1394750"/>
            <a:ext cx="2344800" cy="196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Questionnaires for SUS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50" y="1191675"/>
            <a:ext cx="6159449" cy="36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Questionnaires for SUS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25" y="1058225"/>
            <a:ext cx="7186025" cy="380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Scores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/>
              <a:t>Formula: Sum of all the scores * 2.5</a:t>
            </a:r>
            <a:endParaRPr sz="1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600">
                <a:solidFill>
                  <a:srgbClr val="212529"/>
                </a:solidFill>
              </a:rPr>
              <a:t>US scores can be translated into letter grades</a:t>
            </a:r>
            <a:endParaRPr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952500" y="21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{EE369C58-5C36-416F-AE8A-6A769ED5476F}</a:tableStyleId>
              </a:tblPr>
              <a:tblGrid>
                <a:gridCol w="2413000"/>
                <a:gridCol w="2413000"/>
                <a:gridCol w="2413000"/>
              </a:tblGrid>
              <a:tr h="286975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SUS Score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Letter Grade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Adjective Rating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Above 80.3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Excellent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Between 68 &amp; 80.3</a:t>
                      </a:r>
                      <a:endParaRPr sz="15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Good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68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OK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Between 51 &amp; 67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Poor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Below 51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Awful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25" y="835050"/>
            <a:ext cx="6966750" cy="348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addition, analyzed results produce the report with the following values: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  </a:t>
            </a:r>
            <a:r>
              <a:rPr lang="en" sz="1600"/>
              <a:t>         </a:t>
            </a:r>
            <a:r>
              <a:rPr lang="en" sz="1600"/>
              <a:t>Net Promoter Score</a:t>
            </a:r>
            <a:br>
              <a:rPr lang="en" sz="1600"/>
            </a:br>
            <a:r>
              <a:rPr lang="en" sz="1600"/>
              <a:t>           Learnability Score</a:t>
            </a:r>
            <a:br>
              <a:rPr lang="en" sz="1600"/>
            </a:br>
            <a:r>
              <a:rPr lang="en" sz="1600"/>
              <a:t>           Usability Score</a:t>
            </a:r>
            <a:br>
              <a:rPr lang="en" sz="1600"/>
            </a:br>
            <a:r>
              <a:rPr lang="en" sz="1600"/>
              <a:t>           Standard deviation</a:t>
            </a:r>
            <a:br>
              <a:rPr lang="en" sz="1600"/>
            </a:br>
            <a:r>
              <a:rPr lang="en" sz="1600"/>
              <a:t>           Cronbach’s alpha</a:t>
            </a:r>
            <a:br>
              <a:rPr lang="en" sz="1600"/>
            </a:br>
            <a:r>
              <a:rPr lang="en" sz="1600"/>
              <a:t>           </a:t>
            </a:r>
            <a:r>
              <a:rPr lang="en" sz="1600"/>
              <a:t>Adjective</a:t>
            </a:r>
            <a:r>
              <a:rPr lang="en" sz="1600"/>
              <a:t> average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good SUS score?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191B1D"/>
              </a:buClr>
              <a:buSzPts val="1600"/>
              <a:buChar char="●"/>
            </a:pPr>
            <a:r>
              <a:rPr lang="en" sz="1600">
                <a:solidFill>
                  <a:srgbClr val="191B1D"/>
                </a:solidFill>
              </a:rPr>
              <a:t>The 68 threshold</a:t>
            </a:r>
            <a:endParaRPr sz="1600">
              <a:solidFill>
                <a:srgbClr val="191B1D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B1D"/>
              </a:buClr>
              <a:buSzPts val="1600"/>
              <a:buChar char="●"/>
            </a:pPr>
            <a:r>
              <a:rPr lang="en" sz="1600">
                <a:solidFill>
                  <a:srgbClr val="191B1D"/>
                </a:solidFill>
              </a:rPr>
              <a:t>Process of normalizing</a:t>
            </a:r>
            <a:endParaRPr sz="1600">
              <a:solidFill>
                <a:srgbClr val="191B1D"/>
              </a:solidFill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B1D"/>
              </a:buClr>
              <a:buSzPts val="1600"/>
              <a:buChar char="●"/>
            </a:pPr>
            <a:r>
              <a:rPr lang="en" sz="1600">
                <a:solidFill>
                  <a:srgbClr val="191B1D"/>
                </a:solidFill>
              </a:rPr>
              <a:t>Grading on a curve</a:t>
            </a:r>
            <a:endParaRPr sz="23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75" y="1432188"/>
            <a:ext cx="50292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1242575" y="707850"/>
            <a:ext cx="17577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Surveys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401" y="150"/>
            <a:ext cx="4567649" cy="5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6775"/>
            <a:ext cx="4579400" cy="2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174" name="Google Shape;174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Survey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Good Survey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questions in Surveys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Surveys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Tools for an Online Survey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Design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</a:t>
            </a:r>
            <a:r>
              <a:rPr lang="en"/>
              <a:t>arallel design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process of parallel design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VS Parallel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How to make parallel design more collaborative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Survey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survey is a set of questions used to collect topic-specific information from a representative sample of your target audience.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Overhead shot of hand holding cup of light-colored tea with lemon slices floating in it" id="181" name="Google Shape;181;p32"/>
          <p:cNvPicPr preferRelativeResize="0"/>
          <p:nvPr/>
        </p:nvPicPr>
        <p:blipFill rotWithShape="1">
          <a:blip r:embed="rId3">
            <a:alphaModFix/>
          </a:blip>
          <a:srcRect b="4067" l="17813" r="16061" t="0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rn, round computer speaker" id="182" name="Google Shape;182;p32"/>
          <p:cNvPicPr preferRelativeResize="0"/>
          <p:nvPr/>
        </p:nvPicPr>
        <p:blipFill rotWithShape="1">
          <a:blip r:embed="rId4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 upside down mason jars resting on picket fence posts" id="183" name="Google Shape;183;p32"/>
          <p:cNvPicPr preferRelativeResize="0"/>
          <p:nvPr/>
        </p:nvPicPr>
        <p:blipFill rotWithShape="1">
          <a:blip r:embed="rId5">
            <a:alphaModFix/>
          </a:blip>
          <a:srcRect b="9949" l="9164" r="3636" t="13038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</a:t>
            </a:r>
            <a:r>
              <a:rPr lang="en"/>
              <a:t> Survey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71675"/>
            <a:ext cx="6674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Keep short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Stay focused on one topic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 a mix of closed- and open-ended questions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71675"/>
            <a:ext cx="39999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Closed Questions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These questions get the quantitative data from the users. </a:t>
            </a:r>
            <a:endParaRPr sz="1600"/>
          </a:p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4832400" y="1171675"/>
            <a:ext cx="39999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Open Questions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Open Questions are the qualitative data about a user’s behavior, action. </a:t>
            </a:r>
            <a:endParaRPr sz="1600"/>
          </a:p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questions in Surveys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Surveys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Who your users 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your users want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they purchase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Where they shop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they own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they think of your brand or product.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519675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better products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Mitigating risk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Providing stakeholders with confidence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an Online Survey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 Monkey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 Gizmo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Wufoo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71675"/>
            <a:ext cx="7905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https://usabilitygeek.com/how-to-use-the-system-usability-scale-sus-to-evaluate-the-usability-of-your-website/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https://www.usability.gov/how-to-and-tools/methods/system-usability-scale.html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https://www.usabilitest.com/system-usability-scale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https://measuringu.com/sus/</a:t>
            </a:r>
            <a:endParaRPr sz="1600" u="sng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512700" y="3840655"/>
            <a:ext cx="81186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Neel Lalit Shah, Tian Wang, Ravi Kumar Pilla, Dhankuwar Sisodiya, Xin Tang, Yafu Zhang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parallel design?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25" y="1566275"/>
            <a:ext cx="4127775" cy="176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350" y="1589325"/>
            <a:ext cx="3360927" cy="19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process of parallel design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75"/>
            <a:ext cx="84507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Invite designers to a design session.  (group size)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Explain the requirements to the designers.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Ask the designers to design prototypes.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lphaLcPeriod"/>
            </a:pPr>
            <a:r>
              <a:rPr lang="en" sz="1600">
                <a:solidFill>
                  <a:srgbClr val="333333"/>
                </a:solidFill>
              </a:rPr>
              <a:t>Independent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lphaLcPeriod"/>
            </a:pPr>
            <a:r>
              <a:rPr lang="en" sz="1600">
                <a:solidFill>
                  <a:srgbClr val="333333"/>
                </a:solidFill>
              </a:rPr>
              <a:t>Focus on the most important elements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Carry out user testing for each design.(random order)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Interpret the results.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Create a single merged design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eriod"/>
            </a:pPr>
            <a:r>
              <a:rPr lang="en" sz="1600">
                <a:solidFill>
                  <a:srgbClr val="333333"/>
                </a:solidFill>
              </a:rPr>
              <a:t>Proceed with iterative design.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050" y="2296350"/>
            <a:ext cx="3515699" cy="24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vs Parallel design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60625"/>
            <a:ext cx="690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Better usability in a short time</a:t>
            </a:r>
            <a:endParaRPr/>
          </a:p>
          <a:p>
            <a:pPr indent="-3175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Embrace diversity to find the best</a:t>
            </a:r>
            <a:endParaRPr/>
          </a:p>
          <a:p>
            <a:pPr indent="-317500" lvl="0" marL="45720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More objective evaluation without subjective orientation.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2817225"/>
            <a:ext cx="66465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One time, multip</a:t>
            </a:r>
            <a:r>
              <a:rPr lang="en"/>
              <a:t>le meetings.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Multiple teams, focus on the same problem.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Multiple teams, based on the previous results.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Concurrency, Collaborative Parallel Design Conference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5" y="1210625"/>
            <a:ext cx="4475914" cy="14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8073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Usability Scale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System Usability Scale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using SUS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 while using SUS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Questionnaires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Interpreting Scores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your website usable 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your job depends on getting a definitive answer to this question, you should start using the System Usability Scale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7800"/>
            <a:ext cx="4165875" cy="2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System Usability Scale</a:t>
            </a:r>
            <a:r>
              <a:rPr lang="en"/>
              <a:t>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75"/>
            <a:ext cx="84507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The System Usability Scale (SUS) provides a “quick and dirty”, reliable tool for measuring the usability.  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It consists of a 10 item questionnaire with five response options for respondents; from Strongly agree to Strongly disagree.  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Originally created by John Brooke in 1986, it allows you to evaluate a wide variety of products and services, including hardware, software, mobile devices, websites and applications. 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