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
      <p:font typeface="Comfortaa"/>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17" Type="http://schemas.openxmlformats.org/officeDocument/2006/relationships/font" Target="fonts/Comfortaa-bold.fntdata"/><Relationship Id="rId16" Type="http://schemas.openxmlformats.org/officeDocument/2006/relationships/font" Target="fonts/Comfortaa-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22351618b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22351618b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2351618bc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2351618bc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60fd11991caa080c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0fd11991caa080c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2351618bc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2351618bc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60fd11991caa080c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0fd11991caa080c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235161eb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235161eb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157650" y="664750"/>
            <a:ext cx="82305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6300">
                <a:latin typeface="Comfortaa"/>
                <a:ea typeface="Comfortaa"/>
                <a:cs typeface="Comfortaa"/>
                <a:sym typeface="Comfortaa"/>
              </a:rPr>
              <a:t>CSS HACKS</a:t>
            </a:r>
            <a:endParaRPr sz="6300">
              <a:latin typeface="Comfortaa"/>
              <a:ea typeface="Comfortaa"/>
              <a:cs typeface="Comfortaa"/>
              <a:sym typeface="Comfortaa"/>
            </a:endParaRPr>
          </a:p>
        </p:txBody>
      </p:sp>
      <p:sp>
        <p:nvSpPr>
          <p:cNvPr id="60" name="Google Shape;60;p13"/>
          <p:cNvSpPr txBox="1"/>
          <p:nvPr>
            <p:ph idx="1" type="subTitle"/>
          </p:nvPr>
        </p:nvSpPr>
        <p:spPr>
          <a:xfrm>
            <a:off x="239750" y="3999300"/>
            <a:ext cx="8783100" cy="82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700"/>
              <a:t> </a:t>
            </a:r>
            <a:r>
              <a:rPr b="1" lang="en-GB" sz="2300">
                <a:latin typeface="Comfortaa"/>
                <a:ea typeface="Comfortaa"/>
                <a:cs typeface="Comfortaa"/>
                <a:sym typeface="Comfortaa"/>
              </a:rPr>
              <a:t>Project</a:t>
            </a:r>
            <a:r>
              <a:rPr lang="en-GB" sz="2300">
                <a:latin typeface="Comfortaa"/>
                <a:ea typeface="Comfortaa"/>
                <a:cs typeface="Comfortaa"/>
                <a:sym typeface="Comfortaa"/>
              </a:rPr>
              <a:t> </a:t>
            </a:r>
            <a:r>
              <a:rPr lang="en-GB" sz="2300">
                <a:latin typeface="Comfortaa"/>
                <a:ea typeface="Comfortaa"/>
                <a:cs typeface="Comfortaa"/>
                <a:sym typeface="Comfortaa"/>
              </a:rPr>
              <a:t>: Analyzer-</a:t>
            </a:r>
            <a:r>
              <a:rPr lang="en-GB" sz="2300">
                <a:latin typeface="Comfortaa"/>
                <a:ea typeface="Comfortaa"/>
                <a:cs typeface="Comfortaa"/>
                <a:sym typeface="Comfortaa"/>
              </a:rPr>
              <a:t>Enhancer for </a:t>
            </a:r>
            <a:r>
              <a:rPr lang="en-GB" sz="2300">
                <a:latin typeface="Comfortaa"/>
                <a:ea typeface="Comfortaa"/>
                <a:cs typeface="Comfortaa"/>
                <a:sym typeface="Comfortaa"/>
              </a:rPr>
              <a:t>Productivity &amp;</a:t>
            </a:r>
            <a:r>
              <a:rPr lang="en-GB" sz="2300">
                <a:latin typeface="Comfortaa"/>
                <a:ea typeface="Comfortaa"/>
                <a:cs typeface="Comfortaa"/>
                <a:sym typeface="Comfortaa"/>
              </a:rPr>
              <a:t> Efficiency</a:t>
            </a:r>
            <a:endParaRPr sz="2300">
              <a:latin typeface="Comfortaa"/>
              <a:ea typeface="Comfortaa"/>
              <a:cs typeface="Comfortaa"/>
              <a:sym typeface="Comfortaa"/>
            </a:endParaRPr>
          </a:p>
        </p:txBody>
      </p:sp>
      <p:sp>
        <p:nvSpPr>
          <p:cNvPr id="61" name="Google Shape;61;p13"/>
          <p:cNvSpPr txBox="1"/>
          <p:nvPr/>
        </p:nvSpPr>
        <p:spPr>
          <a:xfrm>
            <a:off x="2640250" y="3266225"/>
            <a:ext cx="5495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700">
                <a:solidFill>
                  <a:schemeClr val="lt1"/>
                </a:solidFill>
                <a:latin typeface="Comfortaa"/>
                <a:ea typeface="Comfortaa"/>
                <a:cs typeface="Comfortaa"/>
                <a:sym typeface="Comfortaa"/>
              </a:rPr>
              <a:t>Category</a:t>
            </a:r>
            <a:r>
              <a:rPr lang="en-GB" sz="2600">
                <a:solidFill>
                  <a:schemeClr val="lt1"/>
                </a:solidFill>
                <a:latin typeface="Comfortaa"/>
                <a:ea typeface="Comfortaa"/>
                <a:cs typeface="Comfortaa"/>
                <a:sym typeface="Comfortaa"/>
              </a:rPr>
              <a:t> : Fin-Tech</a:t>
            </a:r>
            <a:endParaRPr sz="2600">
              <a:solidFill>
                <a:schemeClr val="lt1"/>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 name="Shape 65"/>
        <p:cNvGrpSpPr/>
        <p:nvPr/>
      </p:nvGrpSpPr>
      <p:grpSpPr>
        <a:xfrm>
          <a:off x="0" y="0"/>
          <a:ext cx="0" cy="0"/>
          <a:chOff x="0" y="0"/>
          <a:chExt cx="0" cy="0"/>
        </a:xfrm>
      </p:grpSpPr>
      <p:sp>
        <p:nvSpPr>
          <p:cNvPr id="66" name="Google Shape;66;p14"/>
          <p:cNvSpPr txBox="1"/>
          <p:nvPr>
            <p:ph type="title"/>
          </p:nvPr>
        </p:nvSpPr>
        <p:spPr>
          <a:xfrm>
            <a:off x="529650" y="292475"/>
            <a:ext cx="8520600" cy="76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i="1" lang="en-GB" sz="2920" u="sng">
                <a:solidFill>
                  <a:schemeClr val="lt1"/>
                </a:solidFill>
              </a:rPr>
              <a:t>Problem Statement </a:t>
            </a:r>
            <a:r>
              <a:rPr i="1" lang="en-GB" sz="2920">
                <a:solidFill>
                  <a:schemeClr val="lt1"/>
                </a:solidFill>
              </a:rPr>
              <a:t>:-</a:t>
            </a:r>
            <a:endParaRPr i="1" sz="2820">
              <a:solidFill>
                <a:schemeClr val="lt1"/>
              </a:solidFill>
            </a:endParaRPr>
          </a:p>
        </p:txBody>
      </p:sp>
      <p:sp>
        <p:nvSpPr>
          <p:cNvPr id="67" name="Google Shape;67;p14"/>
          <p:cNvSpPr txBox="1"/>
          <p:nvPr>
            <p:ph idx="1" type="body"/>
          </p:nvPr>
        </p:nvSpPr>
        <p:spPr>
          <a:xfrm>
            <a:off x="311700" y="995925"/>
            <a:ext cx="8690400" cy="37791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lang="en-GB">
                <a:solidFill>
                  <a:schemeClr val="lt1"/>
                </a:solidFill>
              </a:rPr>
              <a:t>                     </a:t>
            </a:r>
            <a:r>
              <a:rPr i="1" lang="en-GB" sz="2739">
                <a:solidFill>
                  <a:schemeClr val="lt1"/>
                </a:solidFill>
              </a:rPr>
              <a:t>A</a:t>
            </a:r>
            <a:r>
              <a:rPr i="1" lang="en-GB" sz="2330">
                <a:solidFill>
                  <a:schemeClr val="lt1"/>
                </a:solidFill>
              </a:rPr>
              <a:t>s more large teams work remotely, develop a solution for the managers to find out how engaged their staff are and check on their physical and emotional welfare. Other than the traditional method of video conference, how might we utilize data to enable remote tracking of employee engagement and mental well being on a real time basis for employees in the financial sector? Develop a solution to address the same. </a:t>
            </a:r>
            <a:r>
              <a:rPr i="1" lang="en-GB" sz="1391">
                <a:solidFill>
                  <a:schemeClr val="lt1"/>
                </a:solidFill>
              </a:rPr>
              <a:t> </a:t>
            </a:r>
            <a:r>
              <a:rPr lang="en-GB" sz="1391">
                <a:solidFill>
                  <a:schemeClr val="lt1"/>
                </a:solidFill>
              </a:rPr>
              <a:t> </a:t>
            </a:r>
            <a:r>
              <a:rPr lang="en-GB">
                <a:solidFill>
                  <a:schemeClr val="lt1"/>
                </a:solidFill>
              </a:rPr>
              <a:t>                           </a:t>
            </a:r>
            <a:endParaRPr>
              <a:solidFill>
                <a:schemeClr val="lt1"/>
              </a:solidFill>
            </a:endParaRPr>
          </a:p>
          <a:p>
            <a:pPr indent="0" lvl="0" marL="457200" rtl="0" algn="l">
              <a:spcBef>
                <a:spcPts val="0"/>
              </a:spcBef>
              <a:spcAft>
                <a:spcPts val="1200"/>
              </a:spcAft>
              <a:buNone/>
            </a:pPr>
            <a:r>
              <a:rPr lang="en-GB">
                <a:solidFill>
                  <a:schemeClr val="lt1"/>
                </a:solidFill>
              </a:rPr>
              <a:t>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4232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i="1" lang="en-GB" sz="2720" u="sng">
                <a:solidFill>
                  <a:schemeClr val="lt1"/>
                </a:solidFill>
              </a:rPr>
              <a:t>Chief-Objectives</a:t>
            </a:r>
            <a:r>
              <a:rPr lang="en-GB" sz="2720">
                <a:solidFill>
                  <a:schemeClr val="lt1"/>
                </a:solidFill>
              </a:rPr>
              <a:t> </a:t>
            </a:r>
            <a:r>
              <a:rPr i="1" lang="en-GB" sz="2720">
                <a:solidFill>
                  <a:schemeClr val="lt1"/>
                </a:solidFill>
              </a:rPr>
              <a:t>:</a:t>
            </a:r>
            <a:endParaRPr i="1" sz="2620">
              <a:solidFill>
                <a:schemeClr val="lt1"/>
              </a:solidFill>
            </a:endParaRPr>
          </a:p>
        </p:txBody>
      </p:sp>
      <p:sp>
        <p:nvSpPr>
          <p:cNvPr id="73" name="Google Shape;73;p15"/>
          <p:cNvSpPr txBox="1"/>
          <p:nvPr>
            <p:ph idx="1" type="body"/>
          </p:nvPr>
        </p:nvSpPr>
        <p:spPr>
          <a:xfrm>
            <a:off x="311700" y="995925"/>
            <a:ext cx="8690400" cy="3779100"/>
          </a:xfrm>
          <a:prstGeom prst="rect">
            <a:avLst/>
          </a:prstGeom>
        </p:spPr>
        <p:txBody>
          <a:bodyPr anchorCtr="0" anchor="t" bIns="91425" lIns="91425" spcFirstLastPara="1" rIns="91425" wrap="square" tIns="91425">
            <a:normAutofit fontScale="62500" lnSpcReduction="20000"/>
          </a:bodyPr>
          <a:lstStyle/>
          <a:p>
            <a:pPr indent="0" lvl="0" marL="457200" rtl="0" algn="l">
              <a:spcBef>
                <a:spcPts val="0"/>
              </a:spcBef>
              <a:spcAft>
                <a:spcPts val="0"/>
              </a:spcAft>
              <a:buNone/>
            </a:pPr>
            <a:r>
              <a:rPr lang="en-GB">
                <a:solidFill>
                  <a:schemeClr val="lt1"/>
                </a:solidFill>
              </a:rPr>
              <a:t>                     </a:t>
            </a:r>
            <a:endParaRPr>
              <a:solidFill>
                <a:schemeClr val="lt1"/>
              </a:solidFill>
            </a:endParaRPr>
          </a:p>
          <a:p>
            <a:pPr indent="0" lvl="0" marL="0" rtl="0" algn="l">
              <a:spcBef>
                <a:spcPts val="0"/>
              </a:spcBef>
              <a:spcAft>
                <a:spcPts val="0"/>
              </a:spcAft>
              <a:buNone/>
            </a:pPr>
            <a:r>
              <a:rPr lang="en-GB">
                <a:solidFill>
                  <a:schemeClr val="lt1"/>
                </a:solidFill>
              </a:rPr>
              <a:t>                            </a:t>
            </a:r>
            <a:r>
              <a:rPr lang="en-GB">
                <a:solidFill>
                  <a:schemeClr val="lt1"/>
                </a:solidFill>
              </a:rPr>
              <a:t>           </a:t>
            </a:r>
            <a:r>
              <a:rPr lang="en-GB" sz="2739">
                <a:solidFill>
                  <a:schemeClr val="lt1"/>
                </a:solidFill>
              </a:rPr>
              <a:t>(</a:t>
            </a:r>
            <a:r>
              <a:rPr lang="en-GB" sz="2850">
                <a:solidFill>
                  <a:schemeClr val="lt1"/>
                </a:solidFill>
              </a:rPr>
              <a:t>1)  </a:t>
            </a:r>
            <a:r>
              <a:rPr i="1" lang="en-GB" sz="2850">
                <a:solidFill>
                  <a:schemeClr val="lt1"/>
                </a:solidFill>
              </a:rPr>
              <a:t>Behavioural analysis of the workers </a:t>
            </a:r>
            <a:r>
              <a:rPr i="1" lang="en-GB" sz="2850">
                <a:solidFill>
                  <a:schemeClr val="lt1"/>
                </a:solidFill>
              </a:rPr>
              <a:t>through </a:t>
            </a:r>
            <a:endParaRPr i="1" sz="2850">
              <a:solidFill>
                <a:schemeClr val="lt1"/>
              </a:solidFill>
            </a:endParaRPr>
          </a:p>
          <a:p>
            <a:pPr indent="0" lvl="0" marL="457200" rtl="0" algn="l">
              <a:spcBef>
                <a:spcPts val="0"/>
              </a:spcBef>
              <a:spcAft>
                <a:spcPts val="0"/>
              </a:spcAft>
              <a:buNone/>
            </a:pPr>
            <a:r>
              <a:rPr i="1" lang="en-GB" sz="2850">
                <a:solidFill>
                  <a:schemeClr val="lt1"/>
                </a:solidFill>
              </a:rPr>
              <a:t>                      </a:t>
            </a:r>
            <a:r>
              <a:rPr i="1" lang="en-GB" sz="2850">
                <a:solidFill>
                  <a:schemeClr val="lt1"/>
                </a:solidFill>
              </a:rPr>
              <a:t>Fatigue / Inactivity Monitoring using Webcam</a:t>
            </a:r>
            <a:endParaRPr i="1" sz="2850">
              <a:solidFill>
                <a:schemeClr val="lt1"/>
              </a:solidFill>
            </a:endParaRPr>
          </a:p>
          <a:p>
            <a:pPr indent="0" lvl="0" marL="457200" rtl="0" algn="l">
              <a:spcBef>
                <a:spcPts val="0"/>
              </a:spcBef>
              <a:spcAft>
                <a:spcPts val="0"/>
              </a:spcAft>
              <a:buNone/>
            </a:pPr>
            <a:r>
              <a:rPr i="1" lang="en-GB" sz="2850">
                <a:solidFill>
                  <a:schemeClr val="lt1"/>
                </a:solidFill>
              </a:rPr>
              <a:t>                     </a:t>
            </a:r>
            <a:r>
              <a:rPr i="1" lang="en-GB" sz="2850">
                <a:solidFill>
                  <a:schemeClr val="lt1"/>
                </a:solidFill>
              </a:rPr>
              <a:t>a</a:t>
            </a:r>
            <a:r>
              <a:rPr i="1" lang="en-GB" sz="2850">
                <a:solidFill>
                  <a:schemeClr val="lt1"/>
                </a:solidFill>
              </a:rPr>
              <a:t>nd Smart-Watch.</a:t>
            </a:r>
            <a:endParaRPr i="1" sz="2850">
              <a:solidFill>
                <a:schemeClr val="lt1"/>
              </a:solidFill>
            </a:endParaRPr>
          </a:p>
          <a:p>
            <a:pPr indent="0" lvl="0" marL="0" rtl="0" algn="l">
              <a:spcBef>
                <a:spcPts val="0"/>
              </a:spcBef>
              <a:spcAft>
                <a:spcPts val="0"/>
              </a:spcAft>
              <a:buNone/>
            </a:pPr>
            <a:r>
              <a:t/>
            </a:r>
            <a:endParaRPr sz="2850">
              <a:solidFill>
                <a:schemeClr val="lt1"/>
              </a:solidFill>
            </a:endParaRPr>
          </a:p>
          <a:p>
            <a:pPr indent="0" lvl="0" marL="457200" rtl="0" algn="l">
              <a:spcBef>
                <a:spcPts val="0"/>
              </a:spcBef>
              <a:spcAft>
                <a:spcPts val="0"/>
              </a:spcAft>
              <a:buNone/>
            </a:pPr>
            <a:r>
              <a:rPr lang="en-GB" sz="2850">
                <a:solidFill>
                  <a:schemeClr val="lt1"/>
                </a:solidFill>
              </a:rPr>
              <a:t>                (2)  </a:t>
            </a:r>
            <a:r>
              <a:rPr i="1" lang="en-GB" sz="2850">
                <a:solidFill>
                  <a:schemeClr val="lt1"/>
                </a:solidFill>
              </a:rPr>
              <a:t>Publish Bi-weekly report on average employee </a:t>
            </a:r>
            <a:endParaRPr i="1" sz="2850">
              <a:solidFill>
                <a:schemeClr val="lt1"/>
              </a:solidFill>
            </a:endParaRPr>
          </a:p>
          <a:p>
            <a:pPr indent="0" lvl="0" marL="457200" rtl="0" algn="l">
              <a:spcBef>
                <a:spcPts val="0"/>
              </a:spcBef>
              <a:spcAft>
                <a:spcPts val="0"/>
              </a:spcAft>
              <a:buNone/>
            </a:pPr>
            <a:r>
              <a:rPr i="1" lang="en-GB" sz="2850">
                <a:solidFill>
                  <a:schemeClr val="lt1"/>
                </a:solidFill>
              </a:rPr>
              <a:t>                      </a:t>
            </a:r>
            <a:r>
              <a:rPr i="1" lang="en-GB" sz="2850">
                <a:solidFill>
                  <a:schemeClr val="lt1"/>
                </a:solidFill>
              </a:rPr>
              <a:t>efficiency </a:t>
            </a:r>
            <a:r>
              <a:rPr i="1" lang="en-GB" sz="2850">
                <a:solidFill>
                  <a:schemeClr val="lt1"/>
                </a:solidFill>
              </a:rPr>
              <a:t>Index.</a:t>
            </a:r>
            <a:endParaRPr i="1" sz="2850">
              <a:solidFill>
                <a:schemeClr val="lt1"/>
              </a:solidFill>
            </a:endParaRPr>
          </a:p>
          <a:p>
            <a:pPr indent="0" lvl="0" marL="457200" rtl="0" algn="l">
              <a:spcBef>
                <a:spcPts val="0"/>
              </a:spcBef>
              <a:spcAft>
                <a:spcPts val="0"/>
              </a:spcAft>
              <a:buNone/>
            </a:pPr>
            <a:r>
              <a:t/>
            </a:r>
            <a:endParaRPr sz="2850">
              <a:solidFill>
                <a:schemeClr val="lt1"/>
              </a:solidFill>
            </a:endParaRPr>
          </a:p>
          <a:p>
            <a:pPr indent="0" lvl="0" marL="457200" rtl="0" algn="l">
              <a:spcBef>
                <a:spcPts val="0"/>
              </a:spcBef>
              <a:spcAft>
                <a:spcPts val="0"/>
              </a:spcAft>
              <a:buNone/>
            </a:pPr>
            <a:r>
              <a:rPr lang="en-GB" sz="2850">
                <a:solidFill>
                  <a:schemeClr val="lt1"/>
                </a:solidFill>
              </a:rPr>
              <a:t>                (3) </a:t>
            </a:r>
            <a:r>
              <a:rPr i="1" lang="en-GB" sz="2850">
                <a:solidFill>
                  <a:schemeClr val="lt1"/>
                </a:solidFill>
              </a:rPr>
              <a:t> Improve company growth index </a:t>
            </a:r>
            <a:r>
              <a:rPr i="1" lang="en-GB" sz="2850">
                <a:solidFill>
                  <a:schemeClr val="lt1"/>
                </a:solidFill>
              </a:rPr>
              <a:t>through</a:t>
            </a:r>
            <a:r>
              <a:rPr i="1" lang="en-GB" sz="2850">
                <a:solidFill>
                  <a:schemeClr val="lt1"/>
                </a:solidFill>
              </a:rPr>
              <a:t> one to one  </a:t>
            </a:r>
            <a:endParaRPr i="1" sz="2850">
              <a:solidFill>
                <a:schemeClr val="lt1"/>
              </a:solidFill>
            </a:endParaRPr>
          </a:p>
          <a:p>
            <a:pPr indent="0" lvl="0" marL="457200" rtl="0" algn="l">
              <a:spcBef>
                <a:spcPts val="0"/>
              </a:spcBef>
              <a:spcAft>
                <a:spcPts val="0"/>
              </a:spcAft>
              <a:buNone/>
            </a:pPr>
            <a:r>
              <a:rPr i="1" lang="en-GB" sz="2850">
                <a:solidFill>
                  <a:schemeClr val="lt1"/>
                </a:solidFill>
              </a:rPr>
              <a:t>                           engagement with employees </a:t>
            </a:r>
            <a:r>
              <a:rPr i="1" lang="en-GB" sz="2850">
                <a:solidFill>
                  <a:schemeClr val="lt1"/>
                </a:solidFill>
              </a:rPr>
              <a:t>regarding</a:t>
            </a:r>
            <a:r>
              <a:rPr i="1" lang="en-GB" sz="2850">
                <a:solidFill>
                  <a:schemeClr val="lt1"/>
                </a:solidFill>
              </a:rPr>
              <a:t> their </a:t>
            </a:r>
            <a:endParaRPr i="1" sz="2850">
              <a:solidFill>
                <a:schemeClr val="lt1"/>
              </a:solidFill>
            </a:endParaRPr>
          </a:p>
          <a:p>
            <a:pPr indent="0" lvl="0" marL="457200" rtl="0" algn="l">
              <a:spcBef>
                <a:spcPts val="0"/>
              </a:spcBef>
              <a:spcAft>
                <a:spcPts val="0"/>
              </a:spcAft>
              <a:buNone/>
            </a:pPr>
            <a:r>
              <a:rPr i="1" lang="en-GB" sz="2850">
                <a:solidFill>
                  <a:schemeClr val="lt1"/>
                </a:solidFill>
              </a:rPr>
              <a:t>                      performance over a stipulated period as decided by </a:t>
            </a:r>
            <a:endParaRPr i="1" sz="2850">
              <a:solidFill>
                <a:schemeClr val="lt1"/>
              </a:solidFill>
            </a:endParaRPr>
          </a:p>
          <a:p>
            <a:pPr indent="0" lvl="0" marL="457200" rtl="0" algn="l">
              <a:spcBef>
                <a:spcPts val="0"/>
              </a:spcBef>
              <a:spcAft>
                <a:spcPts val="0"/>
              </a:spcAft>
              <a:buNone/>
            </a:pPr>
            <a:r>
              <a:rPr i="1" lang="en-GB" sz="2850"/>
              <a:t>                               </a:t>
            </a:r>
            <a:r>
              <a:rPr i="1" lang="en-GB" sz="2850">
                <a:solidFill>
                  <a:schemeClr val="lt1"/>
                </a:solidFill>
              </a:rPr>
              <a:t>the company ( preferably Bi-Weekly ).</a:t>
            </a:r>
            <a:endParaRPr i="1" sz="2850">
              <a:solidFill>
                <a:schemeClr val="lt1"/>
              </a:solidFill>
            </a:endParaRPr>
          </a:p>
          <a:p>
            <a:pPr indent="0" lvl="0" marL="457200" rtl="0" algn="l">
              <a:spcBef>
                <a:spcPts val="0"/>
              </a:spcBef>
              <a:spcAft>
                <a:spcPts val="0"/>
              </a:spcAft>
              <a:buNone/>
            </a:pPr>
            <a:r>
              <a:rPr lang="en-GB">
                <a:solidFill>
                  <a:schemeClr val="lt1"/>
                </a:solidFill>
              </a:rPr>
              <a:t>                             </a:t>
            </a:r>
            <a:endParaRPr>
              <a:solidFill>
                <a:schemeClr val="lt1"/>
              </a:solidFill>
            </a:endParaRPr>
          </a:p>
          <a:p>
            <a:pPr indent="0" lvl="0" marL="457200" rtl="0" algn="l">
              <a:spcBef>
                <a:spcPts val="1200"/>
              </a:spcBef>
              <a:spcAft>
                <a:spcPts val="1200"/>
              </a:spcAft>
              <a:buNone/>
            </a:pPr>
            <a:r>
              <a:rPr lang="en-GB">
                <a:solidFill>
                  <a:schemeClr val="lt1"/>
                </a:solidFill>
              </a:rPr>
              <a:t>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b="931" l="2069" r="1665" t="0"/>
          <a:stretch/>
        </p:blipFill>
        <p:spPr>
          <a:xfrm>
            <a:off x="54475" y="1169775"/>
            <a:ext cx="4055476" cy="3191299"/>
          </a:xfrm>
          <a:prstGeom prst="rect">
            <a:avLst/>
          </a:prstGeom>
          <a:noFill/>
          <a:ln>
            <a:noFill/>
          </a:ln>
        </p:spPr>
      </p:pic>
      <p:sp>
        <p:nvSpPr>
          <p:cNvPr id="79" name="Google Shape;79;p16"/>
          <p:cNvSpPr txBox="1"/>
          <p:nvPr/>
        </p:nvSpPr>
        <p:spPr>
          <a:xfrm>
            <a:off x="1622825" y="315750"/>
            <a:ext cx="77391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700">
                <a:solidFill>
                  <a:schemeClr val="lt1"/>
                </a:solidFill>
                <a:latin typeface="Proxima Nova"/>
                <a:ea typeface="Proxima Nova"/>
                <a:cs typeface="Proxima Nova"/>
                <a:sym typeface="Proxima Nova"/>
              </a:rPr>
              <a:t>Proposed Fatigue Detection System</a:t>
            </a:r>
            <a:endParaRPr b="1" sz="3000">
              <a:solidFill>
                <a:schemeClr val="lt1"/>
              </a:solidFill>
              <a:latin typeface="Proxima Nova"/>
              <a:ea typeface="Proxima Nova"/>
              <a:cs typeface="Proxima Nova"/>
              <a:sym typeface="Proxima Nova"/>
            </a:endParaRPr>
          </a:p>
        </p:txBody>
      </p:sp>
      <p:pic>
        <p:nvPicPr>
          <p:cNvPr id="80" name="Google Shape;80;p16"/>
          <p:cNvPicPr preferRelativeResize="0"/>
          <p:nvPr/>
        </p:nvPicPr>
        <p:blipFill rotWithShape="1">
          <a:blip r:embed="rId4">
            <a:alphaModFix/>
          </a:blip>
          <a:srcRect b="7689" l="2369" r="-678" t="4629"/>
          <a:stretch/>
        </p:blipFill>
        <p:spPr>
          <a:xfrm>
            <a:off x="4197150" y="1440625"/>
            <a:ext cx="4827450" cy="2757000"/>
          </a:xfrm>
          <a:prstGeom prst="rect">
            <a:avLst/>
          </a:prstGeom>
          <a:noFill/>
          <a:ln>
            <a:noFill/>
          </a:ln>
        </p:spPr>
      </p:pic>
      <p:sp>
        <p:nvSpPr>
          <p:cNvPr id="81" name="Google Shape;81;p16"/>
          <p:cNvSpPr txBox="1"/>
          <p:nvPr/>
        </p:nvSpPr>
        <p:spPr>
          <a:xfrm>
            <a:off x="1972400" y="4413375"/>
            <a:ext cx="54270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900">
                <a:solidFill>
                  <a:schemeClr val="lt1"/>
                </a:solidFill>
                <a:latin typeface="Proxima Nova"/>
                <a:ea typeface="Proxima Nova"/>
                <a:cs typeface="Proxima Nova"/>
                <a:sym typeface="Proxima Nova"/>
              </a:rPr>
              <a:t>Facial Fatigue / Exhaustion Detection System</a:t>
            </a:r>
            <a:endParaRPr i="1" sz="1900">
              <a:solidFill>
                <a:schemeClr val="lt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0" y="0"/>
            <a:ext cx="3334549" cy="2632250"/>
          </a:xfrm>
          <a:prstGeom prst="rect">
            <a:avLst/>
          </a:prstGeom>
          <a:noFill/>
          <a:ln>
            <a:noFill/>
          </a:ln>
        </p:spPr>
      </p:pic>
      <p:sp>
        <p:nvSpPr>
          <p:cNvPr id="87" name="Google Shape;87;p17"/>
          <p:cNvSpPr txBox="1"/>
          <p:nvPr/>
        </p:nvSpPr>
        <p:spPr>
          <a:xfrm>
            <a:off x="3334550" y="184850"/>
            <a:ext cx="2266500" cy="2447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GB" sz="2100">
                <a:solidFill>
                  <a:schemeClr val="lt1"/>
                </a:solidFill>
                <a:latin typeface="Proxima Nova"/>
                <a:ea typeface="Proxima Nova"/>
                <a:cs typeface="Proxima Nova"/>
                <a:sym typeface="Proxima Nova"/>
              </a:rPr>
              <a:t>       Fatigue    </a:t>
            </a:r>
            <a:endParaRPr b="1"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rPr b="1" lang="en-GB" sz="2100">
                <a:solidFill>
                  <a:schemeClr val="lt1"/>
                </a:solidFill>
                <a:latin typeface="Proxima Nova"/>
                <a:ea typeface="Proxima Nova"/>
                <a:cs typeface="Proxima Nova"/>
                <a:sym typeface="Proxima Nova"/>
              </a:rPr>
              <a:t>     Detection</a:t>
            </a:r>
            <a:br>
              <a:rPr lang="en-GB" sz="2100">
                <a:solidFill>
                  <a:schemeClr val="lt1"/>
                </a:solidFill>
                <a:latin typeface="Proxima Nova"/>
                <a:ea typeface="Proxima Nova"/>
                <a:cs typeface="Proxima Nova"/>
                <a:sym typeface="Proxima Nova"/>
              </a:rPr>
            </a:br>
            <a:r>
              <a:rPr lang="en-GB" sz="2100">
                <a:solidFill>
                  <a:schemeClr val="lt1"/>
                </a:solidFill>
                <a:latin typeface="Proxima Nova"/>
                <a:ea typeface="Proxima Nova"/>
                <a:cs typeface="Proxima Nova"/>
                <a:sym typeface="Proxima Nova"/>
              </a:rPr>
              <a:t>            +</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GB" sz="2100">
                <a:solidFill>
                  <a:schemeClr val="lt1"/>
                </a:solidFill>
                <a:latin typeface="Proxima Nova"/>
                <a:ea typeface="Proxima Nova"/>
                <a:cs typeface="Proxima Nova"/>
                <a:sym typeface="Proxima Nova"/>
              </a:rPr>
              <a:t>       </a:t>
            </a:r>
            <a:r>
              <a:rPr b="1" lang="en-GB" sz="2100">
                <a:solidFill>
                  <a:schemeClr val="lt1"/>
                </a:solidFill>
                <a:latin typeface="Proxima Nova"/>
                <a:ea typeface="Proxima Nova"/>
                <a:cs typeface="Proxima Nova"/>
                <a:sym typeface="Proxima Nova"/>
              </a:rPr>
              <a:t>Activity</a:t>
            </a:r>
            <a:r>
              <a:rPr b="1" lang="en-GB" sz="2100">
                <a:solidFill>
                  <a:schemeClr val="lt1"/>
                </a:solidFill>
                <a:latin typeface="Proxima Nova"/>
                <a:ea typeface="Proxima Nova"/>
                <a:cs typeface="Proxima Nova"/>
                <a:sym typeface="Proxima Nova"/>
              </a:rPr>
              <a:t>      </a:t>
            </a:r>
            <a:endParaRPr b="1"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rPr b="1" lang="en-GB" sz="2100">
                <a:solidFill>
                  <a:schemeClr val="lt1"/>
                </a:solidFill>
                <a:latin typeface="Proxima Nova"/>
                <a:ea typeface="Proxima Nova"/>
                <a:cs typeface="Proxima Nova"/>
                <a:sym typeface="Proxima Nova"/>
              </a:rPr>
              <a:t>    Monitoring</a:t>
            </a:r>
            <a:r>
              <a:rPr lang="en-GB" sz="2100">
                <a:solidFill>
                  <a:schemeClr val="lt1"/>
                </a:solidFill>
                <a:latin typeface="Proxima Nova"/>
                <a:ea typeface="Proxima Nova"/>
                <a:cs typeface="Proxima Nova"/>
                <a:sym typeface="Proxima Nova"/>
              </a:rPr>
              <a:t> </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GB" sz="2100">
                <a:solidFill>
                  <a:schemeClr val="lt1"/>
                </a:solidFill>
                <a:latin typeface="Proxima Nova"/>
                <a:ea typeface="Proxima Nova"/>
                <a:cs typeface="Proxima Nova"/>
                <a:sym typeface="Proxima Nova"/>
              </a:rPr>
              <a:t>        using    </a:t>
            </a:r>
            <a:endParaRPr sz="2100">
              <a:solidFill>
                <a:schemeClr val="lt1"/>
              </a:solidFill>
              <a:latin typeface="Proxima Nova"/>
              <a:ea typeface="Proxima Nova"/>
              <a:cs typeface="Proxima Nova"/>
              <a:sym typeface="Proxima Nova"/>
            </a:endParaRPr>
          </a:p>
          <a:p>
            <a:pPr indent="0" lvl="0" marL="0" rtl="0" algn="l">
              <a:spcBef>
                <a:spcPts val="0"/>
              </a:spcBef>
              <a:spcAft>
                <a:spcPts val="0"/>
              </a:spcAft>
              <a:buNone/>
            </a:pPr>
            <a:r>
              <a:rPr lang="en-GB" sz="2100">
                <a:solidFill>
                  <a:schemeClr val="lt1"/>
                </a:solidFill>
                <a:latin typeface="Proxima Nova"/>
                <a:ea typeface="Proxima Nova"/>
                <a:cs typeface="Proxima Nova"/>
                <a:sym typeface="Proxima Nova"/>
              </a:rPr>
              <a:t>  </a:t>
            </a:r>
            <a:r>
              <a:rPr b="1" i="1" lang="en-GB" sz="2100">
                <a:solidFill>
                  <a:schemeClr val="lt1"/>
                </a:solidFill>
                <a:latin typeface="Proxima Nova"/>
                <a:ea typeface="Proxima Nova"/>
                <a:cs typeface="Proxima Nova"/>
                <a:sym typeface="Proxima Nova"/>
              </a:rPr>
              <a:t>Smart-Watch</a:t>
            </a:r>
            <a:endParaRPr b="1" i="1" sz="2400">
              <a:solidFill>
                <a:schemeClr val="lt1"/>
              </a:solidFill>
              <a:latin typeface="Proxima Nova"/>
              <a:ea typeface="Proxima Nova"/>
              <a:cs typeface="Proxima Nova"/>
              <a:sym typeface="Proxima Nova"/>
            </a:endParaRPr>
          </a:p>
        </p:txBody>
      </p:sp>
      <p:pic>
        <p:nvPicPr>
          <p:cNvPr id="88" name="Google Shape;88;p17"/>
          <p:cNvPicPr preferRelativeResize="0"/>
          <p:nvPr/>
        </p:nvPicPr>
        <p:blipFill rotWithShape="1">
          <a:blip r:embed="rId4">
            <a:alphaModFix/>
          </a:blip>
          <a:srcRect b="3381" l="0" r="1234" t="0"/>
          <a:stretch/>
        </p:blipFill>
        <p:spPr>
          <a:xfrm>
            <a:off x="5515200" y="0"/>
            <a:ext cx="3584000" cy="2632250"/>
          </a:xfrm>
          <a:prstGeom prst="rect">
            <a:avLst/>
          </a:prstGeom>
          <a:noFill/>
          <a:ln>
            <a:noFill/>
          </a:ln>
        </p:spPr>
      </p:pic>
      <p:pic>
        <p:nvPicPr>
          <p:cNvPr id="89" name="Google Shape;89;p17"/>
          <p:cNvPicPr preferRelativeResize="0"/>
          <p:nvPr/>
        </p:nvPicPr>
        <p:blipFill rotWithShape="1">
          <a:blip r:embed="rId5">
            <a:alphaModFix/>
          </a:blip>
          <a:srcRect b="13428" l="0" r="3929" t="3425"/>
          <a:stretch/>
        </p:blipFill>
        <p:spPr>
          <a:xfrm>
            <a:off x="3070150" y="2686725"/>
            <a:ext cx="2795300" cy="23429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 name="Shape 93"/>
        <p:cNvGrpSpPr/>
        <p:nvPr/>
      </p:nvGrpSpPr>
      <p:grpSpPr>
        <a:xfrm>
          <a:off x="0" y="0"/>
          <a:ext cx="0" cy="0"/>
          <a:chOff x="0" y="0"/>
          <a:chExt cx="0" cy="0"/>
        </a:xfrm>
      </p:grpSpPr>
      <p:sp>
        <p:nvSpPr>
          <p:cNvPr id="94" name="Google Shape;94;p18"/>
          <p:cNvSpPr txBox="1"/>
          <p:nvPr>
            <p:ph type="title"/>
          </p:nvPr>
        </p:nvSpPr>
        <p:spPr>
          <a:xfrm>
            <a:off x="355300" y="7738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i="1" lang="en-GB" sz="3320" u="sng">
                <a:solidFill>
                  <a:schemeClr val="lt1"/>
                </a:solidFill>
              </a:rPr>
              <a:t>THE TEAM</a:t>
            </a:r>
            <a:endParaRPr i="1" sz="3320" u="sng">
              <a:solidFill>
                <a:schemeClr val="lt1"/>
              </a:solidFill>
            </a:endParaRPr>
          </a:p>
        </p:txBody>
      </p:sp>
      <p:sp>
        <p:nvSpPr>
          <p:cNvPr id="95" name="Google Shape;95;p18"/>
          <p:cNvSpPr txBox="1"/>
          <p:nvPr>
            <p:ph idx="1" type="body"/>
          </p:nvPr>
        </p:nvSpPr>
        <p:spPr>
          <a:xfrm>
            <a:off x="311700" y="1839000"/>
            <a:ext cx="8520600" cy="256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GB" sz="2000">
                <a:solidFill>
                  <a:schemeClr val="lt1"/>
                </a:solidFill>
              </a:rPr>
              <a:t>Abhigyan Ballav Baruah  -   2012133</a:t>
            </a:r>
            <a:endParaRPr i="1" sz="2000">
              <a:solidFill>
                <a:schemeClr val="lt1"/>
              </a:solidFill>
            </a:endParaRPr>
          </a:p>
          <a:p>
            <a:pPr indent="0" lvl="0" marL="0" rtl="0" algn="ctr">
              <a:spcBef>
                <a:spcPts val="1200"/>
              </a:spcBef>
              <a:spcAft>
                <a:spcPts val="0"/>
              </a:spcAft>
              <a:buNone/>
            </a:pPr>
            <a:r>
              <a:rPr i="1" lang="en-GB" sz="2000">
                <a:solidFill>
                  <a:schemeClr val="lt1"/>
                </a:solidFill>
              </a:rPr>
              <a:t>Jay Kumar Sahu               -   2012122</a:t>
            </a:r>
            <a:endParaRPr i="1" sz="2000">
              <a:solidFill>
                <a:schemeClr val="lt1"/>
              </a:solidFill>
            </a:endParaRPr>
          </a:p>
          <a:p>
            <a:pPr indent="0" lvl="0" marL="0" rtl="0" algn="ctr">
              <a:spcBef>
                <a:spcPts val="1200"/>
              </a:spcBef>
              <a:spcAft>
                <a:spcPts val="0"/>
              </a:spcAft>
              <a:buNone/>
            </a:pPr>
            <a:r>
              <a:rPr i="1" lang="en-GB" sz="2000">
                <a:solidFill>
                  <a:schemeClr val="lt1"/>
                </a:solidFill>
              </a:rPr>
              <a:t>Sundaram Verma             -   2012159</a:t>
            </a:r>
            <a:endParaRPr i="1" sz="2000">
              <a:solidFill>
                <a:schemeClr val="lt1"/>
              </a:solidFill>
            </a:endParaRPr>
          </a:p>
          <a:p>
            <a:pPr indent="0" lvl="0" marL="0" rtl="0" algn="ctr">
              <a:spcBef>
                <a:spcPts val="1200"/>
              </a:spcBef>
              <a:spcAft>
                <a:spcPts val="1200"/>
              </a:spcAft>
              <a:buNone/>
            </a:pPr>
            <a:r>
              <a:rPr i="1" lang="en-GB" sz="2000">
                <a:solidFill>
                  <a:schemeClr val="lt1"/>
                </a:solidFill>
              </a:rPr>
              <a:t>Neelabh Nayan Ray         -   2012191</a:t>
            </a:r>
            <a:endParaRPr i="1" sz="20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