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337" r:id="rId2"/>
    <p:sldId id="259" r:id="rId3"/>
    <p:sldId id="333" r:id="rId4"/>
    <p:sldId id="313" r:id="rId5"/>
    <p:sldId id="256" r:id="rId6"/>
    <p:sldId id="336" r:id="rId7"/>
    <p:sldId id="339" r:id="rId8"/>
    <p:sldId id="267" r:id="rId9"/>
    <p:sldId id="338" r:id="rId10"/>
    <p:sldId id="334" r:id="rId11"/>
    <p:sldId id="331" r:id="rId12"/>
    <p:sldId id="31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FFF7126-A37B-4409-B6F8-D530FE95FDAB}">
          <p14:sldIdLst>
            <p14:sldId id="337"/>
            <p14:sldId id="259"/>
            <p14:sldId id="333"/>
            <p14:sldId id="313"/>
            <p14:sldId id="256"/>
            <p14:sldId id="336"/>
            <p14:sldId id="339"/>
            <p14:sldId id="267"/>
            <p14:sldId id="338"/>
            <p14:sldId id="334"/>
            <p14:sldId id="331"/>
            <p14:sldId id="31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3" clrIdx="0">
    <p:extLst>
      <p:ext uri="{19B8F6BF-5375-455C-9EA6-DF929625EA0E}">
        <p15:presenceInfo xmlns:p15="http://schemas.microsoft.com/office/powerpoint/2012/main" userId="797a50ec13d602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84272E-8C11-4013-9F73-2C9B68F666E2}" v="60" dt="2025-03-06T18:46:48.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4" autoAdjust="0"/>
    <p:restoredTop sz="94660"/>
  </p:normalViewPr>
  <p:slideViewPr>
    <p:cSldViewPr snapToGrid="0">
      <p:cViewPr varScale="1">
        <p:scale>
          <a:sx n="63" d="100"/>
          <a:sy n="63" d="100"/>
        </p:scale>
        <p:origin x="115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5/6/2025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
              </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1035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5/6/2025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036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5/6/2025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9220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5/6/2025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804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5/6/2025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8591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5/6/2025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2192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5/6/2025</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5784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5/6/2025</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2863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5/6/2025</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95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5/6/2025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8511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5E72C73-2D91-4E12-BA25-F0AA0C03599B}" type="datetimeFigureOut">
              <a:rPr lang="en-US" smtClean="0"/>
              <a:t>5/6/2025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2066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BE451C3-0FF4-47C4-B829-773ADF60F88C}" type="datetimeFigureOut">
              <a:rPr lang="en-US" smtClean="0"/>
              <a:t>5/6/2025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47542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9A8533-E66A-B6A7-1175-C7EE9DAE7C13}"/>
              </a:ext>
            </a:extLst>
          </p:cNvPr>
          <p:cNvSpPr>
            <a:spLocks noGrp="1"/>
          </p:cNvSpPr>
          <p:nvPr>
            <p:ph idx="1"/>
          </p:nvPr>
        </p:nvSpPr>
        <p:spPr>
          <a:xfrm>
            <a:off x="1396422" y="2907101"/>
            <a:ext cx="10706438" cy="3010620"/>
          </a:xfrm>
        </p:spPr>
        <p:txBody>
          <a:bodyPr>
            <a:normAutofit/>
          </a:bodyPr>
          <a:lstStyle/>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        GUIDED BY                                                                        PRESENTED BY</a:t>
            </a:r>
          </a:p>
          <a:p>
            <a:pPr marL="0" indent="0">
              <a:buNone/>
            </a:pPr>
            <a:r>
              <a:rPr lang="en-IN" sz="16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DR. SATHESH . M                                                                                         1. JOHN DAVID RAYEN. E   (VTU 23006)</a:t>
            </a:r>
          </a:p>
          <a:p>
            <a:pPr marL="0" indent="0">
              <a:buNone/>
            </a:pPr>
            <a:r>
              <a:rPr lang="en-IN" sz="16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Assistant Professor                                                                                          2. AARTHY. B                         (VTU 22415)</a:t>
            </a:r>
          </a:p>
          <a:p>
            <a:pPr marL="0" indent="0">
              <a:buNone/>
            </a:pPr>
            <a:r>
              <a:rPr lang="en-IN" sz="16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3. PATTABI NEELAKANTA  (VTU 22486)</a:t>
            </a:r>
          </a:p>
        </p:txBody>
      </p:sp>
      <p:sp>
        <p:nvSpPr>
          <p:cNvPr id="10" name="Title 1">
            <a:extLst>
              <a:ext uri="{FF2B5EF4-FFF2-40B4-BE49-F238E27FC236}">
                <a16:creationId xmlns:a16="http://schemas.microsoft.com/office/drawing/2014/main" id="{BE80A574-1C12-0429-C408-7809979E7E04}"/>
              </a:ext>
            </a:extLst>
          </p:cNvPr>
          <p:cNvSpPr txBox="1">
            <a:spLocks/>
          </p:cNvSpPr>
          <p:nvPr/>
        </p:nvSpPr>
        <p:spPr>
          <a:xfrm>
            <a:off x="2320506" y="-465826"/>
            <a:ext cx="8229600" cy="2889849"/>
          </a:xfrm>
          <a:prstGeom prst="rect">
            <a:avLst/>
          </a:prstGeom>
        </p:spPr>
        <p:txBody>
          <a:bodyPr vert="horz" lIns="91440" tIns="45720" rIns="91440" bIns="45720" rtlCol="0" anchor="t">
            <a:normAutofit fontScale="250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br>
              <a:rPr lang="en-US" sz="8000" b="1" dirty="0">
                <a:latin typeface="Times New Roman" panose="02020603050405020304" pitchFamily="18" charset="0"/>
                <a:cs typeface="Times New Roman" panose="02020603050405020304" pitchFamily="18" charset="0"/>
              </a:rPr>
            </a:br>
            <a:r>
              <a:rPr lang="en-US" sz="10000" b="1" dirty="0">
                <a:latin typeface="Times New Roman" panose="02020603050405020304" pitchFamily="18" charset="0"/>
                <a:cs typeface="Times New Roman" panose="02020603050405020304" pitchFamily="18" charset="0"/>
              </a:rPr>
              <a:t>Smart helmet with drunk driving prevention and rescue</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IN" b="1" dirty="0"/>
              <a:t>              </a:t>
            </a:r>
            <a:r>
              <a:rPr lang="en-US" sz="2200" b="1" dirty="0">
                <a:latin typeface="Times New Roman" panose="02020603050405020304" pitchFamily="18" charset="0"/>
                <a:cs typeface="Times New Roman" panose="02020603050405020304" pitchFamily="18" charset="0"/>
              </a:rPr>
              <a:t>                                                    </a:t>
            </a:r>
            <a:endParaRPr lang="en-IN" sz="2200" b="1" dirty="0"/>
          </a:p>
        </p:txBody>
      </p:sp>
      <p:pic>
        <p:nvPicPr>
          <p:cNvPr id="13" name="Picture 2" descr="Image result for veltech logo">
            <a:extLst>
              <a:ext uri="{FF2B5EF4-FFF2-40B4-BE49-F238E27FC236}">
                <a16:creationId xmlns:a16="http://schemas.microsoft.com/office/drawing/2014/main" id="{F820EA48-FFFF-A0E9-5401-117C307A7C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069" y="396815"/>
            <a:ext cx="1989437" cy="1790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499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5E4D-50A9-6B4F-8AEB-E75A234428D2}"/>
              </a:ext>
            </a:extLst>
          </p:cNvPr>
          <p:cNvSpPr>
            <a:spLocks noGrp="1"/>
          </p:cNvSpPr>
          <p:nvPr>
            <p:ph type="title"/>
          </p:nvPr>
        </p:nvSpPr>
        <p:spPr>
          <a:xfrm>
            <a:off x="1294362" y="571606"/>
            <a:ext cx="9603275" cy="1049235"/>
          </a:xfrm>
        </p:spPr>
        <p:txBody>
          <a:bodyPr/>
          <a:lstStyle/>
          <a:p>
            <a:pPr algn="ctr"/>
            <a:r>
              <a:rPr lang="en-US" b="1" dirty="0">
                <a:latin typeface="Times New Roman" panose="02020603050405020304" pitchFamily="18" charset="0"/>
                <a:cs typeface="Times New Roman" panose="02020603050405020304" pitchFamily="18" charset="0"/>
              </a:rPr>
              <a:t>Timeline Plan</a:t>
            </a:r>
          </a:p>
        </p:txBody>
      </p:sp>
      <p:graphicFrame>
        <p:nvGraphicFramePr>
          <p:cNvPr id="6" name="Content Placeholder 5">
            <a:extLst>
              <a:ext uri="{FF2B5EF4-FFF2-40B4-BE49-F238E27FC236}">
                <a16:creationId xmlns:a16="http://schemas.microsoft.com/office/drawing/2014/main" id="{CE07B230-54A0-1D4A-0DE7-1D8F537B20E2}"/>
              </a:ext>
            </a:extLst>
          </p:cNvPr>
          <p:cNvGraphicFramePr>
            <a:graphicFrameLocks noGrp="1"/>
          </p:cNvGraphicFramePr>
          <p:nvPr>
            <p:ph idx="1"/>
            <p:extLst>
              <p:ext uri="{D42A27DB-BD31-4B8C-83A1-F6EECF244321}">
                <p14:modId xmlns:p14="http://schemas.microsoft.com/office/powerpoint/2010/main" val="3846947393"/>
              </p:ext>
            </p:extLst>
          </p:nvPr>
        </p:nvGraphicFramePr>
        <p:xfrm>
          <a:off x="1449238" y="1452881"/>
          <a:ext cx="9589958" cy="4358640"/>
        </p:xfrm>
        <a:graphic>
          <a:graphicData uri="http://schemas.openxmlformats.org/drawingml/2006/table">
            <a:tbl>
              <a:tblPr firstRow="1" bandRow="1">
                <a:tableStyleId>{5C22544A-7EE6-4342-B048-85BDC9FD1C3A}</a:tableStyleId>
              </a:tblPr>
              <a:tblGrid>
                <a:gridCol w="638354">
                  <a:extLst>
                    <a:ext uri="{9D8B030D-6E8A-4147-A177-3AD203B41FA5}">
                      <a16:colId xmlns:a16="http://schemas.microsoft.com/office/drawing/2014/main" val="3603514684"/>
                    </a:ext>
                  </a:extLst>
                </a:gridCol>
                <a:gridCol w="1079402">
                  <a:extLst>
                    <a:ext uri="{9D8B030D-6E8A-4147-A177-3AD203B41FA5}">
                      <a16:colId xmlns:a16="http://schemas.microsoft.com/office/drawing/2014/main" val="649669618"/>
                    </a:ext>
                  </a:extLst>
                </a:gridCol>
                <a:gridCol w="7872202">
                  <a:extLst>
                    <a:ext uri="{9D8B030D-6E8A-4147-A177-3AD203B41FA5}">
                      <a16:colId xmlns:a16="http://schemas.microsoft.com/office/drawing/2014/main" val="1861950692"/>
                    </a:ext>
                  </a:extLst>
                </a:gridCol>
              </a:tblGrid>
              <a:tr h="644899">
                <a:tc>
                  <a:txBody>
                    <a:bodyPr/>
                    <a:lstStyle/>
                    <a:p>
                      <a:r>
                        <a:rPr lang="en-US" dirty="0"/>
                        <a:t>Sl.</a:t>
                      </a:r>
                    </a:p>
                    <a:p>
                      <a:r>
                        <a:rPr lang="en-US" dirty="0"/>
                        <a:t>No.</a:t>
                      </a:r>
                      <a:endParaRPr lang="en-IN" dirty="0"/>
                    </a:p>
                  </a:txBody>
                  <a:tcPr/>
                </a:tc>
                <a:tc>
                  <a:txBody>
                    <a:bodyPr/>
                    <a:lstStyle/>
                    <a:p>
                      <a:r>
                        <a:rPr lang="en-US" dirty="0"/>
                        <a:t>WEEK</a:t>
                      </a:r>
                    </a:p>
                    <a:p>
                      <a:r>
                        <a:rPr lang="en-US" dirty="0"/>
                        <a:t> no.</a:t>
                      </a:r>
                      <a:endParaRPr lang="en-IN" dirty="0"/>
                    </a:p>
                  </a:txBody>
                  <a:tcPr/>
                </a:tc>
                <a:tc>
                  <a:txBody>
                    <a:bodyPr/>
                    <a:lstStyle/>
                    <a:p>
                      <a:r>
                        <a:rPr lang="en-US" dirty="0"/>
                        <a:t>                                  DESCRIPTION</a:t>
                      </a:r>
                      <a:endParaRPr lang="en-IN" dirty="0"/>
                    </a:p>
                  </a:txBody>
                  <a:tcPr/>
                </a:tc>
                <a:extLst>
                  <a:ext uri="{0D108BD9-81ED-4DB2-BD59-A6C34878D82A}">
                    <a16:rowId xmlns:a16="http://schemas.microsoft.com/office/drawing/2014/main" val="633082258"/>
                  </a:ext>
                </a:extLst>
              </a:tr>
              <a:tr h="368514">
                <a:tc>
                  <a:txBody>
                    <a:bodyPr/>
                    <a:lstStyle/>
                    <a:p>
                      <a:r>
                        <a:rPr lang="en-US" dirty="0"/>
                        <a:t>   1</a:t>
                      </a:r>
                      <a:endParaRPr lang="en-IN" dirty="0"/>
                    </a:p>
                  </a:txBody>
                  <a:tcPr/>
                </a:tc>
                <a:tc>
                  <a:txBody>
                    <a:bodyPr/>
                    <a:lstStyle/>
                    <a:p>
                      <a:r>
                        <a:rPr lang="en-US" sz="1600" dirty="0"/>
                        <a:t>WEEK 1</a:t>
                      </a:r>
                    </a:p>
                  </a:txBody>
                  <a:tcPr/>
                </a:tc>
                <a:tc>
                  <a:txBody>
                    <a:bodyPr/>
                    <a:lstStyle/>
                    <a:p>
                      <a:r>
                        <a:rPr lang="en-US" dirty="0"/>
                        <a:t>Research and finalize the requirements for the project.</a:t>
                      </a:r>
                      <a:endParaRPr lang="en-IN" dirty="0"/>
                    </a:p>
                  </a:txBody>
                  <a:tcPr/>
                </a:tc>
                <a:extLst>
                  <a:ext uri="{0D108BD9-81ED-4DB2-BD59-A6C34878D82A}">
                    <a16:rowId xmlns:a16="http://schemas.microsoft.com/office/drawing/2014/main" val="2599588181"/>
                  </a:ext>
                </a:extLst>
              </a:tr>
              <a:tr h="368514">
                <a:tc>
                  <a:txBody>
                    <a:bodyPr/>
                    <a:lstStyle/>
                    <a:p>
                      <a:r>
                        <a:rPr lang="en-US" dirty="0"/>
                        <a:t>   2</a:t>
                      </a:r>
                      <a:endParaRPr lang="en-IN" dirty="0"/>
                    </a:p>
                  </a:txBody>
                  <a:tcPr/>
                </a:tc>
                <a:tc>
                  <a:txBody>
                    <a:bodyPr/>
                    <a:lstStyle/>
                    <a:p>
                      <a:r>
                        <a:rPr lang="en-US" sz="1600" dirty="0"/>
                        <a:t>WEEK 2</a:t>
                      </a:r>
                      <a:endParaRPr lang="en-IN" sz="1600" dirty="0"/>
                    </a:p>
                  </a:txBody>
                  <a:tcPr/>
                </a:tc>
                <a:tc>
                  <a:txBody>
                    <a:bodyPr/>
                    <a:lstStyle/>
                    <a:p>
                      <a:r>
                        <a:rPr lang="en-US" dirty="0"/>
                        <a:t>Literature survey , study of microcontroller , GSM module and budget estimation .</a:t>
                      </a:r>
                      <a:endParaRPr lang="en-IN" dirty="0"/>
                    </a:p>
                  </a:txBody>
                  <a:tcPr/>
                </a:tc>
                <a:extLst>
                  <a:ext uri="{0D108BD9-81ED-4DB2-BD59-A6C34878D82A}">
                    <a16:rowId xmlns:a16="http://schemas.microsoft.com/office/drawing/2014/main" val="3936129217"/>
                  </a:ext>
                </a:extLst>
              </a:tr>
              <a:tr h="397115">
                <a:tc>
                  <a:txBody>
                    <a:bodyPr/>
                    <a:lstStyle/>
                    <a:p>
                      <a:r>
                        <a:rPr lang="en-US" dirty="0"/>
                        <a:t>   3 </a:t>
                      </a:r>
                      <a:endParaRPr lang="en-IN" dirty="0"/>
                    </a:p>
                  </a:txBody>
                  <a:tcPr/>
                </a:tc>
                <a:tc>
                  <a:txBody>
                    <a:bodyPr/>
                    <a:lstStyle/>
                    <a:p>
                      <a:r>
                        <a:rPr lang="en-US" sz="1600" dirty="0"/>
                        <a:t>WEEK 3</a:t>
                      </a:r>
                      <a:endParaRPr lang="en-IN" sz="1600" dirty="0"/>
                    </a:p>
                  </a:txBody>
                  <a:tcPr/>
                </a:tc>
                <a:tc>
                  <a:txBody>
                    <a:bodyPr/>
                    <a:lstStyle/>
                    <a:p>
                      <a:r>
                        <a:rPr lang="en-US" dirty="0"/>
                        <a:t>System design, designing of the block diagram and circuit logic .</a:t>
                      </a:r>
                      <a:endParaRPr lang="en-IN" dirty="0"/>
                    </a:p>
                  </a:txBody>
                  <a:tcPr/>
                </a:tc>
                <a:extLst>
                  <a:ext uri="{0D108BD9-81ED-4DB2-BD59-A6C34878D82A}">
                    <a16:rowId xmlns:a16="http://schemas.microsoft.com/office/drawing/2014/main" val="4223081746"/>
                  </a:ext>
                </a:extLst>
              </a:tr>
              <a:tr h="368514">
                <a:tc>
                  <a:txBody>
                    <a:bodyPr/>
                    <a:lstStyle/>
                    <a:p>
                      <a:r>
                        <a:rPr lang="en-US" dirty="0"/>
                        <a:t>   4</a:t>
                      </a:r>
                      <a:endParaRPr lang="en-IN" dirty="0"/>
                    </a:p>
                  </a:txBody>
                  <a:tcPr/>
                </a:tc>
                <a:tc>
                  <a:txBody>
                    <a:bodyPr/>
                    <a:lstStyle/>
                    <a:p>
                      <a:r>
                        <a:rPr lang="en-US" sz="1600" dirty="0"/>
                        <a:t>WEEK 4</a:t>
                      </a:r>
                      <a:endParaRPr lang="en-IN" sz="1600" dirty="0"/>
                    </a:p>
                  </a:txBody>
                  <a:tcPr/>
                </a:tc>
                <a:tc>
                  <a:txBody>
                    <a:bodyPr/>
                    <a:lstStyle/>
                    <a:p>
                      <a:r>
                        <a:rPr lang="en-US" dirty="0"/>
                        <a:t>Optimize the ESP8266 code to handle sensor inputs and SMS alerts..</a:t>
                      </a:r>
                      <a:endParaRPr lang="en-IN" dirty="0"/>
                    </a:p>
                  </a:txBody>
                  <a:tcPr/>
                </a:tc>
                <a:extLst>
                  <a:ext uri="{0D108BD9-81ED-4DB2-BD59-A6C34878D82A}">
                    <a16:rowId xmlns:a16="http://schemas.microsoft.com/office/drawing/2014/main" val="952776579"/>
                  </a:ext>
                </a:extLst>
              </a:tr>
              <a:tr h="368514">
                <a:tc>
                  <a:txBody>
                    <a:bodyPr/>
                    <a:lstStyle/>
                    <a:p>
                      <a:r>
                        <a:rPr lang="en-US" dirty="0"/>
                        <a:t>   5</a:t>
                      </a:r>
                      <a:endParaRPr lang="en-IN" dirty="0"/>
                    </a:p>
                  </a:txBody>
                  <a:tcPr/>
                </a:tc>
                <a:tc>
                  <a:txBody>
                    <a:bodyPr/>
                    <a:lstStyle/>
                    <a:p>
                      <a:r>
                        <a:rPr lang="en-US" sz="1600" dirty="0"/>
                        <a:t>WEEK 5</a:t>
                      </a:r>
                      <a:endParaRPr lang="en-IN" sz="1600" dirty="0"/>
                    </a:p>
                  </a:txBody>
                  <a:tcPr/>
                </a:tc>
                <a:tc>
                  <a:txBody>
                    <a:bodyPr/>
                    <a:lstStyle/>
                    <a:p>
                      <a:r>
                        <a:rPr lang="en-US" dirty="0"/>
                        <a:t>Testing individual components debugging hardware and software.</a:t>
                      </a:r>
                      <a:endParaRPr lang="en-IN" dirty="0"/>
                    </a:p>
                  </a:txBody>
                  <a:tcPr/>
                </a:tc>
                <a:extLst>
                  <a:ext uri="{0D108BD9-81ED-4DB2-BD59-A6C34878D82A}">
                    <a16:rowId xmlns:a16="http://schemas.microsoft.com/office/drawing/2014/main" val="3878365765"/>
                  </a:ext>
                </a:extLst>
              </a:tr>
              <a:tr h="368514">
                <a:tc>
                  <a:txBody>
                    <a:bodyPr/>
                    <a:lstStyle/>
                    <a:p>
                      <a:r>
                        <a:rPr lang="en-US" dirty="0"/>
                        <a:t>   6</a:t>
                      </a:r>
                      <a:endParaRPr lang="en-IN" dirty="0"/>
                    </a:p>
                  </a:txBody>
                  <a:tcPr/>
                </a:tc>
                <a:tc>
                  <a:txBody>
                    <a:bodyPr/>
                    <a:lstStyle/>
                    <a:p>
                      <a:r>
                        <a:rPr lang="en-US" sz="1600" dirty="0"/>
                        <a:t>WEEK 6</a:t>
                      </a:r>
                      <a:endParaRPr lang="en-IN" sz="1600" dirty="0"/>
                    </a:p>
                  </a:txBody>
                  <a:tcPr/>
                </a:tc>
                <a:tc>
                  <a:txBody>
                    <a:bodyPr/>
                    <a:lstStyle/>
                    <a:p>
                      <a:r>
                        <a:rPr lang="en-US" dirty="0"/>
                        <a:t>Analyze the performance of the hardware components under different conditions.</a:t>
                      </a:r>
                      <a:endParaRPr lang="en-IN" dirty="0"/>
                    </a:p>
                  </a:txBody>
                  <a:tcPr/>
                </a:tc>
                <a:extLst>
                  <a:ext uri="{0D108BD9-81ED-4DB2-BD59-A6C34878D82A}">
                    <a16:rowId xmlns:a16="http://schemas.microsoft.com/office/drawing/2014/main" val="4075558088"/>
                  </a:ext>
                </a:extLst>
              </a:tr>
              <a:tr h="368514">
                <a:tc>
                  <a:txBody>
                    <a:bodyPr/>
                    <a:lstStyle/>
                    <a:p>
                      <a:r>
                        <a:rPr lang="en-US" dirty="0"/>
                        <a:t>   7</a:t>
                      </a:r>
                      <a:endParaRPr lang="en-IN" dirty="0"/>
                    </a:p>
                  </a:txBody>
                  <a:tcPr/>
                </a:tc>
                <a:tc>
                  <a:txBody>
                    <a:bodyPr/>
                    <a:lstStyle/>
                    <a:p>
                      <a:r>
                        <a:rPr lang="en-US" sz="1600" dirty="0"/>
                        <a:t>WEEK 7</a:t>
                      </a:r>
                      <a:endParaRPr lang="en-IN" sz="1600" dirty="0"/>
                    </a:p>
                  </a:txBody>
                  <a:tcPr/>
                </a:tc>
                <a:tc>
                  <a:txBody>
                    <a:bodyPr/>
                    <a:lstStyle/>
                    <a:p>
                      <a:r>
                        <a:rPr lang="en-US" dirty="0"/>
                        <a:t>Analyze the simulation result and discuss finding and limitations.</a:t>
                      </a:r>
                      <a:endParaRPr lang="en-IN" dirty="0"/>
                    </a:p>
                  </a:txBody>
                  <a:tcPr/>
                </a:tc>
                <a:extLst>
                  <a:ext uri="{0D108BD9-81ED-4DB2-BD59-A6C34878D82A}">
                    <a16:rowId xmlns:a16="http://schemas.microsoft.com/office/drawing/2014/main" val="2820161323"/>
                  </a:ext>
                </a:extLst>
              </a:tr>
              <a:tr h="368514">
                <a:tc>
                  <a:txBody>
                    <a:bodyPr/>
                    <a:lstStyle/>
                    <a:p>
                      <a:r>
                        <a:rPr lang="en-US" dirty="0"/>
                        <a:t>   8</a:t>
                      </a:r>
                      <a:endParaRPr lang="en-IN" dirty="0"/>
                    </a:p>
                  </a:txBody>
                  <a:tcPr/>
                </a:tc>
                <a:tc>
                  <a:txBody>
                    <a:bodyPr/>
                    <a:lstStyle/>
                    <a:p>
                      <a:r>
                        <a:rPr lang="en-US" sz="1600" dirty="0"/>
                        <a:t>WEEK 8</a:t>
                      </a:r>
                      <a:endParaRPr lang="en-IN" sz="1600" dirty="0"/>
                    </a:p>
                  </a:txBody>
                  <a:tcPr/>
                </a:tc>
                <a:tc>
                  <a:txBody>
                    <a:bodyPr/>
                    <a:lstStyle/>
                    <a:p>
                      <a:r>
                        <a:rPr lang="en-US" dirty="0"/>
                        <a:t>Completion of the prototype with all the requirements.</a:t>
                      </a:r>
                      <a:endParaRPr lang="en-IN" dirty="0"/>
                    </a:p>
                  </a:txBody>
                  <a:tcPr/>
                </a:tc>
                <a:extLst>
                  <a:ext uri="{0D108BD9-81ED-4DB2-BD59-A6C34878D82A}">
                    <a16:rowId xmlns:a16="http://schemas.microsoft.com/office/drawing/2014/main" val="377187035"/>
                  </a:ext>
                </a:extLst>
              </a:tr>
              <a:tr h="368514">
                <a:tc>
                  <a:txBody>
                    <a:bodyPr/>
                    <a:lstStyle/>
                    <a:p>
                      <a:r>
                        <a:rPr lang="en-US" dirty="0"/>
                        <a:t>   9</a:t>
                      </a:r>
                      <a:endParaRPr lang="en-IN" dirty="0"/>
                    </a:p>
                  </a:txBody>
                  <a:tcPr/>
                </a:tc>
                <a:tc>
                  <a:txBody>
                    <a:bodyPr/>
                    <a:lstStyle/>
                    <a:p>
                      <a:r>
                        <a:rPr lang="en-US" sz="1600" dirty="0"/>
                        <a:t>WEEK 9</a:t>
                      </a:r>
                      <a:endParaRPr lang="en-IN" sz="1600" dirty="0"/>
                    </a:p>
                  </a:txBody>
                  <a:tcPr/>
                </a:tc>
                <a:tc>
                  <a:txBody>
                    <a:bodyPr/>
                    <a:lstStyle/>
                    <a:p>
                      <a:r>
                        <a:rPr lang="en-US" dirty="0"/>
                        <a:t>Write the final research report methodology, results and conclusions.</a:t>
                      </a:r>
                      <a:endParaRPr lang="en-IN" dirty="0"/>
                    </a:p>
                  </a:txBody>
                  <a:tcPr/>
                </a:tc>
                <a:extLst>
                  <a:ext uri="{0D108BD9-81ED-4DB2-BD59-A6C34878D82A}">
                    <a16:rowId xmlns:a16="http://schemas.microsoft.com/office/drawing/2014/main" val="1262087059"/>
                  </a:ext>
                </a:extLst>
              </a:tr>
              <a:tr h="368514">
                <a:tc>
                  <a:txBody>
                    <a:bodyPr/>
                    <a:lstStyle/>
                    <a:p>
                      <a:r>
                        <a:rPr lang="en-US" dirty="0"/>
                        <a:t>   10</a:t>
                      </a:r>
                      <a:endParaRPr lang="en-IN" dirty="0"/>
                    </a:p>
                  </a:txBody>
                  <a:tcPr/>
                </a:tc>
                <a:tc>
                  <a:txBody>
                    <a:bodyPr/>
                    <a:lstStyle/>
                    <a:p>
                      <a:r>
                        <a:rPr lang="en-US" sz="1600" dirty="0"/>
                        <a:t>WEEK 10</a:t>
                      </a:r>
                      <a:endParaRPr lang="en-IN" sz="1600" dirty="0"/>
                    </a:p>
                  </a:txBody>
                  <a:tcPr/>
                </a:tc>
                <a:tc>
                  <a:txBody>
                    <a:bodyPr/>
                    <a:lstStyle/>
                    <a:p>
                      <a:r>
                        <a:rPr lang="en-US" dirty="0"/>
                        <a:t>Prepare a manuscript based on the project and submit to relevant journal.</a:t>
                      </a:r>
                      <a:endParaRPr lang="en-IN" dirty="0"/>
                    </a:p>
                  </a:txBody>
                  <a:tcPr/>
                </a:tc>
                <a:extLst>
                  <a:ext uri="{0D108BD9-81ED-4DB2-BD59-A6C34878D82A}">
                    <a16:rowId xmlns:a16="http://schemas.microsoft.com/office/drawing/2014/main" val="2099077597"/>
                  </a:ext>
                </a:extLst>
              </a:tr>
            </a:tbl>
          </a:graphicData>
        </a:graphic>
      </p:graphicFrame>
    </p:spTree>
    <p:extLst>
      <p:ext uri="{BB962C8B-B14F-4D97-AF65-F5344CB8AC3E}">
        <p14:creationId xmlns:p14="http://schemas.microsoft.com/office/powerpoint/2010/main" val="3743458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411FF-1227-F440-8EAE-4B951365991B}"/>
              </a:ext>
            </a:extLst>
          </p:cNvPr>
          <p:cNvSpPr>
            <a:spLocks noGrp="1"/>
          </p:cNvSpPr>
          <p:nvPr>
            <p:ph type="title"/>
          </p:nvPr>
        </p:nvSpPr>
        <p:spPr>
          <a:xfrm>
            <a:off x="4399471" y="603849"/>
            <a:ext cx="3189432" cy="569342"/>
          </a:xfrm>
        </p:spPr>
        <p:txBody>
          <a:bodyPr/>
          <a:lstStyle/>
          <a:p>
            <a:pPr algn="ctr"/>
            <a:r>
              <a:rPr lang="en-US" b="1" dirty="0">
                <a:latin typeface="Times" pitchFamily="2" charset="0"/>
              </a:rPr>
              <a:t>References</a:t>
            </a:r>
          </a:p>
        </p:txBody>
      </p:sp>
      <p:sp>
        <p:nvSpPr>
          <p:cNvPr id="3" name="Content Placeholder 2">
            <a:extLst>
              <a:ext uri="{FF2B5EF4-FFF2-40B4-BE49-F238E27FC236}">
                <a16:creationId xmlns:a16="http://schemas.microsoft.com/office/drawing/2014/main" id="{D2B1D2A8-0583-AF48-9841-8ABA0B51A0DC}"/>
              </a:ext>
            </a:extLst>
          </p:cNvPr>
          <p:cNvSpPr>
            <a:spLocks noGrp="1"/>
          </p:cNvSpPr>
          <p:nvPr>
            <p:ph idx="1"/>
          </p:nvPr>
        </p:nvSpPr>
        <p:spPr>
          <a:xfrm>
            <a:off x="933913" y="2245360"/>
            <a:ext cx="10498347" cy="4994668"/>
          </a:xfrm>
        </p:spPr>
        <p:txBody>
          <a:bodyPr>
            <a:normAutofit/>
          </a:bodyPr>
          <a:lstStyle/>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K. Ramesh , "Smart Helmet for Alcohol Detection and Accident Prevention," International Journal of Engineering Research &amp; Technology (IJERT), 2021.</a:t>
            </a: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 Kumar, et al., "A Zigbee-Based Alcohol Detection and Accident Notification System," International Journal of Advanced Research in Electronics and Communication Engineering (IJARECE), 2020.</a:t>
            </a: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S. Gupta, et al., "IoT-Based Smart Helmet for Accident Detection and Prevention," IEEE Xplore, 2022.</a:t>
            </a: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R. K. Sharma, G. Kumar, </a:t>
            </a:r>
            <a:r>
              <a:rPr lang="en-US" sz="1800" dirty="0" err="1">
                <a:latin typeface="Times New Roman" panose="02020603050405020304" pitchFamily="18" charset="0"/>
                <a:cs typeface="Times New Roman" panose="02020603050405020304" pitchFamily="18" charset="0"/>
              </a:rPr>
              <a:t>Bestley</a:t>
            </a:r>
            <a:r>
              <a:rPr lang="en-US" sz="1800" dirty="0">
                <a:latin typeface="Times New Roman" panose="02020603050405020304" pitchFamily="18" charset="0"/>
                <a:cs typeface="Times New Roman" panose="02020603050405020304" pitchFamily="18" charset="0"/>
              </a:rPr>
              <a:t> Joe "Smart Helmet Prototype for Safety Riding and Alcohol Detection”  IEEE Bangalore Humanitarian Technology Conference (B-HTC), 2020.</a:t>
            </a:r>
          </a:p>
        </p:txBody>
      </p:sp>
    </p:spTree>
    <p:extLst>
      <p:ext uri="{BB962C8B-B14F-4D97-AF65-F5344CB8AC3E}">
        <p14:creationId xmlns:p14="http://schemas.microsoft.com/office/powerpoint/2010/main" val="1415785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88B32A-26F6-4102-BA15-F60553E617F3}"/>
              </a:ext>
            </a:extLst>
          </p:cNvPr>
          <p:cNvSpPr>
            <a:spLocks noGrp="1"/>
          </p:cNvSpPr>
          <p:nvPr>
            <p:ph type="title"/>
          </p:nvPr>
        </p:nvSpPr>
        <p:spPr>
          <a:xfrm>
            <a:off x="1839053" y="2305455"/>
            <a:ext cx="4256947" cy="769799"/>
          </a:xfrm>
        </p:spPr>
        <p:txBody>
          <a:bodyPr>
            <a:noAutofit/>
          </a:bodyPr>
          <a:lstStyle/>
          <a:p>
            <a:r>
              <a:rPr lang="en-IN" sz="4400" b="1"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3801410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5ACEB-4603-4464-BD98-AE4D68640B7F}"/>
              </a:ext>
            </a:extLst>
          </p:cNvPr>
          <p:cNvSpPr>
            <a:spLocks noGrp="1"/>
          </p:cNvSpPr>
          <p:nvPr>
            <p:ph type="title"/>
          </p:nvPr>
        </p:nvSpPr>
        <p:spPr>
          <a:xfrm>
            <a:off x="1451579" y="370937"/>
            <a:ext cx="9603275" cy="664233"/>
          </a:xfrm>
        </p:spPr>
        <p:txBody>
          <a:bodyPr/>
          <a:lstStyle/>
          <a:p>
            <a:r>
              <a:rPr lang="en-IN" b="1" dirty="0">
                <a:latin typeface="Times New Roman" panose="02020603050405020304" pitchFamily="18" charset="0"/>
                <a:cs typeface="Times New Roman" panose="02020603050405020304" pitchFamily="18" charset="0"/>
              </a:rPr>
              <a:t>                                ABSTRACT</a:t>
            </a:r>
          </a:p>
        </p:txBody>
      </p:sp>
      <p:sp>
        <p:nvSpPr>
          <p:cNvPr id="3" name="Content Placeholder 2">
            <a:extLst>
              <a:ext uri="{FF2B5EF4-FFF2-40B4-BE49-F238E27FC236}">
                <a16:creationId xmlns:a16="http://schemas.microsoft.com/office/drawing/2014/main" id="{09946C6C-ACA4-4654-BB6E-01BD536F3C22}"/>
              </a:ext>
            </a:extLst>
          </p:cNvPr>
          <p:cNvSpPr>
            <a:spLocks noGrp="1"/>
          </p:cNvSpPr>
          <p:nvPr>
            <p:ph idx="1"/>
          </p:nvPr>
        </p:nvSpPr>
        <p:spPr>
          <a:xfrm>
            <a:off x="733245" y="1975449"/>
            <a:ext cx="10852030" cy="4201064"/>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Motorcycle accidents are a leading cause of fatalities, often due to alcohol consumption and failure to wear helmets. To address this, we propose a Smart Helmet that incorporates alcohol detection and accident notification features to enhance rider safety. The helmet is equipped with an MQ-3 alcohol sensor that detects alcohol levels in the rider's breath. If the alcohol content exceeds a predefined threshold, the motorcycle ignition is automatically disabled,  with the help of relay module which is  installed to the bike’s ignition part preventing the rider from starting the vehicle. MPU6050 accelerometer detects sudden impacts, which are indicative of accidents. Once an accident is detected, a GSM module sends an alert with the rider’s GPS location to emergency contacts . The entire system is controlled by a microcontroller (ESP8266).This project aims to significantly reduce accidents caused by intoxicated riders, enhance emergency response efficiency and enforce helmet usage, ultimately promoting safer roads. Through the integration of sensor technology and IoT, this Smart Helmet offers a preventive and life-saving solution for motor riders.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20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20577-D982-48EB-B963-6DFFBC459174}"/>
              </a:ext>
            </a:extLst>
          </p:cNvPr>
          <p:cNvSpPr>
            <a:spLocks noGrp="1"/>
          </p:cNvSpPr>
          <p:nvPr>
            <p:ph type="title"/>
          </p:nvPr>
        </p:nvSpPr>
        <p:spPr>
          <a:xfrm>
            <a:off x="2098560" y="442211"/>
            <a:ext cx="9603275" cy="498070"/>
          </a:xfrm>
        </p:spPr>
        <p:txBody>
          <a:bodyPr>
            <a:noAutofit/>
          </a:bodyPr>
          <a:lstStyle/>
          <a:p>
            <a:r>
              <a:rPr lang="en-IN" b="1" dirty="0">
                <a:latin typeface="Times New Roman" panose="02020603050405020304" pitchFamily="18" charset="0"/>
                <a:cs typeface="Times New Roman" panose="02020603050405020304" pitchFamily="18" charset="0"/>
              </a:rPr>
              <a:t>                          OBJECTIVE</a:t>
            </a:r>
            <a:endParaRPr lang="en-IN" b="1" dirty="0"/>
          </a:p>
        </p:txBody>
      </p:sp>
      <p:sp>
        <p:nvSpPr>
          <p:cNvPr id="3" name="Content Placeholder 2">
            <a:extLst>
              <a:ext uri="{FF2B5EF4-FFF2-40B4-BE49-F238E27FC236}">
                <a16:creationId xmlns:a16="http://schemas.microsoft.com/office/drawing/2014/main" id="{6B7B8D78-DAA1-4940-8E07-D59E0F60BDDB}"/>
              </a:ext>
            </a:extLst>
          </p:cNvPr>
          <p:cNvSpPr>
            <a:spLocks noGrp="1"/>
          </p:cNvSpPr>
          <p:nvPr>
            <p:ph idx="1"/>
          </p:nvPr>
        </p:nvSpPr>
        <p:spPr>
          <a:xfrm>
            <a:off x="652848" y="2044460"/>
            <a:ext cx="10886304" cy="4686008"/>
          </a:xfrm>
        </p:spPr>
        <p:txBody>
          <a:bodyPr>
            <a:normAutofit/>
          </a:bodyPr>
          <a:lstStyle/>
          <a:p>
            <a:pPr algn="just">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Stop Drunk Driving : </a:t>
            </a:r>
            <a:r>
              <a:rPr lang="en-US" sz="1800" dirty="0">
                <a:latin typeface="Times New Roman" panose="02020603050405020304" pitchFamily="18" charset="0"/>
                <a:cs typeface="Times New Roman" panose="02020603050405020304" pitchFamily="18" charset="0"/>
              </a:rPr>
              <a:t>Detect alcohol in the rider’s breath using a sensor. If the alcohol level is too high, the bike won’t start, helping prevent drunk driving.</a:t>
            </a:r>
          </a:p>
          <a:p>
            <a:pPr algn="just">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Accident Detection : </a:t>
            </a:r>
            <a:r>
              <a:rPr lang="en-US" sz="1800" dirty="0">
                <a:latin typeface="Times New Roman" panose="02020603050405020304" pitchFamily="18" charset="0"/>
                <a:cs typeface="Times New Roman" panose="02020603050405020304" pitchFamily="18" charset="0"/>
              </a:rPr>
              <a:t>Sense accidents in real-time using motion sensors that can detect sudden jerks, falls, or collisions.</a:t>
            </a:r>
          </a:p>
          <a:p>
            <a:pPr algn="just">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 Send Emergency Alerts : </a:t>
            </a:r>
            <a:r>
              <a:rPr lang="en-US" sz="1800" dirty="0">
                <a:latin typeface="Times New Roman" panose="02020603050405020304" pitchFamily="18" charset="0"/>
                <a:cs typeface="Times New Roman" panose="02020603050405020304" pitchFamily="18" charset="0"/>
              </a:rPr>
              <a:t>If an accident happens, the helmet will automatically send an SOS message with the rider’s location to emergency contacts, so help can reach quickly.</a:t>
            </a:r>
          </a:p>
          <a:p>
            <a:pPr algn="just">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 Easy Wireless Communication : </a:t>
            </a:r>
            <a:r>
              <a:rPr lang="en-US" sz="1800" dirty="0">
                <a:latin typeface="Times New Roman" panose="02020603050405020304" pitchFamily="18" charset="0"/>
                <a:cs typeface="Times New Roman" panose="02020603050405020304" pitchFamily="18" charset="0"/>
              </a:rPr>
              <a:t>Use WIFI for smooth, low-power wireless communication between the helmet and the bike or other connected devices.</a:t>
            </a:r>
          </a:p>
          <a:p>
            <a:pPr algn="just">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 Promote Safe Riding : </a:t>
            </a:r>
            <a:r>
              <a:rPr lang="en-US" sz="1800" dirty="0">
                <a:latin typeface="Times New Roman" panose="02020603050405020304" pitchFamily="18" charset="0"/>
                <a:cs typeface="Times New Roman" panose="02020603050405020304" pitchFamily="18" charset="0"/>
              </a:rPr>
              <a:t>Encourage responsible riding habits by using smart technology to protect riders.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6412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0387-7661-4955-815A-989E962815EE}"/>
              </a:ext>
            </a:extLst>
          </p:cNvPr>
          <p:cNvSpPr>
            <a:spLocks noGrp="1"/>
          </p:cNvSpPr>
          <p:nvPr>
            <p:ph type="title"/>
          </p:nvPr>
        </p:nvSpPr>
        <p:spPr>
          <a:xfrm>
            <a:off x="2275065" y="502593"/>
            <a:ext cx="9603275" cy="1049235"/>
          </a:xfrm>
        </p:spPr>
        <p:txBody>
          <a:bodyPr/>
          <a:lstStyle/>
          <a:p>
            <a:r>
              <a:rPr lang="en-IN" dirty="0"/>
              <a:t>                  </a:t>
            </a:r>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3172079-976F-4B11-A9DB-3B641F7F5CC9}"/>
              </a:ext>
            </a:extLst>
          </p:cNvPr>
          <p:cNvSpPr>
            <a:spLocks noGrp="1"/>
          </p:cNvSpPr>
          <p:nvPr>
            <p:ph idx="1"/>
          </p:nvPr>
        </p:nvSpPr>
        <p:spPr>
          <a:xfrm>
            <a:off x="966158" y="2244593"/>
            <a:ext cx="10541479" cy="3604405"/>
          </a:xfrm>
        </p:spPr>
        <p:txBody>
          <a:bodyPr>
            <a:normAutofit lnSpcReduction="10000"/>
          </a:bodyPr>
          <a:lstStyle/>
          <a:p>
            <a:pPr marL="0" indent="0" algn="just">
              <a:buNone/>
            </a:pPr>
            <a:r>
              <a:rPr lang="en-US" sz="1800" dirty="0">
                <a:latin typeface="Times New Roman" panose="02020603050405020304" pitchFamily="18" charset="0"/>
                <a:cs typeface="Times New Roman" panose="02020603050405020304" pitchFamily="18" charset="0"/>
              </a:rPr>
              <a:t>The Smart Helmet with Integrated Alcohol Detection and Accident Notification is a smart safety device designed to make two-wheeler riding safer, especially on Indian roads where accidents are a major concern. This helmet comes with an alcohol detection sensor (MQ-3) that checks the rider’s breath. If alcohol levels are above the safe limit, the system won’t allow the bike to start, helping to prevent drunk driving . Along with this, the helmet has an accident detection system using sensor. The MPU-6050 (gyroscope / accelerometer) to sense sudden impacts or falls. In case of an accident, It sends an SOS alert with the rider’s location using GPS module to emergency contacts, ensuring quick help reaches the spot . The helmet uses WIFI transmission platform to smooth, wireless communication between the helmet and the bike . The SMS is send through the Twilio number provided to the ESP8622 microcontroller. By combining embedded systems with IoT, this Smart Helmet aims to promote responsible riding habits, reduce road accidents, and ensure faster emergency responses. It’s a small step towards making our roads safer for everyone.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158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44E0E-48B2-CD79-6278-9231E2852195}"/>
              </a:ext>
            </a:extLst>
          </p:cNvPr>
          <p:cNvSpPr>
            <a:spLocks noGrp="1"/>
          </p:cNvSpPr>
          <p:nvPr>
            <p:ph type="ctrTitle" idx="4294967295"/>
          </p:nvPr>
        </p:nvSpPr>
        <p:spPr>
          <a:xfrm>
            <a:off x="4098661" y="218896"/>
            <a:ext cx="4137025" cy="1033462"/>
          </a:xfrm>
        </p:spPr>
        <p:txBody>
          <a:bodyPr>
            <a:normAutofit/>
          </a:bodyPr>
          <a:lstStyle/>
          <a:p>
            <a:r>
              <a:rPr lang="en-US" b="1" dirty="0">
                <a:latin typeface="Times New Roman" panose="02020603050405020304" pitchFamily="18" charset="0"/>
                <a:cs typeface="Times New Roman" panose="02020603050405020304" pitchFamily="18" charset="0"/>
              </a:rPr>
              <a:t>BLOCK DIAGRAM</a:t>
            </a:r>
            <a:br>
              <a:rPr lang="en-US"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pic>
        <p:nvPicPr>
          <p:cNvPr id="1026" name="Picture 2" descr="Premium Vector | Helmet flat vector illustration Helmet cartoon hand  drawing isolated vector illustration">
            <a:extLst>
              <a:ext uri="{FF2B5EF4-FFF2-40B4-BE49-F238E27FC236}">
                <a16:creationId xmlns:a16="http://schemas.microsoft.com/office/drawing/2014/main" id="{44C35AC9-BA67-7D87-9FA3-1D61D809D600}"/>
              </a:ext>
            </a:extLst>
          </p:cNvPr>
          <p:cNvPicPr>
            <a:picLocks noChangeAspect="1" noChangeArrowheads="1"/>
          </p:cNvPicPr>
          <p:nvPr/>
        </p:nvPicPr>
        <p:blipFill>
          <a:blip r:embed="rId2">
            <a:alphaModFix amt="47000"/>
            <a:extLst>
              <a:ext uri="{28A0092B-C50C-407E-A947-70E740481C1C}">
                <a14:useLocalDpi xmlns:a14="http://schemas.microsoft.com/office/drawing/2010/main" val="0"/>
              </a:ext>
            </a:extLst>
          </a:blip>
          <a:srcRect/>
          <a:stretch>
            <a:fillRect/>
          </a:stretch>
        </p:blipFill>
        <p:spPr bwMode="auto">
          <a:xfrm>
            <a:off x="4034590" y="2366467"/>
            <a:ext cx="1124551" cy="1062533"/>
          </a:xfrm>
          <a:prstGeom prst="rect">
            <a:avLst/>
          </a:prstGeom>
          <a:noFill/>
          <a:scene3d>
            <a:camera prst="orthographicFront">
              <a:rot lat="0" lon="20699996" rev="0"/>
            </a:camera>
            <a:lightRig rig="threePt" dir="t"/>
          </a:scene3d>
        </p:spPr>
      </p:pic>
      <p:sp>
        <p:nvSpPr>
          <p:cNvPr id="4" name="Rectangle 3">
            <a:extLst>
              <a:ext uri="{FF2B5EF4-FFF2-40B4-BE49-F238E27FC236}">
                <a16:creationId xmlns:a16="http://schemas.microsoft.com/office/drawing/2014/main" id="{B25FEED8-5ACD-F930-BD26-0A8D520F8C16}"/>
              </a:ext>
            </a:extLst>
          </p:cNvPr>
          <p:cNvSpPr/>
          <p:nvPr/>
        </p:nvSpPr>
        <p:spPr>
          <a:xfrm>
            <a:off x="308387" y="1425413"/>
            <a:ext cx="1549668" cy="8331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MQ3 SENSOR</a:t>
            </a:r>
          </a:p>
        </p:txBody>
      </p:sp>
      <p:cxnSp>
        <p:nvCxnSpPr>
          <p:cNvPr id="6" name="Straight Arrow Connector 5">
            <a:extLst>
              <a:ext uri="{FF2B5EF4-FFF2-40B4-BE49-F238E27FC236}">
                <a16:creationId xmlns:a16="http://schemas.microsoft.com/office/drawing/2014/main" id="{A91D3325-14C8-E390-8C87-CEB23CCC6C22}"/>
              </a:ext>
            </a:extLst>
          </p:cNvPr>
          <p:cNvCxnSpPr>
            <a:cxnSpLocks/>
            <a:stCxn id="4" idx="3"/>
            <a:endCxn id="7" idx="1"/>
          </p:cNvCxnSpPr>
          <p:nvPr/>
        </p:nvCxnSpPr>
        <p:spPr>
          <a:xfrm>
            <a:off x="1858055" y="1841990"/>
            <a:ext cx="759056" cy="14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87331F9-BCDC-52E1-59DB-10B4D432BFBA}"/>
              </a:ext>
            </a:extLst>
          </p:cNvPr>
          <p:cNvSpPr/>
          <p:nvPr/>
        </p:nvSpPr>
        <p:spPr>
          <a:xfrm>
            <a:off x="2617111" y="1439817"/>
            <a:ext cx="1395663" cy="8331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ESP8266</a:t>
            </a:r>
          </a:p>
        </p:txBody>
      </p:sp>
      <p:cxnSp>
        <p:nvCxnSpPr>
          <p:cNvPr id="18" name="Straight Connector 17">
            <a:extLst>
              <a:ext uri="{FF2B5EF4-FFF2-40B4-BE49-F238E27FC236}">
                <a16:creationId xmlns:a16="http://schemas.microsoft.com/office/drawing/2014/main" id="{6D014B36-520E-BD4E-D8D1-88BC2F54EE70}"/>
              </a:ext>
            </a:extLst>
          </p:cNvPr>
          <p:cNvCxnSpPr/>
          <p:nvPr/>
        </p:nvCxnSpPr>
        <p:spPr>
          <a:xfrm flipH="1">
            <a:off x="706231" y="2916455"/>
            <a:ext cx="2069432"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FCA30BC-5E71-25DA-EA4F-18B716D6D826}"/>
              </a:ext>
            </a:extLst>
          </p:cNvPr>
          <p:cNvSpPr/>
          <p:nvPr/>
        </p:nvSpPr>
        <p:spPr>
          <a:xfrm>
            <a:off x="385087" y="3763593"/>
            <a:ext cx="1694046" cy="9197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MPU6050</a:t>
            </a:r>
          </a:p>
        </p:txBody>
      </p:sp>
      <p:sp>
        <p:nvSpPr>
          <p:cNvPr id="26" name="Rectangle 25">
            <a:extLst>
              <a:ext uri="{FF2B5EF4-FFF2-40B4-BE49-F238E27FC236}">
                <a16:creationId xmlns:a16="http://schemas.microsoft.com/office/drawing/2014/main" id="{023867DC-A71A-B0BE-2E41-FDBAA4EB1EE3}"/>
              </a:ext>
            </a:extLst>
          </p:cNvPr>
          <p:cNvSpPr/>
          <p:nvPr/>
        </p:nvSpPr>
        <p:spPr>
          <a:xfrm>
            <a:off x="2512329" y="3755704"/>
            <a:ext cx="1586332" cy="9625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POWER SUPPLY</a:t>
            </a:r>
          </a:p>
        </p:txBody>
      </p:sp>
      <p:cxnSp>
        <p:nvCxnSpPr>
          <p:cNvPr id="30" name="Straight Arrow Connector 29">
            <a:extLst>
              <a:ext uri="{FF2B5EF4-FFF2-40B4-BE49-F238E27FC236}">
                <a16:creationId xmlns:a16="http://schemas.microsoft.com/office/drawing/2014/main" id="{3DA97D46-DF4B-3AD0-0333-DB589CDBCC13}"/>
              </a:ext>
            </a:extLst>
          </p:cNvPr>
          <p:cNvCxnSpPr>
            <a:cxnSpLocks/>
          </p:cNvCxnSpPr>
          <p:nvPr/>
        </p:nvCxnSpPr>
        <p:spPr>
          <a:xfrm flipH="1">
            <a:off x="4640022" y="1841990"/>
            <a:ext cx="4969" cy="524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7866777-5D9E-BC6B-4068-2D4DF63D7577}"/>
              </a:ext>
            </a:extLst>
          </p:cNvPr>
          <p:cNvSpPr/>
          <p:nvPr/>
        </p:nvSpPr>
        <p:spPr>
          <a:xfrm>
            <a:off x="7276924" y="1442508"/>
            <a:ext cx="1511166" cy="8304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ESP8266</a:t>
            </a:r>
          </a:p>
        </p:txBody>
      </p:sp>
      <p:sp>
        <p:nvSpPr>
          <p:cNvPr id="34" name="Rectangle 33">
            <a:extLst>
              <a:ext uri="{FF2B5EF4-FFF2-40B4-BE49-F238E27FC236}">
                <a16:creationId xmlns:a16="http://schemas.microsoft.com/office/drawing/2014/main" id="{313FDA77-CE09-388B-957B-D331676CE340}"/>
              </a:ext>
            </a:extLst>
          </p:cNvPr>
          <p:cNvSpPr/>
          <p:nvPr/>
        </p:nvSpPr>
        <p:spPr>
          <a:xfrm>
            <a:off x="9914021" y="1442508"/>
            <a:ext cx="1511166" cy="8304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RELAY MODULE</a:t>
            </a:r>
          </a:p>
        </p:txBody>
      </p:sp>
      <p:sp>
        <p:nvSpPr>
          <p:cNvPr id="35" name="Rectangle 34">
            <a:extLst>
              <a:ext uri="{FF2B5EF4-FFF2-40B4-BE49-F238E27FC236}">
                <a16:creationId xmlns:a16="http://schemas.microsoft.com/office/drawing/2014/main" id="{0EFCBADD-B878-8F7A-FFCF-9629921575FF}"/>
              </a:ext>
            </a:extLst>
          </p:cNvPr>
          <p:cNvSpPr/>
          <p:nvPr/>
        </p:nvSpPr>
        <p:spPr>
          <a:xfrm>
            <a:off x="6797273" y="3798451"/>
            <a:ext cx="1586331" cy="9197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GPS MODULE</a:t>
            </a:r>
          </a:p>
        </p:txBody>
      </p:sp>
      <p:sp>
        <p:nvSpPr>
          <p:cNvPr id="36" name="Rectangle 35">
            <a:extLst>
              <a:ext uri="{FF2B5EF4-FFF2-40B4-BE49-F238E27FC236}">
                <a16:creationId xmlns:a16="http://schemas.microsoft.com/office/drawing/2014/main" id="{080539E7-CBB2-3A78-D250-1151CA79535E}"/>
              </a:ext>
            </a:extLst>
          </p:cNvPr>
          <p:cNvSpPr/>
          <p:nvPr/>
        </p:nvSpPr>
        <p:spPr>
          <a:xfrm>
            <a:off x="8749364" y="3798451"/>
            <a:ext cx="1443789" cy="9197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TWILIO </a:t>
            </a:r>
          </a:p>
        </p:txBody>
      </p:sp>
      <p:sp>
        <p:nvSpPr>
          <p:cNvPr id="37" name="Rectangle 36">
            <a:extLst>
              <a:ext uri="{FF2B5EF4-FFF2-40B4-BE49-F238E27FC236}">
                <a16:creationId xmlns:a16="http://schemas.microsoft.com/office/drawing/2014/main" id="{9BB6244D-66A3-69CF-2B4C-A5293A101DB6}"/>
              </a:ext>
            </a:extLst>
          </p:cNvPr>
          <p:cNvSpPr/>
          <p:nvPr/>
        </p:nvSpPr>
        <p:spPr>
          <a:xfrm>
            <a:off x="10558913" y="3886379"/>
            <a:ext cx="1443789" cy="8304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POWER SUPPLY</a:t>
            </a:r>
          </a:p>
        </p:txBody>
      </p:sp>
      <p:cxnSp>
        <p:nvCxnSpPr>
          <p:cNvPr id="41" name="Straight Arrow Connector 40">
            <a:extLst>
              <a:ext uri="{FF2B5EF4-FFF2-40B4-BE49-F238E27FC236}">
                <a16:creationId xmlns:a16="http://schemas.microsoft.com/office/drawing/2014/main" id="{CF079740-F854-1E13-A378-C6C84EFF5E1E}"/>
              </a:ext>
            </a:extLst>
          </p:cNvPr>
          <p:cNvCxnSpPr>
            <a:stCxn id="33" idx="3"/>
            <a:endCxn id="34" idx="1"/>
          </p:cNvCxnSpPr>
          <p:nvPr/>
        </p:nvCxnSpPr>
        <p:spPr>
          <a:xfrm>
            <a:off x="8788090" y="1857739"/>
            <a:ext cx="11259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E9A7D2E-8921-3A9F-1D7F-9CC3ACD2749E}"/>
              </a:ext>
            </a:extLst>
          </p:cNvPr>
          <p:cNvCxnSpPr>
            <a:cxnSpLocks/>
          </p:cNvCxnSpPr>
          <p:nvPr/>
        </p:nvCxnSpPr>
        <p:spPr>
          <a:xfrm>
            <a:off x="8479857" y="2916455"/>
            <a:ext cx="26854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A3C8081-D365-16BD-02D2-E57B632F11CB}"/>
              </a:ext>
            </a:extLst>
          </p:cNvPr>
          <p:cNvCxnSpPr>
            <a:cxnSpLocks/>
            <a:stCxn id="33" idx="1"/>
          </p:cNvCxnSpPr>
          <p:nvPr/>
        </p:nvCxnSpPr>
        <p:spPr>
          <a:xfrm flipH="1" flipV="1">
            <a:off x="6134726" y="1855047"/>
            <a:ext cx="1142198" cy="2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617F3CA-1C64-369E-DA41-36EFAE9E31DB}"/>
              </a:ext>
            </a:extLst>
          </p:cNvPr>
          <p:cNvCxnSpPr>
            <a:cxnSpLocks/>
          </p:cNvCxnSpPr>
          <p:nvPr/>
        </p:nvCxnSpPr>
        <p:spPr>
          <a:xfrm flipH="1">
            <a:off x="6113647" y="1841989"/>
            <a:ext cx="21079" cy="524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70BE8627-2D41-2FC8-75A8-71AC470A0D03}"/>
              </a:ext>
            </a:extLst>
          </p:cNvPr>
          <p:cNvSpPr txBox="1"/>
          <p:nvPr/>
        </p:nvSpPr>
        <p:spPr>
          <a:xfrm>
            <a:off x="912606" y="4881372"/>
            <a:ext cx="2563907"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TRANSMITTER PART</a:t>
            </a:r>
          </a:p>
        </p:txBody>
      </p:sp>
      <p:sp>
        <p:nvSpPr>
          <p:cNvPr id="57" name="TextBox 56">
            <a:extLst>
              <a:ext uri="{FF2B5EF4-FFF2-40B4-BE49-F238E27FC236}">
                <a16:creationId xmlns:a16="http://schemas.microsoft.com/office/drawing/2014/main" id="{96AE0D37-DE2B-0BBF-EFEB-81368EC39700}"/>
              </a:ext>
            </a:extLst>
          </p:cNvPr>
          <p:cNvSpPr txBox="1"/>
          <p:nvPr/>
        </p:nvSpPr>
        <p:spPr>
          <a:xfrm>
            <a:off x="8479857" y="4963943"/>
            <a:ext cx="2063770"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RECEIVER PART</a:t>
            </a:r>
          </a:p>
        </p:txBody>
      </p:sp>
      <p:cxnSp>
        <p:nvCxnSpPr>
          <p:cNvPr id="61" name="Straight Arrow Connector 60">
            <a:extLst>
              <a:ext uri="{FF2B5EF4-FFF2-40B4-BE49-F238E27FC236}">
                <a16:creationId xmlns:a16="http://schemas.microsoft.com/office/drawing/2014/main" id="{316E80CB-3A99-8B8B-305E-ACE5C7706EA7}"/>
              </a:ext>
            </a:extLst>
          </p:cNvPr>
          <p:cNvCxnSpPr>
            <a:cxnSpLocks/>
          </p:cNvCxnSpPr>
          <p:nvPr/>
        </p:nvCxnSpPr>
        <p:spPr>
          <a:xfrm flipV="1">
            <a:off x="2775663" y="2272969"/>
            <a:ext cx="0" cy="643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50E2930-ECF4-1309-1BAE-4B372DE0682D}"/>
              </a:ext>
            </a:extLst>
          </p:cNvPr>
          <p:cNvCxnSpPr>
            <a:cxnSpLocks/>
          </p:cNvCxnSpPr>
          <p:nvPr/>
        </p:nvCxnSpPr>
        <p:spPr>
          <a:xfrm>
            <a:off x="706231" y="2916455"/>
            <a:ext cx="0" cy="1056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8" name="Straight Arrow Connector 1027">
            <a:extLst>
              <a:ext uri="{FF2B5EF4-FFF2-40B4-BE49-F238E27FC236}">
                <a16:creationId xmlns:a16="http://schemas.microsoft.com/office/drawing/2014/main" id="{816B069C-3A1F-C461-C3D6-DC6E35802EDC}"/>
              </a:ext>
            </a:extLst>
          </p:cNvPr>
          <p:cNvCxnSpPr>
            <a:cxnSpLocks/>
          </p:cNvCxnSpPr>
          <p:nvPr/>
        </p:nvCxnSpPr>
        <p:spPr>
          <a:xfrm flipV="1">
            <a:off x="3080084" y="2258566"/>
            <a:ext cx="0" cy="1497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0" name="Straight Connector 1029">
            <a:extLst>
              <a:ext uri="{FF2B5EF4-FFF2-40B4-BE49-F238E27FC236}">
                <a16:creationId xmlns:a16="http://schemas.microsoft.com/office/drawing/2014/main" id="{E3FF1A05-9DD2-F460-A421-6BA3A70D5AF7}"/>
              </a:ext>
            </a:extLst>
          </p:cNvPr>
          <p:cNvCxnSpPr>
            <a:cxnSpLocks/>
            <a:stCxn id="7" idx="3"/>
          </p:cNvCxnSpPr>
          <p:nvPr/>
        </p:nvCxnSpPr>
        <p:spPr>
          <a:xfrm>
            <a:off x="4012774" y="1856393"/>
            <a:ext cx="627248" cy="2689"/>
          </a:xfrm>
          <a:prstGeom prst="line">
            <a:avLst/>
          </a:prstGeom>
        </p:spPr>
        <p:style>
          <a:lnRef idx="1">
            <a:schemeClr val="accent1"/>
          </a:lnRef>
          <a:fillRef idx="0">
            <a:schemeClr val="accent1"/>
          </a:fillRef>
          <a:effectRef idx="0">
            <a:schemeClr val="accent1"/>
          </a:effectRef>
          <a:fontRef idx="minor">
            <a:schemeClr val="tx1"/>
          </a:fontRef>
        </p:style>
      </p:cxnSp>
      <p:pic>
        <p:nvPicPr>
          <p:cNvPr id="1033" name="Picture 4" descr="Page 2 | Yamaha Mt15 Ultimate Version Vectors &amp; Illustrations for Free  Download | Freepik">
            <a:extLst>
              <a:ext uri="{FF2B5EF4-FFF2-40B4-BE49-F238E27FC236}">
                <a16:creationId xmlns:a16="http://schemas.microsoft.com/office/drawing/2014/main" id="{2BBDD369-352B-4EA6-0CDB-67AB110E67FB}"/>
              </a:ext>
            </a:extLst>
          </p:cNvPr>
          <p:cNvPicPr>
            <a:picLocks noChangeAspect="1" noChangeArrowheads="1"/>
          </p:cNvPicPr>
          <p:nvPr/>
        </p:nvPicPr>
        <p:blipFill>
          <a:blip r:embed="rId3">
            <a:alphaModFix amt="51000"/>
            <a:grayscl/>
            <a:extLst>
              <a:ext uri="{28A0092B-C50C-407E-A947-70E740481C1C}">
                <a14:useLocalDpi xmlns:a14="http://schemas.microsoft.com/office/drawing/2010/main" val="0"/>
              </a:ext>
            </a:extLst>
          </a:blip>
          <a:srcRect/>
          <a:stretch>
            <a:fillRect/>
          </a:stretch>
        </p:blipFill>
        <p:spPr bwMode="auto">
          <a:xfrm>
            <a:off x="5610302" y="2369159"/>
            <a:ext cx="1113745" cy="1059841"/>
          </a:xfrm>
          <a:prstGeom prst="rect">
            <a:avLst/>
          </a:prstGeom>
          <a:noFill/>
          <a:extLst>
            <a:ext uri="{909E8E84-426E-40DD-AFC4-6F175D3DCCD1}">
              <a14:hiddenFill xmlns:a14="http://schemas.microsoft.com/office/drawing/2010/main">
                <a:solidFill>
                  <a:srgbClr val="FFFFFF"/>
                </a:solidFill>
              </a14:hiddenFill>
            </a:ext>
          </a:extLst>
        </p:spPr>
      </p:pic>
      <p:cxnSp>
        <p:nvCxnSpPr>
          <p:cNvPr id="1042" name="Straight Connector 1041">
            <a:extLst>
              <a:ext uri="{FF2B5EF4-FFF2-40B4-BE49-F238E27FC236}">
                <a16:creationId xmlns:a16="http://schemas.microsoft.com/office/drawing/2014/main" id="{28B2B907-0AF2-FD9F-C197-C1080ADBDD43}"/>
              </a:ext>
            </a:extLst>
          </p:cNvPr>
          <p:cNvCxnSpPr/>
          <p:nvPr/>
        </p:nvCxnSpPr>
        <p:spPr>
          <a:xfrm>
            <a:off x="7993781" y="3265654"/>
            <a:ext cx="14774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2" name="Straight Arrow Connector 1051">
            <a:extLst>
              <a:ext uri="{FF2B5EF4-FFF2-40B4-BE49-F238E27FC236}">
                <a16:creationId xmlns:a16="http://schemas.microsoft.com/office/drawing/2014/main" id="{FBBB43E2-B160-B71F-FDF3-A5E4593360E3}"/>
              </a:ext>
            </a:extLst>
          </p:cNvPr>
          <p:cNvCxnSpPr>
            <a:cxnSpLocks/>
            <a:endCxn id="33" idx="2"/>
          </p:cNvCxnSpPr>
          <p:nvPr/>
        </p:nvCxnSpPr>
        <p:spPr>
          <a:xfrm flipV="1">
            <a:off x="8032507" y="2272969"/>
            <a:ext cx="0" cy="992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F875ECA9-C149-50DC-287F-3BC712BC5F01}"/>
              </a:ext>
            </a:extLst>
          </p:cNvPr>
          <p:cNvCxnSpPr>
            <a:cxnSpLocks/>
            <a:endCxn id="36" idx="0"/>
          </p:cNvCxnSpPr>
          <p:nvPr/>
        </p:nvCxnSpPr>
        <p:spPr>
          <a:xfrm>
            <a:off x="9458540" y="3265654"/>
            <a:ext cx="12719" cy="532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5296F882-50E9-7436-C747-38B32427E168}"/>
              </a:ext>
            </a:extLst>
          </p:cNvPr>
          <p:cNvCxnSpPr>
            <a:cxnSpLocks/>
            <a:stCxn id="35" idx="0"/>
          </p:cNvCxnSpPr>
          <p:nvPr/>
        </p:nvCxnSpPr>
        <p:spPr>
          <a:xfrm flipV="1">
            <a:off x="7590439" y="2258566"/>
            <a:ext cx="0" cy="1539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7" name="Straight Arrow Connector 1066">
            <a:extLst>
              <a:ext uri="{FF2B5EF4-FFF2-40B4-BE49-F238E27FC236}">
                <a16:creationId xmlns:a16="http://schemas.microsoft.com/office/drawing/2014/main" id="{6F5B2E3C-0A8B-EAD2-C263-7741885CE483}"/>
              </a:ext>
            </a:extLst>
          </p:cNvPr>
          <p:cNvCxnSpPr>
            <a:cxnSpLocks/>
          </p:cNvCxnSpPr>
          <p:nvPr/>
        </p:nvCxnSpPr>
        <p:spPr>
          <a:xfrm flipV="1">
            <a:off x="8479857" y="2258566"/>
            <a:ext cx="0" cy="657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0" name="Straight Connector 1069">
            <a:extLst>
              <a:ext uri="{FF2B5EF4-FFF2-40B4-BE49-F238E27FC236}">
                <a16:creationId xmlns:a16="http://schemas.microsoft.com/office/drawing/2014/main" id="{0E5F60B0-F18B-D220-F974-83065985FD47}"/>
              </a:ext>
            </a:extLst>
          </p:cNvPr>
          <p:cNvCxnSpPr>
            <a:cxnSpLocks/>
          </p:cNvCxnSpPr>
          <p:nvPr/>
        </p:nvCxnSpPr>
        <p:spPr>
          <a:xfrm>
            <a:off x="11146055" y="2916455"/>
            <a:ext cx="19250" cy="105610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8249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7E7D-345F-4D89-809F-8455A79B92B2}"/>
              </a:ext>
            </a:extLst>
          </p:cNvPr>
          <p:cNvSpPr>
            <a:spLocks noGrp="1"/>
          </p:cNvSpPr>
          <p:nvPr>
            <p:ph type="title"/>
          </p:nvPr>
        </p:nvSpPr>
        <p:spPr>
          <a:xfrm>
            <a:off x="1604493" y="494338"/>
            <a:ext cx="9605635" cy="1059305"/>
          </a:xfrm>
        </p:spPr>
        <p:txBody>
          <a:bodyPr/>
          <a:lstStyle/>
          <a:p>
            <a:r>
              <a:rPr lang="en-IN" b="1" dirty="0">
                <a:latin typeface="Times New Roman" panose="02020603050405020304" pitchFamily="18" charset="0"/>
                <a:cs typeface="Times New Roman" panose="02020603050405020304" pitchFamily="18" charset="0"/>
              </a:rPr>
              <a:t>                           Methodology</a:t>
            </a:r>
          </a:p>
        </p:txBody>
      </p:sp>
      <p:sp>
        <p:nvSpPr>
          <p:cNvPr id="3" name="Content Placeholder 2">
            <a:extLst>
              <a:ext uri="{FF2B5EF4-FFF2-40B4-BE49-F238E27FC236}">
                <a16:creationId xmlns:a16="http://schemas.microsoft.com/office/drawing/2014/main" id="{F8666594-4001-4B2A-9BD9-2FD551CF9655}"/>
              </a:ext>
            </a:extLst>
          </p:cNvPr>
          <p:cNvSpPr>
            <a:spLocks noGrp="1"/>
          </p:cNvSpPr>
          <p:nvPr>
            <p:ph sz="half" idx="1"/>
          </p:nvPr>
        </p:nvSpPr>
        <p:spPr>
          <a:xfrm>
            <a:off x="759125" y="1992702"/>
            <a:ext cx="10912415" cy="4063041"/>
          </a:xfrm>
        </p:spPr>
        <p:txBody>
          <a:bodyPr>
            <a:noAutofit/>
          </a:bodyPr>
          <a:lstStyle/>
          <a:p>
            <a:pPr algn="just">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Design and Setup :</a:t>
            </a:r>
          </a:p>
          <a:p>
            <a:pPr marL="0" indent="0" algn="just">
              <a:buNone/>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helmet is fitted with an alcohol sensor (MQ-3), an accident detection sensor (MPU-6050), a GPS  module and a microcontroller .All the components are neatly placed inside the helmet and connected to the bike’s ignition system.</a:t>
            </a:r>
          </a:p>
          <a:p>
            <a:pPr algn="just">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Alcohol Detection : </a:t>
            </a:r>
          </a:p>
          <a:p>
            <a:pPr marL="0" indent="0" algn="just">
              <a:buNone/>
            </a:pPr>
            <a:r>
              <a:rPr lang="en-US" sz="1800" dirty="0">
                <a:latin typeface="Times New Roman" panose="02020603050405020304" pitchFamily="18" charset="0"/>
                <a:cs typeface="Times New Roman" panose="02020603050405020304" pitchFamily="18" charset="0"/>
              </a:rPr>
              <a:t>When the rider wears the helmet, the alcohol sensor checks their breath . If alcohol is detected above the safe limit, the system automatically blocks the bike from starting using a relay module . This helps to prevent drunk driving.</a:t>
            </a:r>
          </a:p>
          <a:p>
            <a:pPr algn="just">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Accident Detection : </a:t>
            </a:r>
          </a:p>
          <a:p>
            <a:pPr marL="0" indent="0" algn="just">
              <a:buNone/>
            </a:pPr>
            <a:r>
              <a:rPr lang="en-US" sz="1800" dirty="0">
                <a:latin typeface="Times New Roman" panose="02020603050405020304" pitchFamily="18" charset="0"/>
                <a:cs typeface="Times New Roman" panose="02020603050405020304" pitchFamily="18" charset="0"/>
              </a:rPr>
              <a:t>The helmet constantly monitors the rider’s movements through MPU6050 . If it detects a sudden impact, fall, or unusual motion, it considers it an accident.</a:t>
            </a:r>
          </a:p>
        </p:txBody>
      </p:sp>
    </p:spTree>
    <p:extLst>
      <p:ext uri="{BB962C8B-B14F-4D97-AF65-F5344CB8AC3E}">
        <p14:creationId xmlns:p14="http://schemas.microsoft.com/office/powerpoint/2010/main" val="2260464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8CAFAF-9EA9-5941-0AF7-C557ED094C78}"/>
              </a:ext>
            </a:extLst>
          </p:cNvPr>
          <p:cNvSpPr>
            <a:spLocks noGrp="1"/>
          </p:cNvSpPr>
          <p:nvPr>
            <p:ph idx="1"/>
          </p:nvPr>
        </p:nvSpPr>
        <p:spPr>
          <a:xfrm>
            <a:off x="862643" y="2015732"/>
            <a:ext cx="10757138" cy="3450613"/>
          </a:xfrm>
        </p:spPr>
        <p:txBody>
          <a:bodyPr/>
          <a:lstStyle/>
          <a:p>
            <a:pPr algn="just">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Emergency Alerts :</a:t>
            </a:r>
          </a:p>
          <a:p>
            <a:pPr marL="0" indent="0" algn="just">
              <a:buNone/>
            </a:pPr>
            <a:r>
              <a:rPr lang="en-US" sz="1800" dirty="0">
                <a:latin typeface="Times New Roman" panose="02020603050405020304" pitchFamily="18" charset="0"/>
                <a:cs typeface="Times New Roman" panose="02020603050405020304" pitchFamily="18" charset="0"/>
              </a:rPr>
              <a:t> In case of an accident, the helmet sends an SOS message with the rider’s location to emergency contacts using a Twilio account provided and location is detected by a GPS module . </a:t>
            </a:r>
          </a:p>
          <a:p>
            <a:pPr algn="just">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Testing and Final Setup :</a:t>
            </a:r>
          </a:p>
          <a:p>
            <a:pPr marL="0" indent="0" algn="just">
              <a:buNone/>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system is tested in different situations to make sure the alcohol detection, accident alerts, and communication work perfectly.</a:t>
            </a:r>
            <a:endParaRPr lang="en-IN" sz="1800" dirty="0">
              <a:latin typeface="Times New Roman" panose="02020603050405020304" pitchFamily="18" charset="0"/>
              <a:cs typeface="Times New Roman" panose="02020603050405020304" pitchFamily="18" charset="0"/>
            </a:endParaRPr>
          </a:p>
          <a:p>
            <a:pPr algn="just"/>
            <a:endParaRPr lang="en-IN" dirty="0"/>
          </a:p>
        </p:txBody>
      </p:sp>
      <p:sp>
        <p:nvSpPr>
          <p:cNvPr id="6" name="Title 1">
            <a:extLst>
              <a:ext uri="{FF2B5EF4-FFF2-40B4-BE49-F238E27FC236}">
                <a16:creationId xmlns:a16="http://schemas.microsoft.com/office/drawing/2014/main" id="{965DE47A-1516-DCDD-F5E5-2AE038DCC8F6}"/>
              </a:ext>
            </a:extLst>
          </p:cNvPr>
          <p:cNvSpPr txBox="1">
            <a:spLocks/>
          </p:cNvSpPr>
          <p:nvPr/>
        </p:nvSpPr>
        <p:spPr>
          <a:xfrm>
            <a:off x="1604493" y="494338"/>
            <a:ext cx="9605635" cy="105930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b="1">
                <a:latin typeface="Times New Roman" panose="02020603050405020304" pitchFamily="18" charset="0"/>
                <a:cs typeface="Times New Roman" panose="02020603050405020304" pitchFamily="18" charset="0"/>
              </a:rPr>
              <a:t>                           Methodology</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5413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792D-ABD6-4F44-A813-454A3AC43BF0}"/>
              </a:ext>
            </a:extLst>
          </p:cNvPr>
          <p:cNvSpPr>
            <a:spLocks noGrp="1"/>
          </p:cNvSpPr>
          <p:nvPr>
            <p:ph type="title"/>
          </p:nvPr>
        </p:nvSpPr>
        <p:spPr>
          <a:xfrm>
            <a:off x="1932296" y="520217"/>
            <a:ext cx="9605635" cy="1059305"/>
          </a:xfrm>
        </p:spPr>
        <p:txBody>
          <a:bodyPr/>
          <a:lstStyle/>
          <a:p>
            <a:pPr algn="just"/>
            <a:r>
              <a:rPr lang="en-IN" b="1" dirty="0">
                <a:latin typeface="Times New Roman" panose="02020603050405020304" pitchFamily="18" charset="0"/>
                <a:cs typeface="Times New Roman" panose="02020603050405020304" pitchFamily="18" charset="0"/>
              </a:rPr>
              <a:t>                      Hardware USED</a:t>
            </a:r>
            <a:endParaRPr lang="en-IN" dirty="0"/>
          </a:p>
        </p:txBody>
      </p:sp>
      <p:sp>
        <p:nvSpPr>
          <p:cNvPr id="3" name="Content Placeholder 2">
            <a:extLst>
              <a:ext uri="{FF2B5EF4-FFF2-40B4-BE49-F238E27FC236}">
                <a16:creationId xmlns:a16="http://schemas.microsoft.com/office/drawing/2014/main" id="{567BAFF3-BD29-4B52-A576-B1A8CA408FF1}"/>
              </a:ext>
            </a:extLst>
          </p:cNvPr>
          <p:cNvSpPr>
            <a:spLocks noGrp="1"/>
          </p:cNvSpPr>
          <p:nvPr>
            <p:ph sz="half" idx="1"/>
          </p:nvPr>
        </p:nvSpPr>
        <p:spPr>
          <a:xfrm>
            <a:off x="767752" y="2001328"/>
            <a:ext cx="10895162" cy="4028538"/>
          </a:xfrm>
        </p:spPr>
        <p:txBody>
          <a:bodyPr>
            <a:noAutofit/>
          </a:bodyPr>
          <a:lstStyle/>
          <a:p>
            <a:pPr algn="just">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Microcontroller :</a:t>
            </a:r>
            <a:r>
              <a:rPr lang="en-IN" sz="1800" dirty="0">
                <a:latin typeface="Times New Roman" panose="02020603050405020304" pitchFamily="18" charset="0"/>
                <a:cs typeface="Times New Roman" panose="02020603050405020304" pitchFamily="18" charset="0"/>
              </a:rPr>
              <a:t> ESP32 or ESP8266 (For processing data). The function of the components is monitored and programmed based on our code or instructions.</a:t>
            </a:r>
          </a:p>
          <a:p>
            <a:pPr algn="just">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Alcohol Sensor : </a:t>
            </a:r>
            <a:r>
              <a:rPr lang="en-IN" sz="1800" dirty="0">
                <a:latin typeface="Times New Roman" panose="02020603050405020304" pitchFamily="18" charset="0"/>
                <a:cs typeface="Times New Roman" panose="02020603050405020304" pitchFamily="18" charset="0"/>
              </a:rPr>
              <a:t>MQ-3 (For detecting alcohol in the rider’s breath). MPU-6050 (For accident detection through motion and impact sensing). It acts as both accelerometer and gyroscope.</a:t>
            </a:r>
          </a:p>
          <a:p>
            <a:pPr algn="just">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GSM Module :</a:t>
            </a:r>
            <a:r>
              <a:rPr lang="en-IN" sz="1800" dirty="0">
                <a:latin typeface="Times New Roman" panose="02020603050405020304" pitchFamily="18" charset="0"/>
                <a:cs typeface="Times New Roman" panose="02020603050405020304" pitchFamily="18" charset="0"/>
              </a:rPr>
              <a:t> NEO-6M (for tracking the exact location during an accident).</a:t>
            </a:r>
          </a:p>
          <a:p>
            <a:pPr algn="just">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Power Supply Rechargeable Battery:</a:t>
            </a:r>
            <a:r>
              <a:rPr lang="en-IN" sz="1800" dirty="0">
                <a:latin typeface="Times New Roman" panose="02020603050405020304" pitchFamily="18" charset="0"/>
                <a:cs typeface="Times New Roman" panose="02020603050405020304" pitchFamily="18" charset="0"/>
              </a:rPr>
              <a:t> Li-ion or Li-Po battery with a proper charging module .Voltage Regulator:LM7805 (to maintain stable voltage for sensitive components)(optional)</a:t>
            </a:r>
            <a:r>
              <a:rPr lang="en-IN" sz="1800" b="1"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Relay Module</a:t>
            </a:r>
            <a:r>
              <a:rPr lang="en-IN" sz="1800" dirty="0">
                <a:latin typeface="Times New Roman" panose="02020603050405020304" pitchFamily="18" charset="0"/>
                <a:cs typeface="Times New Roman" panose="02020603050405020304" pitchFamily="18" charset="0"/>
              </a:rPr>
              <a:t> : To control the ignition system (preventing the bike from starting if the rider is intoxicated). </a:t>
            </a:r>
          </a:p>
          <a:p>
            <a:pPr algn="just">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Wires &amp; Connectors : </a:t>
            </a:r>
            <a:r>
              <a:rPr lang="en-IN" sz="1800" dirty="0">
                <a:latin typeface="Times New Roman" panose="02020603050405020304" pitchFamily="18" charset="0"/>
                <a:cs typeface="Times New Roman" panose="02020603050405020304" pitchFamily="18" charset="0"/>
              </a:rPr>
              <a:t>For linking sensors and modules . </a:t>
            </a:r>
            <a:endParaRPr lang="en-IN" sz="1800" dirty="0"/>
          </a:p>
          <a:p>
            <a:pPr algn="just">
              <a:buFont typeface="Wingdings" panose="05000000000000000000" pitchFamily="2" charset="2"/>
              <a:buChar char="v"/>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549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B73AD-930D-A3E5-D481-9AF8A5350E49}"/>
              </a:ext>
            </a:extLst>
          </p:cNvPr>
          <p:cNvSpPr>
            <a:spLocks noGrp="1"/>
          </p:cNvSpPr>
          <p:nvPr>
            <p:ph type="title"/>
          </p:nvPr>
        </p:nvSpPr>
        <p:spPr>
          <a:xfrm>
            <a:off x="1701745" y="554353"/>
            <a:ext cx="9603275" cy="1049235"/>
          </a:xfrm>
        </p:spPr>
        <p:txBody>
          <a:bodyPr/>
          <a:lstStyle/>
          <a:p>
            <a:r>
              <a:rPr lang="en-IN" b="1" dirty="0">
                <a:latin typeface="Times New Roman" panose="02020603050405020304" pitchFamily="18" charset="0"/>
                <a:cs typeface="Times New Roman" panose="02020603050405020304" pitchFamily="18" charset="0"/>
              </a:rPr>
              <a:t>                         Software Used</a:t>
            </a:r>
            <a:endParaRPr lang="en-IN" dirty="0"/>
          </a:p>
        </p:txBody>
      </p:sp>
      <p:sp>
        <p:nvSpPr>
          <p:cNvPr id="3" name="Content Placeholder 2">
            <a:extLst>
              <a:ext uri="{FF2B5EF4-FFF2-40B4-BE49-F238E27FC236}">
                <a16:creationId xmlns:a16="http://schemas.microsoft.com/office/drawing/2014/main" id="{963A5F15-866C-4735-381E-6DE65964F2B4}"/>
              </a:ext>
            </a:extLst>
          </p:cNvPr>
          <p:cNvSpPr>
            <a:spLocks noGrp="1"/>
          </p:cNvSpPr>
          <p:nvPr>
            <p:ph idx="1"/>
          </p:nvPr>
        </p:nvSpPr>
        <p:spPr>
          <a:xfrm>
            <a:off x="776378" y="2018581"/>
            <a:ext cx="11007306" cy="4209689"/>
          </a:xfrm>
        </p:spPr>
        <p:txBody>
          <a:bodyPr>
            <a:noAutofit/>
          </a:bodyPr>
          <a:lstStyle/>
          <a:p>
            <a:pPr algn="just">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Embedded Programming :</a:t>
            </a:r>
            <a:r>
              <a:rPr lang="en-IN" sz="1800" dirty="0">
                <a:latin typeface="Times New Roman" panose="02020603050405020304" pitchFamily="18" charset="0"/>
                <a:cs typeface="Times New Roman" panose="02020603050405020304" pitchFamily="18" charset="0"/>
              </a:rPr>
              <a:t> Arduino IDE ,  A platform used to program the microcontrollers (ESP8266) and help to feed it into the microcontroller and can also be used to verify the code.</a:t>
            </a:r>
          </a:p>
          <a:p>
            <a:pPr algn="just">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WIFI Communication : </a:t>
            </a:r>
            <a:r>
              <a:rPr lang="en-IN" sz="1800" dirty="0">
                <a:latin typeface="Times New Roman" panose="02020603050405020304" pitchFamily="18" charset="0"/>
                <a:cs typeface="Times New Roman" panose="02020603050405020304" pitchFamily="18" charset="0"/>
              </a:rPr>
              <a:t>A WIFI connection is provided for the transmission of data between the helmet (Transmitter part) and bike (ignition part) .</a:t>
            </a:r>
          </a:p>
          <a:p>
            <a:pPr algn="just">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Microcontroller Firm ware C++ : </a:t>
            </a:r>
            <a:r>
              <a:rPr lang="en-IN" sz="1800" dirty="0">
                <a:latin typeface="Times New Roman" panose="02020603050405020304" pitchFamily="18" charset="0"/>
                <a:cs typeface="Times New Roman" panose="02020603050405020304" pitchFamily="18" charset="0"/>
              </a:rPr>
              <a:t>The most common languages for embedded systems and IOT related projects.</a:t>
            </a:r>
          </a:p>
          <a:p>
            <a:pPr algn="just">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 Proteus / LT Spice : </a:t>
            </a:r>
            <a:r>
              <a:rPr lang="en-IN" sz="1800" dirty="0">
                <a:latin typeface="Times New Roman" panose="02020603050405020304" pitchFamily="18" charset="0"/>
                <a:cs typeface="Times New Roman" panose="02020603050405020304" pitchFamily="18" charset="0"/>
              </a:rPr>
              <a:t>It is a online platform used for microcontroller and circuit simulation process where it gives a detailed idea of the project .</a:t>
            </a:r>
          </a:p>
          <a:p>
            <a:pPr algn="just">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Twilio website : </a:t>
            </a:r>
            <a:r>
              <a:rPr lang="en-IN" sz="1800" dirty="0">
                <a:latin typeface="Times New Roman" panose="02020603050405020304" pitchFamily="18" charset="0"/>
                <a:cs typeface="Times New Roman" panose="02020603050405020304" pitchFamily="18" charset="0"/>
              </a:rPr>
              <a:t>A online platform used to send SMS to the emergency contacts with the provided number and the location of the accident can be transmitted.</a:t>
            </a:r>
          </a:p>
        </p:txBody>
      </p:sp>
    </p:spTree>
    <p:extLst>
      <p:ext uri="{BB962C8B-B14F-4D97-AF65-F5344CB8AC3E}">
        <p14:creationId xmlns:p14="http://schemas.microsoft.com/office/powerpoint/2010/main" val="300121769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Organic</Template>
  <TotalTime>3618</TotalTime>
  <Words>1373</Words>
  <Application>Microsoft Office PowerPoint</Application>
  <PresentationFormat>Widescreen</PresentationFormat>
  <Paragraphs>96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Gill Sans MT</vt:lpstr>
      <vt:lpstr>Times</vt:lpstr>
      <vt:lpstr>Times New Roman</vt:lpstr>
      <vt:lpstr>Wingdings</vt:lpstr>
      <vt:lpstr>Gallery</vt:lpstr>
      <vt:lpstr>PowerPoint Presentation</vt:lpstr>
      <vt:lpstr>                                ABSTRACT</vt:lpstr>
      <vt:lpstr>                          OBJECTIVE</vt:lpstr>
      <vt:lpstr>                  INTRODUCTION</vt:lpstr>
      <vt:lpstr>BLOCK DIAGRAM </vt:lpstr>
      <vt:lpstr>                           Methodology</vt:lpstr>
      <vt:lpstr>PowerPoint Presentation</vt:lpstr>
      <vt:lpstr>                      Hardware USED</vt:lpstr>
      <vt:lpstr>                         Software Used</vt:lpstr>
      <vt:lpstr>Timeline Plan</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TOR TRAFFIC USING MACHINE LEARNING  ALGORITHM                          M. SIVA CHAITHANYA PRASAD                                            N.L.M GAYATHRI</dc:title>
  <dc:creator>siva chaithanya prasad</dc:creator>
  <cp:lastModifiedBy>neelakanta2853@gmail.com</cp:lastModifiedBy>
  <cp:revision>187</cp:revision>
  <dcterms:created xsi:type="dcterms:W3CDTF">2019-09-14T13:41:24Z</dcterms:created>
  <dcterms:modified xsi:type="dcterms:W3CDTF">2025-05-06T09:26:58Z</dcterms:modified>
</cp:coreProperties>
</file>