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[dashboard.xlsx]Q2!PivotTable3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Testing</a:t>
            </a:r>
            <a:r>
              <a:rPr lang="en-US" sz="2400" baseline="0" dirty="0"/>
              <a:t> R</a:t>
            </a:r>
            <a:r>
              <a:rPr lang="en-US" sz="2400" dirty="0"/>
              <a:t>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'Q2'!$G$1</c:f>
              <c:strCache>
                <c:ptCount val="1"/>
                <c:pt idx="0">
                  <c:v>Average of testing_ratio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886F-438D-A68D-03774B6807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886F-438D-A68D-03774B68079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886F-438D-A68D-03774B68079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886F-438D-A68D-03774B68079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9-886F-438D-A68D-03774B6807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'Q2'!$F$2:$F$7</c:f>
              <c:strCache>
                <c:ptCount val="5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  <c:pt idx="4">
                  <c:v>Category E</c:v>
                </c:pt>
              </c:strCache>
            </c:strRef>
          </c:cat>
          <c:val>
            <c:numRef>
              <c:f>'Q2'!$G$2:$G$7</c:f>
              <c:numCache>
                <c:formatCode>General</c:formatCode>
                <c:ptCount val="5"/>
                <c:pt idx="0">
                  <c:v>7.5499999999999998E-2</c:v>
                </c:pt>
                <c:pt idx="1">
                  <c:v>0.20519999999999999</c:v>
                </c:pt>
                <c:pt idx="2">
                  <c:v>0.43221818181818178</c:v>
                </c:pt>
                <c:pt idx="3">
                  <c:v>0.61115000000000008</c:v>
                </c:pt>
                <c:pt idx="4">
                  <c:v>1.4499363636363636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6F-438D-A68D-03774B680790}"/>
            </c:ext>
          </c:extLst>
        </c:ser>
        <c:ser>
          <c:idx val="1"/>
          <c:order val="1"/>
          <c:tx>
            <c:strRef>
              <c:f>'Q2'!$H$1</c:f>
              <c:strCache>
                <c:ptCount val="1"/>
                <c:pt idx="0">
                  <c:v>Sum of deceased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C-886F-438D-A68D-03774B6807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E-886F-438D-A68D-03774B68079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0-886F-438D-A68D-03774B68079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2-886F-438D-A68D-03774B68079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4-886F-438D-A68D-03774B6807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'Q2'!$F$2:$F$7</c:f>
              <c:strCache>
                <c:ptCount val="5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  <c:pt idx="4">
                  <c:v>Category E</c:v>
                </c:pt>
              </c:strCache>
            </c:strRef>
          </c:cat>
          <c:val>
            <c:numRef>
              <c:f>'Q2'!$H$2:$H$7</c:f>
              <c:numCache>
                <c:formatCode>General</c:formatCode>
                <c:ptCount val="5"/>
                <c:pt idx="0">
                  <c:v>4</c:v>
                </c:pt>
                <c:pt idx="1">
                  <c:v>39304</c:v>
                </c:pt>
                <c:pt idx="2">
                  <c:v>534464</c:v>
                </c:pt>
                <c:pt idx="3">
                  <c:v>237561</c:v>
                </c:pt>
                <c:pt idx="4">
                  <c:v>105607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86F-438D-A68D-03774B68079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[dashboard.xlsx]Q3_2!PivotTable20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Recovery</a:t>
            </a:r>
            <a:r>
              <a:rPr lang="en-US" baseline="0" dirty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Q3_2!$E$3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Q3_2!$D$4:$D$15</c:f>
              <c:strCache>
                <c:ptCount val="11"/>
                <c:pt idx="0">
                  <c:v>DN</c:v>
                </c:pt>
                <c:pt idx="1">
                  <c:v>AR</c:v>
                </c:pt>
                <c:pt idx="2">
                  <c:v>AP</c:v>
                </c:pt>
                <c:pt idx="3">
                  <c:v>LD</c:v>
                </c:pt>
                <c:pt idx="4">
                  <c:v>RJ</c:v>
                </c:pt>
                <c:pt idx="5">
                  <c:v>OR</c:v>
                </c:pt>
                <c:pt idx="6">
                  <c:v>TG</c:v>
                </c:pt>
                <c:pt idx="7">
                  <c:v>TR</c:v>
                </c:pt>
                <c:pt idx="8">
                  <c:v>GJ</c:v>
                </c:pt>
                <c:pt idx="9">
                  <c:v>CH</c:v>
                </c:pt>
                <c:pt idx="10">
                  <c:v>LA</c:v>
                </c:pt>
              </c:strCache>
            </c:strRef>
          </c:cat>
          <c:val>
            <c:numRef>
              <c:f>Q3_2!$E$4:$E$15</c:f>
              <c:numCache>
                <c:formatCode>General</c:formatCode>
                <c:ptCount val="11"/>
                <c:pt idx="0">
                  <c:v>0.99650000000000005</c:v>
                </c:pt>
                <c:pt idx="1">
                  <c:v>0.99309999999999998</c:v>
                </c:pt>
                <c:pt idx="2">
                  <c:v>0.9909</c:v>
                </c:pt>
                <c:pt idx="3">
                  <c:v>0.99080000000000001</c:v>
                </c:pt>
                <c:pt idx="4">
                  <c:v>0.99060000000000004</c:v>
                </c:pt>
                <c:pt idx="5">
                  <c:v>0.98819999999999997</c:v>
                </c:pt>
                <c:pt idx="6">
                  <c:v>0.98809999999999998</c:v>
                </c:pt>
                <c:pt idx="7">
                  <c:v>0.98809999999999998</c:v>
                </c:pt>
                <c:pt idx="8">
                  <c:v>0.98750000000000004</c:v>
                </c:pt>
                <c:pt idx="9">
                  <c:v>0.9869</c:v>
                </c:pt>
                <c:pt idx="10">
                  <c:v>0.9869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A-465D-BF1A-AC0419FAA8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1817568"/>
        <c:axId val="381817984"/>
      </c:barChart>
      <c:catAx>
        <c:axId val="38181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17984"/>
        <c:crosses val="autoZero"/>
        <c:auto val="1"/>
        <c:lblAlgn val="ctr"/>
        <c:lblOffset val="100"/>
        <c:noMultiLvlLbl val="0"/>
      </c:catAx>
      <c:valAx>
        <c:axId val="38181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recovery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[dashboard.xlsx]Q3_3!PivotTable22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Delta</a:t>
            </a:r>
            <a:r>
              <a:rPr lang="en-IN" baseline="0" dirty="0"/>
              <a:t> Variant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Q3_3!$B$14</c:f>
              <c:strCache>
                <c:ptCount val="1"/>
                <c:pt idx="0">
                  <c:v>Sum of sum(delta_confirmed)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Q3_3!$A$15:$A$25</c:f>
              <c:strCache>
                <c:ptCount val="10"/>
                <c:pt idx="0">
                  <c:v>Bengaluru Urban</c:v>
                </c:pt>
                <c:pt idx="1">
                  <c:v>Ernakulam</c:v>
                </c:pt>
                <c:pt idx="2">
                  <c:v>Kolkata</c:v>
                </c:pt>
                <c:pt idx="3">
                  <c:v>Kottayam</c:v>
                </c:pt>
                <c:pt idx="4">
                  <c:v>Kozhikode</c:v>
                </c:pt>
                <c:pt idx="5">
                  <c:v>Malappuram</c:v>
                </c:pt>
                <c:pt idx="6">
                  <c:v>North 24 Parganas</c:v>
                </c:pt>
                <c:pt idx="7">
                  <c:v>Palakkad</c:v>
                </c:pt>
                <c:pt idx="8">
                  <c:v>Thane</c:v>
                </c:pt>
                <c:pt idx="9">
                  <c:v>Thrissur</c:v>
                </c:pt>
              </c:strCache>
            </c:strRef>
          </c:cat>
          <c:val>
            <c:numRef>
              <c:f>Q3_3!$B$15:$B$25</c:f>
              <c:numCache>
                <c:formatCode>General</c:formatCode>
                <c:ptCount val="10"/>
                <c:pt idx="0">
                  <c:v>137</c:v>
                </c:pt>
                <c:pt idx="1">
                  <c:v>1046</c:v>
                </c:pt>
                <c:pt idx="2">
                  <c:v>274</c:v>
                </c:pt>
                <c:pt idx="3">
                  <c:v>506</c:v>
                </c:pt>
                <c:pt idx="4">
                  <c:v>742</c:v>
                </c:pt>
                <c:pt idx="5">
                  <c:v>334</c:v>
                </c:pt>
                <c:pt idx="6">
                  <c:v>144</c:v>
                </c:pt>
                <c:pt idx="7">
                  <c:v>339</c:v>
                </c:pt>
                <c:pt idx="8">
                  <c:v>153</c:v>
                </c:pt>
                <c:pt idx="9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D-49C2-8E02-2C279386D743}"/>
            </c:ext>
          </c:extLst>
        </c:ser>
        <c:ser>
          <c:idx val="1"/>
          <c:order val="1"/>
          <c:tx>
            <c:strRef>
              <c:f>Q3_3!$C$14</c:f>
              <c:strCache>
                <c:ptCount val="1"/>
                <c:pt idx="0">
                  <c:v>Sum of sum(delta_deceased)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Q3_3!$A$15:$A$25</c:f>
              <c:strCache>
                <c:ptCount val="10"/>
                <c:pt idx="0">
                  <c:v>Bengaluru Urban</c:v>
                </c:pt>
                <c:pt idx="1">
                  <c:v>Ernakulam</c:v>
                </c:pt>
                <c:pt idx="2">
                  <c:v>Kolkata</c:v>
                </c:pt>
                <c:pt idx="3">
                  <c:v>Kottayam</c:v>
                </c:pt>
                <c:pt idx="4">
                  <c:v>Kozhikode</c:v>
                </c:pt>
                <c:pt idx="5">
                  <c:v>Malappuram</c:v>
                </c:pt>
                <c:pt idx="6">
                  <c:v>North 24 Parganas</c:v>
                </c:pt>
                <c:pt idx="7">
                  <c:v>Palakkad</c:v>
                </c:pt>
                <c:pt idx="8">
                  <c:v>Thane</c:v>
                </c:pt>
                <c:pt idx="9">
                  <c:v>Thrissur</c:v>
                </c:pt>
              </c:strCache>
            </c:strRef>
          </c:cat>
          <c:val>
            <c:numRef>
              <c:f>Q3_3!$C$15:$C$25</c:f>
              <c:numCache>
                <c:formatCode>General</c:formatCode>
                <c:ptCount val="10"/>
                <c:pt idx="0">
                  <c:v>7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  <c:pt idx="4">
                  <c:v>23</c:v>
                </c:pt>
                <c:pt idx="5">
                  <c:v>48</c:v>
                </c:pt>
                <c:pt idx="6">
                  <c:v>6</c:v>
                </c:pt>
                <c:pt idx="7">
                  <c:v>16</c:v>
                </c:pt>
                <c:pt idx="8">
                  <c:v>6</c:v>
                </c:pt>
                <c:pt idx="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D-49C2-8E02-2C279386D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806336"/>
        <c:axId val="381801760"/>
      </c:barChart>
      <c:catAx>
        <c:axId val="3818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01760"/>
        <c:crosses val="autoZero"/>
        <c:auto val="1"/>
        <c:lblAlgn val="ctr"/>
        <c:lblOffset val="100"/>
        <c:noMultiLvlLbl val="0"/>
      </c:catAx>
      <c:valAx>
        <c:axId val="3818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[dashboard.xlsx]Q5!PivotTable25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Confirmed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'Q5'!$F$2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'Q5'!$E$3:$E$13</c:f>
              <c:strCache>
                <c:ptCount val="10"/>
                <c:pt idx="0">
                  <c:v>MH</c:v>
                </c:pt>
                <c:pt idx="1">
                  <c:v>KL</c:v>
                </c:pt>
                <c:pt idx="2">
                  <c:v>KA</c:v>
                </c:pt>
                <c:pt idx="3">
                  <c:v>TN</c:v>
                </c:pt>
                <c:pt idx="4">
                  <c:v>AP</c:v>
                </c:pt>
                <c:pt idx="5">
                  <c:v>UP</c:v>
                </c:pt>
                <c:pt idx="6">
                  <c:v>WB</c:v>
                </c:pt>
                <c:pt idx="7">
                  <c:v>DL</c:v>
                </c:pt>
                <c:pt idx="8">
                  <c:v>OR</c:v>
                </c:pt>
                <c:pt idx="9">
                  <c:v>CT</c:v>
                </c:pt>
              </c:strCache>
            </c:strRef>
          </c:cat>
          <c:val>
            <c:numRef>
              <c:f>'Q5'!$F$3:$F$13</c:f>
              <c:numCache>
                <c:formatCode>General</c:formatCode>
                <c:ptCount val="10"/>
                <c:pt idx="0">
                  <c:v>252649556</c:v>
                </c:pt>
                <c:pt idx="1">
                  <c:v>160100483</c:v>
                </c:pt>
                <c:pt idx="2">
                  <c:v>115331826</c:v>
                </c:pt>
                <c:pt idx="3">
                  <c:v>104107630</c:v>
                </c:pt>
                <c:pt idx="4">
                  <c:v>87739843</c:v>
                </c:pt>
                <c:pt idx="5">
                  <c:v>66875998</c:v>
                </c:pt>
                <c:pt idx="6">
                  <c:v>58758691</c:v>
                </c:pt>
                <c:pt idx="7">
                  <c:v>54771041</c:v>
                </c:pt>
                <c:pt idx="8">
                  <c:v>40168099</c:v>
                </c:pt>
                <c:pt idx="9">
                  <c:v>35953044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8-4C5D-B059-ACDF2A307A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8333392"/>
        <c:axId val="318341712"/>
      </c:barChart>
      <c:catAx>
        <c:axId val="31833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layout>
            <c:manualLayout>
              <c:xMode val="edge"/>
              <c:yMode val="edge"/>
              <c:x val="0.50493049159629344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41712"/>
        <c:crosses val="autoZero"/>
        <c:auto val="1"/>
        <c:lblAlgn val="ctr"/>
        <c:lblOffset val="100"/>
        <c:noMultiLvlLbl val="0"/>
      </c:catAx>
      <c:valAx>
        <c:axId val="318341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CONFIRMED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3339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[dashboard.xlsx]Q3_1!PivotTable4</c:name>
    <c:fmtId val="5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Q3_1!$F$1</c:f>
              <c:strCache>
                <c:ptCount val="1"/>
                <c:pt idx="0">
                  <c:v>Sum of tested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Q3_1!$E$2:$E$24</c:f>
              <c:strCache>
                <c:ptCount val="22"/>
                <c:pt idx="0">
                  <c:v>MH</c:v>
                </c:pt>
                <c:pt idx="1">
                  <c:v>KA</c:v>
                </c:pt>
                <c:pt idx="2">
                  <c:v>BR</c:v>
                </c:pt>
                <c:pt idx="3">
                  <c:v>KL</c:v>
                </c:pt>
                <c:pt idx="4">
                  <c:v>GJ</c:v>
                </c:pt>
                <c:pt idx="5">
                  <c:v>AP</c:v>
                </c:pt>
                <c:pt idx="6">
                  <c:v>DL</c:v>
                </c:pt>
                <c:pt idx="7">
                  <c:v>AS</c:v>
                </c:pt>
                <c:pt idx="8">
                  <c:v>JK</c:v>
                </c:pt>
                <c:pt idx="9">
                  <c:v>JH</c:v>
                </c:pt>
                <c:pt idx="10">
                  <c:v>CT</c:v>
                </c:pt>
                <c:pt idx="11">
                  <c:v>HR</c:v>
                </c:pt>
                <c:pt idx="12">
                  <c:v>HP</c:v>
                </c:pt>
                <c:pt idx="13">
                  <c:v>GA</c:v>
                </c:pt>
                <c:pt idx="14">
                  <c:v>MN</c:v>
                </c:pt>
                <c:pt idx="15">
                  <c:v>AR</c:v>
                </c:pt>
                <c:pt idx="16">
                  <c:v>ML</c:v>
                </c:pt>
                <c:pt idx="17">
                  <c:v>CH</c:v>
                </c:pt>
                <c:pt idx="18">
                  <c:v>AN</c:v>
                </c:pt>
                <c:pt idx="19">
                  <c:v>LA</c:v>
                </c:pt>
                <c:pt idx="20">
                  <c:v>LD</c:v>
                </c:pt>
                <c:pt idx="21">
                  <c:v>DN</c:v>
                </c:pt>
              </c:strCache>
            </c:strRef>
          </c:cat>
          <c:val>
            <c:numRef>
              <c:f>Q3_1!$F$2:$F$24</c:f>
              <c:numCache>
                <c:formatCode>General</c:formatCode>
                <c:ptCount val="22"/>
                <c:pt idx="0">
                  <c:v>62667211</c:v>
                </c:pt>
                <c:pt idx="1">
                  <c:v>50873103</c:v>
                </c:pt>
                <c:pt idx="2">
                  <c:v>50531824</c:v>
                </c:pt>
                <c:pt idx="3">
                  <c:v>37886378</c:v>
                </c:pt>
                <c:pt idx="4">
                  <c:v>30928063</c:v>
                </c:pt>
                <c:pt idx="5">
                  <c:v>29518787</c:v>
                </c:pt>
                <c:pt idx="6">
                  <c:v>29427753</c:v>
                </c:pt>
                <c:pt idx="7">
                  <c:v>24712042</c:v>
                </c:pt>
                <c:pt idx="8">
                  <c:v>16202346</c:v>
                </c:pt>
                <c:pt idx="9">
                  <c:v>15985878</c:v>
                </c:pt>
                <c:pt idx="10">
                  <c:v>13709510</c:v>
                </c:pt>
                <c:pt idx="11">
                  <c:v>13032504</c:v>
                </c:pt>
                <c:pt idx="12">
                  <c:v>3685011</c:v>
                </c:pt>
                <c:pt idx="13">
                  <c:v>1468399</c:v>
                </c:pt>
                <c:pt idx="14">
                  <c:v>1367673</c:v>
                </c:pt>
                <c:pt idx="15">
                  <c:v>1185436</c:v>
                </c:pt>
                <c:pt idx="16">
                  <c:v>1151665</c:v>
                </c:pt>
                <c:pt idx="17">
                  <c:v>792851</c:v>
                </c:pt>
                <c:pt idx="18">
                  <c:v>598033</c:v>
                </c:pt>
                <c:pt idx="19">
                  <c:v>555568</c:v>
                </c:pt>
                <c:pt idx="20">
                  <c:v>263541</c:v>
                </c:pt>
                <c:pt idx="21">
                  <c:v>72410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5-4638-8AC2-BF0390F04C95}"/>
            </c:ext>
          </c:extLst>
        </c:ser>
        <c:ser>
          <c:idx val="1"/>
          <c:order val="1"/>
          <c:tx>
            <c:strRef>
              <c:f>Q3_1!$G$1</c:f>
              <c:strCache>
                <c:ptCount val="1"/>
                <c:pt idx="0">
                  <c:v>Sum of confirmed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Q3_1!$E$2:$E$24</c:f>
              <c:strCache>
                <c:ptCount val="22"/>
                <c:pt idx="0">
                  <c:v>MH</c:v>
                </c:pt>
                <c:pt idx="1">
                  <c:v>KA</c:v>
                </c:pt>
                <c:pt idx="2">
                  <c:v>BR</c:v>
                </c:pt>
                <c:pt idx="3">
                  <c:v>KL</c:v>
                </c:pt>
                <c:pt idx="4">
                  <c:v>GJ</c:v>
                </c:pt>
                <c:pt idx="5">
                  <c:v>AP</c:v>
                </c:pt>
                <c:pt idx="6">
                  <c:v>DL</c:v>
                </c:pt>
                <c:pt idx="7">
                  <c:v>AS</c:v>
                </c:pt>
                <c:pt idx="8">
                  <c:v>JK</c:v>
                </c:pt>
                <c:pt idx="9">
                  <c:v>JH</c:v>
                </c:pt>
                <c:pt idx="10">
                  <c:v>CT</c:v>
                </c:pt>
                <c:pt idx="11">
                  <c:v>HR</c:v>
                </c:pt>
                <c:pt idx="12">
                  <c:v>HP</c:v>
                </c:pt>
                <c:pt idx="13">
                  <c:v>GA</c:v>
                </c:pt>
                <c:pt idx="14">
                  <c:v>MN</c:v>
                </c:pt>
                <c:pt idx="15">
                  <c:v>AR</c:v>
                </c:pt>
                <c:pt idx="16">
                  <c:v>ML</c:v>
                </c:pt>
                <c:pt idx="17">
                  <c:v>CH</c:v>
                </c:pt>
                <c:pt idx="18">
                  <c:v>AN</c:v>
                </c:pt>
                <c:pt idx="19">
                  <c:v>LA</c:v>
                </c:pt>
                <c:pt idx="20">
                  <c:v>LD</c:v>
                </c:pt>
                <c:pt idx="21">
                  <c:v>DN</c:v>
                </c:pt>
              </c:strCache>
            </c:strRef>
          </c:cat>
          <c:val>
            <c:numRef>
              <c:f>Q3_1!$G$2:$G$24</c:f>
              <c:numCache>
                <c:formatCode>General</c:formatCode>
                <c:ptCount val="22"/>
                <c:pt idx="0">
                  <c:v>6611078</c:v>
                </c:pt>
                <c:pt idx="1">
                  <c:v>2988333</c:v>
                </c:pt>
                <c:pt idx="2">
                  <c:v>726098</c:v>
                </c:pt>
                <c:pt idx="3">
                  <c:v>4968657</c:v>
                </c:pt>
                <c:pt idx="4">
                  <c:v>826577</c:v>
                </c:pt>
                <c:pt idx="5">
                  <c:v>2066450</c:v>
                </c:pt>
                <c:pt idx="6">
                  <c:v>1439870</c:v>
                </c:pt>
                <c:pt idx="7">
                  <c:v>610645</c:v>
                </c:pt>
                <c:pt idx="8">
                  <c:v>332249</c:v>
                </c:pt>
                <c:pt idx="9">
                  <c:v>348764</c:v>
                </c:pt>
                <c:pt idx="10">
                  <c:v>1006052</c:v>
                </c:pt>
                <c:pt idx="11">
                  <c:v>771252</c:v>
                </c:pt>
                <c:pt idx="12">
                  <c:v>224106</c:v>
                </c:pt>
                <c:pt idx="13">
                  <c:v>178108</c:v>
                </c:pt>
                <c:pt idx="14">
                  <c:v>123731</c:v>
                </c:pt>
                <c:pt idx="15">
                  <c:v>55155</c:v>
                </c:pt>
                <c:pt idx="16">
                  <c:v>83627</c:v>
                </c:pt>
                <c:pt idx="17">
                  <c:v>65351</c:v>
                </c:pt>
                <c:pt idx="18">
                  <c:v>7651</c:v>
                </c:pt>
                <c:pt idx="19">
                  <c:v>20962</c:v>
                </c:pt>
                <c:pt idx="20">
                  <c:v>10365</c:v>
                </c:pt>
                <c:pt idx="21">
                  <c:v>10681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5-4638-8AC2-BF0390F0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57484336"/>
        <c:axId val="1157483504"/>
        <c:axId val="0"/>
      </c:bar3DChart>
      <c:catAx>
        <c:axId val="115748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157483504"/>
        <c:crosses val="autoZero"/>
        <c:auto val="1"/>
        <c:lblAlgn val="ctr"/>
        <c:lblOffset val="100"/>
        <c:noMultiLvlLbl val="0"/>
      </c:catAx>
      <c:valAx>
        <c:axId val="11574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tested &amp; confirmed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15748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70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81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61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13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57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69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52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5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68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84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9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76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1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37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0B189D-BB27-44AD-A204-CD9D3D0ACFD8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EB9BA-3362-4B2C-A390-22BF4A61503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7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33515-E3D6-6739-D0E4-8A3723DE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751" y="-1"/>
            <a:ext cx="13381751" cy="752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6BCE0-1002-2422-DA92-444F0F3E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48" y="0"/>
            <a:ext cx="10071652" cy="1388534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Colonna MT" panose="04020805060202030203" pitchFamily="82" charset="0"/>
              </a:rPr>
              <a:t>Project on COVID-19 India</a:t>
            </a:r>
            <a:endParaRPr lang="en-IN" sz="6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CD90B-E80A-6CF5-8176-BE6AE972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5774" y="4685379"/>
            <a:ext cx="7133419" cy="2550307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>
                <a:solidFill>
                  <a:srgbClr val="002060"/>
                </a:solidFill>
                <a:latin typeface="Colonna MT" panose="04020805060202030203" pitchFamily="82" charset="0"/>
              </a:rPr>
              <a:t>Group 4B</a:t>
            </a: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-Mohit Namdev</a:t>
            </a: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-Sarthak Shadangi</a:t>
            </a: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-Neelam Sambnani</a:t>
            </a: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-Duddukuru Anusha</a:t>
            </a:r>
            <a:endParaRPr lang="en-IN" sz="2400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91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CF7F-5B0D-A46A-82F7-F8814364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529" y="0"/>
            <a:ext cx="10419471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State wise tested &amp; confirmed cases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46092"/>
              </p:ext>
            </p:extLst>
          </p:nvPr>
        </p:nvGraphicFramePr>
        <p:xfrm>
          <a:off x="2197992" y="1456005"/>
          <a:ext cx="9568544" cy="525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00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CB39-1CA5-9AA8-9E83-F2E23287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D573-38DD-CDFF-2A31-ABE0F7E1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7E49D-9712-F79C-830E-6A78D4BC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5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1E2C-EFF2-3DD5-A0BB-B077B2AB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Conclusion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17A6-DF6D-AEE6-9EEA-19AC5394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Maharashtra had the most number of confirmed cases.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Daman &amp; Diu had the best recovery rate.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Ernakulum district of Kerala had the most number of delta confirmed cases.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Most number of testing was carried out in Uttar Pradesh.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6995-508E-4FB0-9F42-A8EFF8C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05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Thank You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9D18-AC6F-4427-9BE0-8AC791F8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9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AE63-EDBB-E3D4-2EE7-5AE02653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Agenda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278-585B-E5DA-6DF4-E1197F0C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93" y="2746105"/>
            <a:ext cx="10018713" cy="3124201"/>
          </a:xfrm>
        </p:spPr>
        <p:txBody>
          <a:bodyPr>
            <a:normAutofit fontScale="32500" lnSpcReduction="20000"/>
          </a:bodyPr>
          <a:lstStyle/>
          <a:p>
            <a:r>
              <a:rPr lang="en-US" sz="4200" dirty="0">
                <a:latin typeface="Arial Black" panose="020B0A04020102020204" pitchFamily="34" charset="0"/>
              </a:rPr>
              <a:t>Introduction</a:t>
            </a:r>
          </a:p>
          <a:p>
            <a:r>
              <a:rPr lang="en-IN" sz="4200" b="1" dirty="0">
                <a:latin typeface="Arial Black" panose="020B0A04020102020204" pitchFamily="34" charset="0"/>
              </a:rPr>
              <a:t>Data pre-processing</a:t>
            </a:r>
          </a:p>
          <a:p>
            <a:r>
              <a:rPr lang="en-IN" sz="4200" b="1" dirty="0">
                <a:latin typeface="Arial Black" panose="020B0A04020102020204" pitchFamily="34" charset="0"/>
              </a:rPr>
              <a:t>Challenges faced</a:t>
            </a:r>
          </a:p>
          <a:p>
            <a:r>
              <a:rPr lang="en-IN" sz="4200" b="1" dirty="0">
                <a:latin typeface="Arial Black" panose="020B0A04020102020204" pitchFamily="34" charset="0"/>
              </a:rPr>
              <a:t>State wise testing ratio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Top 10 states with best recovery rate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District wise delta variant analysis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State wise confirmed cases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State wise tested &amp; confirmed cases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Dashboard</a:t>
            </a:r>
          </a:p>
          <a:p>
            <a:r>
              <a:rPr lang="en-US" sz="4200" b="1" dirty="0">
                <a:latin typeface="Arial Black" panose="020B0A04020102020204" pitchFamily="34" charset="0"/>
              </a:rPr>
              <a:t>Conclusion</a:t>
            </a: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b="1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2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9C8E-D67F-2944-0FB1-FB8FC056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Introduction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810E-3850-C4BD-82A8-FD93AB1E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49" y="1514060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COVID-19 is the name of the “novel coronavirus” disease.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SARS-CoV-2 is the name of the virus that causes COVID-19.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We were provided with a COVID-19 dataset of India.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The dataset we were provided was in JSON format.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Problem Statement- To showcase the severity of COVID-19 cases in India, state wise &amp; district wise.</a:t>
            </a:r>
          </a:p>
        </p:txBody>
      </p:sp>
    </p:spTree>
    <p:extLst>
      <p:ext uri="{BB962C8B-B14F-4D97-AF65-F5344CB8AC3E}">
        <p14:creationId xmlns:p14="http://schemas.microsoft.com/office/powerpoint/2010/main" val="37584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A192-D58F-E0A8-182A-15C27287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Data pre-processing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7379-609D-ED3E-4A5F-D29CAEA51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292" y="2362199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No. of datasets provided initially- 3</a:t>
            </a:r>
          </a:p>
          <a:p>
            <a:r>
              <a:rPr lang="en-US" b="1" dirty="0">
                <a:latin typeface="Arial Black" panose="020B0A04020102020204" pitchFamily="34" charset="0"/>
              </a:rPr>
              <a:t>Format of the dataset- .JSON file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Tools used for data pre-processing-</a:t>
            </a:r>
          </a:p>
          <a:p>
            <a:pPr lvl="1"/>
            <a:r>
              <a:rPr lang="en-US" b="1" dirty="0">
                <a:latin typeface="Arial Black" panose="020B0A04020102020204" pitchFamily="34" charset="0"/>
              </a:rPr>
              <a:t>Python- Used Numpy &amp; Pandas to convert .JSON file into .CSV file &amp; outlier handling.</a:t>
            </a:r>
          </a:p>
          <a:p>
            <a:pPr lvl="1"/>
            <a:r>
              <a:rPr lang="en-US" b="1" dirty="0">
                <a:latin typeface="Arial Black" panose="020B0A04020102020204" pitchFamily="34" charset="0"/>
              </a:rPr>
              <a:t>Excel- To study &amp; get familiar with the data along with null handling, creating graph &amp; dashboard creation.</a:t>
            </a:r>
          </a:p>
          <a:p>
            <a:pPr lvl="1"/>
            <a:r>
              <a:rPr lang="en-US" b="1" dirty="0">
                <a:latin typeface="Arial Black" panose="020B0A04020102020204" pitchFamily="34" charset="0"/>
              </a:rPr>
              <a:t>SQL- For aggregation of the data and to come up with major insights.</a:t>
            </a:r>
          </a:p>
          <a:p>
            <a:pPr lvl="1"/>
            <a:endParaRPr lang="en-US" b="1" dirty="0">
              <a:latin typeface="Arial Black" panose="020B0A04020102020204" pitchFamily="34" charset="0"/>
            </a:endParaRPr>
          </a:p>
          <a:p>
            <a:pPr lvl="1"/>
            <a:endParaRPr lang="en-US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4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3908-8FDE-916B-8A3D-2B4909F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Challenges faced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2FA2-667D-19A8-DD10-42F05E42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4" y="2040835"/>
            <a:ext cx="10257319" cy="375036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 was a very challenging part for this kind of dataset.</a:t>
            </a:r>
          </a:p>
          <a:p>
            <a:r>
              <a:rPr lang="en-US" dirty="0">
                <a:latin typeface="Arial Black" panose="020B0A04020102020204" pitchFamily="34" charset="0"/>
              </a:rPr>
              <a:t>There were a lot of null values present in the dataset which was difficult to analyze and get insights, so we handled the null values with appropriate values.</a:t>
            </a:r>
          </a:p>
          <a:p>
            <a:r>
              <a:rPr lang="en-US" dirty="0">
                <a:latin typeface="Arial Black" panose="020B0A04020102020204" pitchFamily="34" charset="0"/>
              </a:rPr>
              <a:t>The data was very large and complex, with different formats and structures. Processing and analyzing large datasets was computationally intensive and require specialized tools and techniques.</a:t>
            </a:r>
          </a:p>
          <a:p>
            <a:r>
              <a:rPr lang="en-US" dirty="0">
                <a:latin typeface="Arial Black" panose="020B0A04020102020204" pitchFamily="34" charset="0"/>
              </a:rPr>
              <a:t>All the group members had different preferred timings as some of us were working professionals, but we collaborated really well and managed time accordingly for this project.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B807-8B3B-6144-BCBE-F2AF4C27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Colonna MT" panose="04020805060202030203" pitchFamily="82" charset="0"/>
              </a:rPr>
              <a:t>State wise testing ratio</a:t>
            </a:r>
            <a:endParaRPr lang="en-IN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CCFF-7908-853E-E70F-E2E011C0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49879"/>
            <a:ext cx="10476081" cy="312420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  <a:ea typeface="Times New Roman" panose="02020603050405020304" pitchFamily="18" charset="0"/>
              </a:rPr>
              <a:t>T</a:t>
            </a: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esting ratio(tr) =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(number of tests done)/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(population)</a:t>
            </a:r>
            <a:endParaRPr lang="en-IN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11147"/>
              </p:ext>
            </p:extLst>
          </p:nvPr>
        </p:nvGraphicFramePr>
        <p:xfrm>
          <a:off x="4742864" y="1897232"/>
          <a:ext cx="7449136" cy="4663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3A73EE-B4E1-0AF2-B4B3-C37CB03463A8}"/>
              </a:ext>
            </a:extLst>
          </p:cNvPr>
          <p:cNvSpPr txBox="1"/>
          <p:nvPr/>
        </p:nvSpPr>
        <p:spPr>
          <a:xfrm>
            <a:off x="1484310" y="1897232"/>
            <a:ext cx="304548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 Black" panose="020B0A04020102020204" pitchFamily="34" charset="0"/>
              </a:rPr>
              <a:t>Category A: 0.05 ≤ tr ≤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 Black" panose="020B0A04020102020204" pitchFamily="34" charset="0"/>
              </a:rPr>
              <a:t>Category B: 0.1 &lt; tr ≤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 Black" panose="020B0A04020102020204" pitchFamily="34" charset="0"/>
              </a:rPr>
              <a:t>Category C: 0.3 &lt; tr ≤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 Black" panose="020B0A04020102020204" pitchFamily="34" charset="0"/>
              </a:rPr>
              <a:t>Category D: 0.5 &lt; tr ≤ 0.75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 Black" panose="020B0A04020102020204" pitchFamily="34" charset="0"/>
              </a:rPr>
              <a:t>Category E: 0.75 &lt; tr ≤ 1.0</a:t>
            </a:r>
          </a:p>
          <a:p>
            <a:endParaRPr lang="en-IN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8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3598-44A2-6258-D195-38ADF4F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2" y="0"/>
            <a:ext cx="10616418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Top 10 states with best recovery rate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60818"/>
              </p:ext>
            </p:extLst>
          </p:nvPr>
        </p:nvGraphicFramePr>
        <p:xfrm>
          <a:off x="1874435" y="1383322"/>
          <a:ext cx="10018712" cy="4651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205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6BBE-1AB0-77EB-2F80-DC699070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District wise delta variant analysis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008892"/>
              </p:ext>
            </p:extLst>
          </p:nvPr>
        </p:nvGraphicFramePr>
        <p:xfrm>
          <a:off x="1878207" y="1752599"/>
          <a:ext cx="10018712" cy="413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95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EEBD-DD62-FC5F-2613-AC049406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solidFill>
                  <a:srgbClr val="002060"/>
                </a:solidFill>
                <a:latin typeface="Colonna MT" panose="04020805060202030203" pitchFamily="82" charset="0"/>
              </a:rPr>
              <a:t>State wise confirmed cases</a:t>
            </a:r>
            <a:endParaRPr lang="en-IN" sz="54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744108"/>
              </p:ext>
            </p:extLst>
          </p:nvPr>
        </p:nvGraphicFramePr>
        <p:xfrm>
          <a:off x="1793801" y="1604303"/>
          <a:ext cx="10018712" cy="364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256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512</TotalTime>
  <Words>434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Colonna MT</vt:lpstr>
      <vt:lpstr>Corbel</vt:lpstr>
      <vt:lpstr>Times New Roman</vt:lpstr>
      <vt:lpstr>Parallax</vt:lpstr>
      <vt:lpstr>Project on COVID-19 India</vt:lpstr>
      <vt:lpstr>Agenda</vt:lpstr>
      <vt:lpstr>Introduction</vt:lpstr>
      <vt:lpstr>Data pre-processing</vt:lpstr>
      <vt:lpstr>Challenges faced</vt:lpstr>
      <vt:lpstr>State wise testing ratio</vt:lpstr>
      <vt:lpstr>Top 10 states with best recovery rate</vt:lpstr>
      <vt:lpstr>District wise delta variant analysis</vt:lpstr>
      <vt:lpstr>State wise confirmed cases</vt:lpstr>
      <vt:lpstr>State wise tested &amp; confirmed cases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COVID-19 India</dc:title>
  <dc:creator>Sarthak Shadangi</dc:creator>
  <cp:lastModifiedBy>Hp</cp:lastModifiedBy>
  <cp:revision>6</cp:revision>
  <dcterms:created xsi:type="dcterms:W3CDTF">2023-04-17T16:01:46Z</dcterms:created>
  <dcterms:modified xsi:type="dcterms:W3CDTF">2023-05-02T20:33:20Z</dcterms:modified>
</cp:coreProperties>
</file>