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938" r:id="rId1"/>
  </p:sldMasterIdLst>
  <p:notesMasterIdLst>
    <p:notesMasterId r:id="rId17"/>
  </p:notesMasterIdLst>
  <p:sldIdLst>
    <p:sldId id="257" r:id="rId2"/>
    <p:sldId id="258" r:id="rId3"/>
    <p:sldId id="259" r:id="rId4"/>
    <p:sldId id="268" r:id="rId5"/>
    <p:sldId id="260" r:id="rId6"/>
    <p:sldId id="266" r:id="rId7"/>
    <p:sldId id="273" r:id="rId8"/>
    <p:sldId id="261" r:id="rId9"/>
    <p:sldId id="271" r:id="rId10"/>
    <p:sldId id="262" r:id="rId11"/>
    <p:sldId id="263" r:id="rId12"/>
    <p:sldId id="269" r:id="rId13"/>
    <p:sldId id="270" r:id="rId14"/>
    <p:sldId id="274" r:id="rId15"/>
    <p:sldId id="264" r:id="rId16"/>
  </p:sldIdLst>
  <p:sldSz cx="24384000" cy="13716000"/>
  <p:notesSz cx="6858000" cy="9144000"/>
  <p:embeddedFontLst>
    <p:embeddedFont>
      <p:font typeface="Cambria Math" panose="02040503050406030204" pitchFamily="18" charset="0"/>
      <p:regular r:id="rId18"/>
    </p:embeddedFont>
    <p:embeddedFont>
      <p:font typeface="Century Gothic" panose="020B0502020202020204" pitchFamily="34" charset="0"/>
      <p:regular r:id="rId19"/>
      <p:bold r:id="rId20"/>
      <p:italic r:id="rId21"/>
      <p:boldItalic r:id="rId22"/>
    </p:embeddedFont>
    <p:embeddedFont>
      <p:font typeface="Helvetica Neue" panose="02000503000000020004" pitchFamily="2" charset="0"/>
      <p:regular r:id="rId23"/>
      <p:bold r:id="rId24"/>
      <p:italic r:id="rId25"/>
      <p:boldItalic r:id="rId26"/>
    </p:embeddedFont>
    <p:embeddedFont>
      <p:font typeface="Helvetica Neue Light" panose="02000403000000020004" pitchFamily="2" charset="0"/>
      <p:regular r:id="rId27"/>
      <p:bold r:id="rId28"/>
      <p:italic r:id="rId29"/>
      <p:boldItalic r:id="rId30"/>
    </p:embeddedFont>
    <p:embeddedFont>
      <p:font typeface="Wingdings 3" pitchFamily="2"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EBmlbp2+HFKaAzqtMbqL1/DUF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varScale="1">
        <p:scale>
          <a:sx n="51" d="100"/>
          <a:sy n="51" d="100"/>
        </p:scale>
        <p:origin x="10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dirty="0"/>
          </a:p>
        </p:txBody>
      </p:sp>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78427" y="5029201"/>
            <a:ext cx="17830798" cy="4525562"/>
          </a:xfrm>
        </p:spPr>
        <p:txBody>
          <a:bodyPr anchor="b">
            <a:normAutofit/>
          </a:bodyPr>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5178427" y="9554759"/>
            <a:ext cx="17830798" cy="2252566"/>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8647621"/>
            <a:ext cx="3489304" cy="155717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1063625" y="9059081"/>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8803699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5" y="1219200"/>
            <a:ext cx="17830798" cy="6234080"/>
          </a:xfrm>
        </p:spPr>
        <p:txBody>
          <a:bodyPr anchor="ctr">
            <a:normAutofit/>
          </a:bodyPr>
          <a:lstStyle>
            <a:lvl1pPr algn="l">
              <a:defRPr sz="9600" b="0" cap="none"/>
            </a:lvl1pPr>
          </a:lstStyle>
          <a:p>
            <a:r>
              <a:rPr lang="en-US"/>
              <a:t>Click to edit Master title style</a:t>
            </a:r>
            <a:endParaRPr lang="en-US" dirty="0"/>
          </a:p>
        </p:txBody>
      </p:sp>
      <p:sp>
        <p:nvSpPr>
          <p:cNvPr id="3" name="Text Placeholder 2"/>
          <p:cNvSpPr>
            <a:spLocks noGrp="1"/>
          </p:cNvSpPr>
          <p:nvPr>
            <p:ph type="body" idx="1"/>
          </p:nvPr>
        </p:nvSpPr>
        <p:spPr>
          <a:xfrm>
            <a:off x="5178425" y="8708092"/>
            <a:ext cx="17830798" cy="3111728"/>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0976697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9898" y="1219200"/>
            <a:ext cx="16787852" cy="5791200"/>
          </a:xfrm>
        </p:spPr>
        <p:txBody>
          <a:bodyPr anchor="ctr">
            <a:normAutofit/>
          </a:bodyPr>
          <a:lstStyle>
            <a:lvl1pPr algn="l">
              <a:defRPr sz="9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6550024" y="7010400"/>
            <a:ext cx="15073108"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78425" y="8708092"/>
            <a:ext cx="17830798" cy="3111728"/>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
        <p:nvSpPr>
          <p:cNvPr id="14" name="TextBox 13"/>
          <p:cNvSpPr txBox="1"/>
          <p:nvPr/>
        </p:nvSpPr>
        <p:spPr>
          <a:xfrm>
            <a:off x="4935304" y="1296010"/>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22229704" y="58106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23278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78426" y="4876801"/>
            <a:ext cx="17830800" cy="5449690"/>
          </a:xfrm>
        </p:spPr>
        <p:txBody>
          <a:bodyPr anchor="b">
            <a:normAutofit/>
          </a:bodyPr>
          <a:lstStyle>
            <a:lvl1pPr algn="l">
              <a:defRPr sz="9600" b="0"/>
            </a:lvl1pPr>
          </a:lstStyle>
          <a:p>
            <a:r>
              <a:rPr lang="en-US"/>
              <a:t>Click to edit Master title style</a:t>
            </a:r>
            <a:endParaRPr lang="en-US" dirty="0"/>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0109653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5699898" y="1219200"/>
            <a:ext cx="16787852" cy="5791200"/>
          </a:xfrm>
        </p:spPr>
        <p:txBody>
          <a:bodyPr anchor="ctr">
            <a:normAutofit/>
          </a:bodyPr>
          <a:lstStyle>
            <a:lvl1pPr algn="l">
              <a:defRPr sz="9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5178424" y="8686800"/>
            <a:ext cx="17830800" cy="16764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
        <p:nvSpPr>
          <p:cNvPr id="17" name="TextBox 16"/>
          <p:cNvSpPr txBox="1"/>
          <p:nvPr/>
        </p:nvSpPr>
        <p:spPr>
          <a:xfrm>
            <a:off x="4935304" y="1296010"/>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8" name="TextBox 17"/>
          <p:cNvSpPr txBox="1"/>
          <p:nvPr/>
        </p:nvSpPr>
        <p:spPr>
          <a:xfrm>
            <a:off x="22229704" y="58106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46485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78425" y="1254814"/>
            <a:ext cx="17830798" cy="5760040"/>
          </a:xfrm>
        </p:spPr>
        <p:txBody>
          <a:bodyPr anchor="ctr">
            <a:normAutofit/>
          </a:bodyPr>
          <a:lstStyle>
            <a:lvl1pPr algn="l">
              <a:defRPr sz="9600" b="0"/>
            </a:lvl1pPr>
          </a:lstStyle>
          <a:p>
            <a:r>
              <a:rPr lang="en-US"/>
              <a:t>Click to edit Master title style</a:t>
            </a:r>
            <a:endParaRPr lang="en-US" dirty="0"/>
          </a:p>
        </p:txBody>
      </p:sp>
      <p:sp>
        <p:nvSpPr>
          <p:cNvPr id="21" name="Text Placeholder 9"/>
          <p:cNvSpPr>
            <a:spLocks noGrp="1"/>
          </p:cNvSpPr>
          <p:nvPr>
            <p:ph type="body" sz="quarter" idx="13"/>
          </p:nvPr>
        </p:nvSpPr>
        <p:spPr>
          <a:xfrm>
            <a:off x="5178424" y="8686800"/>
            <a:ext cx="17830800" cy="16764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5140077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77490388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89625" y="1254811"/>
            <a:ext cx="4415202" cy="1056763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78424" y="1254811"/>
            <a:ext cx="12954000" cy="1056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383475322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1778000" y="4533900"/>
            <a:ext cx="20828000" cy="46482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7" name="Google Shape;17;p1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3235503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4"/>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normAutofit/>
          </a:bodyPr>
          <a:lstStyle>
            <a:lvl1pPr marL="457200" lvl="0" indent="-609600" algn="l">
              <a:lnSpc>
                <a:spcPct val="100000"/>
              </a:lnSpc>
              <a:spcBef>
                <a:spcPts val="5900"/>
              </a:spcBef>
              <a:spcAft>
                <a:spcPts val="0"/>
              </a:spcAft>
              <a:buClr>
                <a:srgbClr val="000000"/>
              </a:buClr>
              <a:buSzPts val="6000"/>
              <a:buFont typeface="Helvetica Neue"/>
              <a:buChar char="•"/>
              <a:defRPr sz="4800"/>
            </a:lvl1pPr>
            <a:lvl2pPr marL="914400" lvl="1" indent="-609600" algn="l">
              <a:lnSpc>
                <a:spcPct val="100000"/>
              </a:lnSpc>
              <a:spcBef>
                <a:spcPts val="5900"/>
              </a:spcBef>
              <a:spcAft>
                <a:spcPts val="0"/>
              </a:spcAft>
              <a:buClr>
                <a:srgbClr val="000000"/>
              </a:buClr>
              <a:buSzPts val="6000"/>
              <a:buFont typeface="Helvetica Neue"/>
              <a:buChar char="•"/>
              <a:defRPr sz="4800"/>
            </a:lvl2pPr>
            <a:lvl3pPr marL="1371600" lvl="2" indent="-609600" algn="l">
              <a:lnSpc>
                <a:spcPct val="100000"/>
              </a:lnSpc>
              <a:spcBef>
                <a:spcPts val="5900"/>
              </a:spcBef>
              <a:spcAft>
                <a:spcPts val="0"/>
              </a:spcAft>
              <a:buClr>
                <a:srgbClr val="000000"/>
              </a:buClr>
              <a:buSzPts val="6000"/>
              <a:buFont typeface="Helvetica Neue"/>
              <a:buChar char="•"/>
              <a:defRPr sz="4800"/>
            </a:lvl3pPr>
            <a:lvl4pPr marL="1828800" lvl="3" indent="-609600" algn="l">
              <a:lnSpc>
                <a:spcPct val="100000"/>
              </a:lnSpc>
              <a:spcBef>
                <a:spcPts val="5900"/>
              </a:spcBef>
              <a:spcAft>
                <a:spcPts val="0"/>
              </a:spcAft>
              <a:buClr>
                <a:srgbClr val="000000"/>
              </a:buClr>
              <a:buSzPts val="6000"/>
              <a:buFont typeface="Helvetica Neue"/>
              <a:buChar char="•"/>
              <a:defRPr sz="4800"/>
            </a:lvl4pPr>
            <a:lvl5pPr marL="2286000" lvl="4" indent="-609600" algn="l">
              <a:lnSpc>
                <a:spcPct val="100000"/>
              </a:lnSpc>
              <a:spcBef>
                <a:spcPts val="5900"/>
              </a:spcBef>
              <a:spcAft>
                <a:spcPts val="0"/>
              </a:spcAft>
              <a:buClr>
                <a:srgbClr val="000000"/>
              </a:buClr>
              <a:buSzPts val="6000"/>
              <a:buFont typeface="Helvetica Neue"/>
              <a:buChar char="•"/>
              <a:defRPr sz="4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22" name="Google Shape;22;p14"/>
          <p:cNvSpPr txBox="1">
            <a:spLocks noGrp="1"/>
          </p:cNvSpPr>
          <p:nvPr>
            <p:ph type="sldNum" idx="12"/>
          </p:nvPr>
        </p:nvSpPr>
        <p:spPr>
          <a:xfrm>
            <a:off x="24015498" y="13323106"/>
            <a:ext cx="354382" cy="349338"/>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700"/>
              <a:buFont typeface="Helvetica Neue Light"/>
              <a:buNone/>
              <a:defRPr sz="17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400" dirty="0"/>
          </a:p>
        </p:txBody>
      </p:sp>
    </p:spTree>
    <p:extLst>
      <p:ext uri="{BB962C8B-B14F-4D97-AF65-F5344CB8AC3E}">
        <p14:creationId xmlns:p14="http://schemas.microsoft.com/office/powerpoint/2010/main" val="26563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43"/>
        <p:cNvGrpSpPr/>
        <p:nvPr/>
      </p:nvGrpSpPr>
      <p:grpSpPr>
        <a:xfrm>
          <a:off x="0" y="0"/>
          <a:ext cx="0" cy="0"/>
          <a:chOff x="0" y="0"/>
          <a:chExt cx="0" cy="0"/>
        </a:xfrm>
      </p:grpSpPr>
      <p:sp>
        <p:nvSpPr>
          <p:cNvPr id="44" name="Google Shape;44;p20"/>
          <p:cNvSpPr>
            <a:spLocks noGrp="1"/>
          </p:cNvSpPr>
          <p:nvPr>
            <p:ph type="pic" idx="2"/>
          </p:nvPr>
        </p:nvSpPr>
        <p:spPr>
          <a:xfrm>
            <a:off x="10960100" y="3149600"/>
            <a:ext cx="13944600" cy="9296400"/>
          </a:xfrm>
          <a:prstGeom prst="rect">
            <a:avLst/>
          </a:prstGeom>
          <a:noFill/>
          <a:ln>
            <a:noFill/>
          </a:ln>
        </p:spPr>
      </p:sp>
      <p:sp>
        <p:nvSpPr>
          <p:cNvPr id="45" name="Google Shape;45;p20"/>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6" name="Google Shape;46;p20"/>
          <p:cNvSpPr txBox="1">
            <a:spLocks noGrp="1"/>
          </p:cNvSpPr>
          <p:nvPr>
            <p:ph type="body" idx="1"/>
          </p:nvPr>
        </p:nvSpPr>
        <p:spPr>
          <a:xfrm>
            <a:off x="1689100" y="3149600"/>
            <a:ext cx="10223500" cy="9296400"/>
          </a:xfrm>
          <a:prstGeom prst="rect">
            <a:avLst/>
          </a:prstGeom>
          <a:noFill/>
          <a:ln>
            <a:noFill/>
          </a:ln>
        </p:spPr>
        <p:txBody>
          <a:bodyPr spcFirstLastPara="1" wrap="square" lIns="50800" tIns="50800" rIns="50800" bIns="50800" anchor="ctr" anchorCtr="0">
            <a:normAutofit/>
          </a:bodyPr>
          <a:lstStyle>
            <a:lvl1pPr marL="457200" lvl="0" indent="-530225" algn="l">
              <a:lnSpc>
                <a:spcPct val="100000"/>
              </a:lnSpc>
              <a:spcBef>
                <a:spcPts val="4500"/>
              </a:spcBef>
              <a:spcAft>
                <a:spcPts val="0"/>
              </a:spcAft>
              <a:buClr>
                <a:srgbClr val="000000"/>
              </a:buClr>
              <a:buSzPts val="4750"/>
              <a:buFont typeface="Helvetica Neue"/>
              <a:buChar char="•"/>
              <a:defRPr sz="3800"/>
            </a:lvl1pPr>
            <a:lvl2pPr marL="914400" lvl="1" indent="-530225" algn="l">
              <a:lnSpc>
                <a:spcPct val="100000"/>
              </a:lnSpc>
              <a:spcBef>
                <a:spcPts val="4500"/>
              </a:spcBef>
              <a:spcAft>
                <a:spcPts val="0"/>
              </a:spcAft>
              <a:buClr>
                <a:srgbClr val="000000"/>
              </a:buClr>
              <a:buSzPts val="4750"/>
              <a:buFont typeface="Helvetica Neue"/>
              <a:buChar char="•"/>
              <a:defRPr sz="3800"/>
            </a:lvl2pPr>
            <a:lvl3pPr marL="1371600" lvl="2" indent="-530225" algn="l">
              <a:lnSpc>
                <a:spcPct val="100000"/>
              </a:lnSpc>
              <a:spcBef>
                <a:spcPts val="4500"/>
              </a:spcBef>
              <a:spcAft>
                <a:spcPts val="0"/>
              </a:spcAft>
              <a:buClr>
                <a:srgbClr val="000000"/>
              </a:buClr>
              <a:buSzPts val="4750"/>
              <a:buFont typeface="Helvetica Neue"/>
              <a:buChar char="•"/>
              <a:defRPr sz="3800"/>
            </a:lvl3pPr>
            <a:lvl4pPr marL="1828800" lvl="3" indent="-530225" algn="l">
              <a:lnSpc>
                <a:spcPct val="100000"/>
              </a:lnSpc>
              <a:spcBef>
                <a:spcPts val="4500"/>
              </a:spcBef>
              <a:spcAft>
                <a:spcPts val="0"/>
              </a:spcAft>
              <a:buClr>
                <a:srgbClr val="000000"/>
              </a:buClr>
              <a:buSzPts val="4750"/>
              <a:buFont typeface="Helvetica Neue"/>
              <a:buChar char="•"/>
              <a:defRPr sz="3800"/>
            </a:lvl4pPr>
            <a:lvl5pPr marL="2286000" lvl="4" indent="-530225" algn="l">
              <a:lnSpc>
                <a:spcPct val="100000"/>
              </a:lnSpc>
              <a:spcBef>
                <a:spcPts val="4500"/>
              </a:spcBef>
              <a:spcAft>
                <a:spcPts val="0"/>
              </a:spcAft>
              <a:buClr>
                <a:srgbClr val="000000"/>
              </a:buClr>
              <a:buSzPts val="4750"/>
              <a:buFont typeface="Helvetica Neue"/>
              <a:buChar char="•"/>
              <a:defRPr sz="3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7" name="Google Shape;47;p2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59202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5851" y="1248220"/>
            <a:ext cx="17823374" cy="2561780"/>
          </a:xfrm>
        </p:spPr>
        <p:txBody>
          <a:bodyPr/>
          <a:lstStyle/>
          <a:p>
            <a:r>
              <a:rPr lang="en-US"/>
              <a:t>Click to edit Master title style</a:t>
            </a:r>
            <a:endParaRPr lang="en-US" dirty="0"/>
          </a:p>
        </p:txBody>
      </p:sp>
      <p:sp>
        <p:nvSpPr>
          <p:cNvPr id="3" name="Content Placeholder 2"/>
          <p:cNvSpPr>
            <a:spLocks noGrp="1"/>
          </p:cNvSpPr>
          <p:nvPr>
            <p:ph idx="1"/>
          </p:nvPr>
        </p:nvSpPr>
        <p:spPr>
          <a:xfrm>
            <a:off x="5178424" y="4267200"/>
            <a:ext cx="17830800" cy="7555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24609048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78425" y="4117500"/>
            <a:ext cx="17830798" cy="2937600"/>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5178425" y="7060258"/>
            <a:ext cx="17830798" cy="17208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29255307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78424" y="4267200"/>
            <a:ext cx="8627728" cy="75552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381494" y="4252444"/>
            <a:ext cx="8627728" cy="75552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1063625" y="1575565"/>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37223766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78746" y="3945406"/>
            <a:ext cx="7985464"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78425" y="5097932"/>
            <a:ext cx="8685786" cy="67081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013259" y="3938950"/>
            <a:ext cx="7998002"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4333914" y="5091476"/>
            <a:ext cx="8677348" cy="67081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1063625" y="1575565"/>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0008118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8123736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2851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5" y="892176"/>
            <a:ext cx="7010398" cy="1952624"/>
          </a:xfrm>
        </p:spPr>
        <p:txBody>
          <a:bodyPr anchor="b"/>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12646024" y="892177"/>
            <a:ext cx="10363200" cy="1082992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78425" y="3197226"/>
            <a:ext cx="7010398" cy="85248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374866191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6" y="9601200"/>
            <a:ext cx="17830800"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8424" y="1269930"/>
            <a:ext cx="17830800" cy="770994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dirty="0"/>
              <a:t>Click icon to add picture</a:t>
            </a:r>
          </a:p>
        </p:txBody>
      </p:sp>
      <p:sp>
        <p:nvSpPr>
          <p:cNvPr id="4" name="Text Placeholder 3"/>
          <p:cNvSpPr>
            <a:spLocks noGrp="1"/>
          </p:cNvSpPr>
          <p:nvPr>
            <p:ph type="body" sz="half" idx="2"/>
          </p:nvPr>
        </p:nvSpPr>
        <p:spPr>
          <a:xfrm>
            <a:off x="5178426" y="10734676"/>
            <a:ext cx="17830800" cy="987424"/>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4488197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457200"/>
            <a:ext cx="5703032" cy="13277256"/>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54442" y="-1571"/>
            <a:ext cx="4713348" cy="13708078"/>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365760" cy="1371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185849" y="1248220"/>
            <a:ext cx="17823374" cy="25617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78424" y="4267200"/>
            <a:ext cx="17830800" cy="7772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23225" y="12260874"/>
            <a:ext cx="2292566" cy="740792"/>
          </a:xfrm>
          <a:prstGeom prst="rect">
            <a:avLst/>
          </a:prstGeom>
        </p:spPr>
        <p:txBody>
          <a:bodyPr vert="horz" lIns="91440" tIns="45720" rIns="91440" bIns="45720" rtlCol="0" anchor="ctr"/>
          <a:lstStyle>
            <a:lvl1pPr algn="r">
              <a:defRPr sz="1800">
                <a:solidFill>
                  <a:schemeClr val="tx1">
                    <a:tint val="75000"/>
                  </a:schemeClr>
                </a:solidFill>
              </a:defRPr>
            </a:lvl1pPr>
          </a:lstStyle>
          <a:p>
            <a:fld id="{90298CD5-6C1E-4009-B41F-6DF62E31D3BE}" type="datetimeFigureOut">
              <a:rPr lang="en-US" smtClean="0"/>
              <a:pPr/>
              <a:t>8/1/24</a:t>
            </a:fld>
            <a:endParaRPr lang="en-US" dirty="0"/>
          </a:p>
        </p:txBody>
      </p:sp>
      <p:sp>
        <p:nvSpPr>
          <p:cNvPr id="5" name="Footer Placeholder 4"/>
          <p:cNvSpPr>
            <a:spLocks noGrp="1"/>
          </p:cNvSpPr>
          <p:nvPr>
            <p:ph type="ftr" sz="quarter" idx="3"/>
          </p:nvPr>
        </p:nvSpPr>
        <p:spPr>
          <a:xfrm>
            <a:off x="5178425" y="12271617"/>
            <a:ext cx="15239998"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3625" y="1575565"/>
            <a:ext cx="1559534" cy="730250"/>
          </a:xfrm>
          <a:prstGeom prst="rect">
            <a:avLst/>
          </a:prstGeom>
        </p:spPr>
        <p:txBody>
          <a:bodyPr vert="horz" lIns="91440" tIns="45720" rIns="91440" bIns="45720" rtlCol="0" anchor="ctr"/>
          <a:lstStyle>
            <a:lvl1pPr algn="r">
              <a:defRPr sz="4000">
                <a:solidFill>
                  <a:srgbClr val="FEFFFF"/>
                </a:solidFill>
              </a:defRPr>
            </a:lvl1pPr>
          </a:lstStyle>
          <a:p>
            <a:pPr marL="0" lvl="0" indent="0" algn="ctr" rtl="0">
              <a:spcBef>
                <a:spcPts val="0"/>
              </a:spcBef>
              <a:spcAft>
                <a:spcPts val="0"/>
              </a:spcAft>
              <a:buNone/>
            </a:pPr>
            <a:fld id="{00000000-1234-1234-1234-123412341234}" type="slidenum">
              <a:rPr lang="en-US" smtClean="0"/>
              <a:t>‹#›</a:t>
            </a:fld>
            <a:endParaRPr lang="en-US" sz="1400" dirty="0">
              <a:latin typeface="Arial"/>
              <a:ea typeface="Arial"/>
              <a:cs typeface="Arial"/>
              <a:sym typeface="Arial"/>
            </a:endParaRPr>
          </a:p>
        </p:txBody>
      </p:sp>
    </p:spTree>
    <p:extLst>
      <p:ext uri="{BB962C8B-B14F-4D97-AF65-F5344CB8AC3E}">
        <p14:creationId xmlns:p14="http://schemas.microsoft.com/office/powerpoint/2010/main" val="1042966158"/>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Lst>
  <p:hf hdr="0" ftr="0" dt="0"/>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0.e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8.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arxiv.org/abs"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rIIlG61I2Ih3FeHxpbuFjLxBwhk74W4G?usp=sharing" TargetMode="External"/><Relationship Id="rId2" Type="http://schemas.openxmlformats.org/officeDocument/2006/relationships/hyperlink" Target="https://colab.research.google.com/drive/15ZitIBN-ixZL8xgdT2ktzaJkn2ONSJF3?usp=sharing"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24003E"/>
        </a:solidFill>
        <a:effectLst/>
      </p:bgPr>
    </p:bg>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FFFFFF"/>
              </a:buClr>
              <a:buSzPts val="7400"/>
              <a:buFont typeface="Helvetica Neue Light"/>
              <a:buNone/>
            </a:pPr>
            <a:r>
              <a:rPr lang="en-US" sz="7400" dirty="0">
                <a:solidFill>
                  <a:srgbClr val="FFFFFF"/>
                </a:solidFill>
                <a:latin typeface="Helvetica Neue Light"/>
                <a:ea typeface="Helvetica Neue Light"/>
                <a:cs typeface="Helvetica Neue Light"/>
                <a:sym typeface="Helvetica Neue Light"/>
              </a:rPr>
              <a:t>Project Presentation:</a:t>
            </a:r>
            <a:endParaRPr dirty="0"/>
          </a:p>
          <a:p>
            <a:pPr marL="0" lvl="0" indent="0" algn="ctr" rtl="0">
              <a:lnSpc>
                <a:spcPct val="100000"/>
              </a:lnSpc>
              <a:spcBef>
                <a:spcPts val="0"/>
              </a:spcBef>
              <a:spcAft>
                <a:spcPts val="0"/>
              </a:spcAft>
              <a:buClr>
                <a:srgbClr val="FFFFFF"/>
              </a:buClr>
              <a:buSzPts val="11200"/>
              <a:buFont typeface="Helvetica Neue"/>
              <a:buNone/>
            </a:pPr>
            <a:r>
              <a:rPr lang="en-US" dirty="0">
                <a:solidFill>
                  <a:srgbClr val="FFFFFF"/>
                </a:solidFill>
              </a:rPr>
              <a:t>Gender Classification Using Fingerprints</a:t>
            </a:r>
            <a:br>
              <a:rPr lang="en-US" dirty="0">
                <a:solidFill>
                  <a:srgbClr val="FFFFFF"/>
                </a:solidFill>
              </a:rPr>
            </a:br>
            <a:endParaRPr dirty="0"/>
          </a:p>
        </p:txBody>
      </p:sp>
      <p:sp>
        <p:nvSpPr>
          <p:cNvPr id="81" name="Google Shape;81;p2"/>
          <p:cNvSpPr txBox="1">
            <a:spLocks noGrp="1"/>
          </p:cNvSpPr>
          <p:nvPr>
            <p:ph type="sldNum" idx="12"/>
          </p:nvPr>
        </p:nvSpPr>
        <p:spPr>
          <a:xfrm>
            <a:off x="11959031" y="13366750"/>
            <a:ext cx="453300" cy="461100"/>
          </a:xfrm>
          <a:prstGeom prst="rect">
            <a:avLst/>
          </a:prstGeom>
          <a:noFill/>
          <a:ln>
            <a:noFill/>
          </a:ln>
        </p:spPr>
        <p:txBody>
          <a:bodyPr spcFirstLastPara="1" wrap="square" lIns="50800" tIns="50800" rIns="50800" bIns="50800" anchor="t" anchorCtr="0">
            <a:noAutofit/>
          </a:bodyPr>
          <a:lstStyle/>
          <a:p>
            <a:pPr marL="0" lvl="0" indent="0" algn="ctr" rtl="0">
              <a:lnSpc>
                <a:spcPct val="100000"/>
              </a:lnSpc>
              <a:spcBef>
                <a:spcPts val="0"/>
              </a:spcBef>
              <a:spcAft>
                <a:spcPts val="0"/>
              </a:spcAft>
              <a:buClr>
                <a:srgbClr val="000000"/>
              </a:buClr>
              <a:buSzPts val="2400"/>
              <a:buFont typeface="Helvetica Neue Light"/>
              <a:buNone/>
            </a:pPr>
            <a:fld id="{00000000-1234-1234-1234-123412341234}" type="slidenum">
              <a:rPr lang="en-US"/>
              <a:t>1</a:t>
            </a:fld>
            <a:endParaRPr dirty="0"/>
          </a:p>
        </p:txBody>
      </p:sp>
      <p:sp>
        <p:nvSpPr>
          <p:cNvPr id="77" name="Google Shape;77;p2"/>
          <p:cNvSpPr txBox="1"/>
          <p:nvPr/>
        </p:nvSpPr>
        <p:spPr>
          <a:xfrm>
            <a:off x="13712007" y="12240382"/>
            <a:ext cx="9411900" cy="560400"/>
          </a:xfrm>
          <a:prstGeom prst="rect">
            <a:avLst/>
          </a:prstGeom>
          <a:noFill/>
          <a:ln>
            <a:noFill/>
          </a:ln>
        </p:spPr>
        <p:txBody>
          <a:bodyPr spcFirstLastPara="1" wrap="square" lIns="50800" tIns="50800" rIns="50800" bIns="50800" anchor="ctr" anchorCtr="0">
            <a:spAutoFit/>
          </a:bodyPr>
          <a:lstStyle/>
          <a:p>
            <a:pPr marL="0" marR="0" lvl="0" indent="0" algn="r" rtl="0">
              <a:lnSpc>
                <a:spcPct val="100000"/>
              </a:lnSpc>
              <a:spcBef>
                <a:spcPts val="0"/>
              </a:spcBef>
              <a:spcAft>
                <a:spcPts val="0"/>
              </a:spcAft>
              <a:buClr>
                <a:srgbClr val="FFFFFF"/>
              </a:buClr>
              <a:buSzPts val="3000"/>
              <a:buFont typeface="Helvetica Neue"/>
              <a:buNone/>
            </a:pPr>
            <a:r>
              <a:rPr lang="en-US" sz="3000" b="1" i="0" u="none" strike="noStrike" cap="none" dirty="0">
                <a:solidFill>
                  <a:srgbClr val="FFFFFF"/>
                </a:solidFill>
                <a:latin typeface="Helvetica Neue"/>
                <a:ea typeface="Helvetica Neue"/>
                <a:cs typeface="Helvetica Neue"/>
                <a:sym typeface="Helvetica Neue"/>
              </a:rPr>
              <a:t>Deepak Neelam – jqp841</a:t>
            </a:r>
            <a:endParaRPr lang="en-US" sz="1400" b="0" i="0" u="none" strike="noStrike" cap="none" dirty="0">
              <a:solidFill>
                <a:srgbClr val="000000"/>
              </a:solidFill>
              <a:latin typeface="Arial"/>
              <a:ea typeface="Arial"/>
              <a:cs typeface="Arial"/>
              <a:sym typeface="Arial"/>
            </a:endParaRPr>
          </a:p>
        </p:txBody>
      </p:sp>
      <p:sp>
        <p:nvSpPr>
          <p:cNvPr id="78" name="Google Shape;78;p2"/>
          <p:cNvSpPr txBox="1"/>
          <p:nvPr/>
        </p:nvSpPr>
        <p:spPr>
          <a:xfrm>
            <a:off x="17402175" y="12800782"/>
            <a:ext cx="6915532" cy="533479"/>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2600"/>
              <a:buFont typeface="Helvetica Neue"/>
              <a:buNone/>
            </a:pPr>
            <a:r>
              <a:rPr lang="en-US" sz="2800" b="1" dirty="0">
                <a:solidFill>
                  <a:srgbClr val="FFFFFF"/>
                </a:solidFill>
                <a:latin typeface="Helvetica Neue"/>
                <a:ea typeface="Helvetica Neue"/>
                <a:cs typeface="Helvetica Neue"/>
                <a:sym typeface="Helvetica Neue"/>
              </a:rPr>
              <a:t>Emilio Martinez III</a:t>
            </a:r>
            <a:r>
              <a:rPr lang="en-US" sz="2800" b="1" i="0" u="none" strike="noStrike" cap="none" dirty="0">
                <a:solidFill>
                  <a:srgbClr val="FFFFFF"/>
                </a:solidFill>
                <a:latin typeface="Helvetica Neue"/>
                <a:ea typeface="Helvetica Neue"/>
                <a:cs typeface="Helvetica Neue"/>
                <a:sym typeface="Helvetica Neue"/>
              </a:rPr>
              <a:t> –  emx062</a:t>
            </a:r>
            <a:endParaRPr lang="en-US" sz="2800" b="1" i="0" u="none" strike="noStrike" cap="none" dirty="0">
              <a:solidFill>
                <a:srgbClr val="000000"/>
              </a:solidFill>
              <a:latin typeface="Arial"/>
              <a:ea typeface="Arial"/>
              <a:cs typeface="Arial"/>
              <a:sym typeface="Arial"/>
            </a:endParaRPr>
          </a:p>
        </p:txBody>
      </p:sp>
      <p:sp>
        <p:nvSpPr>
          <p:cNvPr id="79" name="Google Shape;79;p2"/>
          <p:cNvSpPr txBox="1"/>
          <p:nvPr/>
        </p:nvSpPr>
        <p:spPr>
          <a:xfrm>
            <a:off x="7486050" y="8377825"/>
            <a:ext cx="9411900" cy="560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endParaRPr sz="1400" b="0" i="1"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11200" b="1" i="0" u="none" strike="noStrike" cap="none" dirty="0">
                <a:solidFill>
                  <a:srgbClr val="000000"/>
                </a:solidFill>
                <a:latin typeface="Helvetica Neue"/>
                <a:ea typeface="Helvetica Neue"/>
                <a:cs typeface="Helvetica Neue"/>
                <a:sym typeface="Helvetica Neue"/>
              </a:rPr>
              <a:t>Metrics</a:t>
            </a:r>
            <a:endParaRPr b="1" dirty="0"/>
          </a:p>
        </p:txBody>
      </p:sp>
      <mc:AlternateContent xmlns:mc="http://schemas.openxmlformats.org/markup-compatibility/2006" xmlns:a14="http://schemas.microsoft.com/office/drawing/2010/main">
        <mc:Choice Requires="a14">
          <p:sp>
            <p:nvSpPr>
              <p:cNvPr id="127" name="Google Shape;127;p7"/>
              <p:cNvSpPr txBox="1">
                <a:spLocks noGrp="1"/>
              </p:cNvSpPr>
              <p:nvPr>
                <p:ph type="body" idx="1"/>
              </p:nvPr>
            </p:nvSpPr>
            <p:spPr>
              <a:prstGeom prst="rect">
                <a:avLst/>
              </a:prstGeom>
              <a:noFill/>
              <a:ln>
                <a:noFill/>
              </a:ln>
            </p:spPr>
            <p:txBody>
              <a:bodyPr spcFirstLastPara="1" wrap="square" lIns="50800" tIns="50800" rIns="50800" bIns="50800" anchor="ctr" anchorCtr="0">
                <a:normAutofit/>
              </a:bodyPr>
              <a:lstStyle/>
              <a:p>
                <a:pPr marL="635000" indent="-254000">
                  <a:spcBef>
                    <a:spcPts val="0"/>
                  </a:spcBef>
                  <a:buNone/>
                </a:pPr>
                <a:r>
                  <a:rPr lang="en-US" dirty="0">
                    <a:solidFill>
                      <a:schemeClr val="tx1"/>
                    </a:solidFill>
                    <a:latin typeface="Helvetica Neue Light" panose="020B0604020202020204" charset="0"/>
                  </a:rPr>
                  <a:t>We used the following metric for accessing the classification model</a:t>
                </a:r>
              </a:p>
              <a:p>
                <a:pPr marL="635000" indent="-254000" algn="ctr">
                  <a:spcBef>
                    <a:spcPts val="0"/>
                  </a:spcBef>
                  <a:buNone/>
                </a:pPr>
                <a:endParaRPr lang="en-US" sz="5400" dirty="0">
                  <a:solidFill>
                    <a:schemeClr val="accent1"/>
                  </a:solidFill>
                  <a:latin typeface="Helvetica Neue Light" panose="020B0604020202020204" charset="0"/>
                </a:endParaRPr>
              </a:p>
              <a:p>
                <a:pPr marL="635000" indent="-254000" algn="ctr">
                  <a:spcBef>
                    <a:spcPts val="0"/>
                  </a:spcBef>
                  <a:buNone/>
                </a:pPr>
                <a:r>
                  <a:rPr lang="en-US" sz="5400" dirty="0">
                    <a:solidFill>
                      <a:schemeClr val="accent1"/>
                    </a:solidFill>
                    <a:latin typeface="Helvetica Neue Light" panose="020B0604020202020204" charset="0"/>
                  </a:rPr>
                  <a:t>Accuracy =  </a:t>
                </a:r>
                <a14:m>
                  <m:oMath xmlns:m="http://schemas.openxmlformats.org/officeDocument/2006/math">
                    <m:f>
                      <m:fPr>
                        <m:ctrlPr>
                          <a:rPr lang="en-US"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𝑇𝑃</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𝑇𝑁</m:t>
                        </m:r>
                      </m:num>
                      <m:den>
                        <m:r>
                          <a:rPr lang="en-US" b="0" i="1" smtClean="0">
                            <a:solidFill>
                              <a:schemeClr val="accent1"/>
                            </a:solidFill>
                            <a:latin typeface="Cambria Math" panose="02040503050406030204" pitchFamily="18" charset="0"/>
                          </a:rPr>
                          <m:t>𝑇𝑃</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𝑇𝑁</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𝐹𝑃</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𝐹𝑁</m:t>
                        </m:r>
                      </m:den>
                    </m:f>
                    <m:r>
                      <a:rPr lang="en-US" b="0" i="1" smtClean="0">
                        <a:solidFill>
                          <a:schemeClr val="accent1"/>
                        </a:solidFill>
                        <a:latin typeface="Cambria Math" panose="02040503050406030204" pitchFamily="18" charset="0"/>
                      </a:rPr>
                      <m:t> </m:t>
                    </m:r>
                  </m:oMath>
                </a14:m>
                <a:endParaRPr lang="en-US" dirty="0">
                  <a:solidFill>
                    <a:schemeClr val="accent1"/>
                  </a:solidFill>
                  <a:latin typeface="Helvetica Neue Light" panose="020B0604020202020204" charset="0"/>
                </a:endParaRPr>
              </a:p>
              <a:p>
                <a:pPr marL="0" marR="0" lvl="0" indent="0" rtl="0">
                  <a:lnSpc>
                    <a:spcPct val="100000"/>
                  </a:lnSpc>
                  <a:spcBef>
                    <a:spcPts val="0"/>
                  </a:spcBef>
                  <a:spcAft>
                    <a:spcPts val="0"/>
                  </a:spcAft>
                  <a:buClr>
                    <a:schemeClr val="accent1"/>
                  </a:buClr>
                  <a:buSzPts val="6000"/>
                  <a:buNone/>
                </a:pPr>
                <a:r>
                  <a:rPr lang="en-US" sz="1800" dirty="0">
                    <a:solidFill>
                      <a:schemeClr val="accent1"/>
                    </a:solidFill>
                    <a:latin typeface="Helvetica Neue Light" panose="020B0604020202020204" charset="0"/>
                  </a:rPr>
                  <a:t>Where: </a:t>
                </a:r>
              </a:p>
              <a:p>
                <a:pPr marL="0" marR="0" lvl="0" indent="0" rtl="0">
                  <a:lnSpc>
                    <a:spcPct val="100000"/>
                  </a:lnSpc>
                  <a:spcBef>
                    <a:spcPts val="0"/>
                  </a:spcBef>
                  <a:spcAft>
                    <a:spcPts val="0"/>
                  </a:spcAft>
                  <a:buClr>
                    <a:schemeClr val="accent1"/>
                  </a:buClr>
                  <a:buSzPts val="6000"/>
                  <a:buNone/>
                </a:pPr>
                <a:r>
                  <a:rPr lang="en-US" sz="1800" dirty="0">
                    <a:solidFill>
                      <a:schemeClr val="accent1"/>
                    </a:solidFill>
                    <a:latin typeface="Helvetica Neue Light" panose="020B0604020202020204" charset="0"/>
                  </a:rPr>
                  <a:t>True Positive (TP): Positive instances truly predicted. </a:t>
                </a:r>
              </a:p>
              <a:p>
                <a:pPr marL="0" marR="0" lvl="0" indent="0" rtl="0">
                  <a:lnSpc>
                    <a:spcPct val="100000"/>
                  </a:lnSpc>
                  <a:spcBef>
                    <a:spcPts val="0"/>
                  </a:spcBef>
                  <a:spcAft>
                    <a:spcPts val="0"/>
                  </a:spcAft>
                  <a:buClr>
                    <a:schemeClr val="accent1"/>
                  </a:buClr>
                  <a:buSzPts val="6000"/>
                  <a:buNone/>
                </a:pPr>
                <a:r>
                  <a:rPr lang="en-US" sz="1800" dirty="0">
                    <a:solidFill>
                      <a:schemeClr val="accent1"/>
                    </a:solidFill>
                    <a:latin typeface="Helvetica Neue Light" panose="020B0604020202020204" charset="0"/>
                  </a:rPr>
                  <a:t>True Negative (TN): Negative instances truly predicted. </a:t>
                </a:r>
              </a:p>
              <a:p>
                <a:pPr marL="0" marR="0" lvl="0" indent="0" rtl="0">
                  <a:lnSpc>
                    <a:spcPct val="100000"/>
                  </a:lnSpc>
                  <a:spcBef>
                    <a:spcPts val="0"/>
                  </a:spcBef>
                  <a:spcAft>
                    <a:spcPts val="0"/>
                  </a:spcAft>
                  <a:buClr>
                    <a:schemeClr val="accent1"/>
                  </a:buClr>
                  <a:buSzPts val="6000"/>
                  <a:buNone/>
                </a:pPr>
                <a:r>
                  <a:rPr lang="en-US" sz="1800" dirty="0">
                    <a:solidFill>
                      <a:schemeClr val="accent1"/>
                    </a:solidFill>
                    <a:latin typeface="Helvetica Neue Light" panose="020B0604020202020204" charset="0"/>
                  </a:rPr>
                  <a:t>False Positive (FP): Positive instances falsely predicted. </a:t>
                </a:r>
              </a:p>
              <a:p>
                <a:pPr marL="0" marR="0" lvl="0" indent="0" rtl="0">
                  <a:lnSpc>
                    <a:spcPct val="100000"/>
                  </a:lnSpc>
                  <a:spcBef>
                    <a:spcPts val="0"/>
                  </a:spcBef>
                  <a:spcAft>
                    <a:spcPts val="0"/>
                  </a:spcAft>
                  <a:buClr>
                    <a:schemeClr val="accent1"/>
                  </a:buClr>
                  <a:buSzPts val="6000"/>
                  <a:buNone/>
                </a:pPr>
                <a:r>
                  <a:rPr lang="en-US" sz="1800" dirty="0">
                    <a:solidFill>
                      <a:schemeClr val="accent1"/>
                    </a:solidFill>
                    <a:latin typeface="Helvetica Neue Light" panose="020B0604020202020204" charset="0"/>
                  </a:rPr>
                  <a:t>False Negative (FN): Negative instances falsely predicted.</a:t>
                </a:r>
              </a:p>
              <a:p>
                <a:pPr marL="0" marR="0" lvl="0" indent="0" rtl="0">
                  <a:lnSpc>
                    <a:spcPct val="100000"/>
                  </a:lnSpc>
                  <a:spcBef>
                    <a:spcPts val="0"/>
                  </a:spcBef>
                  <a:spcAft>
                    <a:spcPts val="0"/>
                  </a:spcAft>
                  <a:buClr>
                    <a:schemeClr val="accent1"/>
                  </a:buClr>
                  <a:buSzPts val="6000"/>
                  <a:buNone/>
                </a:pPr>
                <a:endParaRPr lang="en-US" dirty="0">
                  <a:solidFill>
                    <a:schemeClr val="tx1"/>
                  </a:solidFill>
                  <a:latin typeface="Helvetica Neue Light" panose="020B0604020202020204" charset="0"/>
                </a:endParaRPr>
              </a:p>
              <a:p>
                <a:pPr marL="0" marR="0" lvl="0" indent="0" rtl="0">
                  <a:lnSpc>
                    <a:spcPct val="100000"/>
                  </a:lnSpc>
                  <a:spcBef>
                    <a:spcPts val="0"/>
                  </a:spcBef>
                  <a:spcAft>
                    <a:spcPts val="0"/>
                  </a:spcAft>
                  <a:buClr>
                    <a:schemeClr val="accent1"/>
                  </a:buClr>
                  <a:buSzPts val="6000"/>
                  <a:buNone/>
                </a:pPr>
                <a:r>
                  <a:rPr lang="en-US" dirty="0">
                    <a:solidFill>
                      <a:schemeClr val="tx1"/>
                    </a:solidFill>
                    <a:latin typeface="Helvetica Neue Light" panose="020B0604020202020204" charset="0"/>
                  </a:rPr>
                  <a:t> This Accuracy also includes the quality and resolution of the input images, the size and complexity of the CNN architecture, the amount and quality of the training data used to train the CNN, and the specific parameters used during training and testing.</a:t>
                </a:r>
              </a:p>
            </p:txBody>
          </p:sp>
        </mc:Choice>
        <mc:Fallback xmlns="">
          <p:sp>
            <p:nvSpPr>
              <p:cNvPr id="127" name="Google Shape;127;p7"/>
              <p:cNvSpPr txBox="1">
                <a:spLocks noGrp="1" noRot="1" noChangeAspect="1" noMove="1" noResize="1" noEditPoints="1" noAdjustHandles="1" noChangeArrowheads="1" noChangeShapeType="1" noTextEdit="1"/>
              </p:cNvSpPr>
              <p:nvPr>
                <p:ph type="body" idx="1"/>
              </p:nvPr>
            </p:nvSpPr>
            <p:spPr>
              <a:prstGeom prst="rect">
                <a:avLst/>
              </a:prstGeom>
              <a:blipFill>
                <a:blip r:embed="rId3"/>
                <a:stretch>
                  <a:fillRect l="-1509"/>
                </a:stretch>
              </a:blipFill>
              <a:ln>
                <a:noFill/>
              </a:ln>
            </p:spPr>
            <p:txBody>
              <a:bodyPr/>
              <a:lstStyle/>
              <a:p>
                <a:r>
                  <a:rPr lang="en-US">
                    <a:noFill/>
                  </a:rPr>
                  <a:t> </a:t>
                </a:r>
              </a:p>
            </p:txBody>
          </p:sp>
        </mc:Fallback>
      </mc:AlternateContent>
      <p:sp>
        <p:nvSpPr>
          <p:cNvPr id="128" name="Google Shape;128;p7"/>
          <p:cNvSpPr txBox="1">
            <a:spLocks noGrp="1"/>
          </p:cNvSpPr>
          <p:nvPr>
            <p:ph type="sldNum" idx="12"/>
          </p:nvPr>
        </p:nvSpPr>
        <p:spPr>
          <a:xfrm>
            <a:off x="24075519" y="13323106"/>
            <a:ext cx="234342" cy="349338"/>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000000"/>
              </a:buClr>
              <a:buSzPts val="1700"/>
              <a:buFont typeface="Helvetica Neue Light"/>
              <a:buNone/>
            </a:pPr>
            <a:fld id="{00000000-1234-1234-1234-123412341234}" type="slidenum">
              <a:rPr lang="en-US" sz="1700"/>
              <a:t>10</a:t>
            </a:fld>
            <a:endParaRPr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11200" b="1" i="0" u="none" strike="noStrike" cap="none" dirty="0">
                <a:solidFill>
                  <a:srgbClr val="000000"/>
                </a:solidFill>
                <a:latin typeface="Helvetica Neue"/>
                <a:ea typeface="Helvetica Neue"/>
                <a:cs typeface="Helvetica Neue"/>
                <a:sym typeface="Helvetica Neue"/>
              </a:rPr>
              <a:t>Results</a:t>
            </a:r>
            <a:endParaRPr b="1" dirty="0"/>
          </a:p>
        </p:txBody>
      </p:sp>
      <p:sp>
        <p:nvSpPr>
          <p:cNvPr id="137" name="Google Shape;137;p8"/>
          <p:cNvSpPr txBox="1">
            <a:spLocks noGrp="1"/>
          </p:cNvSpPr>
          <p:nvPr>
            <p:ph type="body" idx="1"/>
          </p:nvPr>
        </p:nvSpPr>
        <p:spPr>
          <a:xfrm>
            <a:off x="1689100" y="3149600"/>
            <a:ext cx="11564436" cy="9296400"/>
          </a:xfrm>
          <a:prstGeom prst="rect">
            <a:avLst/>
          </a:prstGeom>
          <a:noFill/>
          <a:ln>
            <a:noFill/>
          </a:ln>
        </p:spPr>
        <p:txBody>
          <a:bodyPr spcFirstLastPara="1" wrap="square" lIns="50800" tIns="50800" rIns="50800" bIns="50800" anchor="ctr" anchorCtr="0">
            <a:normAutofit/>
          </a:bodyPr>
          <a:lstStyle/>
          <a:p>
            <a:pPr marL="1066800" indent="-685800">
              <a:spcBef>
                <a:spcPts val="0"/>
              </a:spcBef>
            </a:pPr>
            <a:r>
              <a:rPr lang="en-US" sz="4800" dirty="0"/>
              <a:t>70% of the dataset is used for the training part learning of CNNs, and 30% of the dataset is used to test CNNs.</a:t>
            </a:r>
          </a:p>
          <a:p>
            <a:pPr marL="1066800" indent="-685800">
              <a:spcBef>
                <a:spcPts val="0"/>
              </a:spcBef>
            </a:pPr>
            <a:r>
              <a:rPr lang="en-US" sz="4800" dirty="0"/>
              <a:t>The overall highest accuracy of subjects’ fingers classification is 98.5%.</a:t>
            </a:r>
          </a:p>
          <a:p>
            <a:pPr marL="1066800" indent="-685800">
              <a:spcBef>
                <a:spcPts val="0"/>
              </a:spcBef>
            </a:pPr>
            <a:r>
              <a:rPr lang="en-US" sz="4800" dirty="0"/>
              <a:t>Four thousand seven hundred fifty-nine male subjects and One thousand one hundred and nighty-nine female subjects were accurately classified,</a:t>
            </a:r>
          </a:p>
        </p:txBody>
      </p:sp>
      <p:sp>
        <p:nvSpPr>
          <p:cNvPr id="138" name="Google Shape;138;p8"/>
          <p:cNvSpPr txBox="1">
            <a:spLocks noGrp="1"/>
          </p:cNvSpPr>
          <p:nvPr>
            <p:ph type="sldNum" idx="12"/>
          </p:nvPr>
        </p:nvSpPr>
        <p:spPr>
          <a:xfrm>
            <a:off x="24075519" y="13323106"/>
            <a:ext cx="234342" cy="349338"/>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000000"/>
              </a:buClr>
              <a:buSzPts val="1700"/>
              <a:buFont typeface="Helvetica Neue Light"/>
              <a:buNone/>
            </a:pPr>
            <a:fld id="{00000000-1234-1234-1234-123412341234}" type="slidenum">
              <a:rPr lang="en-US" sz="1700"/>
              <a:t>11</a:t>
            </a:fld>
            <a:endParaRPr dirty="0"/>
          </a:p>
        </p:txBody>
      </p:sp>
      <p:sp>
        <p:nvSpPr>
          <p:cNvPr id="139" name="Google Shape;139;p8"/>
          <p:cNvSpPr/>
          <p:nvPr/>
        </p:nvSpPr>
        <p:spPr>
          <a:xfrm>
            <a:off x="13655755" y="3227294"/>
            <a:ext cx="9899012" cy="954658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r>
              <a:rPr lang="en-US" sz="3200" b="0" i="0" u="none" strike="noStrike" cap="none" dirty="0">
                <a:solidFill>
                  <a:srgbClr val="FFFFFF"/>
                </a:solidFill>
                <a:latin typeface="Helvetica Neue"/>
                <a:ea typeface="Helvetica Neue"/>
                <a:cs typeface="Helvetica Neue"/>
                <a:sym typeface="Helvetica Neue"/>
              </a:rPr>
              <a:t>Image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3200"/>
              <a:buFont typeface="Helvetica Neue"/>
              <a:buNone/>
            </a:pPr>
            <a:r>
              <a:rPr lang="en-US" sz="3200" b="0" i="0" u="none" strike="noStrike" cap="none" dirty="0">
                <a:solidFill>
                  <a:srgbClr val="FFFFFF"/>
                </a:solidFill>
                <a:latin typeface="Helvetica Neue"/>
                <a:ea typeface="Helvetica Neue"/>
                <a:cs typeface="Helvetica Neue"/>
                <a:sym typeface="Helvetica Neue"/>
              </a:rPr>
              <a:t>(if applicable)</a:t>
            </a:r>
            <a:endParaRPr sz="1400" b="0" i="0" u="none" strike="noStrike" cap="none" dirty="0">
              <a:solidFill>
                <a:srgbClr val="000000"/>
              </a:solidFill>
              <a:latin typeface="Arial"/>
              <a:ea typeface="Arial"/>
              <a:cs typeface="Arial"/>
              <a:sym typeface="Arial"/>
            </a:endParaRPr>
          </a:p>
        </p:txBody>
      </p:sp>
      <p:pic>
        <p:nvPicPr>
          <p:cNvPr id="15" name="Picture 14">
            <a:extLst>
              <a:ext uri="{FF2B5EF4-FFF2-40B4-BE49-F238E27FC236}">
                <a16:creationId xmlns:a16="http://schemas.microsoft.com/office/drawing/2014/main" id="{A5162458-6B7B-41A0-B20A-EF2FD6BF2BBB}"/>
              </a:ext>
            </a:extLst>
          </p:cNvPr>
          <p:cNvPicPr>
            <a:picLocks noChangeAspect="1"/>
          </p:cNvPicPr>
          <p:nvPr/>
        </p:nvPicPr>
        <p:blipFill>
          <a:blip r:embed="rId3"/>
          <a:stretch>
            <a:fillRect/>
          </a:stretch>
        </p:blipFill>
        <p:spPr>
          <a:xfrm>
            <a:off x="13655754" y="3165856"/>
            <a:ext cx="9899012" cy="5048168"/>
          </a:xfrm>
          <a:prstGeom prst="rect">
            <a:avLst/>
          </a:prstGeom>
        </p:spPr>
      </p:pic>
      <p:pic>
        <p:nvPicPr>
          <p:cNvPr id="17" name="Picture 16">
            <a:extLst>
              <a:ext uri="{FF2B5EF4-FFF2-40B4-BE49-F238E27FC236}">
                <a16:creationId xmlns:a16="http://schemas.microsoft.com/office/drawing/2014/main" id="{97C6BF97-226D-46AD-9587-B47AB01168A4}"/>
              </a:ext>
            </a:extLst>
          </p:cNvPr>
          <p:cNvPicPr>
            <a:picLocks noChangeAspect="1"/>
          </p:cNvPicPr>
          <p:nvPr/>
        </p:nvPicPr>
        <p:blipFill>
          <a:blip r:embed="rId4"/>
          <a:stretch>
            <a:fillRect/>
          </a:stretch>
        </p:blipFill>
        <p:spPr>
          <a:xfrm>
            <a:off x="13655754" y="8214023"/>
            <a:ext cx="5116340" cy="4559851"/>
          </a:xfrm>
          <a:prstGeom prst="rect">
            <a:avLst/>
          </a:prstGeom>
        </p:spPr>
      </p:pic>
      <p:pic>
        <p:nvPicPr>
          <p:cNvPr id="19" name="Picture 18">
            <a:extLst>
              <a:ext uri="{FF2B5EF4-FFF2-40B4-BE49-F238E27FC236}">
                <a16:creationId xmlns:a16="http://schemas.microsoft.com/office/drawing/2014/main" id="{72ED48C1-AA9A-4ADD-A711-1238B6745AD7}"/>
              </a:ext>
            </a:extLst>
          </p:cNvPr>
          <p:cNvPicPr>
            <a:picLocks noChangeAspect="1"/>
          </p:cNvPicPr>
          <p:nvPr/>
        </p:nvPicPr>
        <p:blipFill>
          <a:blip r:embed="rId5"/>
          <a:stretch>
            <a:fillRect/>
          </a:stretch>
        </p:blipFill>
        <p:spPr>
          <a:xfrm>
            <a:off x="18772094" y="8214022"/>
            <a:ext cx="4782673" cy="455985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8618-E89B-401C-9B7A-90F521A09D5A}"/>
              </a:ext>
            </a:extLst>
          </p:cNvPr>
          <p:cNvSpPr>
            <a:spLocks noGrp="1"/>
          </p:cNvSpPr>
          <p:nvPr>
            <p:ph type="title"/>
          </p:nvPr>
        </p:nvSpPr>
        <p:spPr/>
        <p:txBody>
          <a:bodyPr/>
          <a:lstStyle/>
          <a:p>
            <a:r>
              <a:rPr lang="en-US" sz="9600" b="1" i="0" u="none" strike="noStrike" cap="none" dirty="0">
                <a:solidFill>
                  <a:srgbClr val="000000"/>
                </a:solidFill>
                <a:latin typeface="Helvetica Neue"/>
                <a:ea typeface="Helvetica Neue"/>
                <a:cs typeface="Helvetica Neue"/>
                <a:sym typeface="Helvetica Neue"/>
              </a:rPr>
              <a:t>Results</a:t>
            </a:r>
            <a:endParaRPr lang="en-US" dirty="0"/>
          </a:p>
        </p:txBody>
      </p:sp>
      <p:sp>
        <p:nvSpPr>
          <p:cNvPr id="3" name="Text Placeholder 2">
            <a:extLst>
              <a:ext uri="{FF2B5EF4-FFF2-40B4-BE49-F238E27FC236}">
                <a16:creationId xmlns:a16="http://schemas.microsoft.com/office/drawing/2014/main" id="{E1447F04-3EF5-4497-BB4A-3499645432A7}"/>
              </a:ext>
            </a:extLst>
          </p:cNvPr>
          <p:cNvSpPr>
            <a:spLocks noGrp="1"/>
          </p:cNvSpPr>
          <p:nvPr>
            <p:ph type="body" idx="1"/>
          </p:nvPr>
        </p:nvSpPr>
        <p:spPr>
          <a:xfrm>
            <a:off x="1689101" y="3149600"/>
            <a:ext cx="11770868" cy="9296400"/>
          </a:xfrm>
        </p:spPr>
        <p:txBody>
          <a:bodyPr/>
          <a:lstStyle/>
          <a:p>
            <a:pPr marL="0" indent="0">
              <a:buNone/>
            </a:pPr>
            <a:r>
              <a:rPr lang="en-US" dirty="0"/>
              <a:t>Preliminary Results:</a:t>
            </a:r>
          </a:p>
          <a:p>
            <a:pPr marL="685800" indent="-685800"/>
            <a:r>
              <a:rPr lang="en-US" dirty="0"/>
              <a:t>Obtained an Accuracy of 67.3% with the dummy dataset which is used for model development.</a:t>
            </a:r>
          </a:p>
          <a:p>
            <a:pPr marL="0" indent="0">
              <a:buNone/>
            </a:pPr>
            <a:r>
              <a:rPr lang="en-US" dirty="0"/>
              <a:t>Actual Result:</a:t>
            </a:r>
          </a:p>
          <a:p>
            <a:pPr marL="685800" indent="-685800"/>
            <a:r>
              <a:rPr lang="en-US" dirty="0"/>
              <a:t>Obtained an Accuracy of 98.5% with the SOCOFing dataset.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1BCEF76-D10D-468C-AA86-A681ED1F54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sz="2400" dirty="0"/>
          </a:p>
        </p:txBody>
      </p:sp>
      <p:pic>
        <p:nvPicPr>
          <p:cNvPr id="6" name="Picture 5">
            <a:extLst>
              <a:ext uri="{FF2B5EF4-FFF2-40B4-BE49-F238E27FC236}">
                <a16:creationId xmlns:a16="http://schemas.microsoft.com/office/drawing/2014/main" id="{57BD6F21-325E-4861-8989-9FE513C0209D}"/>
              </a:ext>
            </a:extLst>
          </p:cNvPr>
          <p:cNvPicPr>
            <a:picLocks noChangeAspect="1"/>
          </p:cNvPicPr>
          <p:nvPr/>
        </p:nvPicPr>
        <p:blipFill>
          <a:blip r:embed="rId2"/>
          <a:stretch>
            <a:fillRect/>
          </a:stretch>
        </p:blipFill>
        <p:spPr>
          <a:xfrm>
            <a:off x="13788934" y="2798753"/>
            <a:ext cx="3755571" cy="3959679"/>
          </a:xfrm>
          <a:prstGeom prst="rect">
            <a:avLst/>
          </a:prstGeom>
        </p:spPr>
      </p:pic>
      <p:pic>
        <p:nvPicPr>
          <p:cNvPr id="8" name="Picture 7">
            <a:extLst>
              <a:ext uri="{FF2B5EF4-FFF2-40B4-BE49-F238E27FC236}">
                <a16:creationId xmlns:a16="http://schemas.microsoft.com/office/drawing/2014/main" id="{E8071488-6F8C-40C7-B1DB-03CC7A0BB214}"/>
              </a:ext>
            </a:extLst>
          </p:cNvPr>
          <p:cNvPicPr>
            <a:picLocks noChangeAspect="1"/>
          </p:cNvPicPr>
          <p:nvPr/>
        </p:nvPicPr>
        <p:blipFill>
          <a:blip r:embed="rId3"/>
          <a:stretch>
            <a:fillRect/>
          </a:stretch>
        </p:blipFill>
        <p:spPr>
          <a:xfrm>
            <a:off x="18232627" y="2762013"/>
            <a:ext cx="3820886" cy="4033157"/>
          </a:xfrm>
          <a:prstGeom prst="rect">
            <a:avLst/>
          </a:prstGeom>
        </p:spPr>
      </p:pic>
      <p:pic>
        <p:nvPicPr>
          <p:cNvPr id="10" name="Picture 9">
            <a:extLst>
              <a:ext uri="{FF2B5EF4-FFF2-40B4-BE49-F238E27FC236}">
                <a16:creationId xmlns:a16="http://schemas.microsoft.com/office/drawing/2014/main" id="{BC4C9D76-8808-4F8B-B372-FA32C7663F8D}"/>
              </a:ext>
            </a:extLst>
          </p:cNvPr>
          <p:cNvPicPr>
            <a:picLocks noChangeAspect="1"/>
          </p:cNvPicPr>
          <p:nvPr/>
        </p:nvPicPr>
        <p:blipFill>
          <a:blip r:embed="rId4"/>
          <a:stretch>
            <a:fillRect/>
          </a:stretch>
        </p:blipFill>
        <p:spPr>
          <a:xfrm>
            <a:off x="13788934" y="7749032"/>
            <a:ext cx="3461657" cy="4106636"/>
          </a:xfrm>
          <a:prstGeom prst="rect">
            <a:avLst/>
          </a:prstGeom>
        </p:spPr>
      </p:pic>
      <p:pic>
        <p:nvPicPr>
          <p:cNvPr id="12" name="Picture 11">
            <a:extLst>
              <a:ext uri="{FF2B5EF4-FFF2-40B4-BE49-F238E27FC236}">
                <a16:creationId xmlns:a16="http://schemas.microsoft.com/office/drawing/2014/main" id="{E9E8324B-9A45-480F-8D34-2E3FA2A00120}"/>
              </a:ext>
            </a:extLst>
          </p:cNvPr>
          <p:cNvPicPr>
            <a:picLocks noChangeAspect="1"/>
          </p:cNvPicPr>
          <p:nvPr/>
        </p:nvPicPr>
        <p:blipFill>
          <a:blip r:embed="rId5"/>
          <a:stretch>
            <a:fillRect/>
          </a:stretch>
        </p:blipFill>
        <p:spPr>
          <a:xfrm>
            <a:off x="18232627" y="7696201"/>
            <a:ext cx="3331029" cy="4090307"/>
          </a:xfrm>
          <a:prstGeom prst="rect">
            <a:avLst/>
          </a:prstGeom>
        </p:spPr>
      </p:pic>
    </p:spTree>
    <p:extLst>
      <p:ext uri="{BB962C8B-B14F-4D97-AF65-F5344CB8AC3E}">
        <p14:creationId xmlns:p14="http://schemas.microsoft.com/office/powerpoint/2010/main" val="4132260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307-5DE8-417C-8396-1CC7BD8FF507}"/>
              </a:ext>
            </a:extLst>
          </p:cNvPr>
          <p:cNvSpPr>
            <a:spLocks noGrp="1"/>
          </p:cNvSpPr>
          <p:nvPr>
            <p:ph type="title"/>
          </p:nvPr>
        </p:nvSpPr>
        <p:spPr/>
        <p:txBody>
          <a:bodyPr>
            <a:normAutofit/>
          </a:bodyPr>
          <a:lstStyle/>
          <a:p>
            <a:r>
              <a:rPr lang="en-US" sz="11200" b="1" dirty="0">
                <a:latin typeface="Helvetica Neue" panose="020B0604020202020204" charset="0"/>
              </a:rPr>
              <a:t>Results</a:t>
            </a:r>
          </a:p>
        </p:txBody>
      </p:sp>
      <p:sp>
        <p:nvSpPr>
          <p:cNvPr id="3" name="Text Placeholder 2">
            <a:extLst>
              <a:ext uri="{FF2B5EF4-FFF2-40B4-BE49-F238E27FC236}">
                <a16:creationId xmlns:a16="http://schemas.microsoft.com/office/drawing/2014/main" id="{61DCAB8C-75C8-4184-8AB4-12BF3D8A7CFD}"/>
              </a:ext>
            </a:extLst>
          </p:cNvPr>
          <p:cNvSpPr>
            <a:spLocks noGrp="1"/>
          </p:cNvSpPr>
          <p:nvPr>
            <p:ph type="body" idx="1"/>
          </p:nvPr>
        </p:nvSpPr>
        <p:spPr/>
        <p:txBody>
          <a:bodyPr>
            <a:normAutofit fontScale="85000" lnSpcReduction="20000"/>
          </a:bodyPr>
          <a:lstStyle/>
          <a:p>
            <a:pPr marL="0" indent="0">
              <a:buNone/>
            </a:pPr>
            <a:r>
              <a:rPr lang="en-US" dirty="0"/>
              <a:t>Problems Encountered:</a:t>
            </a:r>
          </a:p>
          <a:p>
            <a:pPr marL="685800" indent="-685800"/>
            <a:r>
              <a:rPr lang="en-US" dirty="0"/>
              <a:t>The left hand's ring finger has the worst classification of all the fingers.</a:t>
            </a:r>
          </a:p>
          <a:p>
            <a:pPr marL="685800" indent="-685800"/>
            <a:r>
              <a:rPr lang="en-US" dirty="0"/>
              <a:t>The left little and left middle prints were misclassified by the model as the left ring prints, leading to their suspicion.</a:t>
            </a:r>
          </a:p>
          <a:p>
            <a:pPr marL="685800" indent="-685800"/>
            <a:r>
              <a:rPr lang="en-US" dirty="0"/>
              <a:t>Except for the left thumbprint, all ten prints categories had the wrong label for the right middle print.</a:t>
            </a:r>
          </a:p>
          <a:p>
            <a:pPr marL="0" indent="0">
              <a:buNone/>
            </a:pPr>
            <a:r>
              <a:rPr lang="en-US" dirty="0"/>
              <a:t>Reason:</a:t>
            </a:r>
          </a:p>
          <a:p>
            <a:pPr marL="0" indent="0">
              <a:buNone/>
            </a:pPr>
            <a:r>
              <a:rPr lang="en-US" dirty="0"/>
              <a:t>This may have been due to the multiple finger directions that were exhibited during the collection procedure prior to the scanner searches.</a:t>
            </a:r>
          </a:p>
        </p:txBody>
      </p:sp>
      <p:sp>
        <p:nvSpPr>
          <p:cNvPr id="4" name="Slide Number Placeholder 3">
            <a:extLst>
              <a:ext uri="{FF2B5EF4-FFF2-40B4-BE49-F238E27FC236}">
                <a16:creationId xmlns:a16="http://schemas.microsoft.com/office/drawing/2014/main" id="{D407DAD5-3C95-4A62-916D-A16BD0C8DA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sz="2400" dirty="0"/>
          </a:p>
        </p:txBody>
      </p:sp>
    </p:spTree>
    <p:extLst>
      <p:ext uri="{BB962C8B-B14F-4D97-AF65-F5344CB8AC3E}">
        <p14:creationId xmlns:p14="http://schemas.microsoft.com/office/powerpoint/2010/main" val="67803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54FE-4B81-7EC9-07CA-518E7A7BABD7}"/>
              </a:ext>
            </a:extLst>
          </p:cNvPr>
          <p:cNvSpPr>
            <a:spLocks noGrp="1"/>
          </p:cNvSpPr>
          <p:nvPr>
            <p:ph type="title"/>
          </p:nvPr>
        </p:nvSpPr>
        <p:spPr/>
        <p:txBody>
          <a:bodyPr>
            <a:normAutofit/>
          </a:bodyPr>
          <a:lstStyle/>
          <a:p>
            <a:r>
              <a:rPr lang="en-US" sz="11200" b="1" dirty="0"/>
              <a:t>References</a:t>
            </a:r>
          </a:p>
        </p:txBody>
      </p:sp>
      <p:sp>
        <p:nvSpPr>
          <p:cNvPr id="3" name="Text Placeholder 2">
            <a:extLst>
              <a:ext uri="{FF2B5EF4-FFF2-40B4-BE49-F238E27FC236}">
                <a16:creationId xmlns:a16="http://schemas.microsoft.com/office/drawing/2014/main" id="{F2342D70-A006-0B0B-F33E-2D1C1CC4C875}"/>
              </a:ext>
            </a:extLst>
          </p:cNvPr>
          <p:cNvSpPr>
            <a:spLocks noGrp="1"/>
          </p:cNvSpPr>
          <p:nvPr>
            <p:ph type="body" idx="1"/>
          </p:nvPr>
        </p:nvSpPr>
        <p:spPr/>
        <p:txBody>
          <a:bodyPr>
            <a:normAutofit fontScale="55000" lnSpcReduction="20000"/>
          </a:bodyPr>
          <a:lstStyle/>
          <a:p>
            <a:pPr marL="0" indent="0">
              <a:buNone/>
            </a:pPr>
            <a:endParaRPr lang="en-US" dirty="0">
              <a:effectLst/>
              <a:latin typeface="Helvetica Neue" panose="02000503000000020004" pitchFamily="2" charset="0"/>
            </a:endParaRPr>
          </a:p>
          <a:p>
            <a:r>
              <a:rPr lang="en-US" sz="5900" dirty="0">
                <a:effectLst/>
              </a:rPr>
              <a:t>[1] S. </a:t>
            </a:r>
            <a:r>
              <a:rPr lang="en-US" sz="5900" dirty="0" err="1">
                <a:effectLst/>
              </a:rPr>
              <a:t>Minaee</a:t>
            </a:r>
            <a:r>
              <a:rPr lang="en-US" sz="5900" dirty="0">
                <a:effectLst/>
              </a:rPr>
              <a:t>, E. </a:t>
            </a:r>
            <a:r>
              <a:rPr lang="en-US" sz="5900" dirty="0" err="1">
                <a:effectLst/>
              </a:rPr>
              <a:t>Azimi</a:t>
            </a:r>
            <a:r>
              <a:rPr lang="en-US" sz="5900" dirty="0">
                <a:effectLst/>
              </a:rPr>
              <a:t>, and A. </a:t>
            </a:r>
            <a:r>
              <a:rPr lang="en-US" sz="5900" dirty="0" err="1">
                <a:effectLst/>
              </a:rPr>
              <a:t>Abdolrashidi</a:t>
            </a:r>
            <a:r>
              <a:rPr lang="en-US" sz="5900" dirty="0">
                <a:effectLst/>
              </a:rPr>
              <a:t>, “</a:t>
            </a:r>
            <a:r>
              <a:rPr lang="en-US" sz="5900" dirty="0" err="1">
                <a:effectLst/>
              </a:rPr>
              <a:t>FingerNet</a:t>
            </a:r>
            <a:r>
              <a:rPr lang="en-US" sz="5900" dirty="0">
                <a:effectLst/>
              </a:rPr>
              <a:t>: pushing the limits of fingerprint recognition using convolutional neural network,” Jul. 2019, [Online]. Available: </a:t>
            </a:r>
            <a:r>
              <a:rPr lang="en-US" sz="5900" dirty="0">
                <a:effectLst/>
                <a:hlinkClick r:id="rId2"/>
              </a:rPr>
              <a:t>http://arxiv.org/abs</a:t>
            </a:r>
            <a:r>
              <a:rPr lang="en-US" sz="5900" dirty="0">
                <a:effectLst/>
              </a:rPr>
              <a:t> 1907.12956.</a:t>
            </a:r>
          </a:p>
          <a:p>
            <a:r>
              <a:rPr lang="en-US" sz="5900" dirty="0">
                <a:effectLst/>
              </a:rPr>
              <a:t>[2] R. Das, E. </a:t>
            </a:r>
            <a:r>
              <a:rPr lang="en-US" sz="5900" dirty="0" err="1">
                <a:effectLst/>
              </a:rPr>
              <a:t>Piciucco</a:t>
            </a:r>
            <a:r>
              <a:rPr lang="en-US" sz="5900" dirty="0">
                <a:effectLst/>
              </a:rPr>
              <a:t>, E. </a:t>
            </a:r>
            <a:r>
              <a:rPr lang="en-US" sz="5900" dirty="0" err="1">
                <a:effectLst/>
              </a:rPr>
              <a:t>Maiorana</a:t>
            </a:r>
            <a:r>
              <a:rPr lang="en-US" sz="5900" dirty="0">
                <a:effectLst/>
              </a:rPr>
              <a:t>, and P. </a:t>
            </a:r>
            <a:r>
              <a:rPr lang="en-US" sz="5900" dirty="0" err="1">
                <a:effectLst/>
              </a:rPr>
              <a:t>Campisi</a:t>
            </a:r>
            <a:r>
              <a:rPr lang="en-US" sz="5900" dirty="0">
                <a:effectLst/>
              </a:rPr>
              <a:t>, “Convolutional neural network for finger-vein-based biometric identification,” </a:t>
            </a:r>
            <a:r>
              <a:rPr lang="en-US" sz="5900" i="1" dirty="0">
                <a:effectLst/>
              </a:rPr>
              <a:t>IEEE Transactions on Information Forensics and Security</a:t>
            </a:r>
            <a:r>
              <a:rPr lang="en-US" sz="5900" dirty="0">
                <a:effectLst/>
              </a:rPr>
              <a:t>, vol. 14, no. 2, pp. 360–373, 2018, </a:t>
            </a:r>
            <a:r>
              <a:rPr lang="en-US" sz="5900" dirty="0" err="1">
                <a:effectLst/>
              </a:rPr>
              <a:t>doi</a:t>
            </a:r>
            <a:r>
              <a:rPr lang="en-US" sz="5900" dirty="0">
                <a:effectLst/>
              </a:rPr>
              <a:t>: 10.1109/TIFS.2018.2850320.</a:t>
            </a:r>
          </a:p>
          <a:p>
            <a:r>
              <a:rPr lang="en-US" sz="5900" dirty="0">
                <a:effectLst/>
              </a:rPr>
              <a:t>[3] C. </a:t>
            </a:r>
            <a:r>
              <a:rPr lang="en-US" sz="5900" dirty="0" err="1">
                <a:effectLst/>
              </a:rPr>
              <a:t>Militello</a:t>
            </a:r>
            <a:r>
              <a:rPr lang="en-US" sz="5900" dirty="0">
                <a:effectLst/>
              </a:rPr>
              <a:t>, L. </a:t>
            </a:r>
            <a:r>
              <a:rPr lang="en-US" sz="5900" dirty="0" err="1">
                <a:effectLst/>
              </a:rPr>
              <a:t>Rundo</a:t>
            </a:r>
            <a:r>
              <a:rPr lang="en-US" sz="5900" dirty="0">
                <a:effectLst/>
              </a:rPr>
              <a:t>, S. </a:t>
            </a:r>
            <a:r>
              <a:rPr lang="en-US" sz="5900" dirty="0" err="1">
                <a:effectLst/>
              </a:rPr>
              <a:t>Vitabile</a:t>
            </a:r>
            <a:r>
              <a:rPr lang="en-US" sz="5900" dirty="0">
                <a:effectLst/>
              </a:rPr>
              <a:t>, and V. Conti, “Fingerprint classification based on deep learning approaches: experimental findings and comparisons,” </a:t>
            </a:r>
            <a:r>
              <a:rPr lang="en-US" sz="5900" i="1" dirty="0">
                <a:effectLst/>
              </a:rPr>
              <a:t>Symmetry</a:t>
            </a:r>
            <a:r>
              <a:rPr lang="en-US" sz="5900" dirty="0">
                <a:effectLst/>
              </a:rPr>
              <a:t>, vol. 13, no. 5, p. 750, Apr. 2021, </a:t>
            </a:r>
            <a:r>
              <a:rPr lang="en-US" sz="5900" dirty="0" err="1">
                <a:effectLst/>
              </a:rPr>
              <a:t>doi</a:t>
            </a:r>
            <a:r>
              <a:rPr lang="en-US" sz="5900" dirty="0">
                <a:effectLst/>
              </a:rPr>
              <a:t>: 10.3390/sym13050750. </a:t>
            </a:r>
            <a:br>
              <a:rPr lang="en-US" sz="5900" dirty="0">
                <a:effectLst/>
              </a:rPr>
            </a:br>
            <a:br>
              <a:rPr lang="en-US" sz="5900" dirty="0">
                <a:effectLst/>
              </a:rPr>
            </a:br>
            <a:r>
              <a:rPr lang="en-US" sz="5900" dirty="0">
                <a:effectLst/>
              </a:rPr>
              <a:t>[4] B. Pandya, G. </a:t>
            </a:r>
            <a:r>
              <a:rPr lang="en-US" sz="5900" dirty="0" err="1">
                <a:effectLst/>
              </a:rPr>
              <a:t>Cosma</a:t>
            </a:r>
            <a:r>
              <a:rPr lang="en-US" sz="5900" dirty="0">
                <a:effectLst/>
              </a:rPr>
              <a:t>, A. A. Alani, A. </a:t>
            </a:r>
            <a:r>
              <a:rPr lang="en-US" sz="5900" dirty="0" err="1">
                <a:effectLst/>
              </a:rPr>
              <a:t>Taherkhani</a:t>
            </a:r>
            <a:r>
              <a:rPr lang="en-US" sz="5900" dirty="0">
                <a:effectLst/>
              </a:rPr>
              <a:t>, V. </a:t>
            </a:r>
            <a:r>
              <a:rPr lang="en-US" sz="5900" dirty="0" err="1">
                <a:effectLst/>
              </a:rPr>
              <a:t>Bharadi</a:t>
            </a:r>
            <a:r>
              <a:rPr lang="en-US" sz="5900" dirty="0">
                <a:effectLst/>
              </a:rPr>
              <a:t>, and T. M. </a:t>
            </a:r>
            <a:r>
              <a:rPr lang="en-US" sz="5900" dirty="0" err="1">
                <a:effectLst/>
              </a:rPr>
              <a:t>McGinnity</a:t>
            </a:r>
            <a:r>
              <a:rPr lang="en-US" sz="5900" dirty="0">
                <a:effectLst/>
              </a:rPr>
              <a:t>, “Fingerprint classification using a deep convolutional neural network,” in </a:t>
            </a:r>
            <a:r>
              <a:rPr lang="en-US" sz="5900" i="1" dirty="0">
                <a:effectLst/>
              </a:rPr>
              <a:t>2018 4th International Conference on Information Management, ICIM </a:t>
            </a:r>
            <a:r>
              <a:rPr lang="en-US" sz="5900" dirty="0">
                <a:effectLst/>
              </a:rPr>
              <a:t>2018, pp. 86–91, </a:t>
            </a:r>
            <a:r>
              <a:rPr lang="en-US" sz="5900" dirty="0" err="1">
                <a:effectLst/>
              </a:rPr>
              <a:t>doi</a:t>
            </a:r>
            <a:r>
              <a:rPr lang="en-US" sz="5900" dirty="0">
                <a:effectLst/>
              </a:rPr>
              <a:t>: 10.1109/INFOMAN.2018.8392815.</a:t>
            </a:r>
          </a:p>
          <a:p>
            <a:pPr marL="0" indent="0">
              <a:buNone/>
            </a:pPr>
            <a:endParaRPr lang="en-US" dirty="0"/>
          </a:p>
        </p:txBody>
      </p:sp>
      <p:sp>
        <p:nvSpPr>
          <p:cNvPr id="4" name="Slide Number Placeholder 3">
            <a:extLst>
              <a:ext uri="{FF2B5EF4-FFF2-40B4-BE49-F238E27FC236}">
                <a16:creationId xmlns:a16="http://schemas.microsoft.com/office/drawing/2014/main" id="{4E52F4D0-4DF0-A1D6-D7CB-AC9E22D9981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sz="2400" dirty="0"/>
          </a:p>
        </p:txBody>
      </p:sp>
    </p:spTree>
    <p:extLst>
      <p:ext uri="{BB962C8B-B14F-4D97-AF65-F5344CB8AC3E}">
        <p14:creationId xmlns:p14="http://schemas.microsoft.com/office/powerpoint/2010/main" val="1688561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24003E"/>
        </a:solidFill>
        <a:effectLst/>
      </p:bgPr>
    </p:bg>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marR="0" lvl="0" indent="0" algn="ctr" rtl="0">
              <a:lnSpc>
                <a:spcPct val="100000"/>
              </a:lnSpc>
              <a:spcBef>
                <a:spcPts val="0"/>
              </a:spcBef>
              <a:spcAft>
                <a:spcPts val="0"/>
              </a:spcAft>
              <a:buClr>
                <a:srgbClr val="FFFFFF"/>
              </a:buClr>
              <a:buSzPts val="7400"/>
              <a:buFont typeface="Helvetica Neue"/>
              <a:buNone/>
            </a:pPr>
            <a:r>
              <a:rPr lang="en-US" sz="7400" b="1" dirty="0">
                <a:solidFill>
                  <a:srgbClr val="FFFFFF"/>
                </a:solidFill>
                <a:latin typeface="Helvetica Neue"/>
                <a:ea typeface="Helvetica Neue"/>
                <a:cs typeface="Helvetica Neue"/>
                <a:sym typeface="Helvetica Neue"/>
              </a:rPr>
              <a:t>Thank You</a:t>
            </a:r>
            <a:endParaRPr dirty="0"/>
          </a:p>
        </p:txBody>
      </p:sp>
      <p:sp>
        <p:nvSpPr>
          <p:cNvPr id="147" name="Google Shape;147;p9"/>
          <p:cNvSpPr txBox="1">
            <a:spLocks noGrp="1"/>
          </p:cNvSpPr>
          <p:nvPr>
            <p:ph type="sldNum" idx="12"/>
          </p:nvPr>
        </p:nvSpPr>
        <p:spPr>
          <a:prstGeom prst="rect">
            <a:avLst/>
          </a:prstGeom>
          <a:noFill/>
          <a:ln>
            <a:noFill/>
          </a:ln>
        </p:spPr>
        <p:txBody>
          <a:bodyPr spcFirstLastPara="1" wrap="square" lIns="50800" tIns="50800" rIns="50800" bIns="50800" anchor="t" anchorCtr="0">
            <a:noAutofit/>
          </a:bodyPr>
          <a:lstStyle/>
          <a:p>
            <a:pPr marL="0" lvl="0" indent="0" algn="ctr" rtl="0">
              <a:lnSpc>
                <a:spcPct val="100000"/>
              </a:lnSpc>
              <a:spcBef>
                <a:spcPts val="0"/>
              </a:spcBef>
              <a:spcAft>
                <a:spcPts val="0"/>
              </a:spcAft>
              <a:buClr>
                <a:srgbClr val="000000"/>
              </a:buClr>
              <a:buSzPts val="2400"/>
              <a:buFont typeface="Helvetica Neue Light"/>
              <a:buNone/>
            </a:pPr>
            <a:fld id="{00000000-1234-1234-1234-123412341234}" type="slidenum">
              <a:rPr lang="en-US"/>
              <a:t>15</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11200" b="1" i="0" u="none" strike="noStrike" cap="none" dirty="0">
                <a:solidFill>
                  <a:srgbClr val="000000"/>
                </a:solidFill>
                <a:latin typeface="Helvetica Neue"/>
                <a:ea typeface="Helvetica Neue"/>
                <a:cs typeface="Helvetica Neue"/>
                <a:sym typeface="Helvetica Neue"/>
              </a:rPr>
              <a:t>Introduction</a:t>
            </a:r>
            <a:endParaRPr b="1" dirty="0"/>
          </a:p>
        </p:txBody>
      </p:sp>
      <p:sp>
        <p:nvSpPr>
          <p:cNvPr id="87" name="Google Shape;87;p3"/>
          <p:cNvSpPr txBox="1">
            <a:spLocks noGrp="1"/>
          </p:cNvSpPr>
          <p:nvPr>
            <p:ph type="body" idx="1"/>
          </p:nvPr>
        </p:nvSpPr>
        <p:spPr>
          <a:xfrm>
            <a:off x="1689101" y="2641600"/>
            <a:ext cx="12922249" cy="9804400"/>
          </a:xfrm>
          <a:prstGeom prst="rect">
            <a:avLst/>
          </a:prstGeom>
          <a:noFill/>
          <a:ln>
            <a:noFill/>
          </a:ln>
        </p:spPr>
        <p:txBody>
          <a:bodyPr spcFirstLastPara="1" wrap="square" lIns="50800" tIns="50800" rIns="50800" bIns="50800" anchor="ctr" anchorCtr="0">
            <a:normAutofit fontScale="77500" lnSpcReduction="20000"/>
          </a:bodyPr>
          <a:lstStyle/>
          <a:p>
            <a:pPr marL="635000" lvl="0" indent="-635000" rtl="0">
              <a:lnSpc>
                <a:spcPct val="100000"/>
              </a:lnSpc>
              <a:spcBef>
                <a:spcPts val="0"/>
              </a:spcBef>
              <a:spcAft>
                <a:spcPts val="0"/>
              </a:spcAft>
              <a:buClr>
                <a:schemeClr val="accent1"/>
              </a:buClr>
              <a:buSzPts val="6000"/>
              <a:buFont typeface="Helvetica Neue"/>
              <a:buChar char="•"/>
            </a:pPr>
            <a:r>
              <a:rPr lang="en-US" dirty="0">
                <a:solidFill>
                  <a:schemeClr val="tx1"/>
                </a:solidFill>
              </a:rPr>
              <a:t>Gender Classification is an indispensable Human activity since many social interactions are based on gender.</a:t>
            </a:r>
          </a:p>
          <a:p>
            <a:pPr marL="0" lvl="0" indent="0" rtl="0">
              <a:lnSpc>
                <a:spcPct val="100000"/>
              </a:lnSpc>
              <a:spcBef>
                <a:spcPts val="0"/>
              </a:spcBef>
              <a:spcAft>
                <a:spcPts val="0"/>
              </a:spcAft>
              <a:buClr>
                <a:schemeClr val="accent1"/>
              </a:buClr>
              <a:buSzPts val="6000"/>
              <a:buNone/>
            </a:pPr>
            <a:endParaRPr lang="en-US" dirty="0">
              <a:solidFill>
                <a:schemeClr val="tx1"/>
              </a:solidFill>
            </a:endParaRPr>
          </a:p>
          <a:p>
            <a:pPr marL="635000" lvl="0" indent="-635000" rtl="0">
              <a:lnSpc>
                <a:spcPct val="100000"/>
              </a:lnSpc>
              <a:spcBef>
                <a:spcPts val="0"/>
              </a:spcBef>
              <a:spcAft>
                <a:spcPts val="0"/>
              </a:spcAft>
              <a:buClr>
                <a:schemeClr val="accent1"/>
              </a:buClr>
              <a:buSzPts val="6000"/>
              <a:buFont typeface="Helvetica Neue"/>
              <a:buChar char="•"/>
            </a:pPr>
            <a:r>
              <a:rPr lang="en-US" dirty="0">
                <a:solidFill>
                  <a:schemeClr val="tx1"/>
                </a:solidFill>
              </a:rPr>
              <a:t>It represents a key role in various applications like Human-Computer interplay, Indexing and Inspections depends on the context.</a:t>
            </a:r>
          </a:p>
          <a:p>
            <a:pPr marL="0" lvl="0" indent="0" rtl="0">
              <a:lnSpc>
                <a:spcPct val="100000"/>
              </a:lnSpc>
              <a:spcBef>
                <a:spcPts val="0"/>
              </a:spcBef>
              <a:spcAft>
                <a:spcPts val="0"/>
              </a:spcAft>
              <a:buClr>
                <a:schemeClr val="accent1"/>
              </a:buClr>
              <a:buSzPts val="6000"/>
              <a:buNone/>
            </a:pPr>
            <a:endParaRPr lang="en-US" dirty="0">
              <a:solidFill>
                <a:schemeClr val="tx1"/>
              </a:solidFill>
            </a:endParaRPr>
          </a:p>
          <a:p>
            <a:pPr marL="635000" lvl="0" indent="-635000" rtl="0">
              <a:lnSpc>
                <a:spcPct val="100000"/>
              </a:lnSpc>
              <a:spcBef>
                <a:spcPts val="0"/>
              </a:spcBef>
              <a:spcAft>
                <a:spcPts val="0"/>
              </a:spcAft>
              <a:buClr>
                <a:schemeClr val="accent1"/>
              </a:buClr>
              <a:buSzPts val="6000"/>
              <a:buFont typeface="Helvetica Neue"/>
              <a:buChar char="•"/>
            </a:pPr>
            <a:r>
              <a:rPr lang="en-US" dirty="0">
                <a:solidFill>
                  <a:schemeClr val="tx1"/>
                </a:solidFill>
              </a:rPr>
              <a:t>Typically in an automatic gender identification problem, features are extracted from a collection of images fitting male and female items and used to train a two class classification model.</a:t>
            </a:r>
          </a:p>
          <a:p>
            <a:pPr marL="0" lvl="0" indent="0" rtl="0">
              <a:lnSpc>
                <a:spcPct val="100000"/>
              </a:lnSpc>
              <a:spcBef>
                <a:spcPts val="0"/>
              </a:spcBef>
              <a:spcAft>
                <a:spcPts val="0"/>
              </a:spcAft>
              <a:buClr>
                <a:schemeClr val="accent1"/>
              </a:buClr>
              <a:buSzPts val="6000"/>
              <a:buNone/>
            </a:pPr>
            <a:endParaRPr lang="en-US" dirty="0">
              <a:solidFill>
                <a:schemeClr val="tx1"/>
              </a:solidFill>
            </a:endParaRPr>
          </a:p>
          <a:p>
            <a:pPr marL="635000" lvl="0" indent="-635000" rtl="0">
              <a:lnSpc>
                <a:spcPct val="100000"/>
              </a:lnSpc>
              <a:spcBef>
                <a:spcPts val="0"/>
              </a:spcBef>
              <a:spcAft>
                <a:spcPts val="0"/>
              </a:spcAft>
              <a:buClr>
                <a:schemeClr val="accent1"/>
              </a:buClr>
              <a:buSzPts val="6000"/>
              <a:buFont typeface="Helvetica Neue"/>
              <a:buChar char="•"/>
            </a:pPr>
            <a:r>
              <a:rPr lang="en-US" dirty="0">
                <a:solidFill>
                  <a:schemeClr val="tx1"/>
                </a:solidFill>
              </a:rPr>
              <a:t>Various face based classification methods has shown good accuracy. But they are time consuming for gender classification.</a:t>
            </a:r>
          </a:p>
          <a:p>
            <a:pPr marL="635000" indent="-635000">
              <a:spcBef>
                <a:spcPts val="0"/>
              </a:spcBef>
              <a:buClr>
                <a:schemeClr val="accent1"/>
              </a:buClr>
            </a:pPr>
            <a:endParaRPr lang="en-US" dirty="0">
              <a:solidFill>
                <a:schemeClr val="tx1"/>
              </a:solidFill>
            </a:endParaRPr>
          </a:p>
          <a:p>
            <a:pPr marL="635000" indent="-635000">
              <a:spcBef>
                <a:spcPts val="0"/>
              </a:spcBef>
              <a:buClr>
                <a:schemeClr val="accent1"/>
              </a:buClr>
            </a:pPr>
            <a:r>
              <a:rPr lang="en-US" dirty="0">
                <a:solidFill>
                  <a:schemeClr val="tx1"/>
                </a:solidFill>
              </a:rPr>
              <a:t>Fingerprint Classification plays a fundamental role in fingerprint identification systems. As it reduces the time spent in identifying an individual. </a:t>
            </a:r>
          </a:p>
        </p:txBody>
      </p:sp>
      <p:sp>
        <p:nvSpPr>
          <p:cNvPr id="88" name="Google Shape;88;p3"/>
          <p:cNvSpPr txBox="1">
            <a:spLocks noGrp="1"/>
          </p:cNvSpPr>
          <p:nvPr>
            <p:ph type="sldNum" idx="12"/>
          </p:nvPr>
        </p:nvSpPr>
        <p:spPr>
          <a:xfrm>
            <a:off x="24075519" y="13323106"/>
            <a:ext cx="234342" cy="349338"/>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000000"/>
              </a:buClr>
              <a:buSzPts val="1700"/>
              <a:buFont typeface="Helvetica Neue Light"/>
              <a:buNone/>
            </a:pPr>
            <a:fld id="{00000000-1234-1234-1234-123412341234}" type="slidenum">
              <a:rPr lang="en-US" sz="1700"/>
              <a:t>2</a:t>
            </a:fld>
            <a:endParaRPr dirty="0"/>
          </a:p>
        </p:txBody>
      </p:sp>
      <p:sp>
        <p:nvSpPr>
          <p:cNvPr id="2" name="AutoShape 4" descr="Fingerprint test can detect gender and what you've eaten | Daily Mail Online">
            <a:extLst>
              <a:ext uri="{FF2B5EF4-FFF2-40B4-BE49-F238E27FC236}">
                <a16:creationId xmlns:a16="http://schemas.microsoft.com/office/drawing/2014/main" id="{2A8B5C66-950A-4AF7-9D8A-B419EF9819DD}"/>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8" descr="Fingerprint test can detect gender and what you've eaten | Daily Mail Online">
            <a:extLst>
              <a:ext uri="{FF2B5EF4-FFF2-40B4-BE49-F238E27FC236}">
                <a16:creationId xmlns:a16="http://schemas.microsoft.com/office/drawing/2014/main" id="{86E5E29E-A928-4D6D-B9EC-1119935803D6}"/>
              </a:ext>
            </a:extLst>
          </p:cNvPr>
          <p:cNvSpPr>
            <a:spLocks noChangeAspect="1" noChangeArrowheads="1"/>
          </p:cNvSpPr>
          <p:nvPr/>
        </p:nvSpPr>
        <p:spPr bwMode="auto">
          <a:xfrm>
            <a:off x="12192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89DD61BC-4FB5-45A0-AF69-8308FC1489AA}"/>
              </a:ext>
            </a:extLst>
          </p:cNvPr>
          <p:cNvPicPr>
            <a:picLocks noChangeAspect="1"/>
          </p:cNvPicPr>
          <p:nvPr/>
        </p:nvPicPr>
        <p:blipFill rotWithShape="1">
          <a:blip r:embed="rId3"/>
          <a:srcRect b="5753"/>
          <a:stretch/>
        </p:blipFill>
        <p:spPr>
          <a:xfrm>
            <a:off x="14954250" y="2816352"/>
            <a:ext cx="8324850" cy="908913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11200" b="1" i="0" u="none" strike="noStrike" cap="none" dirty="0">
                <a:solidFill>
                  <a:srgbClr val="000000"/>
                </a:solidFill>
                <a:latin typeface="Helvetica Neue"/>
                <a:ea typeface="Helvetica Neue"/>
                <a:cs typeface="Helvetica Neue"/>
                <a:sym typeface="Helvetica Neue"/>
              </a:rPr>
              <a:t>Related Works</a:t>
            </a:r>
            <a:endParaRPr b="1" dirty="0"/>
          </a:p>
        </p:txBody>
      </p:sp>
      <p:sp>
        <p:nvSpPr>
          <p:cNvPr id="97" name="Google Shape;97;p4"/>
          <p:cNvSpPr txBox="1">
            <a:spLocks noGrp="1"/>
          </p:cNvSpPr>
          <p:nvPr>
            <p:ph type="body" idx="1"/>
          </p:nvPr>
        </p:nvSpPr>
        <p:spPr>
          <a:xfrm>
            <a:off x="1689099" y="2914650"/>
            <a:ext cx="21005799" cy="9429750"/>
          </a:xfrm>
          <a:prstGeom prst="rect">
            <a:avLst/>
          </a:prstGeom>
          <a:noFill/>
          <a:ln>
            <a:noFill/>
          </a:ln>
        </p:spPr>
        <p:txBody>
          <a:bodyPr spcFirstLastPara="1" wrap="square" lIns="50800" tIns="50800" rIns="50800" bIns="50800" anchor="ctr" anchorCtr="0">
            <a:normAutofit/>
          </a:bodyPr>
          <a:lstStyle/>
          <a:p>
            <a:pPr marL="635000" marR="0" lvl="0" indent="-635000" algn="l" rtl="0">
              <a:lnSpc>
                <a:spcPct val="100000"/>
              </a:lnSpc>
              <a:spcBef>
                <a:spcPts val="0"/>
              </a:spcBef>
              <a:spcAft>
                <a:spcPts val="0"/>
              </a:spcAft>
              <a:buClr>
                <a:schemeClr val="accent1"/>
              </a:buClr>
              <a:buSzPts val="6000"/>
              <a:buFont typeface="Helvetica Neue"/>
              <a:buChar char="•"/>
            </a:pPr>
            <a:r>
              <a:rPr lang="en-US" dirty="0">
                <a:solidFill>
                  <a:schemeClr val="tx1"/>
                </a:solidFill>
              </a:rPr>
              <a:t>Different fingerprint identification and classification studies were performed and conducted. Based on Deep Neural Networks, CNN models.</a:t>
            </a:r>
          </a:p>
          <a:p>
            <a:pPr marL="635000" marR="0" lvl="0" indent="-635000" algn="l" rtl="0">
              <a:lnSpc>
                <a:spcPct val="100000"/>
              </a:lnSpc>
              <a:spcBef>
                <a:spcPts val="0"/>
              </a:spcBef>
              <a:spcAft>
                <a:spcPts val="0"/>
              </a:spcAft>
              <a:buClr>
                <a:schemeClr val="accent1"/>
              </a:buClr>
              <a:buSzPts val="6000"/>
              <a:buFont typeface="Helvetica Neue"/>
              <a:buChar char="•"/>
            </a:pPr>
            <a:r>
              <a:rPr lang="en-US" dirty="0">
                <a:solidFill>
                  <a:schemeClr val="tx1"/>
                </a:solidFill>
              </a:rPr>
              <a:t>Models based on CNN are robust with technical advancement in image classification. </a:t>
            </a:r>
          </a:p>
          <a:p>
            <a:pPr marL="635000" marR="0" lvl="0" indent="-635000" algn="l" rtl="0">
              <a:lnSpc>
                <a:spcPct val="100000"/>
              </a:lnSpc>
              <a:spcBef>
                <a:spcPts val="0"/>
              </a:spcBef>
              <a:spcAft>
                <a:spcPts val="0"/>
              </a:spcAft>
              <a:buClr>
                <a:schemeClr val="accent1"/>
              </a:buClr>
              <a:buSzPts val="6000"/>
              <a:buFont typeface="Helvetica Neue"/>
              <a:buChar char="•"/>
            </a:pPr>
            <a:r>
              <a:rPr lang="en-US" dirty="0">
                <a:solidFill>
                  <a:schemeClr val="tx1"/>
                </a:solidFill>
              </a:rPr>
              <a:t>But the past studies either dealt with images of a fixed size and type without using filters to remove noise or techniques to improve image quality or they used complex techniques.</a:t>
            </a:r>
          </a:p>
          <a:p>
            <a:pPr marL="635000" marR="0" lvl="0" indent="-635000" algn="l" rtl="0">
              <a:lnSpc>
                <a:spcPct val="100000"/>
              </a:lnSpc>
              <a:spcBef>
                <a:spcPts val="0"/>
              </a:spcBef>
              <a:spcAft>
                <a:spcPts val="0"/>
              </a:spcAft>
              <a:buClr>
                <a:schemeClr val="accent1"/>
              </a:buClr>
              <a:buSzPts val="6000"/>
              <a:buFont typeface="Helvetica Neue"/>
              <a:buChar char="•"/>
            </a:pPr>
            <a:r>
              <a:rPr lang="en-US" dirty="0">
                <a:solidFill>
                  <a:schemeClr val="tx1"/>
                </a:solidFill>
              </a:rPr>
              <a:t>In order to find high precise consequences to increase the rate of gender classification, various powerful features are also required.</a:t>
            </a:r>
            <a:endParaRPr dirty="0">
              <a:solidFill>
                <a:schemeClr val="tx1"/>
              </a:solidFill>
            </a:endParaRPr>
          </a:p>
        </p:txBody>
      </p:sp>
      <p:sp>
        <p:nvSpPr>
          <p:cNvPr id="98" name="Google Shape;98;p4"/>
          <p:cNvSpPr txBox="1">
            <a:spLocks noGrp="1"/>
          </p:cNvSpPr>
          <p:nvPr>
            <p:ph type="sldNum" idx="12"/>
          </p:nvPr>
        </p:nvSpPr>
        <p:spPr>
          <a:xfrm>
            <a:off x="24075519" y="13323106"/>
            <a:ext cx="234342" cy="349338"/>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000000"/>
              </a:buClr>
              <a:buSzPts val="1700"/>
              <a:buFont typeface="Helvetica Neue Light"/>
              <a:buNone/>
            </a:pPr>
            <a:fld id="{00000000-1234-1234-1234-123412341234}" type="slidenum">
              <a:rPr lang="en-US" sz="1700"/>
              <a:t>3</a:t>
            </a:fld>
            <a:endParaRPr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89E334-E2B9-4728-9E52-BECC117EF989}"/>
              </a:ext>
            </a:extLst>
          </p:cNvPr>
          <p:cNvSpPr>
            <a:spLocks noGrp="1"/>
          </p:cNvSpPr>
          <p:nvPr>
            <p:ph type="title"/>
          </p:nvPr>
        </p:nvSpPr>
        <p:spPr/>
        <p:txBody>
          <a:bodyPr/>
          <a:lstStyle/>
          <a:p>
            <a:r>
              <a:rPr lang="en-US" sz="11200" b="1" dirty="0">
                <a:latin typeface="Helvetica Neue" panose="020B0604020202020204" charset="0"/>
              </a:rPr>
              <a:t>Proposed</a:t>
            </a:r>
            <a:r>
              <a:rPr lang="en-US" dirty="0">
                <a:latin typeface="Helvetica Neue" panose="020B0604020202020204" charset="0"/>
              </a:rPr>
              <a:t> </a:t>
            </a:r>
            <a:r>
              <a:rPr lang="en-US" sz="11200" b="1" dirty="0">
                <a:latin typeface="Helvetica Neue" panose="020B0604020202020204" charset="0"/>
              </a:rPr>
              <a:t>Architecture</a:t>
            </a:r>
          </a:p>
        </p:txBody>
      </p:sp>
      <p:sp>
        <p:nvSpPr>
          <p:cNvPr id="4" name="Text Placeholder 3">
            <a:extLst>
              <a:ext uri="{FF2B5EF4-FFF2-40B4-BE49-F238E27FC236}">
                <a16:creationId xmlns:a16="http://schemas.microsoft.com/office/drawing/2014/main" id="{BDC2B25A-D446-4ED3-9C9D-C5BD4825BE5A}"/>
              </a:ext>
            </a:extLst>
          </p:cNvPr>
          <p:cNvSpPr>
            <a:spLocks noGrp="1"/>
          </p:cNvSpPr>
          <p:nvPr>
            <p:ph type="body" idx="1"/>
          </p:nvPr>
        </p:nvSpPr>
        <p:spPr/>
        <p:txBody>
          <a:bodyPr>
            <a:normAutofit fontScale="92500" lnSpcReduction="20000"/>
          </a:bodyPr>
          <a:lstStyle/>
          <a:p>
            <a:pPr marL="571500" indent="-571500"/>
            <a:r>
              <a:rPr lang="en-US" dirty="0">
                <a:solidFill>
                  <a:schemeClr val="tx1"/>
                </a:solidFill>
              </a:rPr>
              <a:t>A CNN is a Multi-Layered Perceptron network (MLP) with a specific topology comprising more than one hidden layer.</a:t>
            </a:r>
          </a:p>
          <a:p>
            <a:pPr marL="571500" indent="-571500"/>
            <a:r>
              <a:rPr lang="en-US" dirty="0"/>
              <a:t>CNN preserves spatial information utilizing filter kernels.</a:t>
            </a:r>
          </a:p>
          <a:p>
            <a:pPr marL="571500" indent="-571500"/>
            <a:r>
              <a:rPr lang="en-US" dirty="0"/>
              <a:t>Without explicit normalization, this network automatically extracts various features from raw input information from its internal layers.</a:t>
            </a:r>
          </a:p>
          <a:p>
            <a:pPr marL="571500" indent="-571500"/>
            <a:r>
              <a:rPr lang="en-US" dirty="0"/>
              <a:t>In this work, CNN has exploited its unique ability to create a model for classifying SOCOF images into several classes.</a:t>
            </a:r>
          </a:p>
          <a:p>
            <a:pPr marL="571500" indent="-571500"/>
            <a:r>
              <a:rPr lang="en-US" dirty="0"/>
              <a:t>Without explicit normalization, this network automatically extracts various features from raw input information from its internal layers.</a:t>
            </a:r>
          </a:p>
        </p:txBody>
      </p:sp>
      <p:sp>
        <p:nvSpPr>
          <p:cNvPr id="5" name="Slide Number Placeholder 4">
            <a:extLst>
              <a:ext uri="{FF2B5EF4-FFF2-40B4-BE49-F238E27FC236}">
                <a16:creationId xmlns:a16="http://schemas.microsoft.com/office/drawing/2014/main" id="{0905C44D-847A-449E-9EF3-9616A19277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dirty="0"/>
          </a:p>
        </p:txBody>
      </p:sp>
      <p:pic>
        <p:nvPicPr>
          <p:cNvPr id="9" name="Picture 8">
            <a:extLst>
              <a:ext uri="{FF2B5EF4-FFF2-40B4-BE49-F238E27FC236}">
                <a16:creationId xmlns:a16="http://schemas.microsoft.com/office/drawing/2014/main" id="{3C2F5C94-6A88-4313-B4A9-BF65C68B8C80}"/>
              </a:ext>
            </a:extLst>
          </p:cNvPr>
          <p:cNvPicPr>
            <a:picLocks noChangeAspect="1"/>
          </p:cNvPicPr>
          <p:nvPr/>
        </p:nvPicPr>
        <p:blipFill>
          <a:blip r:embed="rId2"/>
          <a:stretch>
            <a:fillRect/>
          </a:stretch>
        </p:blipFill>
        <p:spPr>
          <a:xfrm>
            <a:off x="12913396" y="3149600"/>
            <a:ext cx="9781503" cy="9296400"/>
          </a:xfrm>
          <a:prstGeom prst="rect">
            <a:avLst/>
          </a:prstGeom>
        </p:spPr>
      </p:pic>
    </p:spTree>
    <p:extLst>
      <p:ext uri="{BB962C8B-B14F-4D97-AF65-F5344CB8AC3E}">
        <p14:creationId xmlns:p14="http://schemas.microsoft.com/office/powerpoint/2010/main" val="3264117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1689100" y="18575"/>
            <a:ext cx="21005799" cy="2286000"/>
          </a:xfrm>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11200" b="1" i="0" u="none" strike="noStrike" cap="none" dirty="0">
                <a:solidFill>
                  <a:srgbClr val="000000"/>
                </a:solidFill>
                <a:latin typeface="Helvetica Neue"/>
                <a:ea typeface="Helvetica Neue"/>
                <a:cs typeface="Helvetica Neue"/>
                <a:sym typeface="Helvetica Neue"/>
              </a:rPr>
              <a:t>Contribution</a:t>
            </a:r>
            <a:endParaRPr b="1" dirty="0"/>
          </a:p>
        </p:txBody>
      </p:sp>
      <p:sp>
        <p:nvSpPr>
          <p:cNvPr id="107" name="Google Shape;107;p5"/>
          <p:cNvSpPr txBox="1">
            <a:spLocks noGrp="1"/>
          </p:cNvSpPr>
          <p:nvPr>
            <p:ph type="body" idx="1"/>
          </p:nvPr>
        </p:nvSpPr>
        <p:spPr>
          <a:xfrm>
            <a:off x="1689100" y="3149600"/>
            <a:ext cx="11141075" cy="9624275"/>
          </a:xfrm>
          <a:prstGeom prst="rect">
            <a:avLst/>
          </a:prstGeom>
          <a:noFill/>
          <a:ln>
            <a:noFill/>
          </a:ln>
        </p:spPr>
        <p:txBody>
          <a:bodyPr spcFirstLastPara="1" wrap="square" lIns="50800" tIns="50800" rIns="50800" bIns="50800" anchor="ctr" anchorCtr="0">
            <a:noAutofit/>
          </a:bodyPr>
          <a:lstStyle/>
          <a:p>
            <a:pPr marL="635000" marR="0" lvl="0" indent="-635000" algn="l" rtl="0">
              <a:lnSpc>
                <a:spcPct val="100000"/>
              </a:lnSpc>
              <a:spcBef>
                <a:spcPts val="0"/>
              </a:spcBef>
              <a:spcAft>
                <a:spcPts val="0"/>
              </a:spcAft>
              <a:buClr>
                <a:schemeClr val="accent1"/>
              </a:buClr>
              <a:buSzPts val="6000"/>
              <a:buFont typeface="Helvetica Neue"/>
              <a:buChar char="•"/>
            </a:pPr>
            <a:r>
              <a:rPr lang="en-US" dirty="0">
                <a:solidFill>
                  <a:schemeClr val="tx1"/>
                </a:solidFill>
              </a:rPr>
              <a:t>In this project, a fundamental CNN for fingerprint classification has been applied. As they are effective in image processing related works.</a:t>
            </a:r>
          </a:p>
          <a:p>
            <a:pPr marL="0" marR="0" lvl="0" indent="0" algn="l" rtl="0">
              <a:lnSpc>
                <a:spcPct val="100000"/>
              </a:lnSpc>
              <a:spcBef>
                <a:spcPts val="0"/>
              </a:spcBef>
              <a:spcAft>
                <a:spcPts val="0"/>
              </a:spcAft>
              <a:buClr>
                <a:schemeClr val="accent1"/>
              </a:buClr>
              <a:buSzPts val="6000"/>
              <a:buNone/>
            </a:pPr>
            <a:endParaRPr lang="en-US" dirty="0">
              <a:solidFill>
                <a:schemeClr val="tx1"/>
              </a:solidFill>
            </a:endParaRPr>
          </a:p>
          <a:p>
            <a:pPr marL="635000" marR="0" lvl="0" indent="-635000" algn="l" rtl="0">
              <a:lnSpc>
                <a:spcPct val="100000"/>
              </a:lnSpc>
              <a:spcBef>
                <a:spcPts val="0"/>
              </a:spcBef>
              <a:spcAft>
                <a:spcPts val="0"/>
              </a:spcAft>
              <a:buClr>
                <a:schemeClr val="accent1"/>
              </a:buClr>
              <a:buSzPts val="6000"/>
              <a:buFont typeface="Helvetica Neue"/>
              <a:buChar char="•"/>
            </a:pPr>
            <a:r>
              <a:rPr lang="en-US" dirty="0">
                <a:solidFill>
                  <a:schemeClr val="tx1"/>
                </a:solidFill>
              </a:rPr>
              <a:t>Firstly, Fingerprint Image augmentation and preposing.</a:t>
            </a:r>
          </a:p>
          <a:p>
            <a:pPr marL="685800" marR="0" lvl="0" indent="-685800" rtl="0">
              <a:lnSpc>
                <a:spcPct val="100000"/>
              </a:lnSpc>
              <a:spcBef>
                <a:spcPts val="0"/>
              </a:spcBef>
              <a:spcAft>
                <a:spcPts val="0"/>
              </a:spcAft>
              <a:buClr>
                <a:schemeClr val="accent1"/>
              </a:buClr>
              <a:buSzPts val="6000"/>
              <a:buFont typeface="Wingdings" panose="05000000000000000000" pitchFamily="2" charset="2"/>
              <a:buChar char="Ø"/>
            </a:pPr>
            <a:r>
              <a:rPr lang="en-US" sz="4000" dirty="0">
                <a:solidFill>
                  <a:schemeClr val="tx1"/>
                </a:solidFill>
              </a:rPr>
              <a:t>Removing the noise from images using wiener filter.</a:t>
            </a:r>
          </a:p>
          <a:p>
            <a:pPr marL="685800" marR="0" lvl="0" indent="-685800" rtl="0">
              <a:lnSpc>
                <a:spcPct val="100000"/>
              </a:lnSpc>
              <a:spcBef>
                <a:spcPts val="0"/>
              </a:spcBef>
              <a:spcAft>
                <a:spcPts val="0"/>
              </a:spcAft>
              <a:buClr>
                <a:schemeClr val="accent1"/>
              </a:buClr>
              <a:buSzPts val="6000"/>
              <a:buFont typeface="Wingdings" panose="05000000000000000000" pitchFamily="2" charset="2"/>
              <a:buChar char="Ø"/>
            </a:pPr>
            <a:r>
              <a:rPr lang="en-US" sz="4000" dirty="0">
                <a:solidFill>
                  <a:schemeClr val="tx1"/>
                </a:solidFill>
              </a:rPr>
              <a:t>Improving image contrast by applying multilevel histogram techniques.</a:t>
            </a:r>
          </a:p>
        </p:txBody>
      </p:sp>
      <p:sp>
        <p:nvSpPr>
          <p:cNvPr id="108" name="Google Shape;108;p5"/>
          <p:cNvSpPr txBox="1">
            <a:spLocks noGrp="1"/>
          </p:cNvSpPr>
          <p:nvPr>
            <p:ph type="sldNum" idx="12"/>
          </p:nvPr>
        </p:nvSpPr>
        <p:spPr>
          <a:xfrm>
            <a:off x="24075519" y="13323106"/>
            <a:ext cx="234342" cy="349338"/>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000000"/>
              </a:buClr>
              <a:buSzPts val="1700"/>
              <a:buFont typeface="Helvetica Neue Light"/>
              <a:buNone/>
            </a:pPr>
            <a:fld id="{00000000-1234-1234-1234-123412341234}" type="slidenum">
              <a:rPr lang="en-US" sz="1700"/>
              <a:t>5</a:t>
            </a:fld>
            <a:endParaRPr dirty="0"/>
          </a:p>
        </p:txBody>
      </p:sp>
      <p:sp>
        <p:nvSpPr>
          <p:cNvPr id="109" name="Google Shape;109;p5"/>
          <p:cNvSpPr/>
          <p:nvPr/>
        </p:nvSpPr>
        <p:spPr>
          <a:xfrm>
            <a:off x="13655755" y="3149600"/>
            <a:ext cx="9899012" cy="9624275"/>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r>
              <a:rPr lang="en-US" sz="3200" b="0" i="0" u="none" strike="noStrike" cap="none" dirty="0">
                <a:solidFill>
                  <a:srgbClr val="FFFFFF"/>
                </a:solidFill>
                <a:latin typeface="Helvetica Neue"/>
                <a:ea typeface="Helvetica Neue"/>
                <a:cs typeface="Helvetica Neue"/>
                <a:sym typeface="Helvetica Neue"/>
              </a:rPr>
              <a:t>Image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3200"/>
              <a:buFont typeface="Helvetica Neue"/>
              <a:buNone/>
            </a:pPr>
            <a:r>
              <a:rPr lang="en-US" sz="3200" b="0" i="0" u="none" strike="noStrike" cap="none" dirty="0">
                <a:solidFill>
                  <a:srgbClr val="FFFFFF"/>
                </a:solidFill>
                <a:latin typeface="Helvetica Neue"/>
                <a:ea typeface="Helvetica Neue"/>
                <a:cs typeface="Helvetica Neue"/>
                <a:sym typeface="Helvetica Neue"/>
              </a:rPr>
              <a:t>(if applicable)</a:t>
            </a: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B13D0CC-F6AE-476C-8680-A0D8E668D044}"/>
              </a:ext>
            </a:extLst>
          </p:cNvPr>
          <p:cNvPicPr>
            <a:picLocks noChangeAspect="1"/>
          </p:cNvPicPr>
          <p:nvPr/>
        </p:nvPicPr>
        <p:blipFill>
          <a:blip r:embed="rId3"/>
          <a:stretch>
            <a:fillRect/>
          </a:stretch>
        </p:blipFill>
        <p:spPr>
          <a:xfrm>
            <a:off x="13655755" y="2828830"/>
            <a:ext cx="9899012" cy="100117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DDEC1-E048-410C-8D23-F264D24B1240}"/>
              </a:ext>
            </a:extLst>
          </p:cNvPr>
          <p:cNvSpPr>
            <a:spLocks noGrp="1"/>
          </p:cNvSpPr>
          <p:nvPr>
            <p:ph type="title"/>
          </p:nvPr>
        </p:nvSpPr>
        <p:spPr/>
        <p:txBody>
          <a:bodyPr>
            <a:normAutofit/>
          </a:bodyPr>
          <a:lstStyle/>
          <a:p>
            <a:r>
              <a:rPr lang="en-US" sz="11200" b="1" dirty="0">
                <a:latin typeface="Helvetica Neue" panose="020B0604020202020204" charset="0"/>
              </a:rPr>
              <a:t>Contribution</a:t>
            </a:r>
          </a:p>
        </p:txBody>
      </p:sp>
      <p:sp>
        <p:nvSpPr>
          <p:cNvPr id="4" name="Text Placeholder 3">
            <a:extLst>
              <a:ext uri="{FF2B5EF4-FFF2-40B4-BE49-F238E27FC236}">
                <a16:creationId xmlns:a16="http://schemas.microsoft.com/office/drawing/2014/main" id="{C8C30D54-6A08-4D65-8607-02E8A7C2CC17}"/>
              </a:ext>
            </a:extLst>
          </p:cNvPr>
          <p:cNvSpPr>
            <a:spLocks noGrp="1"/>
          </p:cNvSpPr>
          <p:nvPr>
            <p:ph type="body" idx="1"/>
          </p:nvPr>
        </p:nvSpPr>
        <p:spPr/>
        <p:txBody>
          <a:bodyPr/>
          <a:lstStyle/>
          <a:p>
            <a:pPr marL="685800" indent="-685800">
              <a:spcBef>
                <a:spcPts val="0"/>
              </a:spcBef>
              <a:buClr>
                <a:schemeClr val="accent1"/>
              </a:buClr>
            </a:pPr>
            <a:r>
              <a:rPr lang="en-US" dirty="0">
                <a:solidFill>
                  <a:schemeClr val="tx1"/>
                </a:solidFill>
              </a:rPr>
              <a:t>Secondly, CNN is applied to identify finger prints based on gender, classify them based on identifying individual fingerprint(finger name).</a:t>
            </a:r>
          </a:p>
          <a:p>
            <a:pPr marL="0" indent="0">
              <a:spcBef>
                <a:spcPts val="0"/>
              </a:spcBef>
              <a:buClr>
                <a:schemeClr val="accent1"/>
              </a:buClr>
              <a:buNone/>
            </a:pPr>
            <a:endParaRPr lang="en-US" dirty="0">
              <a:solidFill>
                <a:schemeClr val="tx1"/>
              </a:solidFill>
            </a:endParaRPr>
          </a:p>
          <a:p>
            <a:pPr marL="685800" indent="-685800">
              <a:spcBef>
                <a:spcPts val="0"/>
              </a:spcBef>
              <a:buClr>
                <a:schemeClr val="accent1"/>
              </a:buClr>
            </a:pPr>
            <a:r>
              <a:rPr lang="en-US" dirty="0">
                <a:solidFill>
                  <a:schemeClr val="tx1"/>
                </a:solidFill>
              </a:rPr>
              <a:t>This could be especially useful in cases where traditional fingerprint analysis methods may be difficult or inconclusive.</a:t>
            </a:r>
          </a:p>
        </p:txBody>
      </p:sp>
      <p:sp>
        <p:nvSpPr>
          <p:cNvPr id="5" name="Slide Number Placeholder 4">
            <a:extLst>
              <a:ext uri="{FF2B5EF4-FFF2-40B4-BE49-F238E27FC236}">
                <a16:creationId xmlns:a16="http://schemas.microsoft.com/office/drawing/2014/main" id="{203CEA8F-EA77-455C-BB29-527A7AC369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dirty="0"/>
          </a:p>
        </p:txBody>
      </p:sp>
      <p:pic>
        <p:nvPicPr>
          <p:cNvPr id="15" name="Picture 14">
            <a:extLst>
              <a:ext uri="{FF2B5EF4-FFF2-40B4-BE49-F238E27FC236}">
                <a16:creationId xmlns:a16="http://schemas.microsoft.com/office/drawing/2014/main" id="{119690BF-0F21-40EC-8B75-F9963F9E24A7}"/>
              </a:ext>
            </a:extLst>
          </p:cNvPr>
          <p:cNvPicPr>
            <a:picLocks noChangeAspect="1"/>
          </p:cNvPicPr>
          <p:nvPr/>
        </p:nvPicPr>
        <p:blipFill>
          <a:blip r:embed="rId2"/>
          <a:stretch>
            <a:fillRect/>
          </a:stretch>
        </p:blipFill>
        <p:spPr>
          <a:xfrm>
            <a:off x="12192000" y="4262266"/>
            <a:ext cx="10502899" cy="7539209"/>
          </a:xfrm>
          <a:prstGeom prst="rect">
            <a:avLst/>
          </a:prstGeom>
        </p:spPr>
      </p:pic>
    </p:spTree>
    <p:extLst>
      <p:ext uri="{BB962C8B-B14F-4D97-AF65-F5344CB8AC3E}">
        <p14:creationId xmlns:p14="http://schemas.microsoft.com/office/powerpoint/2010/main" val="2181827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F01F-1C1C-E929-AF7F-681EC0F16F21}"/>
              </a:ext>
            </a:extLst>
          </p:cNvPr>
          <p:cNvSpPr>
            <a:spLocks noGrp="1"/>
          </p:cNvSpPr>
          <p:nvPr>
            <p:ph type="title"/>
          </p:nvPr>
        </p:nvSpPr>
        <p:spPr/>
        <p:txBody>
          <a:bodyPr/>
          <a:lstStyle/>
          <a:p>
            <a:r>
              <a:rPr lang="en-US" dirty="0"/>
              <a:t>Preliminary Research</a:t>
            </a:r>
          </a:p>
        </p:txBody>
      </p:sp>
      <p:sp>
        <p:nvSpPr>
          <p:cNvPr id="4" name="Slide Number Placeholder 3">
            <a:extLst>
              <a:ext uri="{FF2B5EF4-FFF2-40B4-BE49-F238E27FC236}">
                <a16:creationId xmlns:a16="http://schemas.microsoft.com/office/drawing/2014/main" id="{46AC1097-3F80-F527-FC72-270EB00CAE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sz="2400" dirty="0"/>
          </a:p>
        </p:txBody>
      </p:sp>
      <p:sp>
        <p:nvSpPr>
          <p:cNvPr id="5" name="TextBox 4">
            <a:extLst>
              <a:ext uri="{FF2B5EF4-FFF2-40B4-BE49-F238E27FC236}">
                <a16:creationId xmlns:a16="http://schemas.microsoft.com/office/drawing/2014/main" id="{04B977E1-169C-2DF3-8358-9A66F6BB1B34}"/>
              </a:ext>
            </a:extLst>
          </p:cNvPr>
          <p:cNvSpPr txBox="1"/>
          <p:nvPr/>
        </p:nvSpPr>
        <p:spPr>
          <a:xfrm>
            <a:off x="1511299" y="2641600"/>
            <a:ext cx="21361400" cy="11910953"/>
          </a:xfrm>
          <a:prstGeom prst="rect">
            <a:avLst/>
          </a:prstGeom>
          <a:noFill/>
        </p:spPr>
        <p:txBody>
          <a:bodyPr wrap="square" rtlCol="0">
            <a:spAutoFit/>
          </a:bodyPr>
          <a:lstStyle/>
          <a:p>
            <a:r>
              <a:rPr lang="en-US" sz="4800" dirty="0"/>
              <a:t>Since out project was taking advantage of neural networks to solve the problem, the more common problem of digit recognition was also attempted to further solidify our foundational understanding. Two separate programs were made using the </a:t>
            </a:r>
            <a:r>
              <a:rPr lang="en-US" sz="4800" dirty="0" err="1"/>
              <a:t>mnist</a:t>
            </a:r>
            <a:r>
              <a:rPr lang="en-US" sz="4800" dirty="0"/>
              <a:t> data set. The links below show the two implementations.</a:t>
            </a:r>
          </a:p>
          <a:p>
            <a:endParaRPr lang="en-US" sz="4800" dirty="0"/>
          </a:p>
          <a:p>
            <a:r>
              <a:rPr lang="en-US" sz="4800" u="sng" dirty="0"/>
              <a:t>Network 1</a:t>
            </a:r>
            <a:endParaRPr lang="en-US" sz="4800" u="sng" dirty="0">
              <a:hlinkClick r:id="rId2"/>
            </a:endParaRPr>
          </a:p>
          <a:p>
            <a:r>
              <a:rPr lang="en-US" sz="4800" dirty="0">
                <a:hlinkClick r:id="rId2"/>
              </a:rPr>
              <a:t>https://colab.research.google.com/drive/15ZitIBNixZL8xgdT2ktzaJkn2ONSJF3?usp=sharing</a:t>
            </a:r>
            <a:endParaRPr lang="en-US" sz="4800" dirty="0"/>
          </a:p>
          <a:p>
            <a:endParaRPr lang="en-US" sz="4800" dirty="0"/>
          </a:p>
          <a:p>
            <a:r>
              <a:rPr lang="en-US" sz="4800" u="sng" dirty="0"/>
              <a:t>Network_2</a:t>
            </a:r>
          </a:p>
          <a:p>
            <a:r>
              <a:rPr lang="en-US" sz="4800" dirty="0">
                <a:hlinkClick r:id="rId3"/>
              </a:rPr>
              <a:t>https://colab.research.google.com/drive/1rIIlG61I2Ih3FeHxpbuFjLxBwhk74W4G?usp=sharing</a:t>
            </a:r>
            <a:endParaRPr lang="en-US" sz="4800" dirty="0"/>
          </a:p>
          <a:p>
            <a:endParaRPr lang="en-US" sz="4800" dirty="0"/>
          </a:p>
          <a:p>
            <a:endParaRPr lang="en-US" sz="4800" dirty="0"/>
          </a:p>
          <a:p>
            <a:endParaRPr lang="en-US" sz="4800" dirty="0"/>
          </a:p>
        </p:txBody>
      </p:sp>
    </p:spTree>
    <p:extLst>
      <p:ext uri="{BB962C8B-B14F-4D97-AF65-F5344CB8AC3E}">
        <p14:creationId xmlns:p14="http://schemas.microsoft.com/office/powerpoint/2010/main" val="19599001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prstGeom prst="rect">
            <a:avLst/>
          </a:prstGeom>
          <a:noFill/>
          <a:ln>
            <a:noFill/>
          </a:ln>
        </p:spPr>
        <p:txBody>
          <a:bodyPr spcFirstLastPara="1" wrap="square" lIns="50800" tIns="50800" rIns="50800" bIns="50800" anchor="ctr" anchorCtr="0">
            <a:normAutofit/>
          </a:bodyPr>
          <a:lstStyle/>
          <a:p>
            <a:pPr marL="0" lvl="0" indent="0" algn="ctr" rtl="0">
              <a:lnSpc>
                <a:spcPct val="100000"/>
              </a:lnSpc>
              <a:spcBef>
                <a:spcPts val="0"/>
              </a:spcBef>
              <a:spcAft>
                <a:spcPts val="0"/>
              </a:spcAft>
              <a:buClr>
                <a:srgbClr val="000000"/>
              </a:buClr>
              <a:buSzPts val="11200"/>
              <a:buFont typeface="Helvetica Neue"/>
              <a:buNone/>
            </a:pPr>
            <a:r>
              <a:rPr lang="en-US" sz="11200" b="1" i="0" u="none" strike="noStrike" cap="none" dirty="0">
                <a:solidFill>
                  <a:srgbClr val="000000"/>
                </a:solidFill>
                <a:latin typeface="Helvetica Neue"/>
                <a:ea typeface="Helvetica Neue"/>
                <a:cs typeface="Helvetica Neue"/>
                <a:sym typeface="Helvetica Neue"/>
              </a:rPr>
              <a:t>Data</a:t>
            </a:r>
            <a:endParaRPr b="1" dirty="0"/>
          </a:p>
        </p:txBody>
      </p:sp>
      <p:sp>
        <p:nvSpPr>
          <p:cNvPr id="117" name="Google Shape;117;p6"/>
          <p:cNvSpPr txBox="1">
            <a:spLocks noGrp="1"/>
          </p:cNvSpPr>
          <p:nvPr>
            <p:ph type="body" idx="1"/>
          </p:nvPr>
        </p:nvSpPr>
        <p:spPr>
          <a:xfrm>
            <a:off x="1689101" y="3149600"/>
            <a:ext cx="10502900" cy="9624275"/>
          </a:xfrm>
          <a:prstGeom prst="rect">
            <a:avLst/>
          </a:prstGeom>
          <a:noFill/>
          <a:ln>
            <a:noFill/>
          </a:ln>
        </p:spPr>
        <p:txBody>
          <a:bodyPr spcFirstLastPara="1" wrap="square" lIns="50800" tIns="50800" rIns="50800" bIns="50800" anchor="ctr" anchorCtr="0">
            <a:normAutofit/>
          </a:bodyPr>
          <a:lstStyle/>
          <a:p>
            <a:pPr marL="0" marR="0" lvl="0" indent="0" algn="l" rtl="0">
              <a:lnSpc>
                <a:spcPct val="100000"/>
              </a:lnSpc>
              <a:spcBef>
                <a:spcPts val="0"/>
              </a:spcBef>
              <a:spcAft>
                <a:spcPts val="0"/>
              </a:spcAft>
              <a:buClr>
                <a:schemeClr val="accent1"/>
              </a:buClr>
              <a:buSzPts val="6000"/>
              <a:buNone/>
            </a:pPr>
            <a:r>
              <a:rPr lang="en-US" sz="4400" dirty="0">
                <a:solidFill>
                  <a:schemeClr val="tx1"/>
                </a:solidFill>
              </a:rPr>
              <a:t>Sokoto </a:t>
            </a:r>
            <a:r>
              <a:rPr lang="en-US" sz="4400" dirty="0" err="1">
                <a:solidFill>
                  <a:schemeClr val="tx1"/>
                </a:solidFill>
              </a:rPr>
              <a:t>Conventry’s</a:t>
            </a:r>
            <a:r>
              <a:rPr lang="en-US" sz="4400" dirty="0">
                <a:solidFill>
                  <a:schemeClr val="tx1"/>
                </a:solidFill>
              </a:rPr>
              <a:t> Fingerprint Dataset(</a:t>
            </a:r>
            <a:r>
              <a:rPr lang="en-US" sz="4400" dirty="0" err="1">
                <a:solidFill>
                  <a:schemeClr val="tx1"/>
                </a:solidFill>
              </a:rPr>
              <a:t>SOCOFing</a:t>
            </a:r>
            <a:r>
              <a:rPr lang="en-US" sz="4400" dirty="0">
                <a:solidFill>
                  <a:schemeClr val="tx1"/>
                </a:solidFill>
              </a:rPr>
              <a:t>)</a:t>
            </a:r>
          </a:p>
          <a:p>
            <a:pPr marL="0" marR="0" lvl="0" indent="0" algn="l" rtl="0">
              <a:lnSpc>
                <a:spcPct val="100000"/>
              </a:lnSpc>
              <a:spcBef>
                <a:spcPts val="0"/>
              </a:spcBef>
              <a:spcAft>
                <a:spcPts val="0"/>
              </a:spcAft>
              <a:buClr>
                <a:schemeClr val="accent1"/>
              </a:buClr>
              <a:buSzPts val="6000"/>
              <a:buNone/>
            </a:pPr>
            <a:endParaRPr lang="en-US" sz="4400" dirty="0">
              <a:solidFill>
                <a:schemeClr val="tx1"/>
              </a:solidFill>
            </a:endParaRPr>
          </a:p>
          <a:p>
            <a:pPr marL="685800" indent="-685800">
              <a:spcBef>
                <a:spcPts val="0"/>
              </a:spcBef>
              <a:buClr>
                <a:schemeClr val="accent1"/>
              </a:buClr>
            </a:pPr>
            <a:r>
              <a:rPr lang="en-US" sz="4400" dirty="0">
                <a:solidFill>
                  <a:schemeClr val="tx1"/>
                </a:solidFill>
              </a:rPr>
              <a:t>It is a biometric fingerprint database designed for academic research purposes.</a:t>
            </a:r>
          </a:p>
          <a:p>
            <a:pPr marL="0" indent="0">
              <a:spcBef>
                <a:spcPts val="0"/>
              </a:spcBef>
              <a:buClr>
                <a:schemeClr val="accent1"/>
              </a:buClr>
              <a:buNone/>
            </a:pPr>
            <a:endParaRPr lang="en-US" sz="4400" dirty="0">
              <a:solidFill>
                <a:schemeClr val="tx1"/>
              </a:solidFill>
            </a:endParaRPr>
          </a:p>
          <a:p>
            <a:pPr marL="685800" indent="-685800">
              <a:spcBef>
                <a:spcPts val="0"/>
              </a:spcBef>
              <a:buClr>
                <a:schemeClr val="accent1"/>
              </a:buClr>
            </a:pPr>
            <a:r>
              <a:rPr lang="en-US" sz="4400" dirty="0">
                <a:solidFill>
                  <a:schemeClr val="tx1"/>
                </a:solidFill>
              </a:rPr>
              <a:t>The effective learning technique in addressing fingerprint classification is Transfer learning technique.</a:t>
            </a:r>
          </a:p>
          <a:p>
            <a:pPr marL="685800" indent="-685800">
              <a:spcBef>
                <a:spcPts val="0"/>
              </a:spcBef>
              <a:buClr>
                <a:schemeClr val="accent1"/>
              </a:buClr>
            </a:pPr>
            <a:endParaRPr lang="en-US" sz="4400" dirty="0">
              <a:solidFill>
                <a:schemeClr val="tx1"/>
              </a:solidFill>
            </a:endParaRPr>
          </a:p>
          <a:p>
            <a:pPr marL="685800" indent="-685800">
              <a:spcBef>
                <a:spcPts val="0"/>
              </a:spcBef>
              <a:buClr>
                <a:schemeClr val="accent1"/>
              </a:buClr>
            </a:pPr>
            <a:r>
              <a:rPr lang="en-US" sz="4400" dirty="0">
                <a:solidFill>
                  <a:schemeClr val="tx1"/>
                </a:solidFill>
              </a:rPr>
              <a:t>This dataset contains fingerprint images from 600 African subjects.</a:t>
            </a:r>
          </a:p>
          <a:p>
            <a:pPr marL="0" indent="0">
              <a:spcBef>
                <a:spcPts val="0"/>
              </a:spcBef>
              <a:buClr>
                <a:schemeClr val="accent1"/>
              </a:buClr>
              <a:buNone/>
            </a:pPr>
            <a:endParaRPr lang="en-US" dirty="0">
              <a:solidFill>
                <a:schemeClr val="accent1"/>
              </a:solidFill>
            </a:endParaRPr>
          </a:p>
          <a:p>
            <a:pPr marL="635000" marR="0" lvl="0" indent="-635000" algn="l" rtl="0">
              <a:lnSpc>
                <a:spcPct val="100000"/>
              </a:lnSpc>
              <a:spcBef>
                <a:spcPts val="0"/>
              </a:spcBef>
              <a:spcAft>
                <a:spcPts val="0"/>
              </a:spcAft>
              <a:buClr>
                <a:schemeClr val="accent1"/>
              </a:buClr>
              <a:buSzPts val="6000"/>
              <a:buFont typeface="Helvetica Neue"/>
              <a:buChar char="•"/>
            </a:pPr>
            <a:endParaRPr sz="4800" dirty="0"/>
          </a:p>
        </p:txBody>
      </p:sp>
      <p:sp>
        <p:nvSpPr>
          <p:cNvPr id="118" name="Google Shape;118;p6"/>
          <p:cNvSpPr txBox="1">
            <a:spLocks noGrp="1"/>
          </p:cNvSpPr>
          <p:nvPr>
            <p:ph type="sldNum" idx="12"/>
          </p:nvPr>
        </p:nvSpPr>
        <p:spPr>
          <a:xfrm>
            <a:off x="24075519" y="13323106"/>
            <a:ext cx="234342" cy="349338"/>
          </a:xfrm>
          <a:prstGeom prst="rect">
            <a:avLst/>
          </a:prstGeom>
          <a:noFill/>
          <a:ln>
            <a:noFill/>
          </a:ln>
        </p:spPr>
        <p:txBody>
          <a:bodyPr spcFirstLastPara="1" wrap="square" lIns="50800" tIns="50800" rIns="50800" bIns="50800" anchor="t" anchorCtr="0">
            <a:spAutoFit/>
          </a:bodyPr>
          <a:lstStyle/>
          <a:p>
            <a:pPr marL="0" lvl="0" indent="0" algn="ctr" rtl="0">
              <a:lnSpc>
                <a:spcPct val="100000"/>
              </a:lnSpc>
              <a:spcBef>
                <a:spcPts val="0"/>
              </a:spcBef>
              <a:spcAft>
                <a:spcPts val="0"/>
              </a:spcAft>
              <a:buClr>
                <a:srgbClr val="000000"/>
              </a:buClr>
              <a:buSzPts val="1700"/>
              <a:buFont typeface="Helvetica Neue Light"/>
              <a:buNone/>
            </a:pPr>
            <a:fld id="{00000000-1234-1234-1234-123412341234}" type="slidenum">
              <a:rPr lang="en-US" sz="1700"/>
              <a:t>8</a:t>
            </a:fld>
            <a:endParaRPr dirty="0"/>
          </a:p>
        </p:txBody>
      </p:sp>
      <p:pic>
        <p:nvPicPr>
          <p:cNvPr id="10" name="Picture 2" descr="Fingerprint Gender Classification(CNN) | by Buks | The Startup | Medium">
            <a:extLst>
              <a:ext uri="{FF2B5EF4-FFF2-40B4-BE49-F238E27FC236}">
                <a16:creationId xmlns:a16="http://schemas.microsoft.com/office/drawing/2014/main" id="{D1313577-9A64-4655-8C3A-01A2DA431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9" y="2641600"/>
            <a:ext cx="10982325" cy="929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CE05-EC4F-4D24-A007-6AA559550E03}"/>
              </a:ext>
            </a:extLst>
          </p:cNvPr>
          <p:cNvSpPr>
            <a:spLocks noGrp="1"/>
          </p:cNvSpPr>
          <p:nvPr>
            <p:ph type="title"/>
          </p:nvPr>
        </p:nvSpPr>
        <p:spPr/>
        <p:txBody>
          <a:bodyPr>
            <a:normAutofit/>
          </a:bodyPr>
          <a:lstStyle/>
          <a:p>
            <a:r>
              <a:rPr lang="en-US" sz="11200" b="1" dirty="0">
                <a:latin typeface="Helvetica Neue" panose="020B0604020202020204" charset="0"/>
              </a:rPr>
              <a:t>SOCOFing Dataset</a:t>
            </a:r>
          </a:p>
        </p:txBody>
      </p:sp>
      <p:sp>
        <p:nvSpPr>
          <p:cNvPr id="3" name="Text Placeholder 2">
            <a:extLst>
              <a:ext uri="{FF2B5EF4-FFF2-40B4-BE49-F238E27FC236}">
                <a16:creationId xmlns:a16="http://schemas.microsoft.com/office/drawing/2014/main" id="{03AD06F1-906B-422B-8FFA-8FD7E5F07278}"/>
              </a:ext>
            </a:extLst>
          </p:cNvPr>
          <p:cNvSpPr>
            <a:spLocks noGrp="1"/>
          </p:cNvSpPr>
          <p:nvPr>
            <p:ph type="body" idx="1"/>
          </p:nvPr>
        </p:nvSpPr>
        <p:spPr>
          <a:xfrm>
            <a:off x="1689101" y="3149600"/>
            <a:ext cx="10502900" cy="9296400"/>
          </a:xfrm>
        </p:spPr>
        <p:txBody>
          <a:bodyPr>
            <a:normAutofit fontScale="92500" lnSpcReduction="10000"/>
          </a:bodyPr>
          <a:lstStyle/>
          <a:p>
            <a:r>
              <a:rPr lang="en-US" dirty="0">
                <a:solidFill>
                  <a:schemeClr val="tx1"/>
                </a:solidFill>
              </a:rPr>
              <a:t>This dataset consists of a total of 6000 real fingerprint images, gathered from 600 individuals with unique features including in terms of gender type, hand type and finger name. </a:t>
            </a:r>
          </a:p>
          <a:p>
            <a:r>
              <a:rPr lang="en-US" dirty="0">
                <a:solidFill>
                  <a:schemeClr val="tx1"/>
                </a:solidFill>
              </a:rPr>
              <a:t>This is a sample of ten real fingerprints of one person (a) is a male subject's left and right-hand fingerprints, and (b) is a female subject's left and right- hand fingerprints</a:t>
            </a:r>
          </a:p>
          <a:p>
            <a:endParaRPr lang="en-US" dirty="0">
              <a:solidFill>
                <a:schemeClr val="accent1"/>
              </a:solidFill>
            </a:endParaRPr>
          </a:p>
          <a:p>
            <a:endParaRPr lang="en-US" dirty="0"/>
          </a:p>
        </p:txBody>
      </p:sp>
      <p:sp>
        <p:nvSpPr>
          <p:cNvPr id="4" name="Slide Number Placeholder 3">
            <a:extLst>
              <a:ext uri="{FF2B5EF4-FFF2-40B4-BE49-F238E27FC236}">
                <a16:creationId xmlns:a16="http://schemas.microsoft.com/office/drawing/2014/main" id="{00D27A85-2CF4-43FC-8753-F1A9C48C6A9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sz="2400" dirty="0"/>
          </a:p>
        </p:txBody>
      </p:sp>
      <p:pic>
        <p:nvPicPr>
          <p:cNvPr id="6" name="Picture 5">
            <a:extLst>
              <a:ext uri="{FF2B5EF4-FFF2-40B4-BE49-F238E27FC236}">
                <a16:creationId xmlns:a16="http://schemas.microsoft.com/office/drawing/2014/main" id="{8E9DE108-333B-454D-8268-A74804343AC6}"/>
              </a:ext>
            </a:extLst>
          </p:cNvPr>
          <p:cNvPicPr>
            <a:picLocks noChangeAspect="1"/>
          </p:cNvPicPr>
          <p:nvPr/>
        </p:nvPicPr>
        <p:blipFill>
          <a:blip r:embed="rId2"/>
          <a:stretch>
            <a:fillRect/>
          </a:stretch>
        </p:blipFill>
        <p:spPr>
          <a:xfrm>
            <a:off x="13720532" y="2649380"/>
            <a:ext cx="8396517" cy="10124495"/>
          </a:xfrm>
          <a:prstGeom prst="rect">
            <a:avLst/>
          </a:prstGeom>
        </p:spPr>
      </p:pic>
    </p:spTree>
    <p:extLst>
      <p:ext uri="{BB962C8B-B14F-4D97-AF65-F5344CB8AC3E}">
        <p14:creationId xmlns:p14="http://schemas.microsoft.com/office/powerpoint/2010/main" val="37126810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1041</TotalTime>
  <Words>1149</Words>
  <Application>Microsoft Macintosh PowerPoint</Application>
  <PresentationFormat>Custom</PresentationFormat>
  <Paragraphs>107</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Century Gothic</vt:lpstr>
      <vt:lpstr>Cambria Math</vt:lpstr>
      <vt:lpstr>Wingdings 3</vt:lpstr>
      <vt:lpstr>Helvetica Neue</vt:lpstr>
      <vt:lpstr>Wingdings</vt:lpstr>
      <vt:lpstr>Helvetica Neue Light</vt:lpstr>
      <vt:lpstr>Arial</vt:lpstr>
      <vt:lpstr>Wisp</vt:lpstr>
      <vt:lpstr>Project Presentation: Gender Classification Using Fingerprints </vt:lpstr>
      <vt:lpstr>Introduction</vt:lpstr>
      <vt:lpstr>Related Works</vt:lpstr>
      <vt:lpstr>Proposed Architecture</vt:lpstr>
      <vt:lpstr>Contribution</vt:lpstr>
      <vt:lpstr>Contribution</vt:lpstr>
      <vt:lpstr>Preliminary Research</vt:lpstr>
      <vt:lpstr>Data</vt:lpstr>
      <vt:lpstr>SOCOFing Dataset</vt:lpstr>
      <vt:lpstr>Metrics</vt:lpstr>
      <vt:lpstr>Results</vt:lpstr>
      <vt:lpstr>Results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Saisandeep Vemulakonda</dc:creator>
  <cp:lastModifiedBy>Deepak Neelam</cp:lastModifiedBy>
  <cp:revision>46</cp:revision>
  <dcterms:modified xsi:type="dcterms:W3CDTF">2024-08-02T03:48:00Z</dcterms:modified>
</cp:coreProperties>
</file>