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0" r:id="rId3"/>
    <p:sldId id="258" r:id="rId4"/>
    <p:sldId id="277" r:id="rId5"/>
    <p:sldId id="260" r:id="rId6"/>
    <p:sldId id="274" r:id="rId7"/>
    <p:sldId id="262" r:id="rId8"/>
    <p:sldId id="265" r:id="rId9"/>
    <p:sldId id="275" r:id="rId10"/>
    <p:sldId id="263" r:id="rId11"/>
    <p:sldId id="266" r:id="rId12"/>
    <p:sldId id="264" r:id="rId13"/>
    <p:sldId id="272" r:id="rId14"/>
    <p:sldId id="276" r:id="rId15"/>
    <p:sldId id="267" r:id="rId16"/>
    <p:sldId id="268" r:id="rId17"/>
    <p:sldId id="269" r:id="rId18"/>
    <p:sldId id="273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3D49EEB-F28C-A838-4ABB-7E2D2A2D2FDC}" name="Alexandra Perez" initials="AP" userId="S::alexandra.perez7@my.utsa.edu::83b76ebe-195e-4fdd-8ada-9ff88ed102f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7090"/>
    <a:srgbClr val="685135"/>
    <a:srgbClr val="BDA07D"/>
    <a:srgbClr val="F5F9F9"/>
    <a:srgbClr val="627272"/>
    <a:srgbClr val="93A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FF1439-73B4-87AE-E7BA-3EA17C1A0999}" v="411" dt="2024-12-03T23:53:30.363"/>
    <p1510:client id="{0DBB1FE3-A268-6628-19EB-2818311DB2D5}" v="28" dt="2024-12-05T23:29:37.560"/>
    <p1510:client id="{406B5836-8DDA-7A7E-4E01-38F823F11A07}" v="166" dt="2024-12-05T20:53:58.774"/>
    <p1510:client id="{4F7B0BA6-F18F-8D71-2E29-61D707ACC690}" v="267" dt="2024-12-03T23:58:54.479"/>
    <p1510:client id="{A8257144-8985-F829-7831-87A7A59ED5C5}" v="3" dt="2024-12-05T09:59:14.306"/>
    <p1510:client id="{D253E550-BB10-89C4-ECB0-AE2FC9A51404}" v="351" dt="2024-12-05T09:36:05.322"/>
    <p1510:client id="{DF3126A8-9AFC-D44F-641F-B39D8A4477F1}" v="209" dt="2024-12-03T23:50:57.651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AF03AE-1CC2-475F-B909-50970E9699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3C45E-73BA-4C86-A24F-A5006B4E7B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7A4CE-17BB-4BB2-AC7B-97495293E2A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DB874-DF6A-4AFA-8055-4AD7EE4CE3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7078F-04CB-4625-B536-5BCAA2EC6C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EF92D-82DD-4142-BCE8-036B91487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70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C8F5-2FDA-4718-81AA-24F4816BBD5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EC616-C518-4358-9496-6C33B2F5F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2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C616-C518-4358-9496-6C33B2F5FA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50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C616-C518-4358-9496-6C33B2F5FA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6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C616-C518-4358-9496-6C33B2F5FA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69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Deepak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C616-C518-4358-9496-6C33B2F5FA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65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Deepak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C616-C518-4358-9496-6C33B2F5FA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22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Deepak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C616-C518-4358-9496-6C33B2F5FA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85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Deepak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C616-C518-4358-9496-6C33B2F5FA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69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Deepak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C616-C518-4358-9496-6C33B2F5FA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10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C616-C518-4358-9496-6C33B2F5FA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0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769" y="2683895"/>
            <a:ext cx="5278514" cy="28622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0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636" y="5568698"/>
            <a:ext cx="5278514" cy="6181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52488" y="950976"/>
            <a:ext cx="5239512" cy="49651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pc="400" baseline="0"/>
            </a:lvl1pPr>
          </a:lstStyle>
          <a:p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EEBC2D4-4F41-249E-7141-E0E12113CE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72346" y="0"/>
            <a:ext cx="28956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8060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65D0-3E91-45C0-BC6C-CC7BFE58B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4800" y="3429000"/>
            <a:ext cx="3097320" cy="978408"/>
          </a:xfrm>
          <a:prstGeom prst="rect">
            <a:avLst/>
          </a:prstGeom>
        </p:spPr>
        <p:txBody>
          <a:bodyPr anchor="ctr"/>
          <a:lstStyle>
            <a:lvl1pPr algn="l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651A5D-2C86-4900-A248-8559E39BDA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0510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pc="400" baseline="0"/>
            </a:lvl1pPr>
          </a:lstStyle>
          <a:p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5F84479-AB5A-4587-BAAF-A05E52224B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5700" y="2854660"/>
            <a:ext cx="4749800" cy="2129971"/>
          </a:xfrm>
          <a:prstGeom prst="rect">
            <a:avLst/>
          </a:prstGeom>
        </p:spPr>
        <p:txBody>
          <a:bodyPr anchor="ctr"/>
          <a:lstStyle>
            <a:lvl1pPr marL="285750" indent="-28575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cap="none" spc="50" baseline="0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3D8D3253-3A08-4F2F-B6B3-607BBC6B33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5788241"/>
            <a:ext cx="12192000" cy="1069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pc="400" baseline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3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220C40-4EC0-BFB1-D615-1455BA15A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3684897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B9A4D3-8D91-4865-B422-5F60885A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592874" y="3684898"/>
            <a:ext cx="9006253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ECDAF5-DEB9-4A0C-9165-6ED23184A3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5435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EA1AD-EC70-422F-BADD-FCA14BF9D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28750" y="3520775"/>
            <a:ext cx="328246" cy="3282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84996E-63EA-4C88-816A-3AE158BB5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80314" y="3520775"/>
            <a:ext cx="328246" cy="3282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A09893-F9A1-4FA2-A462-C1C443EC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31878" y="3520775"/>
            <a:ext cx="328246" cy="32824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9FBC17-744B-4367-90B4-20C9CDBD1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83442" y="3520775"/>
            <a:ext cx="328246" cy="32824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D6CCE-53EA-424C-A29B-35A77F7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35004" y="3520775"/>
            <a:ext cx="328246" cy="3282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ADC218-9303-4431-8BD2-4D5F9C19A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92873" y="2964383"/>
            <a:ext cx="0" cy="41571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724929-97F8-4988-BD69-D86CAA695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1" y="2964383"/>
            <a:ext cx="0" cy="4157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0FEF08-1FB7-46B4-AB6B-D672A96A7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99127" y="2964383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8BA510CE-108D-434A-9BE7-BE67121752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5172" y="2075688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00414708-82D0-44BF-8CBD-2D165A3856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5172" y="2578608"/>
            <a:ext cx="2251564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272F07D4-1C66-4FA2-8361-FC6267F177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70216" y="2075688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432C0CF3-19F3-4C10-9EEC-BA5E5F3FD2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70216" y="2578608"/>
            <a:ext cx="2251564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4A3A0AFC-7EB9-4059-8C59-C42379BA92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73340" y="2075688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417F27A8-21AF-48E6-8A67-65C9920A30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73340" y="2578608"/>
            <a:ext cx="2251564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26C8D2A-15B8-4AB1-83F7-74DB0A35CC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16736" y="4398264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07311D06-DEA1-4811-AC58-E3B935DC5A8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6736" y="4917263"/>
            <a:ext cx="2251562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23AC1CF6-E394-4A35-A634-F187E005A4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21784" y="4398264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3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F72BEB0-9B11-4205-B9FC-10E5201C813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21784" y="4917263"/>
            <a:ext cx="2251562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574CD7-C8A6-4F56-81B4-F72FB22E0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844715" y="3977431"/>
            <a:ext cx="0" cy="41571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FC7994-2504-4FF9-81F5-24405FEF0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47565" y="3977431"/>
            <a:ext cx="0" cy="415716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83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column layout"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101351-79F8-4AD7-A22B-E7AFB1C69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9A49BC-8099-40DE-8210-5A1CBAA42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7BBE6-4278-4E33-9044-72A2E0C0E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8564" y="1585733"/>
            <a:ext cx="2065188" cy="39959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549E-0E7C-4599-B51C-97AA7E52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32832" y="1585733"/>
            <a:ext cx="2065188" cy="39959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7C507F-AD4D-47B6-88C3-C1D0154FB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63405" y="1585733"/>
            <a:ext cx="2065188" cy="39959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0266B1-BBD1-44C0-8D4C-4E651D320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3980" y="1585733"/>
            <a:ext cx="2065188" cy="399591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1BB1CE-E3FA-4E7F-A54B-3FB675098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1052" y="1585733"/>
            <a:ext cx="2065188" cy="39959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D11F63-A3DB-4EB1-9148-6E8C6678D1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7843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normalizeH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96E63495-7407-4360-95F6-82D0C68813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7843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3A879552-0B9C-48EC-8D07-A24DB252D6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52111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8337BD60-5C54-4FEC-A9D6-5C29EB9479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52111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25F7073D-87C3-473A-9A04-748C3F6826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82684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5CB2BF3B-6E9D-4A28-A938-C9CC9E4964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2684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4E179CD-2F9C-44FA-813E-253ACC4A97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13259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34D58360-D7DD-4F33-A29E-5F4835C2DC5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13259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AA5A81E7-83B9-4A30-9A57-98FFF27160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30331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C45C6D3E-88B9-42D5-9A94-6D2B9CA3CD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30331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37453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A750E0F3-3708-7BB7-7A9E-123ED3BAC6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D283EBF-8FBA-4A7A-9DCE-23E0BF7F6A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69848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8D76D02-A6E3-446F-B85B-CAD9ED0641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0664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90954B1A-CAD7-4645-A1B3-1A5EFD54C9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0664" y="5431536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D517EAC0-89E0-4247-B048-92F65C868A7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236976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F5710E0-5399-4C8A-9D92-390195CB6F2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907792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19883F1-27DD-46A1-AD71-3AE1425600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907792" y="5431536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7847BEB8-AC95-445E-AFB4-34B7658BB992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5404104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82B5CAB5-1932-4DC0-BBBD-8ABA7C5D5DE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74920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E248F87C-2911-41CB-A4BD-6ECD4E13B8C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74920" y="5431536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7B6B3681-1E21-44DA-AADA-F5E638A87423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7571232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2D88AD4B-15C6-42C2-B9A5-BD645DA67D7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242048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D79E337C-DD94-4BC6-9F28-69AC04CD2B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242048" y="5431536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026B0125-C5D1-4397-BA37-9D1FCB7DA71E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9738360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A57BE95A-45E1-4F78-9162-0D9005657D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409176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EF2F2B86-E2A2-406A-9EED-2FBD6601798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409176" y="5431536"/>
            <a:ext cx="2069690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EAB4BA-80BD-7371-B929-19121B20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444748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5AB06E-DF62-F8F9-5394-965FE9EF6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288188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703C-0E17-F953-C69A-F4BE3C334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9959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4C6290-D338-8FBA-9D0B-CAF45DE68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39717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04D8C7-8727-8343-DFC8-E415C809B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78565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1314"/>
            <a:ext cx="12192000" cy="3806686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29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4B8443F-E5FA-5D35-EFF6-7896CFEE75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063838"/>
            <a:ext cx="5066324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add subtitle here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9C9904-11DE-F8AA-4316-5ACEC5829E3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8199" y="2486203"/>
            <a:ext cx="10515600" cy="3343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253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98BF-0DCC-40E9-B9E5-892F3CCF54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224" y="502920"/>
            <a:ext cx="5010912" cy="1627632"/>
          </a:xfrm>
          <a:prstGeom prst="rect">
            <a:avLst/>
          </a:prstGeom>
          <a:noFill/>
        </p:spPr>
        <p:txBody>
          <a:bodyPr lIns="91440" tIns="45720" rIns="91440" bIns="45720" anchor="t" anchorCtr="0"/>
          <a:lstStyle>
            <a:lvl1pPr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8C8EB8A-A968-4E47-AE69-9A01E7717EB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68496" y="2752344"/>
            <a:ext cx="3602736" cy="3255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spc="400" baseline="0"/>
            </a:lvl1pPr>
          </a:lstStyle>
          <a:p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AD04F8B-0B18-4B5F-B3A8-8EEDC439F5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90288" y="1911096"/>
            <a:ext cx="2350008" cy="99669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lIns="1371600" bIns="365760" anchor="ctr"/>
          <a:lstStyle>
            <a:lvl1pPr marL="0" indent="0" algn="l">
              <a:buNone/>
              <a:defRPr sz="2000" i="0" cap="none" spc="20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F8DE9-CF33-BBAF-FFA6-1487D09E6B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46136" y="0"/>
            <a:ext cx="3602736" cy="3255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spc="400" baseline="0"/>
            </a:lvl1pPr>
          </a:lstStyle>
          <a:p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37F6F0D-FCD4-63B1-5371-FFB63A75BBE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946136" y="3602736"/>
            <a:ext cx="3602736" cy="3255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spc="400" baseline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7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9A62FB8A-A588-91BB-620B-64E5D20902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B9DAAC-E781-43E6-913C-893B8D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1655546"/>
            <a:ext cx="12192001" cy="5202454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6584" y="2276856"/>
            <a:ext cx="2743200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add subtitle here 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6D9CE0F4-78C6-4BD6-9C58-FDFC16FF09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86584" y="2916936"/>
            <a:ext cx="2743200" cy="25603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200" spc="5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499BD94-B24B-4B23-9B87-81DF413EA4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0" y="2276856"/>
            <a:ext cx="2743200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add subtitle here 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BC5A941-8EB4-4D4B-9671-6B8FA6447A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58000" y="2916936"/>
            <a:ext cx="2743200" cy="25603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200" spc="5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9C76B36E-858A-1EFF-2A70-C8D5ADDC0C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5788241"/>
            <a:ext cx="12192000" cy="1069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pc="400" baseline="0"/>
            </a:lvl1pPr>
          </a:lstStyle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777FD6-2BEA-C70A-1C6D-8885D53E9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2470543" y="2771478"/>
            <a:ext cx="60725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ABE26A-0746-BC10-0802-C29EAD6C2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6968402" y="2771478"/>
            <a:ext cx="60725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79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10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4" r:id="rId3"/>
    <p:sldLayoutId id="2147483657" r:id="rId4"/>
    <p:sldLayoutId id="2147483656" r:id="rId5"/>
    <p:sldLayoutId id="2147483665" r:id="rId6"/>
    <p:sldLayoutId id="2147483652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qeegsupport.com/differential-effects-of-thetabeta-and-smr-neurofeedback-in-adhd-on-sleep-onset-latency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yoclinic.org/diseases-conditions/sleep-disorders/symptoms-causes/syc-20354018" TargetMode="External"/><Relationship Id="rId2" Type="http://schemas.openxmlformats.org/officeDocument/2006/relationships/hyperlink" Target="https://www.nhlbi.nih.gov/health-topics/education-and-awareness/sleep-health#:~:text=About%2050%20to%2070%20million,need%20to%20protect%20their%20health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ickr.com/photos/nadap_usnavy/860914168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D64C50-A740-468A-8AB6-F949358D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/>
          <a:lstStyle/>
          <a:p>
            <a:r>
              <a:rPr lang="en-US" sz="5400"/>
              <a:t>Sleep disorders</a:t>
            </a:r>
            <a:endParaRPr lang="en-US" sz="5400">
              <a:cs typeface="Segoe UI Ligh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94A06-38B8-4C8F-ABF0-FB763704D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5776" y="5542117"/>
            <a:ext cx="5278514" cy="618142"/>
          </a:xfrm>
        </p:spPr>
        <p:txBody>
          <a:bodyPr lIns="91440" tIns="45720" rIns="91440" bIns="45720" anchor="t"/>
          <a:lstStyle/>
          <a:p>
            <a:pPr algn="r"/>
            <a:r>
              <a:rPr lang="en-US" sz="2400" b="1">
                <a:latin typeface="Times New Roman"/>
                <a:cs typeface="Times New Roman"/>
              </a:rPr>
              <a:t>Deepak Neelam, Alexandra Perez, and Nathan Tatko</a:t>
            </a:r>
            <a:endParaRPr lang="en-US" sz="2400">
              <a:latin typeface="Times New Roman"/>
              <a:cs typeface="Times New Roman"/>
            </a:endParaRPr>
          </a:p>
        </p:txBody>
      </p:sp>
      <p:pic>
        <p:nvPicPr>
          <p:cNvPr id="6" name="Picture Placeholder 5" descr="A person lying in bed with a clock&#10;&#10;Description automatically generated">
            <a:extLst>
              <a:ext uri="{FF2B5EF4-FFF2-40B4-BE49-F238E27FC236}">
                <a16:creationId xmlns:a16="http://schemas.microsoft.com/office/drawing/2014/main" id="{03C29D19-2732-6417-E1C3-8F45563C28F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234" r="12234"/>
          <a:stretch/>
        </p:blipFill>
        <p:spPr>
          <a:xfrm>
            <a:off x="6952488" y="950976"/>
            <a:ext cx="5239512" cy="4965192"/>
          </a:xfr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37C1019-D992-06C7-BBAF-C153A2F43F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500337-BDB0-8C0E-A292-BE1A9E824E49}"/>
              </a:ext>
            </a:extLst>
          </p:cNvPr>
          <p:cNvSpPr txBox="1"/>
          <p:nvPr/>
        </p:nvSpPr>
        <p:spPr>
          <a:xfrm>
            <a:off x="6953250" y="5916613"/>
            <a:ext cx="5238750" cy="3175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/>
              <a:t>ThePhoto by PhotoAuthor is licensed under CCYYSA.</a:t>
            </a:r>
          </a:p>
        </p:txBody>
      </p:sp>
    </p:spTree>
    <p:extLst>
      <p:ext uri="{BB962C8B-B14F-4D97-AF65-F5344CB8AC3E}">
        <p14:creationId xmlns:p14="http://schemas.microsoft.com/office/powerpoint/2010/main" val="972569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8F72B-9CE0-F7E9-FF15-D4BC5F79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cs typeface="Segoe UI Light"/>
              </a:rPr>
              <a:t>Methods: MANOVA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ED8F7-EE89-293F-6312-189628264E6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lIns="91440" tIns="45720" rIns="91440" bIns="45720" anchor="ctr"/>
          <a:lstStyle/>
          <a:p>
            <a:pPr marL="0" indent="0">
              <a:buNone/>
            </a:pPr>
            <a:r>
              <a:rPr lang="en-US">
                <a:latin typeface="Segoe UI"/>
                <a:cs typeface="Segoe UI Light"/>
              </a:rPr>
              <a:t>Performed One-Way MANOVA using Wilks Lambda test</a:t>
            </a:r>
            <a:endParaRPr lang="en-US">
              <a:latin typeface="Segoe UI"/>
            </a:endParaRPr>
          </a:p>
          <a:p>
            <a:r>
              <a:rPr lang="en-US" spc="50">
                <a:cs typeface="Segoe UI Light"/>
              </a:rPr>
              <a:t>Tested difference in means of all continuous variables for the Sleep Disorder and No Sleep Disorder groups</a:t>
            </a:r>
          </a:p>
          <a:p>
            <a:r>
              <a:rPr lang="en-US">
                <a:cs typeface="Segoe UI Light"/>
              </a:rPr>
              <a:t>Tested difference in means of variables involving physical activity for the Sleep Disorder and No Sleep Disorder groups</a:t>
            </a:r>
          </a:p>
          <a:p>
            <a:pPr marL="0" indent="0">
              <a:buNone/>
            </a:pPr>
            <a:endParaRPr lang="en-US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5629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E121-0563-AB7C-FF76-7977A17C0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cs typeface="Segoe UI Light"/>
              </a:rPr>
              <a:t>Results: Manova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57697-CF48-C880-6F91-ACB971B099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21587" y="2178925"/>
            <a:ext cx="4749800" cy="2129971"/>
          </a:xfrm>
        </p:spPr>
        <p:txBody>
          <a:bodyPr lIns="91440" tIns="45720" rIns="91440" bIns="45720" anchor="ctr"/>
          <a:lstStyle/>
          <a:p>
            <a:pPr marL="0" indent="0">
              <a:buNone/>
            </a:pPr>
            <a:r>
              <a:rPr lang="en-US">
                <a:cs typeface="Segoe UI Light"/>
              </a:rPr>
              <a:t>All Continuous Predictors</a:t>
            </a:r>
          </a:p>
          <a:p>
            <a:endParaRPr lang="en-US">
              <a:cs typeface="Segoe UI Light"/>
            </a:endParaRPr>
          </a:p>
          <a:p>
            <a:endParaRPr lang="en-US">
              <a:cs typeface="Segoe UI Light"/>
            </a:endParaRPr>
          </a:p>
          <a:p>
            <a:endParaRPr lang="en-US">
              <a:cs typeface="Segoe UI Light"/>
            </a:endParaRPr>
          </a:p>
          <a:p>
            <a:endParaRPr lang="en-US">
              <a:cs typeface="Segoe UI Light"/>
            </a:endParaRPr>
          </a:p>
          <a:p>
            <a:pPr marL="0" indent="0">
              <a:buNone/>
            </a:pPr>
            <a:r>
              <a:rPr lang="en-US">
                <a:cs typeface="Segoe UI Light"/>
              </a:rPr>
              <a:t>Physical Activity Predictors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28075F4-2D6A-6A2A-6957-45F23BF17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442259"/>
              </p:ext>
            </p:extLst>
          </p:nvPr>
        </p:nvGraphicFramePr>
        <p:xfrm>
          <a:off x="4024510" y="2562678"/>
          <a:ext cx="8168643" cy="1383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3324998002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829675301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859919923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1185463795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513381548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881865453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246859036"/>
                    </a:ext>
                  </a:extLst>
                </a:gridCol>
              </a:tblGrid>
              <a:tr h="3721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Wilks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Approx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Num 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Den 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Pr</a:t>
                      </a:r>
                      <a:r>
                        <a:rPr lang="en-US"/>
                        <a:t>(&gt;F)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05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Sleep Disorder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0.37626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86.675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 2.2e-16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26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Residuals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34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6ECE801-5099-08EB-9759-E2B3E133E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862521"/>
              </p:ext>
            </p:extLst>
          </p:nvPr>
        </p:nvGraphicFramePr>
        <p:xfrm>
          <a:off x="4024509" y="4417357"/>
          <a:ext cx="8168643" cy="1383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3324998002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829675301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859919923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1185463795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513381548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881865453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246859036"/>
                    </a:ext>
                  </a:extLst>
                </a:gridCol>
              </a:tblGrid>
              <a:tr h="3721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Wilks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Approx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Num 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Den 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Pr</a:t>
                      </a:r>
                      <a:r>
                        <a:rPr lang="en-US"/>
                        <a:t>(&gt;F)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05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Sleep Disorder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0.97905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3.9702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0.01968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26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Residuals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510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99CF4-7CA4-C68C-B849-4223E774A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3429000"/>
            <a:ext cx="3528451" cy="1138828"/>
          </a:xfrm>
        </p:spPr>
        <p:txBody>
          <a:bodyPr lIns="91440" tIns="45720" rIns="91440" bIns="45720" anchor="ctr"/>
          <a:lstStyle/>
          <a:p>
            <a:r>
              <a:rPr lang="en-US">
                <a:cs typeface="Segoe UI Light"/>
              </a:rPr>
              <a:t>Methods: Classification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64D34-1653-1DF3-C686-0D0DC2A456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4589" y="1443549"/>
            <a:ext cx="4796837" cy="3964415"/>
          </a:xfrm>
        </p:spPr>
        <p:txBody>
          <a:bodyPr lIns="91440" tIns="45720" rIns="91440" bIns="45720" anchor="ctr"/>
          <a:lstStyle/>
          <a:p>
            <a:r>
              <a:rPr lang="en-US" sz="1800">
                <a:cs typeface="Segoe UI Light"/>
              </a:rPr>
              <a:t>Split data into training and testing sets using Data Partition</a:t>
            </a:r>
          </a:p>
          <a:p>
            <a:r>
              <a:rPr lang="en-US" sz="1800">
                <a:cs typeface="Segoe UI Light"/>
              </a:rPr>
              <a:t>Used Linear Discriminant Analysis and Quadratic Discriminant Analysis models to predict sleep disorders</a:t>
            </a:r>
          </a:p>
          <a:p>
            <a:r>
              <a:rPr lang="en-US" sz="1800">
                <a:cs typeface="Segoe UI Light"/>
              </a:rPr>
              <a:t>Models contained only the continuous and binary predictors</a:t>
            </a:r>
          </a:p>
          <a:p>
            <a:r>
              <a:rPr lang="en-US" sz="1800">
                <a:cs typeface="Segoe UI Light"/>
              </a:rPr>
              <a:t>Utilized Logistic Regression to identify significant predictors for Lasso</a:t>
            </a:r>
          </a:p>
        </p:txBody>
      </p:sp>
    </p:spTree>
    <p:extLst>
      <p:ext uri="{BB962C8B-B14F-4D97-AF65-F5344CB8AC3E}">
        <p14:creationId xmlns:p14="http://schemas.microsoft.com/office/powerpoint/2010/main" val="1403447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6301-22CF-6A9F-5A7B-E9DCDC58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89" y="2935941"/>
            <a:ext cx="3097320" cy="978408"/>
          </a:xfrm>
        </p:spPr>
        <p:txBody>
          <a:bodyPr lIns="91440" tIns="45720" rIns="91440" bIns="45720" anchor="ctr"/>
          <a:lstStyle/>
          <a:p>
            <a:r>
              <a:rPr lang="en-US" sz="3600">
                <a:cs typeface="Segoe UI Light"/>
              </a:rPr>
              <a:t>Methods: logistic regression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6FED65A-B962-E0C5-3CE6-41951AAC54FF}"/>
              </a:ext>
            </a:extLst>
          </p:cNvPr>
          <p:cNvSpPr txBox="1">
            <a:spLocks/>
          </p:cNvSpPr>
          <p:nvPr/>
        </p:nvSpPr>
        <p:spPr>
          <a:xfrm>
            <a:off x="4793130" y="2577353"/>
            <a:ext cx="6423225" cy="1973489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200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3E7090"/>
                </a:solidFill>
                <a:cs typeface="Segoe UI Light"/>
              </a:rPr>
              <a:t>Age</a:t>
            </a:r>
            <a:r>
              <a:rPr lang="en-US" sz="2800">
                <a:solidFill>
                  <a:srgbClr val="000000"/>
                </a:solidFill>
                <a:cs typeface="Segoe UI Light"/>
              </a:rPr>
              <a:t>, </a:t>
            </a:r>
            <a:r>
              <a:rPr lang="en-US" sz="2800">
                <a:solidFill>
                  <a:srgbClr val="3E7090"/>
                </a:solidFill>
                <a:cs typeface="Segoe UI Light"/>
              </a:rPr>
              <a:t>Occupation-IT/Tech</a:t>
            </a:r>
            <a:r>
              <a:rPr lang="en-US" sz="2800">
                <a:solidFill>
                  <a:srgbClr val="000000"/>
                </a:solidFill>
                <a:cs typeface="Segoe UI Light"/>
              </a:rPr>
              <a:t>, </a:t>
            </a:r>
            <a:r>
              <a:rPr lang="en-US" sz="2800">
                <a:solidFill>
                  <a:srgbClr val="3E7090"/>
                </a:solidFill>
                <a:cs typeface="Segoe UI Light"/>
              </a:rPr>
              <a:t>Quality of Sleep</a:t>
            </a:r>
            <a:r>
              <a:rPr lang="en-US" sz="2800">
                <a:solidFill>
                  <a:srgbClr val="000000"/>
                </a:solidFill>
                <a:cs typeface="Segoe UI Light"/>
              </a:rPr>
              <a:t>, </a:t>
            </a:r>
            <a:r>
              <a:rPr lang="en-US" sz="2800" cap="none">
                <a:solidFill>
                  <a:srgbClr val="000000"/>
                </a:solidFill>
                <a:cs typeface="Segoe UI Light"/>
              </a:rPr>
              <a:t>and </a:t>
            </a:r>
            <a:r>
              <a:rPr lang="en-US" sz="2800">
                <a:solidFill>
                  <a:srgbClr val="3E7090"/>
                </a:solidFill>
                <a:cs typeface="Segoe UI Light"/>
              </a:rPr>
              <a:t>BMI_BINARY</a:t>
            </a:r>
            <a:r>
              <a:rPr lang="en-US" sz="2800">
                <a:solidFill>
                  <a:srgbClr val="000000"/>
                </a:solidFill>
                <a:cs typeface="Segoe UI Light"/>
              </a:rPr>
              <a:t> </a:t>
            </a:r>
            <a:r>
              <a:rPr lang="en-US" sz="2800" cap="none">
                <a:solidFill>
                  <a:srgbClr val="000000"/>
                </a:solidFill>
                <a:cs typeface="Segoe UI Light"/>
              </a:rPr>
              <a:t>were significantly important due to their p-value</a:t>
            </a:r>
            <a:endParaRPr lang="en-US" sz="2400" cap="none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12938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6301-22CF-6A9F-5A7B-E9DCDC58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071" y="389964"/>
            <a:ext cx="3097320" cy="978408"/>
          </a:xfrm>
        </p:spPr>
        <p:txBody>
          <a:bodyPr lIns="91440" tIns="45720" rIns="91440" bIns="45720" anchor="ctr"/>
          <a:lstStyle/>
          <a:p>
            <a:r>
              <a:rPr lang="en-US">
                <a:cs typeface="Segoe UI Light"/>
              </a:rPr>
              <a:t>Methods: lasso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C995C-EE40-3692-D490-02BAE74890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04877" y="1223084"/>
            <a:ext cx="3934012" cy="2041097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2400" u="sng">
                <a:solidFill>
                  <a:srgbClr val="0070C0"/>
                </a:solidFill>
                <a:cs typeface="Segoe UI Light"/>
              </a:rPr>
              <a:t>With All Predictors</a:t>
            </a:r>
            <a:r>
              <a:rPr lang="en-US" sz="2400">
                <a:solidFill>
                  <a:srgbClr val="0070C0"/>
                </a:solidFill>
                <a:cs typeface="Segoe UI Light"/>
              </a:rPr>
              <a:t>:</a:t>
            </a:r>
            <a:endParaRPr lang="en-US">
              <a:solidFill>
                <a:srgbClr val="0070C0"/>
              </a:solidFill>
            </a:endParaRPr>
          </a:p>
          <a:p>
            <a:r>
              <a:rPr lang="en-US" sz="2000">
                <a:cs typeface="Segoe UI Light"/>
              </a:rPr>
              <a:t>Accuracy: 89.19%</a:t>
            </a:r>
          </a:p>
          <a:p>
            <a:r>
              <a:rPr lang="en-US" sz="2000">
                <a:cs typeface="Segoe UI Light"/>
              </a:rPr>
              <a:t>AUC: .9231</a:t>
            </a:r>
          </a:p>
          <a:p>
            <a:r>
              <a:rPr lang="en-US" sz="2000">
                <a:cs typeface="Segoe UI Light"/>
              </a:rPr>
              <a:t>Precision: .8929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BDB66-DF78-FB9B-6FF7-DDB74519DF41}"/>
              </a:ext>
            </a:extLst>
          </p:cNvPr>
          <p:cNvSpPr txBox="1">
            <a:spLocks/>
          </p:cNvSpPr>
          <p:nvPr/>
        </p:nvSpPr>
        <p:spPr>
          <a:xfrm>
            <a:off x="7831418" y="1223084"/>
            <a:ext cx="3880224" cy="203257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85750" indent="-28575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 cap="none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>
                <a:solidFill>
                  <a:srgbClr val="FF0000"/>
                </a:solidFill>
                <a:cs typeface="Segoe UI Light"/>
              </a:rPr>
              <a:t>With Significant Predictors</a:t>
            </a:r>
            <a:r>
              <a:rPr lang="en-US" sz="2400">
                <a:solidFill>
                  <a:srgbClr val="FF0000"/>
                </a:solidFill>
                <a:cs typeface="Segoe UI Light"/>
              </a:rPr>
              <a:t>:</a:t>
            </a:r>
            <a:endParaRPr lang="en-US">
              <a:solidFill>
                <a:srgbClr val="FF0000"/>
              </a:solidFill>
              <a:cs typeface="Segoe UI Light"/>
            </a:endParaRPr>
          </a:p>
          <a:p>
            <a:r>
              <a:rPr lang="en-US" sz="2000">
                <a:cs typeface="Segoe UI Light"/>
              </a:rPr>
              <a:t>Accuracy: 89.19%</a:t>
            </a:r>
          </a:p>
          <a:p>
            <a:r>
              <a:rPr lang="en-US" sz="2000">
                <a:cs typeface="Segoe UI Light"/>
              </a:rPr>
              <a:t>AUC: .9383</a:t>
            </a:r>
          </a:p>
          <a:p>
            <a:r>
              <a:rPr lang="en-US" sz="2000">
                <a:cs typeface="Segoe UI Light"/>
              </a:rPr>
              <a:t>Precision: .9643</a:t>
            </a:r>
          </a:p>
        </p:txBody>
      </p:sp>
      <p:pic>
        <p:nvPicPr>
          <p:cNvPr id="7" name="Picture 6" descr="A diagram of a comparison of a full lasso&#10;&#10;Description automatically generated">
            <a:extLst>
              <a:ext uri="{FF2B5EF4-FFF2-40B4-BE49-F238E27FC236}">
                <a16:creationId xmlns:a16="http://schemas.microsoft.com/office/drawing/2014/main" id="{F92F90D3-F652-E5D3-C9FC-52FF747DC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634" y="3266814"/>
            <a:ext cx="4886209" cy="34253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20DD17-B47D-775E-9FA1-3BF78D077521}"/>
              </a:ext>
            </a:extLst>
          </p:cNvPr>
          <p:cNvSpPr txBox="1"/>
          <p:nvPr/>
        </p:nvSpPr>
        <p:spPr>
          <a:xfrm>
            <a:off x="3845859" y="699247"/>
            <a:ext cx="70104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lvl="1"/>
            <a:r>
              <a:rPr lang="en-US" sz="2800">
                <a:cs typeface="Arial"/>
              </a:rPr>
              <a:t>Using significant predictors from before: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1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8AE54-F836-E6CE-D92E-39DBF626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3429000"/>
            <a:ext cx="3643659" cy="1064672"/>
          </a:xfrm>
        </p:spPr>
        <p:txBody>
          <a:bodyPr lIns="91440" tIns="45720" rIns="91440" bIns="45720" anchor="ctr"/>
          <a:lstStyle/>
          <a:p>
            <a:r>
              <a:rPr lang="en-US">
                <a:cs typeface="Segoe UI Light"/>
              </a:rPr>
              <a:t>Results: LDA Classification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309EA-E170-4BA0-D052-E293C1D3FD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35700" y="3113452"/>
            <a:ext cx="4749800" cy="2129971"/>
          </a:xfrm>
        </p:spPr>
        <p:txBody>
          <a:bodyPr lIns="91440" tIns="45720" rIns="91440" bIns="45720" anchor="ctr"/>
          <a:lstStyle/>
          <a:p>
            <a:r>
              <a:rPr lang="en-US">
                <a:cs typeface="Segoe UI Light"/>
              </a:rPr>
              <a:t>LDA</a:t>
            </a:r>
          </a:p>
          <a:p>
            <a:endParaRPr lang="en-US">
              <a:cs typeface="Segoe UI Light"/>
            </a:endParaRPr>
          </a:p>
          <a:p>
            <a:endParaRPr lang="en-US">
              <a:cs typeface="Segoe UI Light"/>
            </a:endParaRPr>
          </a:p>
          <a:p>
            <a:endParaRPr lang="en-US">
              <a:cs typeface="Segoe UI Light"/>
            </a:endParaRPr>
          </a:p>
          <a:p>
            <a:endParaRPr lang="en-US">
              <a:cs typeface="Segoe UI Light"/>
            </a:endParaRPr>
          </a:p>
          <a:p>
            <a:endParaRPr lang="en-US">
              <a:cs typeface="Segoe UI Light"/>
            </a:endParaRPr>
          </a:p>
          <a:p>
            <a:endParaRPr lang="en-US">
              <a:cs typeface="Segoe UI Light"/>
            </a:endParaRPr>
          </a:p>
          <a:p>
            <a:endParaRPr lang="en-US">
              <a:cs typeface="Segoe UI Light"/>
            </a:endParaRPr>
          </a:p>
          <a:p>
            <a:r>
              <a:rPr lang="en-US">
                <a:cs typeface="Segoe UI Light"/>
              </a:rPr>
              <a:t>Accuracy: 0.9099</a:t>
            </a:r>
            <a:endParaRPr lang="en-US"/>
          </a:p>
          <a:p>
            <a:r>
              <a:rPr lang="en-US">
                <a:cs typeface="Segoe UI Light"/>
              </a:rPr>
              <a:t>AUC: 0.9301</a:t>
            </a:r>
          </a:p>
          <a:p>
            <a:endParaRPr lang="en-US">
              <a:cs typeface="Segoe UI Light"/>
            </a:endParaRPr>
          </a:p>
          <a:p>
            <a:endParaRPr lang="en-US">
              <a:cs typeface="Segoe UI Light"/>
            </a:endParaRPr>
          </a:p>
          <a:p>
            <a:endParaRPr lang="en-US">
              <a:cs typeface="Segoe UI Ligh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D513A4-3D28-0CA5-4328-42A9B8080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450813"/>
              </p:ext>
            </p:extLst>
          </p:nvPr>
        </p:nvGraphicFramePr>
        <p:xfrm>
          <a:off x="5894716" y="2271621"/>
          <a:ext cx="6290132" cy="2324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533">
                  <a:extLst>
                    <a:ext uri="{9D8B030D-6E8A-4147-A177-3AD203B41FA5}">
                      <a16:colId xmlns:a16="http://schemas.microsoft.com/office/drawing/2014/main" val="3100115305"/>
                    </a:ext>
                  </a:extLst>
                </a:gridCol>
                <a:gridCol w="1572533">
                  <a:extLst>
                    <a:ext uri="{9D8B030D-6E8A-4147-A177-3AD203B41FA5}">
                      <a16:colId xmlns:a16="http://schemas.microsoft.com/office/drawing/2014/main" val="63197146"/>
                    </a:ext>
                  </a:extLst>
                </a:gridCol>
                <a:gridCol w="1572533">
                  <a:extLst>
                    <a:ext uri="{9D8B030D-6E8A-4147-A177-3AD203B41FA5}">
                      <a16:colId xmlns:a16="http://schemas.microsoft.com/office/drawing/2014/main" val="2330383719"/>
                    </a:ext>
                  </a:extLst>
                </a:gridCol>
                <a:gridCol w="1572533">
                  <a:extLst>
                    <a:ext uri="{9D8B030D-6E8A-4147-A177-3AD203B41FA5}">
                      <a16:colId xmlns:a16="http://schemas.microsoft.com/office/drawing/2014/main" val="3062132524"/>
                    </a:ext>
                  </a:extLst>
                </a:gridCol>
              </a:tblGrid>
              <a:tr h="58113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/>
                        <a:t>Reference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59208"/>
                  </a:ext>
                </a:extLst>
              </a:tr>
              <a:tr h="581138">
                <a:tc rowSpan="3">
                  <a:txBody>
                    <a:bodyPr/>
                    <a:lstStyle/>
                    <a:p>
                      <a:pPr algn="ctr"/>
                      <a:r>
                        <a:rPr lang="en-US"/>
                        <a:t>Prediction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467214"/>
                  </a:ext>
                </a:extLst>
              </a:tr>
              <a:tr h="581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8453792"/>
                  </a:ext>
                </a:extLst>
              </a:tr>
              <a:tr h="581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6642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621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8AE54-F836-E6CE-D92E-39DBF626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3429000"/>
            <a:ext cx="3643659" cy="1064672"/>
          </a:xfrm>
        </p:spPr>
        <p:txBody>
          <a:bodyPr lIns="91440" tIns="45720" rIns="91440" bIns="45720" anchor="ctr"/>
          <a:lstStyle/>
          <a:p>
            <a:r>
              <a:rPr lang="en-US">
                <a:cs typeface="Segoe UI Light"/>
              </a:rPr>
              <a:t>Results: QDA Classification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309EA-E170-4BA0-D052-E293C1D3FD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35700" y="3113452"/>
            <a:ext cx="4749800" cy="2129971"/>
          </a:xfrm>
        </p:spPr>
        <p:txBody>
          <a:bodyPr lIns="91440" tIns="45720" rIns="91440" bIns="45720" anchor="ctr"/>
          <a:lstStyle/>
          <a:p>
            <a:r>
              <a:rPr lang="en-US">
                <a:cs typeface="Segoe UI Light"/>
              </a:rPr>
              <a:t>LDA</a:t>
            </a:r>
          </a:p>
          <a:p>
            <a:endParaRPr lang="en-US">
              <a:cs typeface="Segoe UI Light"/>
            </a:endParaRPr>
          </a:p>
          <a:p>
            <a:endParaRPr lang="en-US">
              <a:cs typeface="Segoe UI Light"/>
            </a:endParaRPr>
          </a:p>
          <a:p>
            <a:endParaRPr lang="en-US">
              <a:cs typeface="Segoe UI Light"/>
            </a:endParaRPr>
          </a:p>
          <a:p>
            <a:endParaRPr lang="en-US">
              <a:cs typeface="Segoe UI Light"/>
            </a:endParaRPr>
          </a:p>
          <a:p>
            <a:endParaRPr lang="en-US">
              <a:cs typeface="Segoe UI Light"/>
            </a:endParaRPr>
          </a:p>
          <a:p>
            <a:endParaRPr lang="en-US">
              <a:cs typeface="Segoe UI Light"/>
            </a:endParaRPr>
          </a:p>
          <a:p>
            <a:endParaRPr lang="en-US">
              <a:cs typeface="Segoe UI Light"/>
            </a:endParaRPr>
          </a:p>
          <a:p>
            <a:r>
              <a:rPr lang="en-US">
                <a:cs typeface="Segoe UI Light"/>
              </a:rPr>
              <a:t>Accuracy: 0.9099</a:t>
            </a:r>
          </a:p>
          <a:p>
            <a:r>
              <a:rPr lang="en-US">
                <a:cs typeface="Segoe UI Light"/>
              </a:rPr>
              <a:t>AUC: 0.9371</a:t>
            </a:r>
          </a:p>
          <a:p>
            <a:endParaRPr lang="en-US">
              <a:cs typeface="Segoe UI Light"/>
            </a:endParaRPr>
          </a:p>
          <a:p>
            <a:endParaRPr lang="en-US">
              <a:cs typeface="Segoe UI Light"/>
            </a:endParaRPr>
          </a:p>
          <a:p>
            <a:endParaRPr lang="en-US">
              <a:cs typeface="Segoe UI Ligh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D513A4-3D28-0CA5-4328-42A9B8080687}"/>
              </a:ext>
            </a:extLst>
          </p:cNvPr>
          <p:cNvGraphicFramePr>
            <a:graphicFrameLocks noGrp="1"/>
          </p:cNvGraphicFramePr>
          <p:nvPr/>
        </p:nvGraphicFramePr>
        <p:xfrm>
          <a:off x="5894716" y="2271621"/>
          <a:ext cx="6290132" cy="2324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533">
                  <a:extLst>
                    <a:ext uri="{9D8B030D-6E8A-4147-A177-3AD203B41FA5}">
                      <a16:colId xmlns:a16="http://schemas.microsoft.com/office/drawing/2014/main" val="3100115305"/>
                    </a:ext>
                  </a:extLst>
                </a:gridCol>
                <a:gridCol w="1572533">
                  <a:extLst>
                    <a:ext uri="{9D8B030D-6E8A-4147-A177-3AD203B41FA5}">
                      <a16:colId xmlns:a16="http://schemas.microsoft.com/office/drawing/2014/main" val="63197146"/>
                    </a:ext>
                  </a:extLst>
                </a:gridCol>
                <a:gridCol w="1572533">
                  <a:extLst>
                    <a:ext uri="{9D8B030D-6E8A-4147-A177-3AD203B41FA5}">
                      <a16:colId xmlns:a16="http://schemas.microsoft.com/office/drawing/2014/main" val="2330383719"/>
                    </a:ext>
                  </a:extLst>
                </a:gridCol>
                <a:gridCol w="1572533">
                  <a:extLst>
                    <a:ext uri="{9D8B030D-6E8A-4147-A177-3AD203B41FA5}">
                      <a16:colId xmlns:a16="http://schemas.microsoft.com/office/drawing/2014/main" val="3062132524"/>
                    </a:ext>
                  </a:extLst>
                </a:gridCol>
              </a:tblGrid>
              <a:tr h="58113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/>
                        <a:t>Reference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59208"/>
                  </a:ext>
                </a:extLst>
              </a:tr>
              <a:tr h="581138">
                <a:tc rowSpan="3">
                  <a:txBody>
                    <a:bodyPr/>
                    <a:lstStyle/>
                    <a:p>
                      <a:pPr algn="ctr"/>
                      <a:r>
                        <a:rPr lang="en-US"/>
                        <a:t>Prediction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467214"/>
                  </a:ext>
                </a:extLst>
              </a:tr>
              <a:tr h="581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8453792"/>
                  </a:ext>
                </a:extLst>
              </a:tr>
              <a:tr h="581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6642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910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0ABF-82CC-58B3-49CF-60DF4341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057"/>
            <a:ext cx="10515600" cy="567872"/>
          </a:xfrm>
        </p:spPr>
        <p:txBody>
          <a:bodyPr lIns="91440" tIns="45720" rIns="91440" bIns="45720" anchor="ctr"/>
          <a:lstStyle/>
          <a:p>
            <a:r>
              <a:rPr lang="en-US">
                <a:cs typeface="Segoe UI Light"/>
              </a:rPr>
              <a:t>Conclusions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C97BF-BC80-F1EA-8B94-D6028FE8592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01705" y="780918"/>
            <a:ext cx="11831528" cy="5638238"/>
          </a:xfrm>
        </p:spPr>
        <p:txBody>
          <a:bodyPr lIns="91440" tIns="45720" rIns="91440" bIns="45720" anchor="t"/>
          <a:lstStyle/>
          <a:p>
            <a:pPr marL="914400" lvl="1" indent="-457200">
              <a:buAutoNum type="arabicPeriod"/>
            </a:pPr>
            <a:r>
              <a:rPr lang="en-US" b="1">
                <a:solidFill>
                  <a:schemeClr val="accent3"/>
                </a:solidFill>
                <a:cs typeface="Segoe UI Light"/>
              </a:rPr>
              <a:t>Increase in stress levels would lead to an increase in the probability of having a sleep disorder.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400">
                <a:cs typeface="Segoe UI Light"/>
              </a:rPr>
              <a:t>Based on the PCA tests and the biplot:</a:t>
            </a:r>
          </a:p>
          <a:p>
            <a:pPr lvl="3">
              <a:buFont typeface="Wingdings" panose="020B0604020202020204" pitchFamily="34" charset="0"/>
              <a:buChar char="v"/>
            </a:pPr>
            <a:r>
              <a:rPr lang="en-US" sz="2400">
                <a:cs typeface="Segoe UI Light"/>
              </a:rPr>
              <a:t>More stress can lead to a sleep disorder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b="1">
                <a:solidFill>
                  <a:schemeClr val="accent3"/>
                </a:solidFill>
                <a:cs typeface="Segoe UI Light"/>
              </a:rPr>
              <a:t>As the participants get older, they have a higher probability of having a sleep disorder.</a:t>
            </a:r>
          </a:p>
          <a:p>
            <a:pPr marL="1428750" lvl="2">
              <a:buFont typeface="Wingdings"/>
              <a:buChar char="§"/>
            </a:pPr>
            <a:r>
              <a:rPr lang="en-US" sz="2400">
                <a:cs typeface="Segoe UI Light"/>
              </a:rPr>
              <a:t>Age was a significant predictor in logistic regression and had good AUC and accuracy in Lasso models. </a:t>
            </a:r>
          </a:p>
          <a:p>
            <a:pPr marL="457200" lvl="1" indent="0">
              <a:buNone/>
            </a:pPr>
            <a:r>
              <a:rPr lang="en-US" b="1">
                <a:solidFill>
                  <a:schemeClr val="accent3"/>
                </a:solidFill>
                <a:cs typeface="Segoe UI Light"/>
              </a:rPr>
              <a:t>3. Increased activity levels would lead to a decrease in the probability of having a sleep disorder. 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400">
                <a:cs typeface="Segoe UI Light"/>
              </a:rPr>
              <a:t>MANOVA test shows a significant difference in means between the sleep disorder groups. However, Logistic regression did not show that it was a significant predictor of having a sleep disorder when other predictors are present.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400">
                <a:latin typeface="Segoe UI Light"/>
                <a:cs typeface="Segoe UI Light"/>
              </a:rPr>
              <a:t>Based on PCA and biplot:</a:t>
            </a:r>
          </a:p>
          <a:p>
            <a:pPr lvl="3">
              <a:buFont typeface="Wingdings" panose="020B0604020202020204" pitchFamily="34" charset="0"/>
              <a:buChar char="v"/>
            </a:pPr>
            <a:r>
              <a:rPr lang="en-US" sz="2400">
                <a:latin typeface="Segoe UI Light"/>
                <a:cs typeface="Segoe UI Light"/>
              </a:rPr>
              <a:t>Time spent in exercise (more Daily Steps and Higher Physical Activity Level) leads to better sleep quality and higher heart rate leads to worse sleep quality.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en-US" sz="800">
              <a:latin typeface="Times New Roman"/>
              <a:cs typeface="Times New Roman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sz="2400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84272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F5A8-7FC1-1D51-0B21-FD556DDF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58" y="477456"/>
            <a:ext cx="3097320" cy="978408"/>
          </a:xfrm>
        </p:spPr>
        <p:txBody>
          <a:bodyPr lIns="91440" tIns="45720" rIns="91440" bIns="45720" anchor="ctr"/>
          <a:lstStyle/>
          <a:p>
            <a:r>
              <a:rPr lang="en-US">
                <a:cs typeface="Segoe UI Light"/>
              </a:rPr>
              <a:t>References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6036A-D767-9E98-F71A-CD6C9CAA28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1548" y="1456052"/>
            <a:ext cx="11405243" cy="4907895"/>
          </a:xfrm>
        </p:spPr>
        <p:txBody>
          <a:bodyPr lIns="91440" tIns="45720" rIns="91440" bIns="45720" anchor="t"/>
          <a:lstStyle/>
          <a:p>
            <a:r>
              <a:rPr lang="en-US" sz="2000">
                <a:ea typeface="+mn-lt"/>
                <a:cs typeface="+mn-lt"/>
              </a:rPr>
              <a:t>National Heart, Lung, and Blood Institute. </a:t>
            </a:r>
            <a:r>
              <a:rPr lang="en-US" sz="2000" i="1">
                <a:ea typeface="+mn-lt"/>
                <a:cs typeface="+mn-lt"/>
              </a:rPr>
              <a:t>Sleep Health</a:t>
            </a:r>
            <a:r>
              <a:rPr lang="en-US" sz="2000">
                <a:ea typeface="+mn-lt"/>
                <a:cs typeface="+mn-lt"/>
              </a:rPr>
              <a:t>. Retrieved from: </a:t>
            </a:r>
            <a:r>
              <a:rPr lang="en-US" sz="2000">
                <a:ea typeface="+mn-lt"/>
                <a:cs typeface="+mn-lt"/>
                <a:hlinkClick r:id="rId2"/>
              </a:rPr>
              <a:t>https://www.nhlbi.nih.gov/health-topics/education-and-awareness/sleep-health#:~:text=About%2050%20to%2070%20million,need%20to%20protect%20their%20health</a:t>
            </a:r>
            <a:r>
              <a:rPr lang="en-US" sz="2000">
                <a:ea typeface="+mn-lt"/>
                <a:cs typeface="+mn-lt"/>
              </a:rPr>
              <a:t>.</a:t>
            </a:r>
          </a:p>
          <a:p>
            <a:r>
              <a:rPr lang="en-US" sz="2000">
                <a:ea typeface="+mn-lt"/>
                <a:cs typeface="+mn-lt"/>
              </a:rPr>
              <a:t>Mayo Clinic. </a:t>
            </a:r>
            <a:r>
              <a:rPr lang="en-US" sz="2000" i="1">
                <a:ea typeface="+mn-lt"/>
                <a:cs typeface="+mn-lt"/>
              </a:rPr>
              <a:t>Sleep Disorders</a:t>
            </a:r>
            <a:r>
              <a:rPr lang="en-US" sz="2000">
                <a:ea typeface="+mn-lt"/>
                <a:cs typeface="+mn-lt"/>
              </a:rPr>
              <a:t>. Retrieved from: </a:t>
            </a:r>
            <a:r>
              <a:rPr lang="en-US" sz="2000">
                <a:ea typeface="+mn-lt"/>
                <a:cs typeface="+mn-lt"/>
                <a:hlinkClick r:id="rId3"/>
              </a:rPr>
              <a:t>https://www.mayoclinic.org/diseases-conditions/sleep-disorders/symptoms-causes/syc-20354018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9015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2186B-C128-543D-1F7B-84A13665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8" name="Graphic 17" descr="Handshake">
            <a:extLst>
              <a:ext uri="{FF2B5EF4-FFF2-40B4-BE49-F238E27FC236}">
                <a16:creationId xmlns:a16="http://schemas.microsoft.com/office/drawing/2014/main" id="{854F632E-F38A-F39B-6F08-F5D5EC78B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009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C36F-DB2A-CE8E-B9F3-CFEE27FB3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3429000"/>
            <a:ext cx="3571772" cy="1179691"/>
          </a:xfrm>
        </p:spPr>
        <p:txBody>
          <a:bodyPr lIns="91440" tIns="45720" rIns="91440" bIns="45720" anchor="ctr"/>
          <a:lstStyle/>
          <a:p>
            <a:r>
              <a:rPr lang="en-US" b="1">
                <a:cs typeface="Segoe UI Light"/>
              </a:rPr>
              <a:t>Introduction</a:t>
            </a:r>
          </a:p>
        </p:txBody>
      </p:sp>
      <p:pic>
        <p:nvPicPr>
          <p:cNvPr id="61" name="Picture Placeholder 60" descr="A person lying in bed with an alarm clock&#10;&#10;Description automatically generated">
            <a:extLst>
              <a:ext uri="{FF2B5EF4-FFF2-40B4-BE49-F238E27FC236}">
                <a16:creationId xmlns:a16="http://schemas.microsoft.com/office/drawing/2014/main" id="{F815EA4A-363D-3D75-AC17-32B5FA1515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43290" b="31413"/>
          <a:stretch/>
        </p:blipFill>
        <p:spPr>
          <a:xfrm>
            <a:off x="0" y="0"/>
            <a:ext cx="12192000" cy="205714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A9C6C-4B56-BFE2-2726-49769F335E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06182" y="2044433"/>
            <a:ext cx="6466710" cy="4821083"/>
          </a:xfrm>
        </p:spPr>
        <p:txBody>
          <a:bodyPr lIns="91440" tIns="45720" rIns="91440" bIns="45720" anchor="ctr"/>
          <a:lstStyle/>
          <a:p>
            <a:r>
              <a:rPr lang="en-US" sz="2000">
                <a:cs typeface="Segoe UI Light"/>
              </a:rPr>
              <a:t>Sleep disorders are conditions that affect or disturb normal sleep patterns. 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000">
                <a:cs typeface="Segoe UI Light"/>
              </a:rPr>
              <a:t>Sleep apnea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000">
                <a:cs typeface="Segoe UI Light"/>
              </a:rPr>
              <a:t>Insomnia</a:t>
            </a:r>
          </a:p>
          <a:p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b="1">
                <a:solidFill>
                  <a:srgbClr val="FF0000"/>
                </a:solidFill>
                <a:ea typeface="+mn-lt"/>
                <a:cs typeface="+mn-lt"/>
              </a:rPr>
              <a:t>1 in 3</a:t>
            </a:r>
            <a:r>
              <a:rPr lang="en-US" sz="2000">
                <a:ea typeface="+mn-lt"/>
                <a:cs typeface="+mn-lt"/>
              </a:rPr>
              <a:t> adults do not regularly get the recommended amount of uninterrupted sleep they need to protect their health (NIH).</a:t>
            </a:r>
          </a:p>
          <a:p>
            <a:r>
              <a:rPr lang="en-US" sz="2000">
                <a:solidFill>
                  <a:srgbClr val="FF0000"/>
                </a:solidFill>
                <a:cs typeface="Segoe UI Light"/>
              </a:rPr>
              <a:t>Risks</a:t>
            </a:r>
            <a:r>
              <a:rPr lang="en-US" sz="2000">
                <a:cs typeface="Segoe UI Light"/>
              </a:rPr>
              <a:t> (</a:t>
            </a:r>
            <a:r>
              <a:rPr lang="en-US" sz="2000" err="1">
                <a:cs typeface="Segoe UI Light"/>
              </a:rPr>
              <a:t>Mayoclinic</a:t>
            </a:r>
            <a:r>
              <a:rPr lang="en-US" sz="2000">
                <a:cs typeface="Segoe UI Light"/>
              </a:rPr>
              <a:t>):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000" spc="50">
                <a:cs typeface="Segoe UI Light"/>
              </a:rPr>
              <a:t>Can worsen or increase risk of heart disease, stroke, and diabetes. 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000" spc="50">
                <a:cs typeface="Segoe UI Light"/>
              </a:rPr>
              <a:t>Can affect your quality of life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0B224B-3A42-6B54-99F5-C01A4A91634F}"/>
              </a:ext>
            </a:extLst>
          </p:cNvPr>
          <p:cNvSpPr txBox="1"/>
          <p:nvPr/>
        </p:nvSpPr>
        <p:spPr>
          <a:xfrm>
            <a:off x="0" y="2051050"/>
            <a:ext cx="12192000" cy="3175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/>
              <a:t>ThePhoto by PhotoAuthor is licensed under CCYYSA.</a:t>
            </a:r>
          </a:p>
        </p:txBody>
      </p:sp>
    </p:spTree>
    <p:extLst>
      <p:ext uri="{BB962C8B-B14F-4D97-AF65-F5344CB8AC3E}">
        <p14:creationId xmlns:p14="http://schemas.microsoft.com/office/powerpoint/2010/main" val="399611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72B5-D64D-4B65-FD6F-DBFC13F7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590" y="1228360"/>
            <a:ext cx="3097320" cy="978408"/>
          </a:xfrm>
        </p:spPr>
        <p:txBody>
          <a:bodyPr lIns="91440" tIns="45720" rIns="91440" bIns="45720" anchor="ctr"/>
          <a:lstStyle/>
          <a:p>
            <a:r>
              <a:rPr lang="en-US" b="1">
                <a:cs typeface="Segoe UI Light"/>
              </a:rPr>
              <a:t>Our Dataset: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AB783-0F1D-B4ED-1E2D-F7CF4D8F3E8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58233" y="818776"/>
            <a:ext cx="6207948" cy="2129971"/>
          </a:xfrm>
        </p:spPr>
        <p:txBody>
          <a:bodyPr lIns="91440" tIns="45720" rIns="91440" bIns="45720" anchor="ctr"/>
          <a:lstStyle/>
          <a:p>
            <a:r>
              <a:rPr lang="en-US" sz="2000">
                <a:cs typeface="Segoe UI Light"/>
              </a:rPr>
              <a:t>Sleep, Health, and Lifestyle Dataset created by Laksika </a:t>
            </a:r>
            <a:r>
              <a:rPr lang="en-US" sz="2000" err="1">
                <a:cs typeface="Segoe UI Light"/>
              </a:rPr>
              <a:t>Tharmalingam</a:t>
            </a:r>
            <a:r>
              <a:rPr lang="en-US" sz="2000">
                <a:cs typeface="Segoe UI Light"/>
              </a:rPr>
              <a:t> on Kaggle</a:t>
            </a:r>
          </a:p>
          <a:p>
            <a:r>
              <a:rPr lang="en-US" sz="2000">
                <a:cs typeface="Segoe UI Light"/>
              </a:rPr>
              <a:t>400 Rows </a:t>
            </a:r>
          </a:p>
          <a:p>
            <a:r>
              <a:rPr lang="en-US" sz="2000">
                <a:cs typeface="Segoe UI Light"/>
              </a:rPr>
              <a:t>13 Columns</a:t>
            </a:r>
          </a:p>
          <a:p>
            <a:r>
              <a:rPr lang="en-US" sz="2000">
                <a:cs typeface="Segoe UI Light"/>
              </a:rPr>
              <a:t>All columns pertain to sleep, activity levels, and general health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13A440D-D71F-B72F-E297-97620FD9D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814634"/>
              </p:ext>
            </p:extLst>
          </p:nvPr>
        </p:nvGraphicFramePr>
        <p:xfrm>
          <a:off x="649111" y="3433703"/>
          <a:ext cx="10900374" cy="31254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7369">
                  <a:extLst>
                    <a:ext uri="{9D8B030D-6E8A-4147-A177-3AD203B41FA5}">
                      <a16:colId xmlns:a16="http://schemas.microsoft.com/office/drawing/2014/main" val="962043018"/>
                    </a:ext>
                  </a:extLst>
                </a:gridCol>
                <a:gridCol w="737911">
                  <a:extLst>
                    <a:ext uri="{9D8B030D-6E8A-4147-A177-3AD203B41FA5}">
                      <a16:colId xmlns:a16="http://schemas.microsoft.com/office/drawing/2014/main" val="730340984"/>
                    </a:ext>
                  </a:extLst>
                </a:gridCol>
                <a:gridCol w="491941">
                  <a:extLst>
                    <a:ext uri="{9D8B030D-6E8A-4147-A177-3AD203B41FA5}">
                      <a16:colId xmlns:a16="http://schemas.microsoft.com/office/drawing/2014/main" val="2578797930"/>
                    </a:ext>
                  </a:extLst>
                </a:gridCol>
                <a:gridCol w="1424040">
                  <a:extLst>
                    <a:ext uri="{9D8B030D-6E8A-4147-A177-3AD203B41FA5}">
                      <a16:colId xmlns:a16="http://schemas.microsoft.com/office/drawing/2014/main" val="4263732934"/>
                    </a:ext>
                  </a:extLst>
                </a:gridCol>
                <a:gridCol w="1203961">
                  <a:extLst>
                    <a:ext uri="{9D8B030D-6E8A-4147-A177-3AD203B41FA5}">
                      <a16:colId xmlns:a16="http://schemas.microsoft.com/office/drawing/2014/main" val="2511880946"/>
                    </a:ext>
                  </a:extLst>
                </a:gridCol>
                <a:gridCol w="712020">
                  <a:extLst>
                    <a:ext uri="{9D8B030D-6E8A-4147-A177-3AD203B41FA5}">
                      <a16:colId xmlns:a16="http://schemas.microsoft.com/office/drawing/2014/main" val="2423478002"/>
                    </a:ext>
                  </a:extLst>
                </a:gridCol>
                <a:gridCol w="737911">
                  <a:extLst>
                    <a:ext uri="{9D8B030D-6E8A-4147-A177-3AD203B41FA5}">
                      <a16:colId xmlns:a16="http://schemas.microsoft.com/office/drawing/2014/main" val="2844506236"/>
                    </a:ext>
                  </a:extLst>
                </a:gridCol>
                <a:gridCol w="699074">
                  <a:extLst>
                    <a:ext uri="{9D8B030D-6E8A-4147-A177-3AD203B41FA5}">
                      <a16:colId xmlns:a16="http://schemas.microsoft.com/office/drawing/2014/main" val="3700902301"/>
                    </a:ext>
                  </a:extLst>
                </a:gridCol>
                <a:gridCol w="854424">
                  <a:extLst>
                    <a:ext uri="{9D8B030D-6E8A-4147-A177-3AD203B41FA5}">
                      <a16:colId xmlns:a16="http://schemas.microsoft.com/office/drawing/2014/main" val="3134214346"/>
                    </a:ext>
                  </a:extLst>
                </a:gridCol>
                <a:gridCol w="802640">
                  <a:extLst>
                    <a:ext uri="{9D8B030D-6E8A-4147-A177-3AD203B41FA5}">
                      <a16:colId xmlns:a16="http://schemas.microsoft.com/office/drawing/2014/main" val="2178285465"/>
                    </a:ext>
                  </a:extLst>
                </a:gridCol>
                <a:gridCol w="647290">
                  <a:extLst>
                    <a:ext uri="{9D8B030D-6E8A-4147-A177-3AD203B41FA5}">
                      <a16:colId xmlns:a16="http://schemas.microsoft.com/office/drawing/2014/main" val="2781449460"/>
                    </a:ext>
                  </a:extLst>
                </a:gridCol>
                <a:gridCol w="763803">
                  <a:extLst>
                    <a:ext uri="{9D8B030D-6E8A-4147-A177-3AD203B41FA5}">
                      <a16:colId xmlns:a16="http://schemas.microsoft.com/office/drawing/2014/main" val="225310385"/>
                    </a:ext>
                  </a:extLst>
                </a:gridCol>
                <a:gridCol w="957990">
                  <a:extLst>
                    <a:ext uri="{9D8B030D-6E8A-4147-A177-3AD203B41FA5}">
                      <a16:colId xmlns:a16="http://schemas.microsoft.com/office/drawing/2014/main" val="1454380700"/>
                    </a:ext>
                  </a:extLst>
                </a:gridCol>
              </a:tblGrid>
              <a:tr h="685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Person 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Gender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Occupation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Sleep Duration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Quality of Sleep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Physical Activity Level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Stress Level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BMI Category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Blood Pressure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Heart 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Daily Steps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Sleep Disorder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62619"/>
                  </a:ext>
                </a:extLst>
              </a:tr>
              <a:tr h="22180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Software Engineer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Overweight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126/83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4200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None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979654"/>
                  </a:ext>
                </a:extLst>
              </a:tr>
              <a:tr h="22180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Doctor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125/80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None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387181"/>
                  </a:ext>
                </a:extLst>
              </a:tr>
              <a:tr h="22180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Doctor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125/80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None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616189"/>
                  </a:ext>
                </a:extLst>
              </a:tr>
              <a:tr h="22180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Sales Representative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5.9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Obese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140/90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Sleep Apnea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621372"/>
                  </a:ext>
                </a:extLst>
              </a:tr>
              <a:tr h="22180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Sales Representative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5.9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Obese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140/90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Sleep Apnea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621382"/>
                  </a:ext>
                </a:extLst>
              </a:tr>
              <a:tr h="22180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Software Engineer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5.9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Obese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140/90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Insomnia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809262"/>
                  </a:ext>
                </a:extLst>
              </a:tr>
              <a:tr h="22180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Teacher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Obese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140/90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Insomnia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7650840"/>
                  </a:ext>
                </a:extLst>
              </a:tr>
              <a:tr h="22180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Doctor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7.8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120/80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None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26613"/>
                  </a:ext>
                </a:extLst>
              </a:tr>
              <a:tr h="22180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Doctor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7.8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120/80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None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868877"/>
                  </a:ext>
                </a:extLst>
              </a:tr>
              <a:tr h="22180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Doctor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7.8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120/80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None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079033"/>
                  </a:ext>
                </a:extLst>
              </a:tr>
              <a:tr h="22180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Doctor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120/80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None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709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81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3618-F215-1CF8-598C-E0F193F3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600" b="1">
                <a:cs typeface="Segoe UI Light"/>
              </a:rPr>
              <a:t>Goals: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7F4E2-81CA-0BD9-0F7F-460CB80C39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58051" y="1263904"/>
            <a:ext cx="10515600" cy="4759698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3200">
                <a:ea typeface="+mn-lt"/>
                <a:cs typeface="+mn-lt"/>
              </a:rPr>
              <a:t>We aim to explore the relationship between the data and presence of a sleep disorder:</a:t>
            </a:r>
            <a:endParaRPr lang="en-US">
              <a:cs typeface="Segoe UI Light"/>
            </a:endParaRPr>
          </a:p>
          <a:p>
            <a:pPr marL="971550" lvl="1" indent="-514350">
              <a:buAutoNum type="arabicPeriod"/>
            </a:pPr>
            <a:r>
              <a:rPr lang="en-US" sz="2800">
                <a:latin typeface="Segoe UI Light"/>
                <a:ea typeface="+mn-lt"/>
                <a:cs typeface="Segoe UI Light"/>
              </a:rPr>
              <a:t>Increase in stress levels would lead to an increase in the probability of having a sleep disorder.</a:t>
            </a:r>
          </a:p>
          <a:p>
            <a:pPr marL="971550" lvl="1" indent="-514350">
              <a:buAutoNum type="arabicPeriod"/>
            </a:pPr>
            <a:r>
              <a:rPr lang="en-US" sz="2800">
                <a:latin typeface="Segoe UI Light"/>
                <a:ea typeface="+mn-lt"/>
                <a:cs typeface="Segoe UI Light"/>
              </a:rPr>
              <a:t>As the participants get older, they have a higher probability of having a sleep disorder.</a:t>
            </a:r>
          </a:p>
          <a:p>
            <a:pPr marL="971550" lvl="1" indent="-514350">
              <a:buAutoNum type="arabicPeriod"/>
            </a:pPr>
            <a:r>
              <a:rPr lang="en-US" sz="2800">
                <a:latin typeface="Segoe UI Light"/>
                <a:ea typeface="+mn-lt"/>
                <a:cs typeface="Segoe UI Light"/>
              </a:rPr>
              <a:t>Increased</a:t>
            </a:r>
            <a:r>
              <a:rPr lang="en-US" sz="2800">
                <a:ea typeface="+mn-lt"/>
                <a:cs typeface="+mn-lt"/>
              </a:rPr>
              <a:t> activity levels would lead to a decrease in the probability of having a sleep disorder. </a:t>
            </a:r>
            <a:endParaRPr lang="en-US">
              <a:cs typeface="Segoe UI Light"/>
            </a:endParaRPr>
          </a:p>
        </p:txBody>
      </p:sp>
      <p:pic>
        <p:nvPicPr>
          <p:cNvPr id="3" name="Graphic 2" descr="Snooze outline">
            <a:extLst>
              <a:ext uri="{FF2B5EF4-FFF2-40B4-BE49-F238E27FC236}">
                <a16:creationId xmlns:a16="http://schemas.microsoft.com/office/drawing/2014/main" id="{4FEFBF58-1C94-DA5B-44A5-A9775A7F8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948" y="12596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4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4E98-3195-8CE0-117C-8D372A2E2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18" y="15032"/>
            <a:ext cx="5662070" cy="1413280"/>
          </a:xfrm>
        </p:spPr>
        <p:txBody>
          <a:bodyPr lIns="91440" tIns="45720" rIns="91440" bIns="45720" anchor="ctr"/>
          <a:lstStyle/>
          <a:p>
            <a:r>
              <a:rPr lang="en-US" b="1">
                <a:cs typeface="Segoe UI Light"/>
              </a:rPr>
              <a:t>Data 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5BF2A6-D905-9F0D-8BEA-2B64E97B36E2}"/>
              </a:ext>
            </a:extLst>
          </p:cNvPr>
          <p:cNvSpPr txBox="1"/>
          <p:nvPr/>
        </p:nvSpPr>
        <p:spPr>
          <a:xfrm>
            <a:off x="269460" y="1169294"/>
            <a:ext cx="10356574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>
                <a:cs typeface="Segoe UI Light"/>
              </a:rPr>
              <a:t>Features</a:t>
            </a:r>
            <a:r>
              <a:rPr lang="en-US" sz="2400" b="1">
                <a:cs typeface="Segoe UI Light"/>
              </a:rPr>
              <a:t>:</a:t>
            </a:r>
            <a:endParaRPr lang="en-US" sz="2400">
              <a:cs typeface="Segoe UI Light"/>
            </a:endParaRPr>
          </a:p>
          <a:p>
            <a:r>
              <a:rPr lang="en-US" sz="2400">
                <a:cs typeface="Segoe UI Light"/>
              </a:rPr>
              <a:t>• </a:t>
            </a:r>
            <a:r>
              <a:rPr lang="en-US" sz="2400" b="1">
                <a:cs typeface="Segoe UI Light"/>
              </a:rPr>
              <a:t>Demographic:</a:t>
            </a:r>
            <a:r>
              <a:rPr lang="en-US" sz="2400">
                <a:cs typeface="Segoe UI Light"/>
              </a:rPr>
              <a:t> Gender, Age, Occupation</a:t>
            </a:r>
          </a:p>
          <a:p>
            <a:r>
              <a:rPr lang="en-US" sz="2400">
                <a:cs typeface="Segoe UI Light"/>
              </a:rPr>
              <a:t>• </a:t>
            </a:r>
            <a:r>
              <a:rPr lang="en-US" sz="2400" b="1">
                <a:cs typeface="Segoe UI Light"/>
              </a:rPr>
              <a:t>Sleep:</a:t>
            </a:r>
            <a:r>
              <a:rPr lang="en-US" sz="2400">
                <a:cs typeface="Segoe UI Light"/>
              </a:rPr>
              <a:t> Sleep Duration, Quality of Sleep, Sleep Disorder</a:t>
            </a:r>
          </a:p>
          <a:p>
            <a:r>
              <a:rPr lang="en-US" sz="2400">
                <a:cs typeface="Segoe UI Light"/>
              </a:rPr>
              <a:t>• </a:t>
            </a:r>
            <a:r>
              <a:rPr lang="en-US" sz="2400" b="1">
                <a:cs typeface="Segoe UI Light"/>
              </a:rPr>
              <a:t>Lifestyle:</a:t>
            </a:r>
            <a:r>
              <a:rPr lang="en-US" sz="2400">
                <a:cs typeface="Segoe UI Light"/>
              </a:rPr>
              <a:t> Physical Activity Level, Stress Level, Daily Steps</a:t>
            </a:r>
          </a:p>
          <a:p>
            <a:r>
              <a:rPr lang="en-US" sz="2400">
                <a:cs typeface="Segoe UI Light"/>
              </a:rPr>
              <a:t>• </a:t>
            </a:r>
            <a:r>
              <a:rPr lang="en-US" sz="2400" b="1">
                <a:cs typeface="Segoe UI Light"/>
              </a:rPr>
              <a:t>Health:</a:t>
            </a:r>
            <a:r>
              <a:rPr lang="en-US" sz="2400">
                <a:cs typeface="Segoe UI Light"/>
              </a:rPr>
              <a:t> BMI Category, Blood Pressure, Heart Rate</a:t>
            </a:r>
          </a:p>
          <a:p>
            <a:endParaRPr lang="en-US" sz="2400">
              <a:cs typeface="Segoe UI Light"/>
            </a:endParaRPr>
          </a:p>
          <a:p>
            <a:endParaRPr lang="en-US" sz="2400">
              <a:cs typeface="Segoe UI Light"/>
            </a:endParaRPr>
          </a:p>
          <a:p>
            <a:r>
              <a:rPr lang="en-US" sz="2400"/>
              <a:t>•Converted Sleep Disorder into binary (1: Disorder, 0: None).</a:t>
            </a:r>
            <a:endParaRPr lang="en-US" sz="2400">
              <a:cs typeface="Segoe UI Light"/>
            </a:endParaRPr>
          </a:p>
          <a:p>
            <a:r>
              <a:rPr lang="en-US" sz="2400"/>
              <a:t>•Engineered new features:</a:t>
            </a:r>
            <a:endParaRPr lang="en-US" sz="2400">
              <a:cs typeface="Segoe UI Light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2400" b="1">
                <a:solidFill>
                  <a:schemeClr val="accent1">
                    <a:lumMod val="49000"/>
                  </a:schemeClr>
                </a:solidFill>
              </a:rPr>
              <a:t>Blood Pressure Binary</a:t>
            </a:r>
            <a:r>
              <a:rPr lang="en-US" sz="2400" b="1"/>
              <a:t>:</a:t>
            </a:r>
            <a:r>
              <a:rPr lang="en-US" sz="2400"/>
              <a:t> High BP (Systolic ≥ 130 or Diastolic ≥ 80).</a:t>
            </a:r>
            <a:endParaRPr lang="en-US" sz="2400">
              <a:cs typeface="Segoe UI Light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2400" b="1">
                <a:solidFill>
                  <a:schemeClr val="accent1">
                    <a:lumMod val="49000"/>
                  </a:schemeClr>
                </a:solidFill>
              </a:rPr>
              <a:t>BMI Binary</a:t>
            </a:r>
            <a:r>
              <a:rPr lang="en-US" sz="2400" b="1"/>
              <a:t>:</a:t>
            </a:r>
            <a:r>
              <a:rPr lang="en-US" sz="2400"/>
              <a:t> Overweight/Obese vs. Normal/Underweight.</a:t>
            </a:r>
            <a:endParaRPr lang="en-US" sz="2400">
              <a:cs typeface="Segoe UI Light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2400" b="1">
                <a:solidFill>
                  <a:schemeClr val="accent1">
                    <a:lumMod val="49000"/>
                  </a:schemeClr>
                </a:solidFill>
              </a:rPr>
              <a:t>Occupation Grouping</a:t>
            </a:r>
            <a:r>
              <a:rPr lang="en-US" sz="2400" b="1"/>
              <a:t>:</a:t>
            </a:r>
            <a:r>
              <a:rPr lang="en-US" sz="2400"/>
              <a:t> Health-related, IT/Tech, Sales/Finance, Other.</a:t>
            </a:r>
            <a:endParaRPr lang="en-US" sz="2400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78507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79A35-1574-C96F-5D6C-A3CCB58938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5839" y="197599"/>
            <a:ext cx="2466545" cy="2125554"/>
          </a:xfrm>
        </p:spPr>
        <p:txBody>
          <a:bodyPr lIns="91440" tIns="45720" rIns="91440" bIns="45720" anchor="ctr"/>
          <a:lstStyle/>
          <a:p>
            <a:r>
              <a:rPr lang="en-US" sz="2000" cap="all">
                <a:solidFill>
                  <a:srgbClr val="4D6848"/>
                </a:solidFill>
                <a:cs typeface="Segoe UI Light"/>
              </a:rPr>
              <a:t>Box plots before  grouping Occupation </a:t>
            </a:r>
            <a:endParaRPr lang="en-US" sz="2000"/>
          </a:p>
        </p:txBody>
      </p:sp>
      <p:pic>
        <p:nvPicPr>
          <p:cNvPr id="6" name="Picture 5" descr="A diagram of a physical activity&#10;&#10;Description automatically generated">
            <a:extLst>
              <a:ext uri="{FF2B5EF4-FFF2-40B4-BE49-F238E27FC236}">
                <a16:creationId xmlns:a16="http://schemas.microsoft.com/office/drawing/2014/main" id="{F509B068-DF32-B2BA-A350-C4C24C4BF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8" y="50692"/>
            <a:ext cx="8197274" cy="33391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C785B2-C280-636B-65A9-EAA034E2F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1" y="3423501"/>
            <a:ext cx="8197273" cy="3135966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837F860-0AA6-28E7-566B-A4EC015D710E}"/>
              </a:ext>
            </a:extLst>
          </p:cNvPr>
          <p:cNvSpPr txBox="1">
            <a:spLocks/>
          </p:cNvSpPr>
          <p:nvPr/>
        </p:nvSpPr>
        <p:spPr>
          <a:xfrm>
            <a:off x="225839" y="3657643"/>
            <a:ext cx="2466545" cy="2125554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285750" indent="-28575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 cap="none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cap="all">
                <a:solidFill>
                  <a:srgbClr val="4D6848"/>
                </a:solidFill>
                <a:cs typeface="Segoe UI Light"/>
              </a:rPr>
              <a:t>Box plots After  grouping Occupation 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9471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15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F4F5A-AD68-68DE-E137-E50065833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is the Quality of Sleep Affected by Age, Physical Activity Level, Stress Level, Heart Rate and Daily Steps?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DB1C6C-DE77-A07E-511B-44443AD40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933" y="655793"/>
            <a:ext cx="7347537" cy="554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06842-64F7-7738-F4EA-3709D2A4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solidFill>
                  <a:schemeClr val="tx1"/>
                </a:solidFill>
              </a:rPr>
              <a:t>Results: PCA</a:t>
            </a:r>
          </a:p>
        </p:txBody>
      </p:sp>
      <p:sp>
        <p:nvSpPr>
          <p:cNvPr id="3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B683B7B-18A6-2722-3E2D-A6DD92ABA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73" y="2255025"/>
            <a:ext cx="8531566" cy="1833267"/>
          </a:xfrm>
          <a:prstGeom prst="rect">
            <a:avLst/>
          </a:prstGeom>
        </p:spPr>
      </p:pic>
      <p:pic>
        <p:nvPicPr>
          <p:cNvPr id="4" name="Picture 3" descr="A number of numbers on a white background&#10;&#10;Description automatically generated">
            <a:extLst>
              <a:ext uri="{FF2B5EF4-FFF2-40B4-BE49-F238E27FC236}">
                <a16:creationId xmlns:a16="http://schemas.microsoft.com/office/drawing/2014/main" id="{ADE81B49-3FD6-27ED-F11D-90C1BE8A0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06" y="4106649"/>
            <a:ext cx="8574423" cy="183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2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08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040516-76B0-6BB8-BDAD-EDBD1D2D4311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PCA - Biplot</a:t>
            </a:r>
          </a:p>
        </p:txBody>
      </p:sp>
      <p:pic>
        <p:nvPicPr>
          <p:cNvPr id="7" name="Picture 6" descr="A diagram of a physical activity level&#10;&#10;Description automatically generated">
            <a:extLst>
              <a:ext uri="{FF2B5EF4-FFF2-40B4-BE49-F238E27FC236}">
                <a16:creationId xmlns:a16="http://schemas.microsoft.com/office/drawing/2014/main" id="{ACB38FA4-4A71-AFE4-738E-EFB6278C7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933" y="655793"/>
            <a:ext cx="7347537" cy="554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1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7">
      <a:dk1>
        <a:srgbClr val="000000"/>
      </a:dk1>
      <a:lt1>
        <a:srgbClr val="FFFFFF"/>
      </a:lt1>
      <a:dk2>
        <a:srgbClr val="BBAA9C"/>
      </a:dk2>
      <a:lt2>
        <a:srgbClr val="E7E6E6"/>
      </a:lt2>
      <a:accent1>
        <a:srgbClr val="668A60"/>
      </a:accent1>
      <a:accent2>
        <a:srgbClr val="702128"/>
      </a:accent2>
      <a:accent3>
        <a:srgbClr val="46708C"/>
      </a:accent3>
      <a:accent4>
        <a:srgbClr val="BB2606"/>
      </a:accent4>
      <a:accent5>
        <a:srgbClr val="F1910F"/>
      </a:accent5>
      <a:accent6>
        <a:srgbClr val="FBD5AD"/>
      </a:accent6>
      <a:hlink>
        <a:srgbClr val="6F2127"/>
      </a:hlink>
      <a:folHlink>
        <a:srgbClr val="BB2606"/>
      </a:folHlink>
    </a:clrScheme>
    <a:fontScheme name="Custom 24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astal_Presentation_TM33468121_Win32_JC_SL_v3" id="{EB91EBED-606F-4526-98F2-0BC37D122083}" vid="{0066A017-97AF-4FCB-BD31-68FEF3C01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Sleep disorders</vt:lpstr>
      <vt:lpstr>Introduction</vt:lpstr>
      <vt:lpstr>Our Dataset:</vt:lpstr>
      <vt:lpstr>Goals:</vt:lpstr>
      <vt:lpstr>Data Preprocessing</vt:lpstr>
      <vt:lpstr>PowerPoint Presentation</vt:lpstr>
      <vt:lpstr>How is the Quality of Sleep Affected by Age, Physical Activity Level, Stress Level, Heart Rate and Daily Steps?</vt:lpstr>
      <vt:lpstr>Results: PCA</vt:lpstr>
      <vt:lpstr>PowerPoint Presentation</vt:lpstr>
      <vt:lpstr>Methods: MANOVA</vt:lpstr>
      <vt:lpstr>Results: Manova</vt:lpstr>
      <vt:lpstr>Methods: Classification</vt:lpstr>
      <vt:lpstr>Methods: logistic regression</vt:lpstr>
      <vt:lpstr>Methods: lasso</vt:lpstr>
      <vt:lpstr>Results: LDA Classification</vt:lpstr>
      <vt:lpstr>Results: QDA Classification</vt:lpstr>
      <vt:lpstr>Conclusions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2024-11-19T23:35:19Z</dcterms:created>
  <dcterms:modified xsi:type="dcterms:W3CDTF">2024-12-08T20:35:08Z</dcterms:modified>
</cp:coreProperties>
</file>