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cf73278e_0_606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cf73278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7cf73278e_0_6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cf73278e_0_375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7cf73278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57cf73278e_0_3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7cf73278e_0_368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7cf73278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57cf73278e_0_3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7cf73278e_0_383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7cf73278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57cf73278e_0_3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cf73278e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cf732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7cf73278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cf73278e_0_7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cf7327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LoCD? A masterdata system for company data.</a:t>
            </a:r>
            <a:endParaRPr/>
          </a:p>
        </p:txBody>
      </p:sp>
      <p:sp>
        <p:nvSpPr>
          <p:cNvPr id="326" name="Google Shape;326;g57cf73278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bcfcad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bcfcad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7cf73278e_0_23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7cf7327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me buying into the Microsoft marketing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Cortana intelligence suite - Grouping of services for managed Big Data and Analytics</a:t>
            </a:r>
            <a:endParaRPr/>
          </a:p>
        </p:txBody>
      </p:sp>
      <p:sp>
        <p:nvSpPr>
          <p:cNvPr id="341" name="Google Shape;341;g57cf73278e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cf73278e_0_31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cf7327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Microsofts own words...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betThere is a concept called ETL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SSIS is stronger in ETL, where ADF is faster</a:t>
            </a:r>
            <a:endParaRPr/>
          </a:p>
        </p:txBody>
      </p:sp>
      <p:sp>
        <p:nvSpPr>
          <p:cNvPr id="350" name="Google Shape;350;g57cf73278e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7cf73278e_0_52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7cf7327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Validation, basic mapping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Push to your instance of whatever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57cf73278e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cf73278e_0_59:notes"/>
          <p:cNvSpPr/>
          <p:nvPr>
            <p:ph idx="2" type="sldImg"/>
          </p:nvPr>
        </p:nvSpPr>
        <p:spPr>
          <a:xfrm>
            <a:off x="92160" y="685838"/>
            <a:ext cx="66738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57cf73278e_0_59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525" lIns="95525" spcFirstLastPara="1" rIns="95525" wrap="square" tIns="9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All </a:t>
            </a:r>
            <a:r>
              <a:rPr b="1" lang="en" sz="1200">
                <a:solidFill>
                  <a:schemeClr val="dk1"/>
                </a:solidFill>
              </a:rPr>
              <a:t>activities</a:t>
            </a:r>
            <a:r>
              <a:rPr lang="en" sz="1200">
                <a:solidFill>
                  <a:schemeClr val="dk1"/>
                </a:solidFill>
              </a:rPr>
              <a:t> in a pipeline are deployed, scheduled, or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deleted as one single unit instead of managing each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individual activity independently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0" name="Google Shape;380;g57cf73278e_0_59:notes"/>
          <p:cNvSpPr txBox="1"/>
          <p:nvPr>
            <p:ph idx="12" type="sldNum"/>
          </p:nvPr>
        </p:nvSpPr>
        <p:spPr>
          <a:xfrm>
            <a:off x="3884613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cf73278e_0_65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7cf7327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data actions also do transformation</a:t>
            </a:r>
            <a:endParaRPr/>
          </a:p>
        </p:txBody>
      </p:sp>
      <p:sp>
        <p:nvSpPr>
          <p:cNvPr id="387" name="Google Shape;387;g57cf73278e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Content: Three">
  <p:cSld name="Content: One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76265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3248032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6019800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76257" y="470797"/>
            <a:ext cx="8077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Cover Slide Secondary Logo" showMasterSp="0">
  <p:cSld name="Cover Slid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7391399" y="514351"/>
            <a:ext cx="1752600" cy="4114800"/>
          </a:xfrm>
          <a:prstGeom prst="rect">
            <a:avLst/>
          </a:prstGeom>
          <a:solidFill>
            <a:srgbClr val="EB9393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752600" y="0"/>
            <a:ext cx="5638800" cy="514200"/>
          </a:xfrm>
          <a:prstGeom prst="rect">
            <a:avLst/>
          </a:prstGeom>
          <a:solidFill>
            <a:srgbClr val="DF606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69" name="Google Shape;69;p15"/>
          <p:cNvGrpSpPr/>
          <p:nvPr/>
        </p:nvGrpSpPr>
        <p:grpSpPr>
          <a:xfrm>
            <a:off x="1162501" y="4629150"/>
            <a:ext cx="685617" cy="400142"/>
            <a:chOff x="1550415" y="6172200"/>
            <a:chExt cx="914400" cy="533523"/>
          </a:xfrm>
        </p:grpSpPr>
        <p:sp>
          <p:nvSpPr>
            <p:cNvPr id="70" name="Google Shape;70;p15"/>
            <p:cNvSpPr/>
            <p:nvPr/>
          </p:nvSpPr>
          <p:spPr>
            <a:xfrm>
              <a:off x="2105939" y="6172200"/>
              <a:ext cx="228600" cy="5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550415" y="6361023"/>
              <a:ext cx="914400" cy="344700"/>
            </a:xfrm>
            <a:custGeom>
              <a:rect b="b" l="l" r="r" t="t"/>
              <a:pathLst>
                <a:path extrusionOk="0" h="120000" w="12000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5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www.pwc.se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Content: Two under Text">
  <p:cSld name="Content: One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76238" y="1314450"/>
            <a:ext cx="8077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76257" y="2065500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4648208" y="2065613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Content: Two and Left Text">
  <p:cSld name="Content: One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7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76257" y="1314450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5846471" y="3036638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5846471" y="1314450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Content: Two and Right Text">
  <p:cSld name="Content: One_1_1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427492" y="1314431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76257" y="3036619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76257" y="1314431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Blank with Footer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Blank" showMasterSp="0">
  <p:cSld name="Cover Slide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Section Divider">
  <p:cSld name="Section Divi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476265" y="514352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476265" y="1428751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103" name="Google Shape;103;p21"/>
          <p:cNvCxnSpPr/>
          <p:nvPr/>
        </p:nvCxnSpPr>
        <p:spPr>
          <a:xfrm flipH="1">
            <a:off x="381059" y="457343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 Section Divider">
  <p:cSld name="2_Section Divi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 flipH="1">
            <a:off x="381001" y="2899925"/>
            <a:ext cx="8229600" cy="1143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2"/>
          <p:cNvSpPr txBox="1"/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10548" l="0" r="0" t="46062"/>
          <a:stretch/>
        </p:blipFill>
        <p:spPr>
          <a:xfrm>
            <a:off x="0" y="0"/>
            <a:ext cx="9144000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 Section Divider">
  <p:cSld name="3_Section Divi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 flipH="1">
            <a:off x="381001" y="2899925"/>
            <a:ext cx="8229600" cy="1143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3"/>
          <p:cNvSpPr txBox="1"/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2">
            <a:alphaModFix/>
          </a:blip>
          <a:srcRect b="26921" l="0" r="0" t="13713"/>
          <a:stretch/>
        </p:blipFill>
        <p:spPr>
          <a:xfrm>
            <a:off x="0" y="0"/>
            <a:ext cx="9144000" cy="26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68550" lIns="68550" spcFirstLastPara="1" rIns="68550" wrap="square" tIns="68550"/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400">
                <a:solidFill>
                  <a:schemeClr val="dk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‐"/>
              <a:defRPr sz="1400">
                <a:solidFill>
                  <a:schemeClr val="dk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◦"/>
              <a:defRPr sz="1400">
                <a:solidFill>
                  <a:schemeClr val="dk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›"/>
              <a:defRPr sz="1400">
                <a:solidFill>
                  <a:schemeClr val="dk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  <a:defRPr sz="1400">
                <a:solidFill>
                  <a:schemeClr val="dk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  <a:defRPr sz="1400">
                <a:solidFill>
                  <a:schemeClr val="dk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romanLcPeriod"/>
              <a:defRPr sz="1400">
                <a:solidFill>
                  <a:schemeClr val="dk2"/>
                </a:solidFill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Cover Slide Expanded Logo" showMasterSp="0">
  <p:cSld name="Cover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6"/>
          <p:cNvGrpSpPr/>
          <p:nvPr/>
        </p:nvGrpSpPr>
        <p:grpSpPr>
          <a:xfrm>
            <a:off x="1753351" y="1"/>
            <a:ext cx="7391808" cy="4632147"/>
            <a:chOff x="19140488" y="13674"/>
            <a:chExt cx="7443916" cy="6145876"/>
          </a:xfrm>
        </p:grpSpPr>
        <p:sp>
          <p:nvSpPr>
            <p:cNvPr id="134" name="Google Shape;134;p26"/>
            <p:cNvSpPr/>
            <p:nvPr/>
          </p:nvSpPr>
          <p:spPr>
            <a:xfrm>
              <a:off x="19140488" y="4188799"/>
              <a:ext cx="2302200" cy="1970700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5049481" y="2899477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4665780" y="706365"/>
              <a:ext cx="477000" cy="2263800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4665780" y="2899478"/>
              <a:ext cx="477000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4665780" y="4032250"/>
              <a:ext cx="477000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9140488" y="669925"/>
              <a:ext cx="5662500" cy="2300400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9140488" y="2899478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9140488" y="4032250"/>
              <a:ext cx="5662500" cy="2127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6156" y="120000"/>
                  </a:lnTo>
                  <a:lnTo>
                    <a:pt x="46156" y="16208"/>
                  </a:lnTo>
                  <a:lnTo>
                    <a:pt x="0" y="1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9140488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6"/>
          <p:cNvSpPr txBox="1"/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1714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4003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147" name="Google Shape;147;p26"/>
          <p:cNvGrpSpPr/>
          <p:nvPr/>
        </p:nvGrpSpPr>
        <p:grpSpPr>
          <a:xfrm>
            <a:off x="1162529" y="4629150"/>
            <a:ext cx="685800" cy="400097"/>
            <a:chOff x="518032" y="978681"/>
            <a:chExt cx="4572000" cy="2667313"/>
          </a:xfrm>
        </p:grpSpPr>
        <p:sp>
          <p:nvSpPr>
            <p:cNvPr id="148" name="Google Shape;148;p26"/>
            <p:cNvSpPr/>
            <p:nvPr/>
          </p:nvSpPr>
          <p:spPr>
            <a:xfrm>
              <a:off x="3295650" y="978681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18032" y="1922794"/>
              <a:ext cx="4572000" cy="1723200"/>
            </a:xfrm>
            <a:custGeom>
              <a:rect b="b" l="l" r="r" t="t"/>
              <a:pathLst>
                <a:path extrusionOk="0" h="120000" w="12000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6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 Cover Slide Secondary Logo" showMasterSp="0">
  <p:cSld name="Cover Slide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7391399" y="514351"/>
            <a:ext cx="1752600" cy="4114800"/>
          </a:xfrm>
          <a:prstGeom prst="rect">
            <a:avLst/>
          </a:prstGeom>
          <a:solidFill>
            <a:srgbClr val="EB9393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752600" y="0"/>
            <a:ext cx="5638800" cy="514200"/>
          </a:xfrm>
          <a:prstGeom prst="rect">
            <a:avLst/>
          </a:prstGeom>
          <a:solidFill>
            <a:srgbClr val="DF606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1895476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1714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4003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1162501" y="4629150"/>
            <a:ext cx="685617" cy="400142"/>
            <a:chOff x="1550415" y="6172200"/>
            <a:chExt cx="914400" cy="533523"/>
          </a:xfrm>
        </p:grpSpPr>
        <p:sp>
          <p:nvSpPr>
            <p:cNvPr id="158" name="Google Shape;158;p27"/>
            <p:cNvSpPr/>
            <p:nvPr/>
          </p:nvSpPr>
          <p:spPr>
            <a:xfrm>
              <a:off x="2105939" y="6172200"/>
              <a:ext cx="228600" cy="5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550415" y="6361023"/>
              <a:ext cx="914400" cy="344700"/>
            </a:xfrm>
            <a:custGeom>
              <a:rect b="b" l="l" r="r" t="t"/>
              <a:pathLst>
                <a:path extrusionOk="0" h="120000" w="12000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7"/>
          <p:cNvSpPr txBox="1"/>
          <p:nvPr/>
        </p:nvSpPr>
        <p:spPr>
          <a:xfrm>
            <a:off x="1968785" y="228800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Cover Slide Fixed Logo" showMasterSp="0">
  <p:cSld name="Cover Slide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8"/>
          <p:cNvCxnSpPr/>
          <p:nvPr/>
        </p:nvCxnSpPr>
        <p:spPr>
          <a:xfrm flipH="1">
            <a:off x="1752739" y="457331"/>
            <a:ext cx="68397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8"/>
          <p:cNvSpPr txBox="1"/>
          <p:nvPr>
            <p:ph type="ctrTitle"/>
          </p:nvPr>
        </p:nvSpPr>
        <p:spPr>
          <a:xfrm>
            <a:off x="1838341" y="628650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1838341" y="1371599"/>
            <a:ext cx="53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1714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4003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165" name="Google Shape;165;p28"/>
          <p:cNvGrpSpPr/>
          <p:nvPr/>
        </p:nvGrpSpPr>
        <p:grpSpPr>
          <a:xfrm>
            <a:off x="1162501" y="4327223"/>
            <a:ext cx="926251" cy="702024"/>
            <a:chOff x="1550415" y="5769631"/>
            <a:chExt cx="1235331" cy="936032"/>
          </a:xfrm>
        </p:grpSpPr>
        <p:grpSp>
          <p:nvGrpSpPr>
            <p:cNvPr id="166" name="Google Shape;166;p28"/>
            <p:cNvGrpSpPr/>
            <p:nvPr/>
          </p:nvGrpSpPr>
          <p:grpSpPr>
            <a:xfrm>
              <a:off x="2337418" y="5769631"/>
              <a:ext cx="448328" cy="402422"/>
              <a:chOff x="1905000" y="5715000"/>
              <a:chExt cx="445920" cy="381118"/>
            </a:xfrm>
          </p:grpSpPr>
          <p:sp>
            <p:nvSpPr>
              <p:cNvPr id="167" name="Google Shape;167;p28"/>
              <p:cNvSpPr/>
              <p:nvPr/>
            </p:nvSpPr>
            <p:spPr>
              <a:xfrm>
                <a:off x="2293620" y="5988118"/>
                <a:ext cx="57300" cy="108000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2132171" y="5757333"/>
                <a:ext cx="44400" cy="66900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1905000" y="5715000"/>
                <a:ext cx="227100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1905000" y="5757333"/>
                <a:ext cx="227100" cy="66900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176462" y="5824247"/>
                <a:ext cx="117300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176462" y="5988118"/>
                <a:ext cx="117300" cy="108000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132171" y="5824247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2132171" y="5988118"/>
                <a:ext cx="44400" cy="108000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1905000" y="5824247"/>
                <a:ext cx="227100" cy="163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2046446" y="5988118"/>
                <a:ext cx="85800" cy="108000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1905000" y="5933495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1905000" y="5988118"/>
                <a:ext cx="141300" cy="108000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2293620" y="5988118"/>
                <a:ext cx="57300" cy="108000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132171" y="5757333"/>
                <a:ext cx="44400" cy="66900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1905000" y="5715000"/>
                <a:ext cx="227100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1905000" y="5757333"/>
                <a:ext cx="227100" cy="66900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2176462" y="5824247"/>
                <a:ext cx="117300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2176462" y="5988118"/>
                <a:ext cx="117300" cy="108000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2132171" y="5824247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2132171" y="5988118"/>
                <a:ext cx="44400" cy="108000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1905000" y="5824247"/>
                <a:ext cx="227100" cy="163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2046446" y="5988118"/>
                <a:ext cx="85800" cy="108000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1905000" y="5933495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8"/>
              <p:cNvSpPr/>
              <p:nvPr/>
            </p:nvSpPr>
            <p:spPr>
              <a:xfrm>
                <a:off x="1905000" y="5988118"/>
                <a:ext cx="141300" cy="108000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28"/>
            <p:cNvGrpSpPr/>
            <p:nvPr/>
          </p:nvGrpSpPr>
          <p:grpSpPr>
            <a:xfrm>
              <a:off x="1550415" y="6172200"/>
              <a:ext cx="914400" cy="533463"/>
              <a:chOff x="518032" y="978681"/>
              <a:chExt cx="4572000" cy="2667313"/>
            </a:xfrm>
          </p:grpSpPr>
          <p:sp>
            <p:nvSpPr>
              <p:cNvPr id="192" name="Google Shape;192;p28"/>
              <p:cNvSpPr/>
              <p:nvPr/>
            </p:nvSpPr>
            <p:spPr>
              <a:xfrm>
                <a:off x="3295650" y="978681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518032" y="1922794"/>
                <a:ext cx="4572000" cy="1723200"/>
              </a:xfrm>
              <a:custGeom>
                <a:rect b="b" l="l" r="r" t="t"/>
                <a:pathLst>
                  <a:path extrusionOk="0" h="120000" w="120000">
                    <a:moveTo>
                      <a:pt x="18609" y="17797"/>
                    </a:moveTo>
                    <a:lnTo>
                      <a:pt x="18085" y="17797"/>
                    </a:lnTo>
                    <a:lnTo>
                      <a:pt x="17533" y="17875"/>
                    </a:lnTo>
                    <a:lnTo>
                      <a:pt x="16893" y="18108"/>
                    </a:lnTo>
                    <a:lnTo>
                      <a:pt x="16079" y="18264"/>
                    </a:lnTo>
                    <a:lnTo>
                      <a:pt x="15149" y="18730"/>
                    </a:lnTo>
                    <a:lnTo>
                      <a:pt x="15149" y="73601"/>
                    </a:lnTo>
                    <a:lnTo>
                      <a:pt x="15643" y="73756"/>
                    </a:lnTo>
                    <a:lnTo>
                      <a:pt x="16079" y="73756"/>
                    </a:lnTo>
                    <a:lnTo>
                      <a:pt x="16457" y="73756"/>
                    </a:lnTo>
                    <a:lnTo>
                      <a:pt x="16806" y="73756"/>
                    </a:lnTo>
                    <a:lnTo>
                      <a:pt x="18318" y="73523"/>
                    </a:lnTo>
                    <a:lnTo>
                      <a:pt x="19685" y="72823"/>
                    </a:lnTo>
                    <a:lnTo>
                      <a:pt x="20935" y="71813"/>
                    </a:lnTo>
                    <a:lnTo>
                      <a:pt x="22040" y="70336"/>
                    </a:lnTo>
                    <a:lnTo>
                      <a:pt x="23057" y="68393"/>
                    </a:lnTo>
                    <a:lnTo>
                      <a:pt x="23959" y="66062"/>
                    </a:lnTo>
                    <a:lnTo>
                      <a:pt x="24686" y="63341"/>
                    </a:lnTo>
                    <a:lnTo>
                      <a:pt x="25296" y="60233"/>
                    </a:lnTo>
                    <a:lnTo>
                      <a:pt x="25762" y="56580"/>
                    </a:lnTo>
                    <a:lnTo>
                      <a:pt x="26081" y="52694"/>
                    </a:lnTo>
                    <a:lnTo>
                      <a:pt x="26314" y="48341"/>
                    </a:lnTo>
                    <a:lnTo>
                      <a:pt x="26372" y="43601"/>
                    </a:lnTo>
                    <a:lnTo>
                      <a:pt x="26314" y="39248"/>
                    </a:lnTo>
                    <a:lnTo>
                      <a:pt x="26081" y="35129"/>
                    </a:lnTo>
                    <a:lnTo>
                      <a:pt x="25762" y="31632"/>
                    </a:lnTo>
                    <a:lnTo>
                      <a:pt x="25296" y="28445"/>
                    </a:lnTo>
                    <a:lnTo>
                      <a:pt x="24715" y="25569"/>
                    </a:lnTo>
                    <a:lnTo>
                      <a:pt x="24017" y="23238"/>
                    </a:lnTo>
                    <a:lnTo>
                      <a:pt x="23174" y="21295"/>
                    </a:lnTo>
                    <a:lnTo>
                      <a:pt x="22185" y="19740"/>
                    </a:lnTo>
                    <a:lnTo>
                      <a:pt x="21138" y="18730"/>
                    </a:lnTo>
                    <a:lnTo>
                      <a:pt x="19946" y="18031"/>
                    </a:lnTo>
                    <a:lnTo>
                      <a:pt x="18609" y="17797"/>
                    </a:lnTo>
                    <a:close/>
                    <a:moveTo>
                      <a:pt x="12008" y="233"/>
                    </a:moveTo>
                    <a:lnTo>
                      <a:pt x="15149" y="233"/>
                    </a:lnTo>
                    <a:lnTo>
                      <a:pt x="15149" y="11113"/>
                    </a:lnTo>
                    <a:lnTo>
                      <a:pt x="16457" y="9093"/>
                    </a:lnTo>
                    <a:lnTo>
                      <a:pt x="17649" y="7227"/>
                    </a:lnTo>
                    <a:lnTo>
                      <a:pt x="18696" y="5751"/>
                    </a:lnTo>
                    <a:lnTo>
                      <a:pt x="19685" y="4430"/>
                    </a:lnTo>
                    <a:lnTo>
                      <a:pt x="20557" y="3419"/>
                    </a:lnTo>
                    <a:lnTo>
                      <a:pt x="21371" y="2564"/>
                    </a:lnTo>
                    <a:lnTo>
                      <a:pt x="22127" y="1865"/>
                    </a:lnTo>
                    <a:lnTo>
                      <a:pt x="22825" y="1398"/>
                    </a:lnTo>
                    <a:lnTo>
                      <a:pt x="23523" y="1010"/>
                    </a:lnTo>
                    <a:lnTo>
                      <a:pt x="24162" y="777"/>
                    </a:lnTo>
                    <a:lnTo>
                      <a:pt x="24860" y="699"/>
                    </a:lnTo>
                    <a:lnTo>
                      <a:pt x="25558" y="621"/>
                    </a:lnTo>
                    <a:lnTo>
                      <a:pt x="27070" y="932"/>
                    </a:lnTo>
                    <a:lnTo>
                      <a:pt x="28495" y="1787"/>
                    </a:lnTo>
                    <a:lnTo>
                      <a:pt x="29832" y="3108"/>
                    </a:lnTo>
                    <a:lnTo>
                      <a:pt x="31112" y="4974"/>
                    </a:lnTo>
                    <a:lnTo>
                      <a:pt x="32275" y="7305"/>
                    </a:lnTo>
                    <a:lnTo>
                      <a:pt x="33380" y="10103"/>
                    </a:lnTo>
                    <a:lnTo>
                      <a:pt x="34310" y="13367"/>
                    </a:lnTo>
                    <a:lnTo>
                      <a:pt x="35153" y="16943"/>
                    </a:lnTo>
                    <a:lnTo>
                      <a:pt x="35851" y="20829"/>
                    </a:lnTo>
                    <a:lnTo>
                      <a:pt x="36404" y="25181"/>
                    </a:lnTo>
                    <a:lnTo>
                      <a:pt x="36782" y="29766"/>
                    </a:lnTo>
                    <a:lnTo>
                      <a:pt x="37043" y="34663"/>
                    </a:lnTo>
                    <a:lnTo>
                      <a:pt x="37160" y="39792"/>
                    </a:lnTo>
                    <a:lnTo>
                      <a:pt x="37043" y="44922"/>
                    </a:lnTo>
                    <a:lnTo>
                      <a:pt x="36782" y="49818"/>
                    </a:lnTo>
                    <a:lnTo>
                      <a:pt x="36404" y="54481"/>
                    </a:lnTo>
                    <a:lnTo>
                      <a:pt x="35822" y="58756"/>
                    </a:lnTo>
                    <a:lnTo>
                      <a:pt x="35037" y="62875"/>
                    </a:lnTo>
                    <a:lnTo>
                      <a:pt x="34165" y="66606"/>
                    </a:lnTo>
                    <a:lnTo>
                      <a:pt x="33147" y="70025"/>
                    </a:lnTo>
                    <a:lnTo>
                      <a:pt x="31955" y="73134"/>
                    </a:lnTo>
                    <a:lnTo>
                      <a:pt x="30646" y="75854"/>
                    </a:lnTo>
                    <a:lnTo>
                      <a:pt x="29222" y="78186"/>
                    </a:lnTo>
                    <a:lnTo>
                      <a:pt x="27652" y="80129"/>
                    </a:lnTo>
                    <a:lnTo>
                      <a:pt x="25994" y="81683"/>
                    </a:lnTo>
                    <a:lnTo>
                      <a:pt x="24162" y="82772"/>
                    </a:lnTo>
                    <a:lnTo>
                      <a:pt x="22272" y="83471"/>
                    </a:lnTo>
                    <a:lnTo>
                      <a:pt x="20237" y="83782"/>
                    </a:lnTo>
                    <a:lnTo>
                      <a:pt x="19481" y="83782"/>
                    </a:lnTo>
                    <a:lnTo>
                      <a:pt x="18521" y="83626"/>
                    </a:lnTo>
                    <a:lnTo>
                      <a:pt x="17475" y="83471"/>
                    </a:lnTo>
                    <a:lnTo>
                      <a:pt x="16312" y="83238"/>
                    </a:lnTo>
                    <a:lnTo>
                      <a:pt x="15149" y="83005"/>
                    </a:lnTo>
                    <a:lnTo>
                      <a:pt x="15149" y="109430"/>
                    </a:lnTo>
                    <a:lnTo>
                      <a:pt x="20121" y="112461"/>
                    </a:lnTo>
                    <a:lnTo>
                      <a:pt x="20121" y="120000"/>
                    </a:lnTo>
                    <a:lnTo>
                      <a:pt x="523" y="120000"/>
                    </a:lnTo>
                    <a:lnTo>
                      <a:pt x="523" y="112461"/>
                    </a:lnTo>
                    <a:lnTo>
                      <a:pt x="4972" y="109430"/>
                    </a:lnTo>
                    <a:lnTo>
                      <a:pt x="4972" y="17797"/>
                    </a:lnTo>
                    <a:lnTo>
                      <a:pt x="0" y="17797"/>
                    </a:lnTo>
                    <a:lnTo>
                      <a:pt x="0" y="9948"/>
                    </a:lnTo>
                    <a:lnTo>
                      <a:pt x="12008" y="233"/>
                    </a:lnTo>
                    <a:close/>
                    <a:moveTo>
                      <a:pt x="107904" y="0"/>
                    </a:moveTo>
                    <a:lnTo>
                      <a:pt x="109619" y="233"/>
                    </a:lnTo>
                    <a:lnTo>
                      <a:pt x="111218" y="699"/>
                    </a:lnTo>
                    <a:lnTo>
                      <a:pt x="112701" y="1554"/>
                    </a:lnTo>
                    <a:lnTo>
                      <a:pt x="114068" y="2642"/>
                    </a:lnTo>
                    <a:lnTo>
                      <a:pt x="115289" y="4119"/>
                    </a:lnTo>
                    <a:lnTo>
                      <a:pt x="116423" y="5829"/>
                    </a:lnTo>
                    <a:lnTo>
                      <a:pt x="117354" y="7772"/>
                    </a:lnTo>
                    <a:lnTo>
                      <a:pt x="118168" y="10025"/>
                    </a:lnTo>
                    <a:lnTo>
                      <a:pt x="118807" y="12435"/>
                    </a:lnTo>
                    <a:lnTo>
                      <a:pt x="119302" y="15077"/>
                    </a:lnTo>
                    <a:lnTo>
                      <a:pt x="119592" y="18031"/>
                    </a:lnTo>
                    <a:lnTo>
                      <a:pt x="119709" y="21062"/>
                    </a:lnTo>
                    <a:lnTo>
                      <a:pt x="119622" y="23626"/>
                    </a:lnTo>
                    <a:lnTo>
                      <a:pt x="119360" y="25958"/>
                    </a:lnTo>
                    <a:lnTo>
                      <a:pt x="118953" y="28134"/>
                    </a:lnTo>
                    <a:lnTo>
                      <a:pt x="118458" y="30077"/>
                    </a:lnTo>
                    <a:lnTo>
                      <a:pt x="117790" y="31632"/>
                    </a:lnTo>
                    <a:lnTo>
                      <a:pt x="117034" y="32875"/>
                    </a:lnTo>
                    <a:lnTo>
                      <a:pt x="116161" y="33886"/>
                    </a:lnTo>
                    <a:lnTo>
                      <a:pt x="115173" y="34430"/>
                    </a:lnTo>
                    <a:lnTo>
                      <a:pt x="114126" y="34663"/>
                    </a:lnTo>
                    <a:lnTo>
                      <a:pt x="113137" y="34507"/>
                    </a:lnTo>
                    <a:lnTo>
                      <a:pt x="112207" y="34041"/>
                    </a:lnTo>
                    <a:lnTo>
                      <a:pt x="111247" y="33264"/>
                    </a:lnTo>
                    <a:lnTo>
                      <a:pt x="110259" y="32098"/>
                    </a:lnTo>
                    <a:lnTo>
                      <a:pt x="109241" y="30621"/>
                    </a:lnTo>
                    <a:lnTo>
                      <a:pt x="109241" y="8860"/>
                    </a:lnTo>
                    <a:lnTo>
                      <a:pt x="107904" y="9715"/>
                    </a:lnTo>
                    <a:lnTo>
                      <a:pt x="106653" y="10880"/>
                    </a:lnTo>
                    <a:lnTo>
                      <a:pt x="105577" y="12590"/>
                    </a:lnTo>
                    <a:lnTo>
                      <a:pt x="104589" y="14533"/>
                    </a:lnTo>
                    <a:lnTo>
                      <a:pt x="103746" y="16943"/>
                    </a:lnTo>
                    <a:lnTo>
                      <a:pt x="103019" y="19663"/>
                    </a:lnTo>
                    <a:lnTo>
                      <a:pt x="102437" y="22849"/>
                    </a:lnTo>
                    <a:lnTo>
                      <a:pt x="102001" y="26347"/>
                    </a:lnTo>
                    <a:lnTo>
                      <a:pt x="101681" y="30388"/>
                    </a:lnTo>
                    <a:lnTo>
                      <a:pt x="101448" y="34740"/>
                    </a:lnTo>
                    <a:lnTo>
                      <a:pt x="101390" y="39404"/>
                    </a:lnTo>
                    <a:lnTo>
                      <a:pt x="101448" y="43911"/>
                    </a:lnTo>
                    <a:lnTo>
                      <a:pt x="101681" y="47953"/>
                    </a:lnTo>
                    <a:lnTo>
                      <a:pt x="102030" y="51839"/>
                    </a:lnTo>
                    <a:lnTo>
                      <a:pt x="102524" y="55336"/>
                    </a:lnTo>
                    <a:lnTo>
                      <a:pt x="103135" y="58523"/>
                    </a:lnTo>
                    <a:lnTo>
                      <a:pt x="103833" y="61398"/>
                    </a:lnTo>
                    <a:lnTo>
                      <a:pt x="104676" y="63808"/>
                    </a:lnTo>
                    <a:lnTo>
                      <a:pt x="105606" y="65829"/>
                    </a:lnTo>
                    <a:lnTo>
                      <a:pt x="106653" y="67538"/>
                    </a:lnTo>
                    <a:lnTo>
                      <a:pt x="107787" y="68782"/>
                    </a:lnTo>
                    <a:lnTo>
                      <a:pt x="109038" y="69481"/>
                    </a:lnTo>
                    <a:lnTo>
                      <a:pt x="110346" y="69715"/>
                    </a:lnTo>
                    <a:lnTo>
                      <a:pt x="111102" y="69637"/>
                    </a:lnTo>
                    <a:lnTo>
                      <a:pt x="111858" y="69481"/>
                    </a:lnTo>
                    <a:lnTo>
                      <a:pt x="112643" y="69093"/>
                    </a:lnTo>
                    <a:lnTo>
                      <a:pt x="113428" y="68471"/>
                    </a:lnTo>
                    <a:lnTo>
                      <a:pt x="114300" y="67772"/>
                    </a:lnTo>
                    <a:lnTo>
                      <a:pt x="115260" y="66917"/>
                    </a:lnTo>
                    <a:lnTo>
                      <a:pt x="116278" y="65751"/>
                    </a:lnTo>
                    <a:lnTo>
                      <a:pt x="117354" y="64507"/>
                    </a:lnTo>
                    <a:lnTo>
                      <a:pt x="118604" y="62953"/>
                    </a:lnTo>
                    <a:lnTo>
                      <a:pt x="120000" y="61165"/>
                    </a:lnTo>
                    <a:lnTo>
                      <a:pt x="120000" y="75854"/>
                    </a:lnTo>
                    <a:lnTo>
                      <a:pt x="118313" y="77797"/>
                    </a:lnTo>
                    <a:lnTo>
                      <a:pt x="116772" y="79585"/>
                    </a:lnTo>
                    <a:lnTo>
                      <a:pt x="115318" y="80906"/>
                    </a:lnTo>
                    <a:lnTo>
                      <a:pt x="113952" y="82227"/>
                    </a:lnTo>
                    <a:lnTo>
                      <a:pt x="112643" y="83160"/>
                    </a:lnTo>
                    <a:lnTo>
                      <a:pt x="111364" y="83937"/>
                    </a:lnTo>
                    <a:lnTo>
                      <a:pt x="110084" y="84404"/>
                    </a:lnTo>
                    <a:lnTo>
                      <a:pt x="108805" y="84792"/>
                    </a:lnTo>
                    <a:lnTo>
                      <a:pt x="107496" y="85025"/>
                    </a:lnTo>
                    <a:lnTo>
                      <a:pt x="106159" y="85103"/>
                    </a:lnTo>
                    <a:lnTo>
                      <a:pt x="104327" y="84948"/>
                    </a:lnTo>
                    <a:lnTo>
                      <a:pt x="102641" y="84404"/>
                    </a:lnTo>
                    <a:lnTo>
                      <a:pt x="101070" y="83549"/>
                    </a:lnTo>
                    <a:lnTo>
                      <a:pt x="99617" y="82383"/>
                    </a:lnTo>
                    <a:lnTo>
                      <a:pt x="98221" y="80751"/>
                    </a:lnTo>
                    <a:lnTo>
                      <a:pt x="96942" y="78808"/>
                    </a:lnTo>
                    <a:lnTo>
                      <a:pt x="95779" y="76476"/>
                    </a:lnTo>
                    <a:lnTo>
                      <a:pt x="94645" y="73601"/>
                    </a:lnTo>
                    <a:lnTo>
                      <a:pt x="93598" y="70492"/>
                    </a:lnTo>
                    <a:lnTo>
                      <a:pt x="92696" y="67227"/>
                    </a:lnTo>
                    <a:lnTo>
                      <a:pt x="91940" y="63730"/>
                    </a:lnTo>
                    <a:lnTo>
                      <a:pt x="91301" y="60000"/>
                    </a:lnTo>
                    <a:lnTo>
                      <a:pt x="90835" y="56113"/>
                    </a:lnTo>
                    <a:lnTo>
                      <a:pt x="90457" y="52072"/>
                    </a:lnTo>
                    <a:lnTo>
                      <a:pt x="90254" y="47875"/>
                    </a:lnTo>
                    <a:lnTo>
                      <a:pt x="90167" y="43601"/>
                    </a:lnTo>
                    <a:lnTo>
                      <a:pt x="90283" y="38393"/>
                    </a:lnTo>
                    <a:lnTo>
                      <a:pt x="90574" y="33652"/>
                    </a:lnTo>
                    <a:lnTo>
                      <a:pt x="91010" y="28989"/>
                    </a:lnTo>
                    <a:lnTo>
                      <a:pt x="91679" y="24715"/>
                    </a:lnTo>
                    <a:lnTo>
                      <a:pt x="92435" y="20751"/>
                    </a:lnTo>
                    <a:lnTo>
                      <a:pt x="93423" y="17020"/>
                    </a:lnTo>
                    <a:lnTo>
                      <a:pt x="94499" y="13601"/>
                    </a:lnTo>
                    <a:lnTo>
                      <a:pt x="95749" y="10492"/>
                    </a:lnTo>
                    <a:lnTo>
                      <a:pt x="97145" y="7927"/>
                    </a:lnTo>
                    <a:lnTo>
                      <a:pt x="98628" y="5595"/>
                    </a:lnTo>
                    <a:lnTo>
                      <a:pt x="100256" y="3652"/>
                    </a:lnTo>
                    <a:lnTo>
                      <a:pt x="102001" y="2098"/>
                    </a:lnTo>
                    <a:lnTo>
                      <a:pt x="103891" y="932"/>
                    </a:lnTo>
                    <a:lnTo>
                      <a:pt x="105839" y="233"/>
                    </a:lnTo>
                    <a:lnTo>
                      <a:pt x="107904" y="0"/>
                    </a:lnTo>
                    <a:close/>
                    <a:moveTo>
                      <a:pt x="84613" y="0"/>
                    </a:moveTo>
                    <a:lnTo>
                      <a:pt x="85718" y="310"/>
                    </a:lnTo>
                    <a:lnTo>
                      <a:pt x="86736" y="1088"/>
                    </a:lnTo>
                    <a:lnTo>
                      <a:pt x="87637" y="2331"/>
                    </a:lnTo>
                    <a:lnTo>
                      <a:pt x="88393" y="4041"/>
                    </a:lnTo>
                    <a:lnTo>
                      <a:pt x="89062" y="6062"/>
                    </a:lnTo>
                    <a:lnTo>
                      <a:pt x="89527" y="8471"/>
                    </a:lnTo>
                    <a:lnTo>
                      <a:pt x="89818" y="11036"/>
                    </a:lnTo>
                    <a:lnTo>
                      <a:pt x="89934" y="13834"/>
                    </a:lnTo>
                    <a:lnTo>
                      <a:pt x="89876" y="15777"/>
                    </a:lnTo>
                    <a:lnTo>
                      <a:pt x="89789" y="17642"/>
                    </a:lnTo>
                    <a:lnTo>
                      <a:pt x="89585" y="19585"/>
                    </a:lnTo>
                    <a:lnTo>
                      <a:pt x="89294" y="21528"/>
                    </a:lnTo>
                    <a:lnTo>
                      <a:pt x="88975" y="23549"/>
                    </a:lnTo>
                    <a:lnTo>
                      <a:pt x="88509" y="25725"/>
                    </a:lnTo>
                    <a:lnTo>
                      <a:pt x="87957" y="28056"/>
                    </a:lnTo>
                    <a:lnTo>
                      <a:pt x="87346" y="30544"/>
                    </a:lnTo>
                    <a:lnTo>
                      <a:pt x="86590" y="33341"/>
                    </a:lnTo>
                    <a:lnTo>
                      <a:pt x="85718" y="36373"/>
                    </a:lnTo>
                    <a:lnTo>
                      <a:pt x="84729" y="39792"/>
                    </a:lnTo>
                    <a:lnTo>
                      <a:pt x="83624" y="43601"/>
                    </a:lnTo>
                    <a:lnTo>
                      <a:pt x="71877" y="83782"/>
                    </a:lnTo>
                    <a:lnTo>
                      <a:pt x="63445" y="83782"/>
                    </a:lnTo>
                    <a:lnTo>
                      <a:pt x="63445" y="32953"/>
                    </a:lnTo>
                    <a:lnTo>
                      <a:pt x="51873" y="83782"/>
                    </a:lnTo>
                    <a:lnTo>
                      <a:pt x="44138" y="83782"/>
                    </a:lnTo>
                    <a:lnTo>
                      <a:pt x="44138" y="18186"/>
                    </a:lnTo>
                    <a:lnTo>
                      <a:pt x="38177" y="16632"/>
                    </a:lnTo>
                    <a:lnTo>
                      <a:pt x="38177" y="9170"/>
                    </a:lnTo>
                    <a:lnTo>
                      <a:pt x="49139" y="1943"/>
                    </a:lnTo>
                    <a:lnTo>
                      <a:pt x="53268" y="1943"/>
                    </a:lnTo>
                    <a:lnTo>
                      <a:pt x="53268" y="55414"/>
                    </a:lnTo>
                    <a:lnTo>
                      <a:pt x="65335" y="1943"/>
                    </a:lnTo>
                    <a:lnTo>
                      <a:pt x="72604" y="1943"/>
                    </a:lnTo>
                    <a:lnTo>
                      <a:pt x="72604" y="63886"/>
                    </a:lnTo>
                    <a:lnTo>
                      <a:pt x="80222" y="36761"/>
                    </a:lnTo>
                    <a:lnTo>
                      <a:pt x="80222" y="4818"/>
                    </a:lnTo>
                    <a:lnTo>
                      <a:pt x="80804" y="3419"/>
                    </a:lnTo>
                    <a:lnTo>
                      <a:pt x="81589" y="2098"/>
                    </a:lnTo>
                    <a:lnTo>
                      <a:pt x="82490" y="1010"/>
                    </a:lnTo>
                    <a:lnTo>
                      <a:pt x="83508" y="310"/>
                    </a:lnTo>
                    <a:lnTo>
                      <a:pt x="846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" name="Google Shape;194;p28"/>
          <p:cNvSpPr txBox="1"/>
          <p:nvPr/>
        </p:nvSpPr>
        <p:spPr>
          <a:xfrm>
            <a:off x="1901177" y="218325"/>
            <a:ext cx="41055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latin typeface="Arial"/>
                <a:ea typeface="Arial"/>
                <a:cs typeface="Arial"/>
                <a:sym typeface="Arial"/>
              </a:rPr>
              <a:t>www.pwc.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se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 Content: One">
  <p:cSld name="Content: On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Char char="■"/>
              <a:defRPr i="0" sz="1500" u="none" cap="none" strike="noStrike"/>
            </a:lvl9pPr>
          </a:lstStyle>
          <a:p/>
        </p:txBody>
      </p:sp>
      <p:sp>
        <p:nvSpPr>
          <p:cNvPr id="198" name="Google Shape;198;p29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9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 Content: Two">
  <p:cSld name="Content: One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76265" y="1314451"/>
            <a:ext cx="3962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03" name="Google Shape;203;p30"/>
          <p:cNvSpPr txBox="1"/>
          <p:nvPr>
            <p:ph idx="2" type="body"/>
          </p:nvPr>
        </p:nvSpPr>
        <p:spPr>
          <a:xfrm>
            <a:off x="4648202" y="1314450"/>
            <a:ext cx="3962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204" name="Google Shape;204;p30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Content: Three">
  <p:cSld name="Content: One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76265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10" name="Google Shape;210;p31"/>
          <p:cNvSpPr txBox="1"/>
          <p:nvPr>
            <p:ph idx="2" type="body"/>
          </p:nvPr>
        </p:nvSpPr>
        <p:spPr>
          <a:xfrm>
            <a:off x="3248032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11" name="Google Shape;211;p31"/>
          <p:cNvSpPr txBox="1"/>
          <p:nvPr>
            <p:ph idx="3" type="body"/>
          </p:nvPr>
        </p:nvSpPr>
        <p:spPr>
          <a:xfrm>
            <a:off x="6019800" y="1314451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cxnSp>
        <p:nvCxnSpPr>
          <p:cNvPr id="212" name="Google Shape;212;p31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Content: Two under Text">
  <p:cSld name="Content: One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476239" y="1314450"/>
            <a:ext cx="8077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21" name="Google Shape;221;p32"/>
          <p:cNvSpPr txBox="1"/>
          <p:nvPr>
            <p:ph idx="2" type="body"/>
          </p:nvPr>
        </p:nvSpPr>
        <p:spPr>
          <a:xfrm>
            <a:off x="476257" y="2065500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22" name="Google Shape;222;p32"/>
          <p:cNvSpPr txBox="1"/>
          <p:nvPr>
            <p:ph idx="3" type="body"/>
          </p:nvPr>
        </p:nvSpPr>
        <p:spPr>
          <a:xfrm>
            <a:off x="4648208" y="2065613"/>
            <a:ext cx="39624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 Content: Two and Left Text">
  <p:cSld name="Content: One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3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476257" y="1314450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29" name="Google Shape;229;p33"/>
          <p:cNvSpPr txBox="1"/>
          <p:nvPr>
            <p:ph idx="2" type="body"/>
          </p:nvPr>
        </p:nvSpPr>
        <p:spPr>
          <a:xfrm>
            <a:off x="5846471" y="3036638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3" type="body"/>
          </p:nvPr>
        </p:nvSpPr>
        <p:spPr>
          <a:xfrm>
            <a:off x="5846471" y="1314450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 Content: Two and Right Text">
  <p:cSld name="Content: One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4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427491" y="1314431"/>
            <a:ext cx="5183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37" name="Google Shape;237;p34"/>
          <p:cNvSpPr txBox="1"/>
          <p:nvPr>
            <p:ph idx="2" type="body"/>
          </p:nvPr>
        </p:nvSpPr>
        <p:spPr>
          <a:xfrm>
            <a:off x="476257" y="3036619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0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3" type="body"/>
          </p:nvPr>
        </p:nvSpPr>
        <p:spPr>
          <a:xfrm>
            <a:off x="476257" y="1314431"/>
            <a:ext cx="27642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/>
            </a:lvl9pPr>
          </a:lstStyle>
          <a:p/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Blank with Footer">
  <p:cSld name="CUSTOM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Clr>
                <a:srgbClr val="000000"/>
              </a:buClr>
              <a:buFont typeface="Arial"/>
              <a:buNone/>
              <a:defRPr/>
            </a:lvl1pPr>
            <a:lvl2pPr lvl="1" rtl="0">
              <a:buClr>
                <a:srgbClr val="000000"/>
              </a:buClr>
              <a:buFont typeface="Arial"/>
              <a:buNone/>
              <a:defRPr/>
            </a:lvl2pPr>
            <a:lvl3pPr lvl="2" rtl="0">
              <a:buClr>
                <a:srgbClr val="000000"/>
              </a:buClr>
              <a:buFont typeface="Arial"/>
              <a:buNone/>
              <a:defRPr/>
            </a:lvl3pPr>
            <a:lvl4pPr lvl="3" rtl="0">
              <a:buClr>
                <a:srgbClr val="000000"/>
              </a:buClr>
              <a:buFont typeface="Arial"/>
              <a:buNone/>
              <a:defRPr/>
            </a:lvl4pPr>
            <a:lvl5pPr lvl="4" rtl="0">
              <a:buClr>
                <a:srgbClr val="000000"/>
              </a:buClr>
              <a:buFont typeface="Arial"/>
              <a:buNone/>
              <a:defRPr/>
            </a:lvl5pPr>
            <a:lvl6pPr lvl="5" rtl="0">
              <a:buClr>
                <a:srgbClr val="000000"/>
              </a:buClr>
              <a:buFont typeface="Arial"/>
              <a:buNone/>
              <a:defRPr/>
            </a:lvl6pPr>
            <a:lvl7pPr lvl="6" rtl="0">
              <a:buClr>
                <a:srgbClr val="000000"/>
              </a:buClr>
              <a:buFont typeface="Arial"/>
              <a:buNone/>
              <a:defRPr/>
            </a:lvl7pPr>
            <a:lvl8pPr lvl="7" rtl="0">
              <a:buClr>
                <a:srgbClr val="000000"/>
              </a:buClr>
              <a:buFont typeface="Arial"/>
              <a:buNone/>
              <a:defRPr/>
            </a:lvl8pPr>
            <a:lvl9pPr lvl="8" rtl="0">
              <a:buClr>
                <a:srgbClr val="000000"/>
              </a:buClr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Closing Slide" showMasterSp="0">
  <p:cSld name="Cover Slide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76265" y="477584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244" name="Google Shape;244;p36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36"/>
          <p:cNvSpPr txBox="1"/>
          <p:nvPr/>
        </p:nvSpPr>
        <p:spPr>
          <a:xfrm>
            <a:off x="488404" y="4457700"/>
            <a:ext cx="6058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© 2018 PricewaterhouseCoopers i Sverige AB. All rights reserved. In this document, “PwC” refers to Öhrlings PricewaterhouseCoopers AB or PricewaterhouseCoopers AB which is a member firm of PricewaterhouseCoopers International Limited, each member firm of which is a separate legal entity.</a:t>
            </a:r>
            <a:endParaRPr b="1" sz="7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Blank" showMasterSp="0">
  <p:cSld name="Cover Slide_1_1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 Section Divider: Colour">
  <p:cSld name="Section Divider: Colour">
    <p:bg>
      <p:bgPr>
        <a:solidFill>
          <a:schemeClr val="dk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ctrTitle"/>
          </p:nvPr>
        </p:nvSpPr>
        <p:spPr>
          <a:xfrm>
            <a:off x="476265" y="514350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476265" y="1428750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1714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057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None/>
              <a:defRPr b="0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4003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0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250" name="Google Shape;250;p38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 Section Divider">
  <p:cSld name="Section Divi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ctrTitle"/>
          </p:nvPr>
        </p:nvSpPr>
        <p:spPr>
          <a:xfrm>
            <a:off x="476265" y="514352"/>
            <a:ext cx="8077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55" name="Google Shape;255;p39"/>
          <p:cNvSpPr txBox="1"/>
          <p:nvPr>
            <p:ph idx="1" type="subTitle"/>
          </p:nvPr>
        </p:nvSpPr>
        <p:spPr>
          <a:xfrm>
            <a:off x="476265" y="1428751"/>
            <a:ext cx="807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256" name="Google Shape;256;p39"/>
          <p:cNvCxnSpPr/>
          <p:nvPr/>
        </p:nvCxnSpPr>
        <p:spPr>
          <a:xfrm flipH="1">
            <a:off x="381060" y="457344"/>
            <a:ext cx="8229600" cy="1140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 Section Divider">
  <p:cSld name="1_Section Divid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40"/>
          <p:cNvSpPr txBox="1"/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3" name="Google Shape;263;p40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0"/>
          <p:cNvCxnSpPr/>
          <p:nvPr/>
        </p:nvCxnSpPr>
        <p:spPr>
          <a:xfrm flipH="1">
            <a:off x="381000" y="2899924"/>
            <a:ext cx="8229600" cy="1143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40"/>
          <p:cNvPicPr preferRelativeResize="0"/>
          <p:nvPr/>
        </p:nvPicPr>
        <p:blipFill rotWithShape="1">
          <a:blip r:embed="rId2">
            <a:alphaModFix/>
          </a:blip>
          <a:srcRect b="4234" l="119" r="0" t="36298"/>
          <a:stretch/>
        </p:blipFill>
        <p:spPr>
          <a:xfrm>
            <a:off x="0" y="0"/>
            <a:ext cx="9144000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 Section Divider">
  <p:cSld name="2_Section Divid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41"/>
          <p:cNvCxnSpPr/>
          <p:nvPr/>
        </p:nvCxnSpPr>
        <p:spPr>
          <a:xfrm flipH="1">
            <a:off x="381001" y="2899924"/>
            <a:ext cx="8229600" cy="1143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1"/>
          <p:cNvSpPr txBox="1"/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72" name="Google Shape;272;p41"/>
          <p:cNvSpPr txBox="1"/>
          <p:nvPr>
            <p:ph idx="1" type="subTitle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2">
            <a:alphaModFix/>
          </a:blip>
          <a:srcRect b="10551" l="0" r="0" t="46060"/>
          <a:stretch/>
        </p:blipFill>
        <p:spPr>
          <a:xfrm>
            <a:off x="0" y="0"/>
            <a:ext cx="9143997" cy="26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 Section Divider">
  <p:cSld name="3_Section Divid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/>
          <p:nvPr/>
        </p:nvSpPr>
        <p:spPr>
          <a:xfrm>
            <a:off x="0" y="2644942"/>
            <a:ext cx="9144000" cy="24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2"/>
          <p:cNvCxnSpPr/>
          <p:nvPr/>
        </p:nvCxnSpPr>
        <p:spPr>
          <a:xfrm flipH="1">
            <a:off x="381001" y="2899924"/>
            <a:ext cx="8229600" cy="1143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42"/>
          <p:cNvSpPr txBox="1"/>
          <p:nvPr>
            <p:ph type="ctrTitle"/>
          </p:nvPr>
        </p:nvSpPr>
        <p:spPr>
          <a:xfrm flipH="1">
            <a:off x="437400" y="2890988"/>
            <a:ext cx="8185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b="1" i="1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437400" y="3871481"/>
            <a:ext cx="81852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2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Georgia"/>
              <a:buNone/>
              <a:defRPr b="0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888888"/>
              </a:buClr>
              <a:buSzPts val="1000"/>
              <a:buFont typeface="Arial"/>
              <a:buNone/>
              <a:defRPr b="1" i="0" sz="15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2">
            <a:alphaModFix/>
          </a:blip>
          <a:srcRect b="26921" l="0" r="0" t="13713"/>
          <a:stretch/>
        </p:blipFill>
        <p:spPr>
          <a:xfrm>
            <a:off x="0" y="0"/>
            <a:ext cx="9144000" cy="26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4"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400">
                <a:solidFill>
                  <a:schemeClr val="dk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‐"/>
              <a:defRPr sz="1400">
                <a:solidFill>
                  <a:schemeClr val="dk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◦"/>
              <a:defRPr sz="1400">
                <a:solidFill>
                  <a:schemeClr val="dk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›"/>
              <a:defRPr sz="1400">
                <a:solidFill>
                  <a:schemeClr val="dk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  <a:defRPr sz="1400">
                <a:solidFill>
                  <a:schemeClr val="dk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  <a:defRPr sz="1400">
                <a:solidFill>
                  <a:schemeClr val="dk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romanLcPeriod"/>
              <a:defRPr sz="1400">
                <a:solidFill>
                  <a:schemeClr val="dk2"/>
                </a:solidFill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8"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455A6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4"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5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4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45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11294A"/>
                </a:solidFill>
              </a:defRPr>
            </a:lvl9pPr>
          </a:lstStyle>
          <a:p/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400">
                <a:solidFill>
                  <a:schemeClr val="dk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‐"/>
              <a:defRPr sz="1400">
                <a:solidFill>
                  <a:schemeClr val="dk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◦"/>
              <a:defRPr sz="1400">
                <a:solidFill>
                  <a:schemeClr val="dk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›"/>
              <a:defRPr sz="1400">
                <a:solidFill>
                  <a:schemeClr val="dk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  <a:defRPr sz="1400">
                <a:solidFill>
                  <a:schemeClr val="dk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  <a:defRPr sz="1400">
                <a:solidFill>
                  <a:schemeClr val="dk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romanLcPeriod"/>
              <a:defRPr sz="1400">
                <a:solidFill>
                  <a:schemeClr val="dk2"/>
                </a:solidFill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11294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13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6265" y="457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‐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0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76265" y="457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1" i="1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76265" y="1314450"/>
            <a:ext cx="8077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•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‐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›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000"/>
              <a:buFont typeface="Arial"/>
              <a:buNone/>
              <a:defRPr i="0" sz="1500" u="none" cap="none" strike="noStrike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533400" y="4857751"/>
            <a:ext cx="25908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ctrTitle"/>
          </p:nvPr>
        </p:nvSpPr>
        <p:spPr>
          <a:xfrm>
            <a:off x="1895476" y="628650"/>
            <a:ext cx="5343600" cy="6858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Factory V2</a:t>
            </a:r>
            <a:endParaRPr/>
          </a:p>
        </p:txBody>
      </p:sp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1895475" y="1371599"/>
            <a:ext cx="4781400" cy="1092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476257" y="470789"/>
            <a:ext cx="8077200" cy="251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Factory Pipeline</a:t>
            </a:r>
            <a:endParaRPr/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476275" y="1314450"/>
            <a:ext cx="8077200" cy="38691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Different Data Source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integration</a:t>
            </a:r>
            <a:endParaRPr/>
          </a:p>
          <a:p>
            <a:pPr indent="-241300" lvl="0" marL="342900" rtl="0" algn="l">
              <a:spcBef>
                <a:spcPts val="7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ETL/ELT</a:t>
            </a:r>
            <a:endParaRPr/>
          </a:p>
          <a:p>
            <a:pPr indent="0" lvl="0" marL="6858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25" y="1086250"/>
            <a:ext cx="5117299" cy="40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ADF?</a:t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2490833" y="2477400"/>
            <a:ext cx="6122700" cy="25077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on demand or event triggered pipelines</a:t>
            </a:r>
            <a:endParaRPr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with all my data across cloud and on-prem</a:t>
            </a:r>
            <a:endParaRPr/>
          </a:p>
          <a:p>
            <a:pPr indent="-273050" lvl="1" marL="685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Data movement at scale</a:t>
            </a:r>
            <a:endParaRPr/>
          </a:p>
          <a:p>
            <a:pPr indent="-273050" lvl="1" marL="685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Pipelines spanning services and servers</a:t>
            </a:r>
            <a:endParaRPr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when data integrators are not developers</a:t>
            </a:r>
            <a:endParaRPr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when you want to move your SSIS investments to the cloud</a:t>
            </a:r>
            <a:endParaRPr/>
          </a:p>
        </p:txBody>
      </p:sp>
      <p:sp>
        <p:nvSpPr>
          <p:cNvPr id="409" name="Google Shape;40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Q&amp;A</a:t>
            </a:r>
            <a:endParaRPr sz="8000"/>
          </a:p>
        </p:txBody>
      </p:sp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10" y="96169"/>
            <a:ext cx="5044161" cy="49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474475" y="450125"/>
            <a:ext cx="3163200" cy="5943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Dive deeper into Azure Data Factory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474475" y="450125"/>
            <a:ext cx="3163200" cy="5262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828775" y="450125"/>
            <a:ext cx="4863000" cy="5262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95413"/>
            <a:ext cx="6667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6430" r="6438" t="0"/>
          <a:stretch/>
        </p:blipFill>
        <p:spPr>
          <a:xfrm>
            <a:off x="1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1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Azure Data Factory?</a:t>
            </a:r>
            <a:endParaRPr/>
          </a:p>
        </p:txBody>
      </p:sp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0" y="2360831"/>
            <a:ext cx="2425600" cy="238025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/>
          <p:nvPr>
            <p:ph idx="12" type="sldNum"/>
          </p:nvPr>
        </p:nvSpPr>
        <p:spPr>
          <a:xfrm>
            <a:off x="7086600" y="5165006"/>
            <a:ext cx="1527000" cy="1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2"/>
          <p:cNvSpPr txBox="1"/>
          <p:nvPr/>
        </p:nvSpPr>
        <p:spPr>
          <a:xfrm>
            <a:off x="2860730" y="3078750"/>
            <a:ext cx="8457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Georgia"/>
                <a:ea typeface="Georgia"/>
                <a:cs typeface="Georgia"/>
                <a:sym typeface="Georgia"/>
              </a:rPr>
              <a:t>=</a:t>
            </a:r>
            <a:endParaRPr sz="9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510" y="3179520"/>
            <a:ext cx="3142310" cy="122746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 txBox="1"/>
          <p:nvPr/>
        </p:nvSpPr>
        <p:spPr>
          <a:xfrm>
            <a:off x="6729573" y="3078750"/>
            <a:ext cx="8457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Georgia"/>
                <a:ea typeface="Georgia"/>
                <a:cs typeface="Georgia"/>
                <a:sym typeface="Georgia"/>
              </a:rPr>
              <a:t>+</a:t>
            </a:r>
            <a:endParaRPr sz="9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351" y="3518530"/>
            <a:ext cx="1175450" cy="715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/>
        </p:nvSpPr>
        <p:spPr>
          <a:xfrm>
            <a:off x="421821" y="915975"/>
            <a:ext cx="83004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“The Azure Data Factory service is a fully managed service for composing data storage, processing, and movement services into streamlined, scalable, and reliable data production pipelines”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760" y="1530028"/>
            <a:ext cx="635628" cy="59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589" y="2180822"/>
            <a:ext cx="642770" cy="5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8092" y="1483500"/>
            <a:ext cx="621344" cy="5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8292" y="1922784"/>
            <a:ext cx="578740" cy="2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9356" y="2291044"/>
            <a:ext cx="442797" cy="49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5167" y="1891303"/>
            <a:ext cx="621344" cy="5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9567" y="1705247"/>
            <a:ext cx="585635" cy="5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17772" y="2291034"/>
            <a:ext cx="585542" cy="641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2"/>
          <p:cNvCxnSpPr/>
          <p:nvPr/>
        </p:nvCxnSpPr>
        <p:spPr>
          <a:xfrm flipH="1">
            <a:off x="3071228" y="3553819"/>
            <a:ext cx="467700" cy="803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52"/>
          <p:cNvSpPr txBox="1"/>
          <p:nvPr/>
        </p:nvSpPr>
        <p:spPr>
          <a:xfrm>
            <a:off x="435130" y="512344"/>
            <a:ext cx="390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rPr>
              <a:t>What is the Azure Data Factory?</a:t>
            </a:r>
            <a:endParaRPr sz="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7086600" y="4857750"/>
            <a:ext cx="1527000" cy="1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" y="1509788"/>
            <a:ext cx="8915462" cy="218171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3"/>
          <p:cNvSpPr txBox="1"/>
          <p:nvPr/>
        </p:nvSpPr>
        <p:spPr>
          <a:xfrm>
            <a:off x="530487" y="565181"/>
            <a:ext cx="4723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usage of Azure Data Factory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525088" y="610575"/>
            <a:ext cx="1766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" sz="2200">
                <a:solidFill>
                  <a:srgbClr val="000000"/>
                </a:solidFill>
              </a:rPr>
              <a:t>Concepts</a:t>
            </a:r>
            <a:endParaRPr b="1" i="1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938"/>
            <a:ext cx="9143999" cy="28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5"/>
          <p:cNvPicPr preferRelativeResize="0"/>
          <p:nvPr/>
        </p:nvPicPr>
        <p:blipFill rotWithShape="1">
          <a:blip r:embed="rId3">
            <a:alphaModFix/>
          </a:blip>
          <a:srcRect b="20845" l="0" r="0" t="20845"/>
          <a:stretch/>
        </p:blipFill>
        <p:spPr>
          <a:xfrm>
            <a:off x="0" y="0"/>
            <a:ext cx="9144006" cy="220944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529200" y="2540456"/>
            <a:ext cx="5295300" cy="24795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a component within a pipeline that performs a single action</a:t>
            </a:r>
            <a:endParaRPr sz="1800"/>
          </a:p>
          <a:p>
            <a:pPr indent="-292100" lvl="0" marL="3429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copy data, perform lookups, do web request and execute stored procedure etc.</a:t>
            </a:r>
            <a:endParaRPr sz="1800"/>
          </a:p>
          <a:p>
            <a:pPr indent="-292100" lvl="0" marL="3429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Linkable via dependencies such as OnSuccess, OnFailure, OnCompletion and OnSkip</a:t>
            </a:r>
            <a:endParaRPr sz="1800"/>
          </a:p>
        </p:txBody>
      </p:sp>
      <p:sp>
        <p:nvSpPr>
          <p:cNvPr id="392" name="Google Shape;39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