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2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5EAB-181C-4E1C-9CEB-E1455601BEA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1038-255F-48E9-83DF-0E3EF314EE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126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java.io.BufferedReader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java.io.IOException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java.io.InputStreamReader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java.util.Scanner</a:t>
            </a:r>
            <a:r>
              <a:rPr lang="en-US" sz="1800" dirty="0"/>
              <a:t>; </a:t>
            </a:r>
          </a:p>
          <a:p>
            <a:pPr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CeaserCipher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static Scanner sc=new Scanner(</a:t>
            </a:r>
            <a:r>
              <a:rPr lang="en-US" sz="1800" dirty="0" err="1"/>
              <a:t>System.in</a:t>
            </a:r>
            <a:r>
              <a:rPr lang="en-US" sz="1800" dirty="0"/>
              <a:t>); </a:t>
            </a:r>
          </a:p>
          <a:p>
            <a:pPr>
              <a:buNone/>
            </a:pPr>
            <a:r>
              <a:rPr lang="en-US" sz="1800" dirty="0"/>
              <a:t>	static </a:t>
            </a:r>
            <a:r>
              <a:rPr lang="en-US" sz="1800" dirty="0" err="1"/>
              <a:t>BufferedReader</a:t>
            </a:r>
            <a:r>
              <a:rPr lang="en-US" sz="1800" dirty="0"/>
              <a:t> </a:t>
            </a:r>
            <a:r>
              <a:rPr lang="en-US" sz="1800" dirty="0" err="1"/>
              <a:t>br</a:t>
            </a:r>
            <a:r>
              <a:rPr lang="en-US" sz="1800" dirty="0"/>
              <a:t>=new </a:t>
            </a:r>
            <a:r>
              <a:rPr lang="en-US" sz="1800" dirty="0" err="1"/>
              <a:t>BufferedReader</a:t>
            </a:r>
            <a:r>
              <a:rPr lang="en-US" sz="1800" dirty="0"/>
              <a:t>(new </a:t>
            </a:r>
            <a:r>
              <a:rPr lang="en-US" sz="1800" dirty="0" err="1"/>
              <a:t>InputStreamReader</a:t>
            </a:r>
            <a:r>
              <a:rPr lang="en-US" sz="1800" dirty="0"/>
              <a:t>(</a:t>
            </a:r>
            <a:r>
              <a:rPr lang="en-US" sz="1800" dirty="0" err="1"/>
              <a:t>System.in</a:t>
            </a:r>
            <a:r>
              <a:rPr lang="en-US" sz="1800" dirty="0"/>
              <a:t>));</a:t>
            </a:r>
          </a:p>
          <a:p>
            <a:pPr>
              <a:buNone/>
            </a:pPr>
            <a:r>
              <a:rPr lang="en-US" sz="1800" dirty="0"/>
              <a:t>	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)throws </a:t>
            </a:r>
            <a:r>
              <a:rPr lang="en-US" sz="1800" dirty="0" err="1"/>
              <a:t>IOException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{ 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</a:t>
            </a:r>
            <a:r>
              <a:rPr lang="en-US" sz="1800" dirty="0"/>
              <a:t>("Enter any String:");</a:t>
            </a:r>
          </a:p>
          <a:p>
            <a:pPr>
              <a:buNone/>
            </a:pPr>
            <a:r>
              <a:rPr lang="en-US" sz="1800" dirty="0"/>
              <a:t>		String </a:t>
            </a:r>
            <a:r>
              <a:rPr lang="en-US" sz="1800" dirty="0" err="1"/>
              <a:t>str</a:t>
            </a:r>
            <a:r>
              <a:rPr lang="en-US" sz="1800" dirty="0"/>
              <a:t> = </a:t>
            </a:r>
            <a:r>
              <a:rPr lang="en-US" sz="1800" dirty="0" err="1"/>
              <a:t>br.readLine</a:t>
            </a:r>
            <a:r>
              <a:rPr lang="en-US" sz="1800" dirty="0"/>
              <a:t>();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</a:t>
            </a:r>
            <a:r>
              <a:rPr lang="en-US" sz="1800" dirty="0"/>
              <a:t>(" \</a:t>
            </a:r>
            <a:r>
              <a:rPr lang="en-US" sz="1800" dirty="0" err="1"/>
              <a:t>nEnter</a:t>
            </a:r>
            <a:r>
              <a:rPr lang="en-US" sz="1800" dirty="0"/>
              <a:t> the Key:"); 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int</a:t>
            </a:r>
            <a:r>
              <a:rPr lang="en-US" sz="1800" dirty="0"/>
              <a:t> key = </a:t>
            </a:r>
            <a:r>
              <a:rPr lang="en-US" sz="1800" dirty="0" err="1"/>
              <a:t>sc.nextInt</a:t>
            </a:r>
            <a:r>
              <a:rPr lang="en-US" sz="1800" dirty="0"/>
              <a:t>(); </a:t>
            </a:r>
          </a:p>
          <a:p>
            <a:pPr>
              <a:buNone/>
            </a:pPr>
            <a:r>
              <a:rPr lang="en-US" sz="1800" dirty="0"/>
              <a:t>		String encrypted = encrypt(</a:t>
            </a:r>
            <a:r>
              <a:rPr lang="en-US" sz="1800" dirty="0" err="1"/>
              <a:t>str,key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("\</a:t>
            </a:r>
            <a:r>
              <a:rPr lang="en-US" sz="1800" dirty="0" err="1"/>
              <a:t>nEncrypted</a:t>
            </a:r>
            <a:r>
              <a:rPr lang="en-US" sz="1800" dirty="0"/>
              <a:t> String is:"+encrypted); </a:t>
            </a:r>
          </a:p>
          <a:p>
            <a:pPr>
              <a:buNone/>
            </a:pPr>
            <a:r>
              <a:rPr lang="en-US" sz="1800" dirty="0"/>
              <a:t>		String decrypted = decrypt(</a:t>
            </a:r>
            <a:r>
              <a:rPr lang="en-US" sz="1800" dirty="0" err="1"/>
              <a:t>encrypted,key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("\</a:t>
            </a:r>
            <a:r>
              <a:rPr lang="en-US" sz="1800" dirty="0" err="1"/>
              <a:t>nDecrypted</a:t>
            </a:r>
            <a:r>
              <a:rPr lang="en-US" sz="1800" dirty="0"/>
              <a:t> String is:" + decrypted);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("\n"); </a:t>
            </a:r>
          </a:p>
          <a:p>
            <a:pPr>
              <a:buNone/>
            </a:pPr>
            <a:r>
              <a:rPr lang="en-US" sz="1800" dirty="0"/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3733800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</a:t>
            </a:r>
            <a:r>
              <a:rPr lang="en-US" dirty="0" smtClean="0"/>
              <a:t> 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ello 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4343400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 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5973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public static String encrypt(String </a:t>
            </a:r>
            <a:r>
              <a:rPr lang="en-US" sz="1800" dirty="0" err="1"/>
              <a:t>str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key) </a:t>
            </a:r>
          </a:p>
          <a:p>
            <a:pPr>
              <a:buNone/>
            </a:pPr>
            <a:r>
              <a:rPr lang="en-US" sz="1800" dirty="0" smtClean="0"/>
              <a:t>{</a:t>
            </a:r>
            <a:r>
              <a:rPr lang="en-US" sz="1800" dirty="0"/>
              <a:t>		String encrypted = "";</a:t>
            </a:r>
          </a:p>
          <a:p>
            <a:pPr>
              <a:buNone/>
            </a:pPr>
            <a:r>
              <a:rPr lang="en-US" sz="1800" dirty="0"/>
              <a:t>		for(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=0;i&lt;</a:t>
            </a:r>
            <a:r>
              <a:rPr lang="en-US" sz="1800" dirty="0" err="1"/>
              <a:t>str.length</a:t>
            </a:r>
            <a:r>
              <a:rPr lang="en-US" sz="1800" dirty="0" smtClean="0"/>
              <a:t>();</a:t>
            </a:r>
            <a:r>
              <a:rPr lang="en-US" sz="1800" dirty="0" err="1" smtClean="0"/>
              <a:t>i</a:t>
            </a:r>
            <a:r>
              <a:rPr lang="en-US" sz="1800" dirty="0"/>
              <a:t>++)		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{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		</a:t>
            </a:r>
            <a:r>
              <a:rPr lang="en-US" sz="1800" dirty="0" err="1"/>
              <a:t>int</a:t>
            </a:r>
            <a:r>
              <a:rPr lang="en-US" sz="1800" dirty="0"/>
              <a:t> c=</a:t>
            </a:r>
            <a:r>
              <a:rPr lang="en-US" sz="1800" dirty="0" err="1"/>
              <a:t>str.charAt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); </a:t>
            </a:r>
          </a:p>
          <a:p>
            <a:pPr>
              <a:buNone/>
            </a:pPr>
            <a:r>
              <a:rPr lang="en-US" sz="1800" dirty="0"/>
              <a:t>			if(</a:t>
            </a:r>
            <a:r>
              <a:rPr lang="en-US" sz="1800" dirty="0" err="1"/>
              <a:t>Character.isUpperCase</a:t>
            </a:r>
            <a:r>
              <a:rPr lang="en-US" sz="1800" dirty="0"/>
              <a:t>(c))</a:t>
            </a:r>
          </a:p>
          <a:p>
            <a:pPr>
              <a:buNone/>
            </a:pPr>
            <a:r>
              <a:rPr lang="en-US" sz="1800" dirty="0"/>
              <a:t>			{</a:t>
            </a:r>
          </a:p>
          <a:p>
            <a:pPr>
              <a:buNone/>
            </a:pPr>
            <a:r>
              <a:rPr lang="en-US" sz="1800" dirty="0"/>
              <a:t>				c=c+(key%26); </a:t>
            </a:r>
          </a:p>
          <a:p>
            <a:pPr>
              <a:buNone/>
            </a:pPr>
            <a:r>
              <a:rPr lang="en-US" sz="1800" dirty="0"/>
              <a:t>				if(c&gt;'Z') </a:t>
            </a:r>
          </a:p>
          <a:p>
            <a:pPr>
              <a:buNone/>
            </a:pPr>
            <a:r>
              <a:rPr lang="en-US" sz="1800" dirty="0"/>
              <a:t>					c=c-26;</a:t>
            </a:r>
          </a:p>
          <a:p>
            <a:pPr>
              <a:buNone/>
            </a:pPr>
            <a:r>
              <a:rPr lang="en-US" sz="1800" dirty="0"/>
              <a:t>			} </a:t>
            </a:r>
            <a:r>
              <a:rPr lang="en-US" sz="1800" dirty="0" smtClean="0"/>
              <a:t> else if(</a:t>
            </a:r>
            <a:r>
              <a:rPr lang="en-US" sz="1800" dirty="0" err="1" smtClean="0"/>
              <a:t>Character.isLowerCase</a:t>
            </a:r>
            <a:r>
              <a:rPr lang="en-US" sz="1800" dirty="0" smtClean="0"/>
              <a:t>(c</a:t>
            </a:r>
            <a:r>
              <a:rPr lang="en-US" sz="1800" dirty="0"/>
              <a:t>))			</a:t>
            </a:r>
          </a:p>
          <a:p>
            <a:pPr>
              <a:buNone/>
            </a:pPr>
            <a:r>
              <a:rPr lang="en-US" sz="1800" dirty="0"/>
              <a:t> 			{</a:t>
            </a:r>
          </a:p>
          <a:p>
            <a:pPr>
              <a:buNone/>
            </a:pPr>
            <a:r>
              <a:rPr lang="en-US" sz="1800" dirty="0"/>
              <a:t>				c=c+(key%26); </a:t>
            </a:r>
          </a:p>
          <a:p>
            <a:pPr>
              <a:buNone/>
            </a:pPr>
            <a:r>
              <a:rPr lang="en-US" sz="1800" dirty="0"/>
              <a:t>				if(c&gt;'z') </a:t>
            </a:r>
          </a:p>
          <a:p>
            <a:pPr>
              <a:buNone/>
            </a:pPr>
            <a:r>
              <a:rPr lang="en-US" sz="1800" dirty="0"/>
              <a:t>					c=c-26;</a:t>
            </a:r>
          </a:p>
          <a:p>
            <a:pPr>
              <a:buNone/>
            </a:pPr>
            <a:r>
              <a:rPr lang="en-US" sz="1800" dirty="0"/>
              <a:t>			}</a:t>
            </a:r>
          </a:p>
          <a:p>
            <a:pPr>
              <a:buNone/>
            </a:pPr>
            <a:r>
              <a:rPr lang="en-US" sz="1800" dirty="0"/>
              <a:t>			encrypted+=(char)c;</a:t>
            </a:r>
          </a:p>
          <a:p>
            <a:pPr>
              <a:buNone/>
            </a:pPr>
            <a:r>
              <a:rPr lang="en-US" sz="1800" dirty="0"/>
              <a:t>		} </a:t>
            </a:r>
          </a:p>
          <a:p>
            <a:pPr>
              <a:buNone/>
            </a:pPr>
            <a:r>
              <a:rPr lang="en-US" sz="1800" dirty="0"/>
              <a:t> 		return	encrypted;</a:t>
            </a:r>
          </a:p>
          <a:p>
            <a:pPr>
              <a:buNone/>
            </a:pPr>
            <a:r>
              <a:rPr lang="en-US" sz="1800" dirty="0" smtClean="0"/>
              <a:t>}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381000"/>
            <a:ext cx="2971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</a:t>
            </a:r>
            <a:r>
              <a:rPr lang="en-US" dirty="0" smtClean="0"/>
              <a:t> 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ello World</a:t>
            </a:r>
          </a:p>
          <a:p>
            <a:r>
              <a:rPr lang="en-US" dirty="0" smtClean="0"/>
              <a:t>key = 3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0, </a:t>
            </a:r>
            <a:r>
              <a:rPr lang="en-US" dirty="0" err="1" smtClean="0"/>
              <a:t>i</a:t>
            </a:r>
            <a:r>
              <a:rPr lang="en-US" dirty="0" smtClean="0"/>
              <a:t> &lt; 10,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r>
              <a:rPr lang="en-US" dirty="0" smtClean="0"/>
              <a:t>c = 72</a:t>
            </a:r>
          </a:p>
          <a:p>
            <a:r>
              <a:rPr lang="en-US" dirty="0" smtClean="0"/>
              <a:t>H is uppercase</a:t>
            </a:r>
          </a:p>
          <a:p>
            <a:r>
              <a:rPr lang="en-US" dirty="0" smtClean="0"/>
              <a:t>c = 72+3 % 26 = 75</a:t>
            </a:r>
          </a:p>
          <a:p>
            <a:r>
              <a:rPr lang="en-US" dirty="0" smtClean="0"/>
              <a:t>encrypted = char(75) =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3820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public static String decrypt(String </a:t>
            </a:r>
            <a:r>
              <a:rPr lang="en-US" sz="1800" dirty="0" err="1"/>
              <a:t>str,int</a:t>
            </a:r>
            <a:r>
              <a:rPr lang="en-US" sz="1800" dirty="0"/>
              <a:t> key)</a:t>
            </a:r>
          </a:p>
          <a:p>
            <a:pPr>
              <a:buNone/>
            </a:pPr>
            <a:r>
              <a:rPr lang="en-US" sz="1800" dirty="0" smtClean="0"/>
              <a:t>{ 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	String decrypted = "";</a:t>
            </a:r>
          </a:p>
          <a:p>
            <a:pPr>
              <a:buNone/>
            </a:pPr>
            <a:r>
              <a:rPr lang="en-US" sz="1800" dirty="0"/>
              <a:t>		for(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=0;i&lt;</a:t>
            </a:r>
            <a:r>
              <a:rPr lang="en-US" sz="1800" dirty="0" err="1"/>
              <a:t>str.length</a:t>
            </a:r>
            <a:r>
              <a:rPr lang="en-US" sz="1800" dirty="0"/>
              <a:t>();</a:t>
            </a:r>
            <a:r>
              <a:rPr lang="en-US" sz="1800" dirty="0" err="1"/>
              <a:t>i</a:t>
            </a:r>
            <a:r>
              <a:rPr lang="en-US" sz="1800" dirty="0"/>
              <a:t>++)				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{</a:t>
            </a: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c=</a:t>
            </a:r>
            <a:r>
              <a:rPr lang="en-US" sz="1800" dirty="0" err="1"/>
              <a:t>str.charAt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			if(</a:t>
            </a:r>
            <a:r>
              <a:rPr lang="en-US" sz="1800" dirty="0" err="1"/>
              <a:t>Character.isUpperCase</a:t>
            </a:r>
            <a:r>
              <a:rPr lang="en-US" sz="1800" dirty="0"/>
              <a:t>(c))</a:t>
            </a:r>
          </a:p>
          <a:p>
            <a:pPr>
              <a:buNone/>
            </a:pPr>
            <a:r>
              <a:rPr lang="en-US" sz="1800" dirty="0"/>
              <a:t>			{ </a:t>
            </a:r>
          </a:p>
          <a:p>
            <a:pPr>
              <a:buNone/>
            </a:pPr>
            <a:r>
              <a:rPr lang="en-US" sz="1800" dirty="0"/>
              <a:t> 				c=c-(key%26);</a:t>
            </a:r>
          </a:p>
          <a:p>
            <a:pPr>
              <a:buNone/>
            </a:pPr>
            <a:r>
              <a:rPr lang="en-US" sz="1800" dirty="0"/>
              <a:t>				if(c&lt;'A') </a:t>
            </a:r>
          </a:p>
          <a:p>
            <a:pPr>
              <a:buNone/>
            </a:pPr>
            <a:r>
              <a:rPr lang="en-US" sz="1800" dirty="0"/>
              <a:t>					c=c+26;</a:t>
            </a:r>
          </a:p>
          <a:p>
            <a:pPr>
              <a:buNone/>
            </a:pPr>
            <a:r>
              <a:rPr lang="en-US" sz="1800" dirty="0"/>
              <a:t>			} </a:t>
            </a:r>
          </a:p>
          <a:p>
            <a:pPr>
              <a:buNone/>
            </a:pPr>
            <a:r>
              <a:rPr lang="en-US" sz="1800" dirty="0"/>
              <a:t>			else </a:t>
            </a:r>
            <a:r>
              <a:rPr lang="en-US" sz="1800" dirty="0" smtClean="0"/>
              <a:t> if(</a:t>
            </a:r>
            <a:r>
              <a:rPr lang="en-US" sz="1800" dirty="0" err="1" smtClean="0"/>
              <a:t>Character.isLowerCase</a:t>
            </a:r>
            <a:r>
              <a:rPr lang="en-US" sz="1800" dirty="0" smtClean="0"/>
              <a:t>(c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			{</a:t>
            </a:r>
          </a:p>
          <a:p>
            <a:pPr>
              <a:buNone/>
            </a:pPr>
            <a:r>
              <a:rPr lang="en-US" sz="1800" dirty="0"/>
              <a:t>				c=c-(key%26); </a:t>
            </a:r>
          </a:p>
          <a:p>
            <a:pPr>
              <a:buNone/>
            </a:pPr>
            <a:r>
              <a:rPr lang="en-US" sz="1800" dirty="0"/>
              <a:t>				if(c&lt;'a') </a:t>
            </a:r>
          </a:p>
          <a:p>
            <a:pPr>
              <a:buNone/>
            </a:pPr>
            <a:r>
              <a:rPr lang="en-US" sz="1800" dirty="0"/>
              <a:t>					c=c+26;</a:t>
            </a:r>
          </a:p>
          <a:p>
            <a:pPr>
              <a:buNone/>
            </a:pPr>
            <a:r>
              <a:rPr lang="en-US" sz="1800" dirty="0"/>
              <a:t>			}</a:t>
            </a:r>
          </a:p>
          <a:p>
            <a:pPr>
              <a:buNone/>
            </a:pPr>
            <a:r>
              <a:rPr lang="en-US" sz="1800" dirty="0"/>
              <a:t>			decrypted += (char)c;</a:t>
            </a:r>
          </a:p>
          <a:p>
            <a:pPr>
              <a:buNone/>
            </a:pPr>
            <a:r>
              <a:rPr lang="en-US" sz="1800" dirty="0"/>
              <a:t>		} </a:t>
            </a:r>
            <a:r>
              <a:rPr lang="en-US" sz="1800" dirty="0" smtClean="0"/>
              <a:t> return </a:t>
            </a:r>
            <a:r>
              <a:rPr lang="en-US" sz="1800" dirty="0"/>
              <a:t>decrypted;</a:t>
            </a:r>
          </a:p>
          <a:p>
            <a:pPr>
              <a:buNone/>
            </a:pPr>
            <a:r>
              <a:rPr lang="en-US" sz="1800" dirty="0" smtClean="0"/>
              <a:t>} }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381000"/>
            <a:ext cx="2971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</a:t>
            </a:r>
            <a:r>
              <a:rPr lang="en-US" dirty="0" smtClean="0"/>
              <a:t>  =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dirty="0" err="1" smtClean="0">
                <a:solidFill>
                  <a:schemeClr val="tx2"/>
                </a:solidFill>
              </a:rPr>
              <a:t>hoor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Zruog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key = 3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0, </a:t>
            </a:r>
            <a:r>
              <a:rPr lang="en-US" dirty="0" err="1" smtClean="0"/>
              <a:t>i</a:t>
            </a:r>
            <a:r>
              <a:rPr lang="en-US" dirty="0" smtClean="0"/>
              <a:t> &lt; 10,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r>
              <a:rPr lang="en-US" dirty="0" smtClean="0"/>
              <a:t>c = 75</a:t>
            </a:r>
          </a:p>
          <a:p>
            <a:r>
              <a:rPr lang="en-US" dirty="0"/>
              <a:t>K</a:t>
            </a:r>
            <a:r>
              <a:rPr lang="en-US" dirty="0" smtClean="0"/>
              <a:t> is uppercase</a:t>
            </a:r>
          </a:p>
          <a:p>
            <a:r>
              <a:rPr lang="en-US" dirty="0" smtClean="0"/>
              <a:t>c = 75 - 3 % 26 = 72</a:t>
            </a:r>
          </a:p>
          <a:p>
            <a:r>
              <a:rPr lang="en-US" dirty="0" smtClean="0"/>
              <a:t>decrypted = char(72)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Enter any </a:t>
            </a:r>
            <a:r>
              <a:rPr lang="en-US" dirty="0" err="1"/>
              <a:t>String:Hello</a:t>
            </a:r>
            <a:r>
              <a:rPr lang="en-US" dirty="0"/>
              <a:t> World</a:t>
            </a:r>
          </a:p>
          <a:p>
            <a:pPr>
              <a:buNone/>
            </a:pPr>
            <a:r>
              <a:rPr lang="en-US" dirty="0"/>
              <a:t>Enter the Key:3</a:t>
            </a:r>
          </a:p>
          <a:p>
            <a:pPr>
              <a:buNone/>
            </a:pPr>
            <a:r>
              <a:rPr lang="en-US" dirty="0"/>
              <a:t>Encrypted String </a:t>
            </a:r>
            <a:r>
              <a:rPr lang="en-US" dirty="0" err="1"/>
              <a:t>is:Khoor</a:t>
            </a:r>
            <a:r>
              <a:rPr lang="en-US" dirty="0"/>
              <a:t> </a:t>
            </a:r>
            <a:r>
              <a:rPr lang="en-US" dirty="0" err="1"/>
              <a:t>Zruog</a:t>
            </a:r>
            <a:endParaRPr lang="en-US" dirty="0"/>
          </a:p>
          <a:p>
            <a:pPr>
              <a:buNone/>
            </a:pPr>
            <a:r>
              <a:rPr lang="en-US" dirty="0"/>
              <a:t>Decrypted String </a:t>
            </a:r>
            <a:r>
              <a:rPr lang="en-US" dirty="0" err="1"/>
              <a:t>is:Hello</a:t>
            </a:r>
            <a:r>
              <a:rPr lang="en-US" dirty="0"/>
              <a:t> World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using cryptii.com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19600"/>
            <a:ext cx="8534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29000" y="1066800"/>
            <a:ext cx="1791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Encryption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3886200"/>
            <a:ext cx="1831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Decryption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39403"/>
            <a:ext cx="9071263" cy="480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Plain text: Original message</a:t>
            </a:r>
          </a:p>
          <a:p>
            <a:r>
              <a:rPr lang="en-US" sz="2400" dirty="0" smtClean="0"/>
              <a:t>Cipher text: Coded message</a:t>
            </a:r>
          </a:p>
          <a:p>
            <a:r>
              <a:rPr lang="en-US" sz="2400" dirty="0" smtClean="0"/>
              <a:t>Encryption: The process of converting plain text to cipher text</a:t>
            </a:r>
          </a:p>
          <a:p>
            <a:r>
              <a:rPr lang="en-US" sz="2400" dirty="0" smtClean="0"/>
              <a:t>Decryption: The process of restoring plain text from cipher text</a:t>
            </a:r>
          </a:p>
          <a:p>
            <a:r>
              <a:rPr lang="en-US" sz="2400" dirty="0" smtClean="0"/>
              <a:t>Cryptography: Study of these encryption schemes</a:t>
            </a:r>
          </a:p>
          <a:p>
            <a:r>
              <a:rPr lang="en-US" sz="2400" dirty="0" smtClean="0"/>
              <a:t>Cryptanalysis: Techniques used for decrypting the message without any knowledge of encryption</a:t>
            </a:r>
          </a:p>
          <a:p>
            <a:r>
              <a:rPr lang="en-US" sz="2400" dirty="0" smtClean="0"/>
              <a:t>Cryptology = Cryptography + Cryptanalysis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Cryptographic system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used for transforming plain text to cipher text: </a:t>
            </a:r>
          </a:p>
          <a:p>
            <a:pPr lvl="1"/>
            <a:r>
              <a:rPr lang="en-US" dirty="0" smtClean="0"/>
              <a:t>Types: Substitution, Transposition</a:t>
            </a:r>
          </a:p>
          <a:p>
            <a:r>
              <a:rPr lang="en-US" dirty="0" smtClean="0"/>
              <a:t>Number of keys used:</a:t>
            </a:r>
          </a:p>
          <a:p>
            <a:pPr lvl="1"/>
            <a:r>
              <a:rPr lang="en-US" dirty="0" smtClean="0"/>
              <a:t>Types: Symmetric, Asymmetric </a:t>
            </a:r>
          </a:p>
          <a:p>
            <a:r>
              <a:rPr lang="en-US" dirty="0" smtClean="0"/>
              <a:t>The way in which plain text is processed: </a:t>
            </a:r>
          </a:p>
          <a:p>
            <a:pPr lvl="1"/>
            <a:r>
              <a:rPr lang="en-US" dirty="0" smtClean="0"/>
              <a:t>Types: Block cipher, Stream cipher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Substitution cipher used by Julius Caesar</a:t>
            </a:r>
          </a:p>
          <a:p>
            <a:pPr algn="just"/>
            <a:r>
              <a:rPr lang="en-US" sz="2800" dirty="0"/>
              <a:t>It works by shifting the letters in the plaintext message by a certain number of positions, known as the “shift” or “key</a:t>
            </a:r>
            <a:r>
              <a:rPr lang="en-US" sz="2800" dirty="0" smtClean="0"/>
              <a:t>”.</a:t>
            </a:r>
          </a:p>
          <a:p>
            <a:pPr algn="just"/>
            <a:r>
              <a:rPr lang="en-US" sz="2800" dirty="0" smtClean="0"/>
              <a:t>To </a:t>
            </a:r>
            <a:r>
              <a:rPr lang="en-US" sz="2800" dirty="0"/>
              <a:t>cipher a given text we need an integer value, known as a shift which indicates the number of positions each letter of the text has been moved down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132" y="152400"/>
            <a:ext cx="888482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286000"/>
            <a:ext cx="5638800" cy="72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5962" y="2971800"/>
            <a:ext cx="51006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3285" y="3810000"/>
            <a:ext cx="6330515" cy="278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408" y="914400"/>
            <a:ext cx="8482591" cy="582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Encryption</a:t>
            </a:r>
          </a:p>
          <a:p>
            <a:r>
              <a:rPr lang="en-US" dirty="0" smtClean="0"/>
              <a:t>Plain text: HELLO </a:t>
            </a:r>
          </a:p>
          <a:p>
            <a:pPr lvl="1"/>
            <a:r>
              <a:rPr lang="en-US" dirty="0" smtClean="0"/>
              <a:t>H becomes K</a:t>
            </a:r>
          </a:p>
          <a:p>
            <a:pPr lvl="1"/>
            <a:r>
              <a:rPr lang="en-US" dirty="0" smtClean="0"/>
              <a:t>E becomes H</a:t>
            </a:r>
          </a:p>
          <a:p>
            <a:pPr lvl="1"/>
            <a:r>
              <a:rPr lang="en-US" dirty="0" smtClean="0"/>
              <a:t>L becomes O</a:t>
            </a:r>
          </a:p>
          <a:p>
            <a:pPr lvl="1"/>
            <a:r>
              <a:rPr lang="en-US" dirty="0" smtClean="0"/>
              <a:t>L becomes O</a:t>
            </a:r>
          </a:p>
          <a:p>
            <a:pPr lvl="1"/>
            <a:r>
              <a:rPr lang="en-US" dirty="0" smtClean="0"/>
              <a:t>O becomes R </a:t>
            </a:r>
          </a:p>
          <a:p>
            <a:r>
              <a:rPr lang="en-US" dirty="0" smtClean="0"/>
              <a:t>Cipher text: KHOOR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Decryption </a:t>
            </a:r>
          </a:p>
          <a:p>
            <a:r>
              <a:rPr lang="en-US" dirty="0" smtClean="0"/>
              <a:t>Cipher text: KHOOR</a:t>
            </a:r>
          </a:p>
          <a:p>
            <a:pPr lvl="1"/>
            <a:r>
              <a:rPr lang="en-US" dirty="0" smtClean="0"/>
              <a:t>K becomes H</a:t>
            </a:r>
          </a:p>
          <a:p>
            <a:pPr lvl="1"/>
            <a:r>
              <a:rPr lang="en-US" dirty="0" smtClean="0"/>
              <a:t>H becomes E</a:t>
            </a:r>
          </a:p>
          <a:p>
            <a:pPr lvl="1"/>
            <a:r>
              <a:rPr lang="en-US" dirty="0" smtClean="0"/>
              <a:t>O becomes L</a:t>
            </a:r>
          </a:p>
          <a:p>
            <a:pPr lvl="1"/>
            <a:r>
              <a:rPr lang="en-US" dirty="0" smtClean="0"/>
              <a:t>O becomes L</a:t>
            </a:r>
          </a:p>
          <a:p>
            <a:pPr lvl="1"/>
            <a:r>
              <a:rPr lang="en-US" dirty="0" smtClean="0"/>
              <a:t>R becomes O</a:t>
            </a:r>
          </a:p>
          <a:p>
            <a:r>
              <a:rPr lang="en-US" dirty="0" smtClean="0"/>
              <a:t>Plain text: HELLO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Substitution cipher</a:t>
            </a:r>
          </a:p>
          <a:p>
            <a:r>
              <a:rPr lang="en-US" dirty="0" smtClean="0"/>
              <a:t>Fixed key</a:t>
            </a:r>
          </a:p>
          <a:p>
            <a:r>
              <a:rPr lang="en-US" dirty="0" smtClean="0"/>
              <a:t>Symmetric encryption</a:t>
            </a:r>
          </a:p>
          <a:p>
            <a:r>
              <a:rPr lang="en-US" dirty="0" smtClean="0"/>
              <a:t>Limited key space</a:t>
            </a:r>
          </a:p>
          <a:p>
            <a:r>
              <a:rPr lang="en-US" dirty="0" smtClean="0"/>
              <a:t>Vulnerable to brute force attack</a:t>
            </a:r>
          </a:p>
          <a:p>
            <a:pPr lvl="1"/>
            <a:r>
              <a:rPr lang="en-US" dirty="0" smtClean="0"/>
              <a:t>Encryption and decryption algorithms are known</a:t>
            </a:r>
          </a:p>
          <a:p>
            <a:pPr lvl="1"/>
            <a:r>
              <a:rPr lang="en-US" dirty="0" smtClean="0"/>
              <a:t>Only 26 keys to try</a:t>
            </a:r>
          </a:p>
          <a:p>
            <a:pPr lvl="1"/>
            <a:r>
              <a:rPr lang="en-US" dirty="0" smtClean="0"/>
              <a:t>Language of plaintext is known and easily recognizable</a:t>
            </a:r>
          </a:p>
          <a:p>
            <a:r>
              <a:rPr lang="en-US" dirty="0" smtClean="0"/>
              <a:t>Easy to implement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398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Caesar cipher</vt:lpstr>
      <vt:lpstr>Network security model</vt:lpstr>
      <vt:lpstr>Terminologies</vt:lpstr>
      <vt:lpstr>Cryptographic system characterization</vt:lpstr>
      <vt:lpstr>Caesar cipher</vt:lpstr>
      <vt:lpstr>Slide 6</vt:lpstr>
      <vt:lpstr>ASCII Table</vt:lpstr>
      <vt:lpstr>Example </vt:lpstr>
      <vt:lpstr>Features of Caesar cipher</vt:lpstr>
      <vt:lpstr>Slide 10</vt:lpstr>
      <vt:lpstr>Slide 11</vt:lpstr>
      <vt:lpstr>Slide 12</vt:lpstr>
      <vt:lpstr>Slide 13</vt:lpstr>
      <vt:lpstr>Verification using cryptii.com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</dc:title>
  <dc:creator>mecnmadheswaria</dc:creator>
  <cp:lastModifiedBy>mecnmadheswaria</cp:lastModifiedBy>
  <cp:revision>17</cp:revision>
  <dcterms:created xsi:type="dcterms:W3CDTF">2023-07-11T04:54:36Z</dcterms:created>
  <dcterms:modified xsi:type="dcterms:W3CDTF">2023-07-11T07:18:19Z</dcterms:modified>
</cp:coreProperties>
</file>