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5" r:id="rId8"/>
    <p:sldId id="261" r:id="rId9"/>
    <p:sldId id="268" r:id="rId10"/>
    <p:sldId id="273" r:id="rId11"/>
    <p:sldId id="272" r:id="rId12"/>
    <p:sldId id="270" r:id="rId13"/>
    <p:sldId id="271"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7" d="100"/>
          <a:sy n="77" d="100"/>
        </p:scale>
        <p:origin x="-54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A3693E-320C-4742-9626-D84A358CBF6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3693E-320C-4742-9626-D84A358CBF6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3693E-320C-4742-9626-D84A358CBF6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A3693E-320C-4742-9626-D84A358CBF6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A3693E-320C-4742-9626-D84A358CBF60}" type="datetimeFigureOut">
              <a:rPr lang="en-US" smtClean="0"/>
              <a:pPr/>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A3693E-320C-4742-9626-D84A358CBF6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A3693E-320C-4742-9626-D84A358CBF60}" type="datetimeFigureOut">
              <a:rPr lang="en-US" smtClean="0"/>
              <a:pPr/>
              <a:t>7/31/2023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A3693E-320C-4742-9626-D84A358CBF60}" type="datetimeFigureOut">
              <a:rPr lang="en-US" smtClean="0"/>
              <a:pPr/>
              <a:t>7/31/2023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A3693E-320C-4742-9626-D84A358CBF60}" type="datetimeFigureOut">
              <a:rPr lang="en-US" smtClean="0"/>
              <a:pPr/>
              <a:t>7/31/2023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3693E-320C-4742-9626-D84A358CBF6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A3693E-320C-4742-9626-D84A358CBF60}" type="datetimeFigureOut">
              <a:rPr lang="en-US" smtClean="0"/>
              <a:pPr/>
              <a:t>7/31/2023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BB3281-29D9-4469-AD5A-7422E0C2778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A3693E-320C-4742-9626-D84A358CBF60}" type="datetimeFigureOut">
              <a:rPr lang="en-US" smtClean="0"/>
              <a:pPr/>
              <a:t>7/31/2023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BB3281-29D9-4469-AD5A-7422E0C2778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Vigenere Cipher</a:t>
            </a:r>
            <a:endParaRPr lang="en-US" dirty="0"/>
          </a:p>
        </p:txBody>
      </p:sp>
      <p:sp>
        <p:nvSpPr>
          <p:cNvPr id="3" name="Subtitle 2"/>
          <p:cNvSpPr>
            <a:spLocks noGrp="1"/>
          </p:cNvSpPr>
          <p:nvPr>
            <p:ph type="subTitle" idx="1"/>
          </p:nvPr>
        </p:nvSpPr>
        <p:spPr/>
        <p:txBody>
          <a:bodyPr/>
          <a:lstStyle/>
          <a:p>
            <a:pPr algn="r"/>
            <a:r>
              <a:rPr lang="en-US" dirty="0" err="1" smtClean="0"/>
              <a:t>Dr.A.Neela</a:t>
            </a:r>
            <a:r>
              <a:rPr lang="en-US" dirty="0" smtClean="0"/>
              <a:t> </a:t>
            </a:r>
            <a:r>
              <a:rPr lang="en-US" dirty="0" err="1" smtClean="0"/>
              <a:t>Madheswari</a:t>
            </a:r>
            <a:endParaRPr lang="en-US" dirty="0" smtClean="0"/>
          </a:p>
          <a:p>
            <a:pPr algn="r"/>
            <a:r>
              <a:rPr lang="en-US" dirty="0" smtClean="0"/>
              <a:t>Professor</a:t>
            </a:r>
          </a:p>
          <a:p>
            <a:pPr algn="r"/>
            <a:r>
              <a:rPr lang="en-US" dirty="0" err="1" smtClean="0"/>
              <a:t>Mahendra</a:t>
            </a:r>
            <a:r>
              <a:rPr lang="en-US" dirty="0" smtClean="0"/>
              <a:t> Engineering College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Autofit/>
          </a:bodyPr>
          <a:lstStyle/>
          <a:p>
            <a:pPr>
              <a:buNone/>
            </a:pPr>
            <a:r>
              <a:rPr lang="en-US" sz="2000" dirty="0" smtClean="0"/>
              <a:t>if (input == 1)</a:t>
            </a:r>
            <a:endParaRPr lang="en-US" sz="2000" dirty="0" smtClean="0"/>
          </a:p>
          <a:p>
            <a:pPr>
              <a:buNone/>
            </a:pPr>
            <a:r>
              <a:rPr lang="en-US" sz="2000" dirty="0" smtClean="0"/>
              <a:t>{</a:t>
            </a:r>
            <a:endParaRPr lang="en-US" sz="2000" dirty="0" smtClean="0"/>
          </a:p>
          <a:p>
            <a:pPr>
              <a:buNone/>
            </a:pPr>
            <a:r>
              <a:rPr lang="en-US" sz="2000" dirty="0" smtClean="0"/>
              <a:t>		</a:t>
            </a:r>
            <a:r>
              <a:rPr lang="en-US" sz="2000" dirty="0" err="1" smtClean="0"/>
              <a:t>System.out.print</a:t>
            </a:r>
            <a:r>
              <a:rPr lang="en-US" sz="2000" dirty="0" smtClean="0"/>
              <a:t>("Enter the key in UPPER Case: ");</a:t>
            </a:r>
          </a:p>
          <a:p>
            <a:pPr>
              <a:buNone/>
            </a:pPr>
            <a:r>
              <a:rPr lang="en-US" sz="2000" dirty="0" smtClean="0"/>
              <a:t>		String key = </a:t>
            </a:r>
            <a:r>
              <a:rPr lang="en-US" sz="2000" dirty="0" err="1" smtClean="0"/>
              <a:t>in.next</a:t>
            </a:r>
            <a:r>
              <a:rPr lang="en-US" sz="2000" dirty="0" smtClean="0"/>
              <a:t>();</a:t>
            </a:r>
          </a:p>
          <a:p>
            <a:pPr>
              <a:buNone/>
            </a:pPr>
            <a:r>
              <a:rPr lang="en-US" sz="2000" dirty="0" smtClean="0"/>
              <a:t>		</a:t>
            </a:r>
            <a:r>
              <a:rPr lang="en-US" sz="2000" dirty="0" err="1" smtClean="0"/>
              <a:t>System.out.print</a:t>
            </a:r>
            <a:r>
              <a:rPr lang="en-US" sz="2000" dirty="0" smtClean="0"/>
              <a:t>("Enter the message that would like to </a:t>
            </a:r>
            <a:r>
              <a:rPr lang="en-US" sz="2000" dirty="0" smtClean="0"/>
              <a:t>be </a:t>
            </a:r>
            <a:r>
              <a:rPr lang="en-US" sz="2000" dirty="0" smtClean="0"/>
              <a:t>encrypted by Vigenere cipher: ");</a:t>
            </a:r>
          </a:p>
          <a:p>
            <a:pPr>
              <a:buNone/>
            </a:pPr>
            <a:r>
              <a:rPr lang="en-US" sz="2000" dirty="0" smtClean="0"/>
              <a:t>		String </a:t>
            </a:r>
            <a:r>
              <a:rPr lang="en-US" sz="2000" dirty="0" err="1" smtClean="0"/>
              <a:t>EMessage</a:t>
            </a:r>
            <a:r>
              <a:rPr lang="en-US" sz="2000" dirty="0" smtClean="0"/>
              <a:t> = </a:t>
            </a:r>
            <a:r>
              <a:rPr lang="en-US" sz="2000" dirty="0" err="1" smtClean="0"/>
              <a:t>in.next</a:t>
            </a:r>
            <a:r>
              <a:rPr lang="en-US" sz="2000" dirty="0" smtClean="0"/>
              <a:t>();</a:t>
            </a:r>
          </a:p>
          <a:p>
            <a:pPr>
              <a:buNone/>
            </a:pPr>
            <a:r>
              <a:rPr lang="en-US" sz="2000" dirty="0" smtClean="0"/>
              <a:t>		String </a:t>
            </a:r>
            <a:r>
              <a:rPr lang="en-US" sz="2000" dirty="0" err="1" smtClean="0"/>
              <a:t>encryptMessage</a:t>
            </a:r>
            <a:r>
              <a:rPr lang="en-US" sz="2000" dirty="0" smtClean="0"/>
              <a:t> = encrypt(</a:t>
            </a:r>
            <a:r>
              <a:rPr lang="en-US" sz="2000" dirty="0" err="1" smtClean="0"/>
              <a:t>EMessage</a:t>
            </a:r>
            <a:r>
              <a:rPr lang="en-US" sz="2000" dirty="0" smtClean="0"/>
              <a:t>, key);</a:t>
            </a:r>
          </a:p>
          <a:p>
            <a:pPr>
              <a:buNone/>
            </a:pPr>
            <a:r>
              <a:rPr lang="en-US" sz="2000" dirty="0" smtClean="0"/>
              <a:t>		</a:t>
            </a:r>
            <a:r>
              <a:rPr lang="en-US" sz="2000" dirty="0" err="1" smtClean="0"/>
              <a:t>System.out.println</a:t>
            </a:r>
            <a:r>
              <a:rPr lang="en-US" sz="2000" dirty="0" smtClean="0"/>
              <a:t>("The encrypted message is: " + </a:t>
            </a:r>
          </a:p>
          <a:p>
            <a:pPr>
              <a:buNone/>
            </a:pPr>
            <a:r>
              <a:rPr lang="en-US" sz="2000" dirty="0" err="1" smtClean="0"/>
              <a:t>encryptMessage</a:t>
            </a:r>
            <a:r>
              <a:rPr lang="en-US" sz="2000" dirty="0" smtClean="0"/>
              <a:t>);</a:t>
            </a:r>
          </a:p>
          <a:p>
            <a:pPr>
              <a:buNone/>
            </a:pPr>
            <a:r>
              <a:rPr lang="en-US" sz="2000" dirty="0" smtClean="0"/>
              <a:t>		</a:t>
            </a:r>
            <a:r>
              <a:rPr lang="en-US" sz="2000" dirty="0" err="1" smtClean="0"/>
              <a:t>c++</a:t>
            </a:r>
            <a:r>
              <a:rPr lang="en-US" sz="2000" dirty="0" smtClean="0"/>
              <a:t>;</a:t>
            </a:r>
          </a:p>
          <a:p>
            <a:pPr>
              <a:buNone/>
            </a:pPr>
            <a:r>
              <a:rPr lang="en-US" sz="2000" dirty="0" smtClean="0"/>
              <a:t>}</a:t>
            </a:r>
            <a:endParaRPr lang="en-US" sz="2000" dirty="0" smtClean="0"/>
          </a:p>
          <a:p>
            <a:pPr>
              <a:buNone/>
            </a:pP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63562"/>
          </a:xfrm>
        </p:spPr>
        <p:txBody>
          <a:bodyPr>
            <a:normAutofit fontScale="90000"/>
          </a:bodyPr>
          <a:lstStyle/>
          <a:p>
            <a:r>
              <a:rPr lang="en-US" dirty="0" smtClean="0"/>
              <a:t>Program</a:t>
            </a:r>
            <a:endParaRPr lang="en-US" dirty="0"/>
          </a:p>
        </p:txBody>
      </p:sp>
      <p:sp>
        <p:nvSpPr>
          <p:cNvPr id="3" name="Content Placeholder 2"/>
          <p:cNvSpPr>
            <a:spLocks noGrp="1"/>
          </p:cNvSpPr>
          <p:nvPr>
            <p:ph idx="1"/>
          </p:nvPr>
        </p:nvSpPr>
        <p:spPr>
          <a:xfrm>
            <a:off x="457200" y="914400"/>
            <a:ext cx="8229600" cy="5211763"/>
          </a:xfrm>
        </p:spPr>
        <p:txBody>
          <a:bodyPr>
            <a:noAutofit/>
          </a:bodyPr>
          <a:lstStyle/>
          <a:p>
            <a:pPr>
              <a:buNone/>
            </a:pPr>
            <a:r>
              <a:rPr lang="en-US" sz="2000" dirty="0" smtClean="0"/>
              <a:t>else if (input == 2) </a:t>
            </a:r>
          </a:p>
          <a:p>
            <a:pPr>
              <a:buNone/>
            </a:pPr>
            <a:r>
              <a:rPr lang="en-US" sz="2000" dirty="0" smtClean="0"/>
              <a:t>{</a:t>
            </a:r>
            <a:endParaRPr lang="en-US" sz="2000" dirty="0" smtClean="0"/>
          </a:p>
          <a:p>
            <a:pPr>
              <a:buNone/>
            </a:pPr>
            <a:r>
              <a:rPr lang="en-US" sz="2000" dirty="0" smtClean="0"/>
              <a:t>		</a:t>
            </a:r>
            <a:r>
              <a:rPr lang="en-US" sz="2000" dirty="0" err="1" smtClean="0"/>
              <a:t>System.out.print</a:t>
            </a:r>
            <a:r>
              <a:rPr lang="en-US" sz="2000" dirty="0" smtClean="0"/>
              <a:t>("Enter the key in UPPER Case: ");</a:t>
            </a:r>
          </a:p>
          <a:p>
            <a:pPr>
              <a:buNone/>
            </a:pPr>
            <a:r>
              <a:rPr lang="en-US" sz="2000" dirty="0" smtClean="0"/>
              <a:t>		String key = </a:t>
            </a:r>
            <a:r>
              <a:rPr lang="en-US" sz="2000" dirty="0" err="1" smtClean="0"/>
              <a:t>in.next</a:t>
            </a:r>
            <a:r>
              <a:rPr lang="en-US" sz="2000" dirty="0" smtClean="0"/>
              <a:t>();</a:t>
            </a:r>
          </a:p>
          <a:p>
            <a:pPr>
              <a:buNone/>
            </a:pPr>
            <a:r>
              <a:rPr lang="en-US" sz="2000" dirty="0" smtClean="0"/>
              <a:t>		</a:t>
            </a:r>
            <a:r>
              <a:rPr lang="en-US" sz="2000" dirty="0" err="1" smtClean="0"/>
              <a:t>System.out.print</a:t>
            </a:r>
            <a:r>
              <a:rPr lang="en-US" sz="2000" dirty="0" smtClean="0"/>
              <a:t>("Enter the message that would like to </a:t>
            </a:r>
            <a:r>
              <a:rPr lang="en-US" sz="2000" dirty="0" smtClean="0"/>
              <a:t> be </a:t>
            </a:r>
            <a:r>
              <a:rPr lang="en-US" sz="2000" dirty="0" smtClean="0"/>
              <a:t>decrypted by Vigenere cipher: ");</a:t>
            </a:r>
          </a:p>
          <a:p>
            <a:pPr>
              <a:buNone/>
            </a:pPr>
            <a:r>
              <a:rPr lang="en-US" sz="2000" dirty="0" smtClean="0"/>
              <a:t>		String </a:t>
            </a:r>
            <a:r>
              <a:rPr lang="en-US" sz="2000" dirty="0" err="1" smtClean="0"/>
              <a:t>DMessage</a:t>
            </a:r>
            <a:r>
              <a:rPr lang="en-US" sz="2000" dirty="0" smtClean="0"/>
              <a:t> = </a:t>
            </a:r>
            <a:r>
              <a:rPr lang="en-US" sz="2000" dirty="0" err="1" smtClean="0"/>
              <a:t>in.next</a:t>
            </a:r>
            <a:r>
              <a:rPr lang="en-US" sz="2000" dirty="0" smtClean="0"/>
              <a:t>();</a:t>
            </a:r>
          </a:p>
          <a:p>
            <a:pPr>
              <a:buNone/>
            </a:pPr>
            <a:r>
              <a:rPr lang="en-US" sz="2000" dirty="0" smtClean="0"/>
              <a:t>		String </a:t>
            </a:r>
            <a:r>
              <a:rPr lang="en-US" sz="2000" dirty="0" err="1" smtClean="0"/>
              <a:t>decryptMessage</a:t>
            </a:r>
            <a:r>
              <a:rPr lang="en-US" sz="2000" dirty="0" smtClean="0"/>
              <a:t> = decrypt(</a:t>
            </a:r>
            <a:r>
              <a:rPr lang="en-US" sz="2000" dirty="0" err="1" smtClean="0"/>
              <a:t>DMessage</a:t>
            </a:r>
            <a:r>
              <a:rPr lang="en-US" sz="2000" dirty="0" smtClean="0"/>
              <a:t>, key);</a:t>
            </a:r>
          </a:p>
          <a:p>
            <a:pPr>
              <a:buNone/>
            </a:pPr>
            <a:r>
              <a:rPr lang="en-US" sz="2000" dirty="0" smtClean="0"/>
              <a:t>		</a:t>
            </a:r>
            <a:r>
              <a:rPr lang="en-US" sz="2000" dirty="0" err="1" smtClean="0"/>
              <a:t>System.out.println</a:t>
            </a:r>
            <a:r>
              <a:rPr lang="en-US" sz="2000" dirty="0" smtClean="0"/>
              <a:t>("The decrypted message is: " + </a:t>
            </a:r>
            <a:r>
              <a:rPr lang="en-US" sz="2000" dirty="0" smtClean="0"/>
              <a:t> </a:t>
            </a:r>
            <a:r>
              <a:rPr lang="en-US" sz="2000" dirty="0" err="1" smtClean="0"/>
              <a:t>decryptMessage</a:t>
            </a:r>
            <a:r>
              <a:rPr lang="en-US" sz="2000" dirty="0" smtClean="0"/>
              <a:t>);</a:t>
            </a:r>
          </a:p>
          <a:p>
            <a:pPr>
              <a:buNone/>
            </a:pPr>
            <a:r>
              <a:rPr lang="en-US" sz="2000" dirty="0" smtClean="0"/>
              <a:t>		</a:t>
            </a:r>
            <a:r>
              <a:rPr lang="en-US" sz="2000" dirty="0" err="1" smtClean="0"/>
              <a:t>c++</a:t>
            </a:r>
            <a:r>
              <a:rPr lang="en-US" sz="2000" dirty="0" smtClean="0"/>
              <a:t>;</a:t>
            </a:r>
          </a:p>
          <a:p>
            <a:pPr>
              <a:buNone/>
            </a:pPr>
            <a:r>
              <a:rPr lang="en-US" sz="2000" dirty="0" smtClean="0"/>
              <a:t>}</a:t>
            </a:r>
            <a:endParaRPr lang="en-US" sz="2000" dirty="0" smtClean="0"/>
          </a:p>
          <a:p>
            <a:pPr>
              <a:buNone/>
            </a:pPr>
            <a:r>
              <a:rPr lang="en-US" sz="2000" dirty="0" smtClean="0"/>
              <a:t>else </a:t>
            </a:r>
            <a:endParaRPr lang="en-US" sz="2000" dirty="0" smtClean="0"/>
          </a:p>
          <a:p>
            <a:pPr>
              <a:buNone/>
            </a:pPr>
            <a:r>
              <a:rPr lang="en-US" sz="2000" dirty="0" smtClean="0"/>
              <a:t>{</a:t>
            </a:r>
            <a:endParaRPr lang="en-US" sz="2000" dirty="0" smtClean="0"/>
          </a:p>
          <a:p>
            <a:pPr>
              <a:buNone/>
            </a:pPr>
            <a:r>
              <a:rPr lang="en-US" sz="2000" dirty="0" smtClean="0"/>
              <a:t>	</a:t>
            </a:r>
            <a:r>
              <a:rPr lang="en-US" sz="2000" dirty="0" smtClean="0"/>
              <a:t>	</a:t>
            </a:r>
            <a:r>
              <a:rPr lang="en-US" sz="2000" dirty="0" err="1" smtClean="0"/>
              <a:t>System.out.println</a:t>
            </a:r>
            <a:r>
              <a:rPr lang="en-US" sz="2000" dirty="0" smtClean="0"/>
              <a:t>("Wrong Input!");</a:t>
            </a:r>
          </a:p>
          <a:p>
            <a:pPr>
              <a:buNone/>
            </a:pPr>
            <a:r>
              <a:rPr lang="en-US" sz="2000" dirty="0" smtClean="0"/>
              <a:t>}</a:t>
            </a:r>
            <a:endParaRPr lang="en-US" sz="2000" dirty="0" smtClean="0"/>
          </a:p>
          <a:p>
            <a:pPr>
              <a:buNone/>
            </a:pPr>
            <a:r>
              <a:rPr lang="en-US" sz="2000" dirty="0" smtClean="0"/>
              <a:t>	</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Program</a:t>
            </a:r>
            <a:endParaRPr lang="en-US" dirty="0"/>
          </a:p>
        </p:txBody>
      </p:sp>
      <p:sp>
        <p:nvSpPr>
          <p:cNvPr id="3" name="Content Placeholder 2"/>
          <p:cNvSpPr>
            <a:spLocks noGrp="1"/>
          </p:cNvSpPr>
          <p:nvPr>
            <p:ph idx="1"/>
          </p:nvPr>
        </p:nvSpPr>
        <p:spPr>
          <a:xfrm>
            <a:off x="457200" y="685800"/>
            <a:ext cx="8229600" cy="5440363"/>
          </a:xfrm>
        </p:spPr>
        <p:txBody>
          <a:bodyPr>
            <a:noAutofit/>
          </a:bodyPr>
          <a:lstStyle/>
          <a:p>
            <a:pPr>
              <a:buNone/>
            </a:pPr>
            <a:r>
              <a:rPr lang="en-US" sz="1800" dirty="0" smtClean="0"/>
              <a:t>}</a:t>
            </a:r>
          </a:p>
          <a:p>
            <a:pPr>
              <a:buNone/>
            </a:pPr>
            <a:r>
              <a:rPr lang="en-US" sz="1800" dirty="0" err="1" smtClean="0"/>
              <a:t>in.close</a:t>
            </a:r>
            <a:r>
              <a:rPr lang="en-US" sz="1800" dirty="0" smtClean="0"/>
              <a:t>();</a:t>
            </a:r>
          </a:p>
          <a:p>
            <a:pPr>
              <a:buNone/>
            </a:pPr>
            <a:r>
              <a:rPr lang="en-US" sz="1800" dirty="0" smtClean="0"/>
              <a:t>}</a:t>
            </a:r>
          </a:p>
          <a:p>
            <a:pPr>
              <a:buNone/>
            </a:pPr>
            <a:r>
              <a:rPr lang="en-US" sz="1800" dirty="0" smtClean="0"/>
              <a:t>public </a:t>
            </a:r>
            <a:r>
              <a:rPr lang="en-US" sz="1800" dirty="0" smtClean="0"/>
              <a:t>static String encrypt(String Message, String Key) </a:t>
            </a:r>
          </a:p>
          <a:p>
            <a:pPr>
              <a:buNone/>
            </a:pPr>
            <a:r>
              <a:rPr lang="en-US" sz="1800" dirty="0" smtClean="0"/>
              <a:t>	{</a:t>
            </a:r>
          </a:p>
          <a:p>
            <a:pPr>
              <a:buNone/>
            </a:pPr>
            <a:r>
              <a:rPr lang="en-US" sz="1800" dirty="0" smtClean="0"/>
              <a:t>		String </a:t>
            </a:r>
            <a:r>
              <a:rPr lang="en-US" sz="1800" dirty="0" err="1" smtClean="0"/>
              <a:t>EMessage</a:t>
            </a:r>
            <a:r>
              <a:rPr lang="en-US" sz="1800" dirty="0" smtClean="0"/>
              <a:t> = "";</a:t>
            </a:r>
          </a:p>
          <a:p>
            <a:pPr>
              <a:buNone/>
            </a:pPr>
            <a:r>
              <a:rPr lang="en-US" sz="1800" dirty="0" smtClean="0"/>
              <a:t>		Message = </a:t>
            </a:r>
            <a:r>
              <a:rPr lang="en-US" sz="1800" dirty="0" err="1" smtClean="0"/>
              <a:t>Message.toUpperCase</a:t>
            </a:r>
            <a:r>
              <a:rPr lang="en-US" sz="1800" dirty="0" smtClean="0"/>
              <a:t>();</a:t>
            </a:r>
          </a:p>
          <a:p>
            <a:pPr>
              <a:buNone/>
            </a:pPr>
            <a:r>
              <a:rPr lang="en-US" sz="1800" dirty="0" smtClean="0"/>
              <a:t>		for (</a:t>
            </a:r>
            <a:r>
              <a:rPr lang="en-US" sz="1800" dirty="0" err="1" smtClean="0"/>
              <a:t>int</a:t>
            </a:r>
            <a:r>
              <a:rPr lang="en-US" sz="1800" dirty="0" smtClean="0"/>
              <a:t> </a:t>
            </a:r>
            <a:r>
              <a:rPr lang="en-US" sz="1800" dirty="0" err="1" smtClean="0"/>
              <a:t>i</a:t>
            </a:r>
            <a:r>
              <a:rPr lang="en-US" sz="1800" dirty="0" smtClean="0"/>
              <a:t> = 0, j = 0; </a:t>
            </a:r>
            <a:r>
              <a:rPr lang="en-US" sz="1800" dirty="0" err="1" smtClean="0"/>
              <a:t>i</a:t>
            </a:r>
            <a:r>
              <a:rPr lang="en-US" sz="1800" dirty="0" smtClean="0"/>
              <a:t> &lt; </a:t>
            </a:r>
            <a:r>
              <a:rPr lang="en-US" sz="1800" dirty="0" err="1" smtClean="0"/>
              <a:t>Message.length</a:t>
            </a:r>
            <a:r>
              <a:rPr lang="en-US" sz="1800" dirty="0" smtClean="0"/>
              <a:t>(); </a:t>
            </a:r>
            <a:r>
              <a:rPr lang="en-US" sz="1800" dirty="0" err="1" smtClean="0"/>
              <a:t>i</a:t>
            </a:r>
            <a:r>
              <a:rPr lang="en-US" sz="1800" dirty="0" smtClean="0"/>
              <a:t>++) </a:t>
            </a:r>
          </a:p>
          <a:p>
            <a:pPr>
              <a:buNone/>
            </a:pPr>
            <a:r>
              <a:rPr lang="en-US" sz="1800" dirty="0" smtClean="0"/>
              <a:t>		{</a:t>
            </a:r>
          </a:p>
          <a:p>
            <a:pPr>
              <a:buNone/>
            </a:pPr>
            <a:r>
              <a:rPr lang="en-US" sz="1800" dirty="0" smtClean="0"/>
              <a:t>		char letter = </a:t>
            </a:r>
            <a:r>
              <a:rPr lang="en-US" sz="1800" dirty="0" err="1" smtClean="0"/>
              <a:t>Message.charAt</a:t>
            </a:r>
            <a:r>
              <a:rPr lang="en-US" sz="1800" dirty="0" smtClean="0"/>
              <a:t>(</a:t>
            </a:r>
            <a:r>
              <a:rPr lang="en-US" sz="1800" dirty="0" err="1" smtClean="0"/>
              <a:t>i</a:t>
            </a:r>
            <a:r>
              <a:rPr lang="en-US" sz="1800" dirty="0" smtClean="0"/>
              <a:t>);</a:t>
            </a:r>
          </a:p>
          <a:p>
            <a:pPr>
              <a:buNone/>
            </a:pPr>
            <a:r>
              <a:rPr lang="en-US" sz="1800" dirty="0" smtClean="0"/>
              <a:t>		</a:t>
            </a:r>
            <a:r>
              <a:rPr lang="en-US" sz="1800" dirty="0" err="1" smtClean="0"/>
              <a:t>EMessage</a:t>
            </a:r>
            <a:r>
              <a:rPr lang="en-US" sz="1800" dirty="0" smtClean="0"/>
              <a:t> += (char)(((letter - 65) + (</a:t>
            </a:r>
            <a:r>
              <a:rPr lang="en-US" sz="1800" dirty="0" err="1" smtClean="0"/>
              <a:t>Key.charAt</a:t>
            </a:r>
            <a:r>
              <a:rPr lang="en-US" sz="1800" dirty="0" smtClean="0"/>
              <a:t>(j)-65)) % 26 + </a:t>
            </a:r>
            <a:r>
              <a:rPr lang="en-US" sz="1800" dirty="0" smtClean="0"/>
              <a:t>65</a:t>
            </a:r>
            <a:r>
              <a:rPr lang="en-US" sz="1800" dirty="0" smtClean="0"/>
              <a:t>);</a:t>
            </a:r>
          </a:p>
          <a:p>
            <a:pPr>
              <a:buNone/>
            </a:pPr>
            <a:r>
              <a:rPr lang="en-US" sz="1800" dirty="0" smtClean="0"/>
              <a:t>		j = ++j % </a:t>
            </a:r>
            <a:r>
              <a:rPr lang="en-US" sz="1800" dirty="0" err="1" smtClean="0"/>
              <a:t>Key.length</a:t>
            </a:r>
            <a:r>
              <a:rPr lang="en-US" sz="1800" dirty="0" smtClean="0"/>
              <a:t>();</a:t>
            </a:r>
          </a:p>
          <a:p>
            <a:pPr>
              <a:buNone/>
            </a:pPr>
            <a:r>
              <a:rPr lang="en-US" sz="1800" dirty="0" smtClean="0"/>
              <a:t>		}</a:t>
            </a:r>
          </a:p>
          <a:p>
            <a:pPr>
              <a:buNone/>
            </a:pPr>
            <a:r>
              <a:rPr lang="en-US" sz="1800" dirty="0" smtClean="0"/>
              <a:t>		return </a:t>
            </a:r>
            <a:r>
              <a:rPr lang="en-US" sz="1800" dirty="0" err="1" smtClean="0"/>
              <a:t>EMessage</a:t>
            </a:r>
            <a:r>
              <a:rPr lang="en-US" sz="1800" dirty="0" smtClean="0"/>
              <a:t>;</a:t>
            </a:r>
          </a:p>
          <a:p>
            <a:pPr>
              <a:buNone/>
            </a:pPr>
            <a:r>
              <a:rPr lang="en-US" sz="1800" dirty="0" smtClean="0"/>
              <a:t>	}</a:t>
            </a:r>
          </a:p>
          <a:p>
            <a:pPr>
              <a:buNone/>
            </a:pPr>
            <a:r>
              <a:rPr lang="en-US" sz="1800" dirty="0" smtClean="0"/>
              <a:t>	</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a:t>
            </a: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public static String decrypt(String Message, String Key) </a:t>
            </a:r>
          </a:p>
          <a:p>
            <a:pPr>
              <a:buNone/>
            </a:pPr>
            <a:r>
              <a:rPr lang="en-US" dirty="0" smtClean="0"/>
              <a:t>	{</a:t>
            </a:r>
          </a:p>
          <a:p>
            <a:pPr>
              <a:buNone/>
            </a:pPr>
            <a:r>
              <a:rPr lang="en-US" dirty="0" smtClean="0"/>
              <a:t>		String </a:t>
            </a:r>
            <a:r>
              <a:rPr lang="en-US" dirty="0" err="1" smtClean="0"/>
              <a:t>DMessage</a:t>
            </a:r>
            <a:r>
              <a:rPr lang="en-US" dirty="0" smtClean="0"/>
              <a:t> = "";</a:t>
            </a:r>
          </a:p>
          <a:p>
            <a:pPr>
              <a:buNone/>
            </a:pPr>
            <a:r>
              <a:rPr lang="en-US" dirty="0" smtClean="0"/>
              <a:t>		Message = </a:t>
            </a:r>
            <a:r>
              <a:rPr lang="en-US" dirty="0" err="1" smtClean="0"/>
              <a:t>Message.toUpperCase</a:t>
            </a:r>
            <a:r>
              <a:rPr lang="en-US" dirty="0" smtClean="0"/>
              <a:t>();</a:t>
            </a:r>
          </a:p>
          <a:p>
            <a:pPr>
              <a:buNone/>
            </a:pPr>
            <a:r>
              <a:rPr lang="en-US" dirty="0" smtClean="0"/>
              <a:t>		for (</a:t>
            </a:r>
            <a:r>
              <a:rPr lang="en-US" dirty="0" err="1" smtClean="0"/>
              <a:t>int</a:t>
            </a:r>
            <a:r>
              <a:rPr lang="en-US" dirty="0" smtClean="0"/>
              <a:t> </a:t>
            </a:r>
            <a:r>
              <a:rPr lang="en-US" dirty="0" err="1" smtClean="0"/>
              <a:t>i</a:t>
            </a:r>
            <a:r>
              <a:rPr lang="en-US" dirty="0" smtClean="0"/>
              <a:t> = 0, j = 0; </a:t>
            </a:r>
            <a:r>
              <a:rPr lang="en-US" dirty="0" err="1" smtClean="0"/>
              <a:t>i</a:t>
            </a:r>
            <a:r>
              <a:rPr lang="en-US" dirty="0" smtClean="0"/>
              <a:t> &lt; </a:t>
            </a:r>
            <a:r>
              <a:rPr lang="en-US" dirty="0" err="1" smtClean="0"/>
              <a:t>Message.length</a:t>
            </a:r>
            <a:r>
              <a:rPr lang="en-US" dirty="0" smtClean="0"/>
              <a:t>(); </a:t>
            </a:r>
            <a:r>
              <a:rPr lang="en-US" dirty="0" err="1" smtClean="0"/>
              <a:t>i</a:t>
            </a:r>
            <a:r>
              <a:rPr lang="en-US" dirty="0" smtClean="0"/>
              <a:t>++) </a:t>
            </a:r>
          </a:p>
          <a:p>
            <a:pPr>
              <a:buNone/>
            </a:pPr>
            <a:r>
              <a:rPr lang="en-US" dirty="0" smtClean="0"/>
              <a:t>		{</a:t>
            </a:r>
          </a:p>
          <a:p>
            <a:pPr>
              <a:buNone/>
            </a:pPr>
            <a:r>
              <a:rPr lang="en-US" dirty="0" smtClean="0"/>
              <a:t>			char letter = </a:t>
            </a:r>
            <a:r>
              <a:rPr lang="en-US" dirty="0" err="1" smtClean="0"/>
              <a:t>Message.charAt</a:t>
            </a:r>
            <a:r>
              <a:rPr lang="en-US" dirty="0" smtClean="0"/>
              <a:t>(</a:t>
            </a:r>
            <a:r>
              <a:rPr lang="en-US" dirty="0" err="1" smtClean="0"/>
              <a:t>i</a:t>
            </a:r>
            <a:r>
              <a:rPr lang="en-US" dirty="0" smtClean="0"/>
              <a:t>);</a:t>
            </a:r>
          </a:p>
          <a:p>
            <a:pPr>
              <a:buNone/>
            </a:pPr>
            <a:r>
              <a:rPr lang="en-US" dirty="0" smtClean="0"/>
              <a:t>			</a:t>
            </a:r>
            <a:r>
              <a:rPr lang="en-US" dirty="0" err="1" smtClean="0"/>
              <a:t>DMessage</a:t>
            </a:r>
            <a:r>
              <a:rPr lang="en-US" dirty="0" smtClean="0"/>
              <a:t> += (char)((letter - </a:t>
            </a:r>
            <a:r>
              <a:rPr lang="en-US" dirty="0" err="1" smtClean="0"/>
              <a:t>Key.charAt</a:t>
            </a:r>
            <a:r>
              <a:rPr lang="en-US" dirty="0" smtClean="0"/>
              <a:t>(j) + 26) % 26 + 65);</a:t>
            </a:r>
          </a:p>
          <a:p>
            <a:pPr>
              <a:buNone/>
            </a:pPr>
            <a:r>
              <a:rPr lang="en-US" dirty="0" smtClean="0"/>
              <a:t>			j = ++j % </a:t>
            </a:r>
            <a:r>
              <a:rPr lang="en-US" dirty="0" err="1" smtClean="0"/>
              <a:t>Key.length</a:t>
            </a:r>
            <a:r>
              <a:rPr lang="en-US" dirty="0" smtClean="0"/>
              <a:t>();</a:t>
            </a:r>
          </a:p>
          <a:p>
            <a:pPr>
              <a:buNone/>
            </a:pPr>
            <a:r>
              <a:rPr lang="en-US" dirty="0" smtClean="0"/>
              <a:t>		}</a:t>
            </a:r>
          </a:p>
          <a:p>
            <a:pPr>
              <a:buNone/>
            </a:pPr>
            <a:r>
              <a:rPr lang="en-US" dirty="0" smtClean="0"/>
              <a:t>		return </a:t>
            </a:r>
            <a:r>
              <a:rPr lang="en-US" dirty="0" err="1" smtClean="0"/>
              <a:t>DMessage</a:t>
            </a:r>
            <a:r>
              <a:rPr lang="en-US" dirty="0" smtClean="0"/>
              <a:t>;</a:t>
            </a:r>
          </a:p>
          <a:p>
            <a:pPr>
              <a:buNone/>
            </a:pPr>
            <a:r>
              <a:rPr lang="en-US" dirty="0" smtClean="0"/>
              <a:t>	}</a:t>
            </a:r>
          </a:p>
          <a:p>
            <a:pPr>
              <a:buNone/>
            </a:pPr>
            <a:r>
              <a:rPr lang="en-US" dirty="0" smtClean="0"/>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152400" y="1828800"/>
            <a:ext cx="8932487" cy="2982119"/>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Vigenere Cipher</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err="1" smtClean="0"/>
              <a:t>Polyalphabetic</a:t>
            </a:r>
            <a:r>
              <a:rPr lang="en-US" dirty="0" smtClean="0"/>
              <a:t> cipher</a:t>
            </a:r>
          </a:p>
          <a:p>
            <a:r>
              <a:rPr lang="en-US" dirty="0" smtClean="0"/>
              <a:t>Plain text denoted by P</a:t>
            </a:r>
          </a:p>
          <a:p>
            <a:r>
              <a:rPr lang="en-US" dirty="0" smtClean="0"/>
              <a:t>Key denoted by K</a:t>
            </a:r>
          </a:p>
          <a:p>
            <a:r>
              <a:rPr lang="en-US" dirty="0" smtClean="0"/>
              <a:t>Cipher text denoted by C</a:t>
            </a:r>
          </a:p>
          <a:p>
            <a:endParaRPr lang="en-US" dirty="0"/>
          </a:p>
        </p:txBody>
      </p:sp>
      <p:pic>
        <p:nvPicPr>
          <p:cNvPr id="1026" name="Picture 2"/>
          <p:cNvPicPr>
            <a:picLocks noChangeAspect="1" noChangeArrowheads="1"/>
          </p:cNvPicPr>
          <p:nvPr/>
        </p:nvPicPr>
        <p:blipFill>
          <a:blip r:embed="rId2"/>
          <a:srcRect/>
          <a:stretch>
            <a:fillRect/>
          </a:stretch>
        </p:blipFill>
        <p:spPr bwMode="auto">
          <a:xfrm>
            <a:off x="914400" y="3352800"/>
            <a:ext cx="2762250" cy="3143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 y="3733800"/>
            <a:ext cx="9051985" cy="1219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&amp; Decryption process</a:t>
            </a:r>
            <a:endParaRPr lang="en-US" dirty="0"/>
          </a:p>
        </p:txBody>
      </p:sp>
      <p:pic>
        <p:nvPicPr>
          <p:cNvPr id="4" name="Picture 4"/>
          <p:cNvPicPr>
            <a:picLocks noGrp="1" noChangeAspect="1" noChangeArrowheads="1"/>
          </p:cNvPicPr>
          <p:nvPr>
            <p:ph idx="1"/>
          </p:nvPr>
        </p:nvPicPr>
        <p:blipFill>
          <a:blip r:embed="rId2"/>
          <a:srcRect/>
          <a:stretch>
            <a:fillRect/>
          </a:stretch>
        </p:blipFill>
        <p:spPr bwMode="auto">
          <a:xfrm>
            <a:off x="1816100" y="2057400"/>
            <a:ext cx="5270500" cy="7620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1904999" y="3324225"/>
            <a:ext cx="5079705" cy="8667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8600" y="2438400"/>
            <a:ext cx="8815666" cy="145467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Vigenere table</a:t>
            </a:r>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169494" y="1066800"/>
            <a:ext cx="8745906" cy="555521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3400" y="152400"/>
          <a:ext cx="8229600" cy="1112520"/>
        </p:xfrm>
        <a:graphic>
          <a:graphicData uri="http://schemas.openxmlformats.org/drawingml/2006/table">
            <a:tbl>
              <a:tblPr firstRow="1" bandRow="1">
                <a:tableStyleId>{5C22544A-7EE6-4342-B048-85BDC9FD1C3A}</a:tableStyleId>
              </a:tblPr>
              <a:tblGrid>
                <a:gridCol w="2209800"/>
                <a:gridCol w="685800"/>
                <a:gridCol w="685800"/>
                <a:gridCol w="838200"/>
                <a:gridCol w="685800"/>
                <a:gridCol w="838200"/>
                <a:gridCol w="609600"/>
                <a:gridCol w="609600"/>
                <a:gridCol w="609600"/>
                <a:gridCol w="457200"/>
              </a:tblGrid>
              <a:tr h="370840">
                <a:tc>
                  <a:txBody>
                    <a:bodyPr/>
                    <a:lstStyle/>
                    <a:p>
                      <a:r>
                        <a:rPr lang="en-US" dirty="0" smtClean="0"/>
                        <a:t>keyword</a:t>
                      </a:r>
                      <a:endParaRPr lang="en-US" dirty="0"/>
                    </a:p>
                  </a:txBody>
                  <a:tcPr/>
                </a:tc>
                <a:tc>
                  <a:txBody>
                    <a:bodyPr/>
                    <a:lstStyle/>
                    <a:p>
                      <a:r>
                        <a:rPr lang="en-US" dirty="0" smtClean="0"/>
                        <a:t>d</a:t>
                      </a:r>
                      <a:endParaRPr lang="en-US" dirty="0"/>
                    </a:p>
                  </a:txBody>
                  <a:tcPr/>
                </a:tc>
                <a:tc>
                  <a:txBody>
                    <a:bodyPr/>
                    <a:lstStyle/>
                    <a:p>
                      <a:r>
                        <a:rPr lang="en-US" dirty="0" smtClean="0"/>
                        <a:t>e</a:t>
                      </a:r>
                      <a:endParaRPr lang="en-US" dirty="0"/>
                    </a:p>
                  </a:txBody>
                  <a:tcPr/>
                </a:tc>
                <a:tc>
                  <a:txBody>
                    <a:bodyPr/>
                    <a:lstStyle/>
                    <a:p>
                      <a:r>
                        <a:rPr lang="en-US" dirty="0" smtClean="0"/>
                        <a:t>c</a:t>
                      </a:r>
                      <a:endParaRPr lang="en-US" dirty="0"/>
                    </a:p>
                  </a:txBody>
                  <a:tcPr/>
                </a:tc>
                <a:tc>
                  <a:txBody>
                    <a:bodyPr/>
                    <a:lstStyle/>
                    <a:p>
                      <a:r>
                        <a:rPr lang="en-US" dirty="0" smtClean="0"/>
                        <a:t>e</a:t>
                      </a:r>
                      <a:endParaRPr lang="en-US" dirty="0"/>
                    </a:p>
                  </a:txBody>
                  <a:tcPr/>
                </a:tc>
                <a:tc>
                  <a:txBody>
                    <a:bodyPr/>
                    <a:lstStyle/>
                    <a:p>
                      <a:r>
                        <a:rPr lang="en-US" dirty="0" smtClean="0"/>
                        <a:t>p</a:t>
                      </a:r>
                      <a:endParaRPr lang="en-US" dirty="0"/>
                    </a:p>
                  </a:txBody>
                  <a:tcPr/>
                </a:tc>
                <a:tc>
                  <a:txBody>
                    <a:bodyPr/>
                    <a:lstStyle/>
                    <a:p>
                      <a:r>
                        <a:rPr lang="en-US" dirty="0" smtClean="0"/>
                        <a:t>t</a:t>
                      </a:r>
                      <a:endParaRPr lang="en-US" dirty="0"/>
                    </a:p>
                  </a:txBody>
                  <a:tcPr/>
                </a:tc>
                <a:tc>
                  <a:txBody>
                    <a:bodyPr/>
                    <a:lstStyle/>
                    <a:p>
                      <a:r>
                        <a:rPr lang="en-US" dirty="0" err="1" smtClean="0"/>
                        <a:t>i</a:t>
                      </a:r>
                      <a:endParaRPr lang="en-US" dirty="0"/>
                    </a:p>
                  </a:txBody>
                  <a:tcPr/>
                </a:tc>
                <a:tc>
                  <a:txBody>
                    <a:bodyPr/>
                    <a:lstStyle/>
                    <a:p>
                      <a:r>
                        <a:rPr lang="en-US" dirty="0" smtClean="0"/>
                        <a:t>v</a:t>
                      </a:r>
                      <a:endParaRPr lang="en-US" dirty="0"/>
                    </a:p>
                  </a:txBody>
                  <a:tcPr/>
                </a:tc>
                <a:tc>
                  <a:txBody>
                    <a:bodyPr/>
                    <a:lstStyle/>
                    <a:p>
                      <a:r>
                        <a:rPr lang="en-US" dirty="0" smtClean="0"/>
                        <a:t>e</a:t>
                      </a:r>
                      <a:endParaRPr lang="en-US" dirty="0"/>
                    </a:p>
                  </a:txBody>
                  <a:tcPr/>
                </a:tc>
              </a:tr>
              <a:tr h="370840">
                <a:tc>
                  <a:txBody>
                    <a:bodyPr/>
                    <a:lstStyle/>
                    <a:p>
                      <a:r>
                        <a:rPr lang="en-US" dirty="0" smtClean="0"/>
                        <a:t>Plaintext</a:t>
                      </a:r>
                      <a:endParaRPr lang="en-US" dirty="0"/>
                    </a:p>
                  </a:txBody>
                  <a:tcPr/>
                </a:tc>
                <a:tc>
                  <a:txBody>
                    <a:bodyPr/>
                    <a:lstStyle/>
                    <a:p>
                      <a:r>
                        <a:rPr lang="en-US" dirty="0" smtClean="0"/>
                        <a:t>w</a:t>
                      </a:r>
                      <a:endParaRPr lang="en-US" dirty="0"/>
                    </a:p>
                  </a:txBody>
                  <a:tcPr/>
                </a:tc>
                <a:tc>
                  <a:txBody>
                    <a:bodyPr/>
                    <a:lstStyle/>
                    <a:p>
                      <a:r>
                        <a:rPr lang="en-US" dirty="0" smtClean="0"/>
                        <a:t>e</a:t>
                      </a:r>
                      <a:endParaRPr lang="en-US" dirty="0"/>
                    </a:p>
                  </a:txBody>
                  <a:tcPr/>
                </a:tc>
                <a:tc>
                  <a:txBody>
                    <a:bodyPr/>
                    <a:lstStyle/>
                    <a:p>
                      <a:r>
                        <a:rPr lang="en-US" dirty="0" smtClean="0"/>
                        <a:t>a</a:t>
                      </a:r>
                      <a:endParaRPr lang="en-US" dirty="0"/>
                    </a:p>
                  </a:txBody>
                  <a:tcPr/>
                </a:tc>
                <a:tc>
                  <a:txBody>
                    <a:bodyPr/>
                    <a:lstStyle/>
                    <a:p>
                      <a:r>
                        <a:rPr lang="en-US" dirty="0" smtClean="0"/>
                        <a:t>r</a:t>
                      </a:r>
                      <a:endParaRPr lang="en-US" dirty="0"/>
                    </a:p>
                  </a:txBody>
                  <a:tcPr/>
                </a:tc>
                <a:tc>
                  <a:txBody>
                    <a:bodyPr/>
                    <a:lstStyle/>
                    <a:p>
                      <a:r>
                        <a:rPr lang="en-US" dirty="0" smtClean="0"/>
                        <a:t>e</a:t>
                      </a:r>
                      <a:endParaRPr lang="en-US" dirty="0"/>
                    </a:p>
                  </a:txBody>
                  <a:tcPr/>
                </a:tc>
                <a:tc>
                  <a:txBody>
                    <a:bodyPr/>
                    <a:lstStyle/>
                    <a:p>
                      <a:r>
                        <a:rPr lang="en-US" dirty="0" smtClean="0"/>
                        <a:t>d</a:t>
                      </a:r>
                      <a:endParaRPr lang="en-US" dirty="0"/>
                    </a:p>
                  </a:txBody>
                  <a:tcPr/>
                </a:tc>
                <a:tc>
                  <a:txBody>
                    <a:bodyPr/>
                    <a:lstStyle/>
                    <a:p>
                      <a:r>
                        <a:rPr lang="en-US" dirty="0" err="1" smtClean="0"/>
                        <a:t>i</a:t>
                      </a:r>
                      <a:endParaRPr lang="en-US" dirty="0"/>
                    </a:p>
                  </a:txBody>
                  <a:tcPr/>
                </a:tc>
                <a:tc>
                  <a:txBody>
                    <a:bodyPr/>
                    <a:lstStyle/>
                    <a:p>
                      <a:r>
                        <a:rPr lang="en-US" dirty="0" smtClean="0"/>
                        <a:t>s</a:t>
                      </a:r>
                      <a:endParaRPr lang="en-US" dirty="0"/>
                    </a:p>
                  </a:txBody>
                  <a:tcPr/>
                </a:tc>
                <a:tc>
                  <a:txBody>
                    <a:bodyPr/>
                    <a:lstStyle/>
                    <a:p>
                      <a:r>
                        <a:rPr lang="en-US" dirty="0" smtClean="0"/>
                        <a:t>c</a:t>
                      </a:r>
                      <a:endParaRPr lang="en-US" dirty="0"/>
                    </a:p>
                  </a:txBody>
                  <a:tcPr/>
                </a:tc>
              </a:tr>
              <a:tr h="370840">
                <a:tc>
                  <a:txBody>
                    <a:bodyPr/>
                    <a:lstStyle/>
                    <a:p>
                      <a:r>
                        <a:rPr lang="en-US" dirty="0" err="1" smtClean="0"/>
                        <a:t>Ciphertext</a:t>
                      </a:r>
                      <a:endParaRPr lang="en-US" dirty="0"/>
                    </a:p>
                  </a:txBody>
                  <a:tcPr/>
                </a:tc>
                <a:tc>
                  <a:txBody>
                    <a:bodyPr/>
                    <a:lstStyle/>
                    <a:p>
                      <a:r>
                        <a:rPr lang="en-US" dirty="0" smtClean="0"/>
                        <a:t>z</a:t>
                      </a:r>
                      <a:endParaRPr lang="en-US" dirty="0"/>
                    </a:p>
                  </a:txBody>
                  <a:tcPr/>
                </a:tc>
                <a:tc>
                  <a:txBody>
                    <a:bodyPr/>
                    <a:lstStyle/>
                    <a:p>
                      <a:r>
                        <a:rPr lang="en-US" dirty="0" err="1" smtClean="0"/>
                        <a:t>i</a:t>
                      </a:r>
                      <a:endParaRPr lang="en-US" dirty="0"/>
                    </a:p>
                  </a:txBody>
                  <a:tcPr/>
                </a:tc>
                <a:tc>
                  <a:txBody>
                    <a:bodyPr/>
                    <a:lstStyle/>
                    <a:p>
                      <a:r>
                        <a:rPr lang="en-US" dirty="0" smtClean="0"/>
                        <a:t>c</a:t>
                      </a:r>
                      <a:endParaRPr lang="en-US" dirty="0"/>
                    </a:p>
                  </a:txBody>
                  <a:tcPr/>
                </a:tc>
                <a:tc>
                  <a:txBody>
                    <a:bodyPr/>
                    <a:lstStyle/>
                    <a:p>
                      <a:r>
                        <a:rPr lang="en-US" dirty="0" smtClean="0"/>
                        <a:t>v</a:t>
                      </a:r>
                      <a:endParaRPr lang="en-US" dirty="0"/>
                    </a:p>
                  </a:txBody>
                  <a:tcPr/>
                </a:tc>
                <a:tc>
                  <a:txBody>
                    <a:bodyPr/>
                    <a:lstStyle/>
                    <a:p>
                      <a:r>
                        <a:rPr lang="en-US" dirty="0" smtClean="0"/>
                        <a:t>t</a:t>
                      </a:r>
                      <a:endParaRPr lang="en-US" dirty="0"/>
                    </a:p>
                  </a:txBody>
                  <a:tcPr/>
                </a:tc>
                <a:tc>
                  <a:txBody>
                    <a:bodyPr/>
                    <a:lstStyle/>
                    <a:p>
                      <a:r>
                        <a:rPr lang="en-US" dirty="0" smtClean="0"/>
                        <a:t>w</a:t>
                      </a:r>
                      <a:endParaRPr lang="en-US" dirty="0"/>
                    </a:p>
                  </a:txBody>
                  <a:tcPr/>
                </a:tc>
                <a:tc>
                  <a:txBody>
                    <a:bodyPr/>
                    <a:lstStyle/>
                    <a:p>
                      <a:r>
                        <a:rPr lang="en-US" dirty="0" smtClean="0"/>
                        <a:t>q</a:t>
                      </a:r>
                      <a:endParaRPr lang="en-US" dirty="0"/>
                    </a:p>
                  </a:txBody>
                  <a:tcPr/>
                </a:tc>
                <a:tc>
                  <a:txBody>
                    <a:bodyPr/>
                    <a:lstStyle/>
                    <a:p>
                      <a:r>
                        <a:rPr lang="en-US" dirty="0" smtClean="0"/>
                        <a:t>n</a:t>
                      </a:r>
                      <a:endParaRPr lang="en-US" dirty="0"/>
                    </a:p>
                  </a:txBody>
                  <a:tcPr/>
                </a:tc>
                <a:tc>
                  <a:txBody>
                    <a:bodyPr/>
                    <a:lstStyle/>
                    <a:p>
                      <a:r>
                        <a:rPr lang="en-US" dirty="0" smtClean="0"/>
                        <a:t>g</a:t>
                      </a:r>
                      <a:endParaRPr lang="en-US" dirty="0"/>
                    </a:p>
                  </a:txBody>
                  <a:tcPr/>
                </a:tc>
              </a:tr>
            </a:tbl>
          </a:graphicData>
        </a:graphic>
      </p:graphicFrame>
      <p:pic>
        <p:nvPicPr>
          <p:cNvPr id="4" name="Picture 3"/>
          <p:cNvPicPr>
            <a:picLocks noChangeAspect="1" noChangeArrowheads="1"/>
          </p:cNvPicPr>
          <p:nvPr/>
        </p:nvPicPr>
        <p:blipFill>
          <a:blip r:embed="rId2"/>
          <a:srcRect/>
          <a:stretch>
            <a:fillRect/>
          </a:stretch>
        </p:blipFill>
        <p:spPr bwMode="auto">
          <a:xfrm>
            <a:off x="304800" y="1295400"/>
            <a:ext cx="8625940" cy="5479017"/>
          </a:xfrm>
          <a:prstGeom prst="rect">
            <a:avLst/>
          </a:prstGeom>
          <a:noFill/>
          <a:ln w="9525">
            <a:noFill/>
            <a:miter lim="800000"/>
            <a:headEnd/>
            <a:tailEnd/>
          </a:ln>
          <a:effectLst/>
        </p:spPr>
      </p:pic>
      <p:sp>
        <p:nvSpPr>
          <p:cNvPr id="7" name="Oval 6"/>
          <p:cNvSpPr/>
          <p:nvPr/>
        </p:nvSpPr>
        <p:spPr>
          <a:xfrm>
            <a:off x="1600200" y="58674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905000" y="23622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295400" y="15240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1905000" y="48768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0" y="23622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629400" y="21336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124200" y="31242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7239000" y="51054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905000" y="19812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33399" y="30480"/>
          <a:ext cx="8153401" cy="1188720"/>
        </p:xfrm>
        <a:graphic>
          <a:graphicData uri="http://schemas.openxmlformats.org/drawingml/2006/table">
            <a:tbl>
              <a:tblPr firstRow="1" bandRow="1">
                <a:tableStyleId>{5C22544A-7EE6-4342-B048-85BDC9FD1C3A}</a:tableStyleId>
              </a:tblPr>
              <a:tblGrid>
                <a:gridCol w="2189338"/>
                <a:gridCol w="679450"/>
                <a:gridCol w="679450"/>
                <a:gridCol w="830439"/>
                <a:gridCol w="679450"/>
                <a:gridCol w="830439"/>
                <a:gridCol w="603956"/>
                <a:gridCol w="603956"/>
                <a:gridCol w="603956"/>
                <a:gridCol w="452967"/>
              </a:tblGrid>
              <a:tr h="304800">
                <a:tc>
                  <a:txBody>
                    <a:bodyPr/>
                    <a:lstStyle/>
                    <a:p>
                      <a:r>
                        <a:rPr lang="en-US" sz="2000" dirty="0" smtClean="0"/>
                        <a:t>keyword</a:t>
                      </a:r>
                      <a:endParaRPr lang="en-US" sz="2000" dirty="0"/>
                    </a:p>
                  </a:txBody>
                  <a:tcPr/>
                </a:tc>
                <a:tc>
                  <a:txBody>
                    <a:bodyPr/>
                    <a:lstStyle/>
                    <a:p>
                      <a:r>
                        <a:rPr lang="en-US" sz="2000" dirty="0" smtClean="0"/>
                        <a:t>d</a:t>
                      </a:r>
                      <a:endParaRPr lang="en-US" sz="2000" dirty="0"/>
                    </a:p>
                  </a:txBody>
                  <a:tcPr/>
                </a:tc>
                <a:tc>
                  <a:txBody>
                    <a:bodyPr/>
                    <a:lstStyle/>
                    <a:p>
                      <a:r>
                        <a:rPr lang="en-US" sz="2000" dirty="0" smtClean="0"/>
                        <a:t>e</a:t>
                      </a:r>
                      <a:endParaRPr lang="en-US" sz="2000" dirty="0"/>
                    </a:p>
                  </a:txBody>
                  <a:tcPr/>
                </a:tc>
                <a:tc>
                  <a:txBody>
                    <a:bodyPr/>
                    <a:lstStyle/>
                    <a:p>
                      <a:r>
                        <a:rPr lang="en-US" sz="2000" dirty="0" smtClean="0"/>
                        <a:t>c</a:t>
                      </a:r>
                      <a:endParaRPr lang="en-US" sz="2000" dirty="0"/>
                    </a:p>
                  </a:txBody>
                  <a:tcPr/>
                </a:tc>
                <a:tc>
                  <a:txBody>
                    <a:bodyPr/>
                    <a:lstStyle/>
                    <a:p>
                      <a:r>
                        <a:rPr lang="en-US" sz="2000" dirty="0" smtClean="0"/>
                        <a:t>e</a:t>
                      </a:r>
                      <a:endParaRPr lang="en-US" sz="2000" dirty="0"/>
                    </a:p>
                  </a:txBody>
                  <a:tcPr/>
                </a:tc>
                <a:tc>
                  <a:txBody>
                    <a:bodyPr/>
                    <a:lstStyle/>
                    <a:p>
                      <a:r>
                        <a:rPr lang="en-US" sz="2000" dirty="0" smtClean="0"/>
                        <a:t>p</a:t>
                      </a:r>
                      <a:endParaRPr lang="en-US" sz="2000" dirty="0"/>
                    </a:p>
                  </a:txBody>
                  <a:tcPr/>
                </a:tc>
                <a:tc>
                  <a:txBody>
                    <a:bodyPr/>
                    <a:lstStyle/>
                    <a:p>
                      <a:r>
                        <a:rPr lang="en-US" sz="2000" dirty="0" smtClean="0"/>
                        <a:t>t</a:t>
                      </a:r>
                      <a:endParaRPr lang="en-US" sz="2000" dirty="0"/>
                    </a:p>
                  </a:txBody>
                  <a:tcPr/>
                </a:tc>
                <a:tc>
                  <a:txBody>
                    <a:bodyPr/>
                    <a:lstStyle/>
                    <a:p>
                      <a:r>
                        <a:rPr lang="en-US" sz="2000" dirty="0" err="1" smtClean="0"/>
                        <a:t>i</a:t>
                      </a:r>
                      <a:endParaRPr lang="en-US" sz="2000" dirty="0"/>
                    </a:p>
                  </a:txBody>
                  <a:tcPr/>
                </a:tc>
                <a:tc>
                  <a:txBody>
                    <a:bodyPr/>
                    <a:lstStyle/>
                    <a:p>
                      <a:r>
                        <a:rPr lang="en-US" sz="2000" dirty="0" smtClean="0"/>
                        <a:t>v</a:t>
                      </a:r>
                      <a:endParaRPr lang="en-US" sz="2000" dirty="0"/>
                    </a:p>
                  </a:txBody>
                  <a:tcPr/>
                </a:tc>
                <a:tc>
                  <a:txBody>
                    <a:bodyPr/>
                    <a:lstStyle/>
                    <a:p>
                      <a:r>
                        <a:rPr lang="en-US" sz="2000" dirty="0" smtClean="0"/>
                        <a:t>e</a:t>
                      </a:r>
                      <a:endParaRPr lang="en-US" sz="2000" dirty="0"/>
                    </a:p>
                  </a:txBody>
                  <a:tcPr/>
                </a:tc>
              </a:tr>
              <a:tr h="304800">
                <a:tc>
                  <a:txBody>
                    <a:bodyPr/>
                    <a:lstStyle/>
                    <a:p>
                      <a:r>
                        <a:rPr lang="en-US" sz="2000" dirty="0" err="1" smtClean="0"/>
                        <a:t>Ciphertext</a:t>
                      </a:r>
                      <a:endParaRPr lang="en-US" sz="2000" dirty="0"/>
                    </a:p>
                  </a:txBody>
                  <a:tcPr/>
                </a:tc>
                <a:tc>
                  <a:txBody>
                    <a:bodyPr/>
                    <a:lstStyle/>
                    <a:p>
                      <a:r>
                        <a:rPr lang="en-US" sz="2000" dirty="0" smtClean="0"/>
                        <a:t>z</a:t>
                      </a:r>
                      <a:endParaRPr lang="en-US" sz="2000" dirty="0"/>
                    </a:p>
                  </a:txBody>
                  <a:tcPr/>
                </a:tc>
                <a:tc>
                  <a:txBody>
                    <a:bodyPr/>
                    <a:lstStyle/>
                    <a:p>
                      <a:r>
                        <a:rPr lang="en-US" sz="2000" dirty="0" err="1" smtClean="0"/>
                        <a:t>i</a:t>
                      </a:r>
                      <a:endParaRPr lang="en-US" sz="2000" dirty="0"/>
                    </a:p>
                  </a:txBody>
                  <a:tcPr/>
                </a:tc>
                <a:tc>
                  <a:txBody>
                    <a:bodyPr/>
                    <a:lstStyle/>
                    <a:p>
                      <a:r>
                        <a:rPr lang="en-US" sz="2000" dirty="0" smtClean="0"/>
                        <a:t>c</a:t>
                      </a:r>
                      <a:endParaRPr lang="en-US" sz="2000" dirty="0"/>
                    </a:p>
                  </a:txBody>
                  <a:tcPr/>
                </a:tc>
                <a:tc>
                  <a:txBody>
                    <a:bodyPr/>
                    <a:lstStyle/>
                    <a:p>
                      <a:r>
                        <a:rPr lang="en-US" sz="2000" dirty="0" smtClean="0"/>
                        <a:t>v</a:t>
                      </a:r>
                      <a:endParaRPr lang="en-US" sz="2000" dirty="0"/>
                    </a:p>
                  </a:txBody>
                  <a:tcPr/>
                </a:tc>
                <a:tc>
                  <a:txBody>
                    <a:bodyPr/>
                    <a:lstStyle/>
                    <a:p>
                      <a:r>
                        <a:rPr lang="en-US" sz="2000" dirty="0" smtClean="0"/>
                        <a:t>t</a:t>
                      </a:r>
                      <a:endParaRPr lang="en-US" sz="2000" dirty="0"/>
                    </a:p>
                  </a:txBody>
                  <a:tcPr/>
                </a:tc>
                <a:tc>
                  <a:txBody>
                    <a:bodyPr/>
                    <a:lstStyle/>
                    <a:p>
                      <a:r>
                        <a:rPr lang="en-US" sz="2000" dirty="0" smtClean="0"/>
                        <a:t>w</a:t>
                      </a:r>
                      <a:endParaRPr lang="en-US" sz="2000" dirty="0"/>
                    </a:p>
                  </a:txBody>
                  <a:tcPr/>
                </a:tc>
                <a:tc>
                  <a:txBody>
                    <a:bodyPr/>
                    <a:lstStyle/>
                    <a:p>
                      <a:r>
                        <a:rPr lang="en-US" sz="2000" dirty="0" smtClean="0"/>
                        <a:t>q</a:t>
                      </a:r>
                      <a:endParaRPr lang="en-US" sz="2000" dirty="0"/>
                    </a:p>
                  </a:txBody>
                  <a:tcPr/>
                </a:tc>
                <a:tc>
                  <a:txBody>
                    <a:bodyPr/>
                    <a:lstStyle/>
                    <a:p>
                      <a:r>
                        <a:rPr lang="en-US" sz="2000" dirty="0" smtClean="0"/>
                        <a:t>n</a:t>
                      </a:r>
                      <a:endParaRPr lang="en-US" sz="2000" dirty="0"/>
                    </a:p>
                  </a:txBody>
                  <a:tcPr/>
                </a:tc>
                <a:tc>
                  <a:txBody>
                    <a:bodyPr/>
                    <a:lstStyle/>
                    <a:p>
                      <a:r>
                        <a:rPr lang="en-US" sz="2000" dirty="0" smtClean="0"/>
                        <a:t>g</a:t>
                      </a:r>
                      <a:endParaRPr lang="en-US" sz="2000" dirty="0"/>
                    </a:p>
                  </a:txBody>
                  <a:tcPr/>
                </a:tc>
              </a:tr>
              <a:tr h="304800">
                <a:tc>
                  <a:txBody>
                    <a:bodyPr/>
                    <a:lstStyle/>
                    <a:p>
                      <a:r>
                        <a:rPr lang="en-US" sz="2000" dirty="0" smtClean="0"/>
                        <a:t>Plaintext</a:t>
                      </a:r>
                      <a:endParaRPr lang="en-US" sz="2000" dirty="0"/>
                    </a:p>
                  </a:txBody>
                  <a:tcPr/>
                </a:tc>
                <a:tc>
                  <a:txBody>
                    <a:bodyPr/>
                    <a:lstStyle/>
                    <a:p>
                      <a:r>
                        <a:rPr lang="en-US" sz="2000" dirty="0" smtClean="0"/>
                        <a:t>w</a:t>
                      </a:r>
                      <a:endParaRPr lang="en-US" sz="2000" dirty="0"/>
                    </a:p>
                  </a:txBody>
                  <a:tcPr/>
                </a:tc>
                <a:tc>
                  <a:txBody>
                    <a:bodyPr/>
                    <a:lstStyle/>
                    <a:p>
                      <a:r>
                        <a:rPr lang="en-US" sz="2000" dirty="0" smtClean="0"/>
                        <a:t>e</a:t>
                      </a:r>
                      <a:endParaRPr lang="en-US" sz="2000" dirty="0"/>
                    </a:p>
                  </a:txBody>
                  <a:tcPr/>
                </a:tc>
                <a:tc>
                  <a:txBody>
                    <a:bodyPr/>
                    <a:lstStyle/>
                    <a:p>
                      <a:r>
                        <a:rPr lang="en-US" sz="2000" dirty="0" smtClean="0"/>
                        <a:t>a</a:t>
                      </a:r>
                      <a:endParaRPr lang="en-US" sz="2000" dirty="0"/>
                    </a:p>
                  </a:txBody>
                  <a:tcPr/>
                </a:tc>
                <a:tc>
                  <a:txBody>
                    <a:bodyPr/>
                    <a:lstStyle/>
                    <a:p>
                      <a:r>
                        <a:rPr lang="en-US" sz="2000" dirty="0" smtClean="0"/>
                        <a:t>r</a:t>
                      </a:r>
                      <a:endParaRPr lang="en-US" sz="2000" dirty="0"/>
                    </a:p>
                  </a:txBody>
                  <a:tcPr/>
                </a:tc>
                <a:tc>
                  <a:txBody>
                    <a:bodyPr/>
                    <a:lstStyle/>
                    <a:p>
                      <a:r>
                        <a:rPr lang="en-US" sz="2000" dirty="0" smtClean="0"/>
                        <a:t>e</a:t>
                      </a:r>
                      <a:endParaRPr lang="en-US" sz="2000" dirty="0"/>
                    </a:p>
                  </a:txBody>
                  <a:tcPr/>
                </a:tc>
                <a:tc>
                  <a:txBody>
                    <a:bodyPr/>
                    <a:lstStyle/>
                    <a:p>
                      <a:r>
                        <a:rPr lang="en-US" sz="2000" dirty="0" smtClean="0"/>
                        <a:t>d</a:t>
                      </a:r>
                      <a:endParaRPr lang="en-US" sz="2000" dirty="0"/>
                    </a:p>
                  </a:txBody>
                  <a:tcPr/>
                </a:tc>
                <a:tc>
                  <a:txBody>
                    <a:bodyPr/>
                    <a:lstStyle/>
                    <a:p>
                      <a:r>
                        <a:rPr lang="en-US" sz="2000" dirty="0" err="1" smtClean="0"/>
                        <a:t>i</a:t>
                      </a:r>
                      <a:endParaRPr lang="en-US" sz="2000" dirty="0"/>
                    </a:p>
                  </a:txBody>
                  <a:tcPr/>
                </a:tc>
                <a:tc>
                  <a:txBody>
                    <a:bodyPr/>
                    <a:lstStyle/>
                    <a:p>
                      <a:r>
                        <a:rPr lang="en-US" sz="2000" dirty="0" smtClean="0"/>
                        <a:t>s</a:t>
                      </a:r>
                      <a:endParaRPr lang="en-US" sz="2000" dirty="0"/>
                    </a:p>
                  </a:txBody>
                  <a:tcPr/>
                </a:tc>
                <a:tc>
                  <a:txBody>
                    <a:bodyPr/>
                    <a:lstStyle/>
                    <a:p>
                      <a:r>
                        <a:rPr lang="en-US" sz="2000" dirty="0" smtClean="0"/>
                        <a:t>c</a:t>
                      </a:r>
                      <a:endParaRPr lang="en-US" sz="2000" dirty="0"/>
                    </a:p>
                  </a:txBody>
                  <a:tcPr/>
                </a:tc>
              </a:tr>
            </a:tbl>
          </a:graphicData>
        </a:graphic>
      </p:graphicFrame>
      <p:pic>
        <p:nvPicPr>
          <p:cNvPr id="4" name="Picture 3"/>
          <p:cNvPicPr>
            <a:picLocks noChangeAspect="1" noChangeArrowheads="1"/>
          </p:cNvPicPr>
          <p:nvPr/>
        </p:nvPicPr>
        <p:blipFill>
          <a:blip r:embed="rId2"/>
          <a:srcRect/>
          <a:stretch>
            <a:fillRect/>
          </a:stretch>
        </p:blipFill>
        <p:spPr bwMode="auto">
          <a:xfrm>
            <a:off x="304800" y="1371600"/>
            <a:ext cx="8625940" cy="5479017"/>
          </a:xfrm>
          <a:prstGeom prst="rect">
            <a:avLst/>
          </a:prstGeom>
          <a:noFill/>
          <a:ln w="9525">
            <a:noFill/>
            <a:miter lim="800000"/>
            <a:headEnd/>
            <a:tailEnd/>
          </a:ln>
          <a:effectLst/>
        </p:spPr>
      </p:pic>
      <p:sp>
        <p:nvSpPr>
          <p:cNvPr id="7" name="Oval 6"/>
          <p:cNvSpPr/>
          <p:nvPr/>
        </p:nvSpPr>
        <p:spPr>
          <a:xfrm>
            <a:off x="7543800" y="22098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05000" y="2438400"/>
            <a:ext cx="304800" cy="228600"/>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Vigenere Cipher</a:t>
            </a:r>
            <a:endParaRPr lang="en-US" dirty="0"/>
          </a:p>
        </p:txBody>
      </p:sp>
      <p:sp>
        <p:nvSpPr>
          <p:cNvPr id="3" name="Content Placeholder 2"/>
          <p:cNvSpPr>
            <a:spLocks noGrp="1"/>
          </p:cNvSpPr>
          <p:nvPr>
            <p:ph idx="1"/>
          </p:nvPr>
        </p:nvSpPr>
        <p:spPr>
          <a:xfrm>
            <a:off x="457200" y="1066800"/>
            <a:ext cx="8229600" cy="5059363"/>
          </a:xfrm>
        </p:spPr>
        <p:txBody>
          <a:bodyPr>
            <a:normAutofit fontScale="55000" lnSpcReduction="20000"/>
          </a:bodyPr>
          <a:lstStyle/>
          <a:p>
            <a:pPr algn="just">
              <a:buNone/>
            </a:pPr>
            <a:r>
              <a:rPr lang="en-US" dirty="0" smtClean="0"/>
              <a:t>Aim:</a:t>
            </a:r>
          </a:p>
          <a:p>
            <a:pPr algn="just">
              <a:buNone/>
            </a:pPr>
            <a:r>
              <a:rPr lang="en-US" dirty="0" smtClean="0"/>
              <a:t>To implement a program for encryption and decryption using vigenere </a:t>
            </a:r>
            <a:r>
              <a:rPr lang="en-US" dirty="0" smtClean="0"/>
              <a:t>cipher</a:t>
            </a:r>
          </a:p>
          <a:p>
            <a:pPr algn="just">
              <a:buNone/>
            </a:pPr>
            <a:endParaRPr lang="en-US" dirty="0" smtClean="0"/>
          </a:p>
          <a:p>
            <a:pPr algn="just">
              <a:buNone/>
            </a:pPr>
            <a:endParaRPr lang="en-US" dirty="0" smtClean="0"/>
          </a:p>
          <a:p>
            <a:pPr algn="just">
              <a:buNone/>
            </a:pPr>
            <a:r>
              <a:rPr lang="en-US" dirty="0" smtClean="0"/>
              <a:t>Algorithm:</a:t>
            </a:r>
          </a:p>
          <a:p>
            <a:pPr marL="514350" indent="-514350" algn="just">
              <a:buFont typeface="+mj-lt"/>
              <a:buAutoNum type="arabicPeriod"/>
            </a:pPr>
            <a:r>
              <a:rPr lang="en-US" dirty="0" smtClean="0"/>
              <a:t>Arrange the alphabets in row and column of a 26x26 matrix</a:t>
            </a:r>
          </a:p>
          <a:p>
            <a:pPr marL="514350" indent="-514350" algn="just">
              <a:buFont typeface="+mj-lt"/>
              <a:buAutoNum type="arabicPeriod"/>
            </a:pPr>
            <a:r>
              <a:rPr lang="en-US" dirty="0" smtClean="0"/>
              <a:t>Circulate the alphabets in each row to position left such that the first letter is shifted to last</a:t>
            </a:r>
          </a:p>
          <a:p>
            <a:pPr marL="514350" indent="-514350" algn="just">
              <a:buFont typeface="+mj-lt"/>
              <a:buAutoNum type="arabicPeriod"/>
            </a:pPr>
            <a:r>
              <a:rPr lang="en-US" dirty="0" smtClean="0"/>
              <a:t>Repeat this process for all 26 rows and construct the final key matrix</a:t>
            </a:r>
          </a:p>
          <a:p>
            <a:pPr marL="514350" indent="-514350" algn="just">
              <a:buFont typeface="+mj-lt"/>
              <a:buAutoNum type="arabicPeriod"/>
            </a:pPr>
            <a:r>
              <a:rPr lang="en-US" dirty="0" smtClean="0"/>
              <a:t>The keyword and plain text is read from the user</a:t>
            </a:r>
          </a:p>
          <a:p>
            <a:pPr marL="514350" indent="-514350" algn="just">
              <a:buFont typeface="+mj-lt"/>
              <a:buAutoNum type="arabicPeriod"/>
            </a:pPr>
            <a:r>
              <a:rPr lang="en-US" dirty="0" smtClean="0"/>
              <a:t>The characters in the keyword are repeated sequentially so as to match with that of the plain text</a:t>
            </a:r>
          </a:p>
          <a:p>
            <a:pPr marL="514350" indent="-514350" algn="just">
              <a:buFont typeface="+mj-lt"/>
              <a:buAutoNum type="arabicPeriod"/>
            </a:pPr>
            <a:r>
              <a:rPr lang="en-US" dirty="0" smtClean="0"/>
              <a:t>Pick the first letter of the plain text and that of the keyword as the row indices and column indices respectively</a:t>
            </a:r>
          </a:p>
          <a:p>
            <a:pPr marL="514350" indent="-514350" algn="just">
              <a:buFont typeface="+mj-lt"/>
              <a:buAutoNum type="arabicPeriod"/>
            </a:pPr>
            <a:r>
              <a:rPr lang="en-US" dirty="0" smtClean="0"/>
              <a:t>The junction character where these two meet forms the cipher character</a:t>
            </a:r>
          </a:p>
          <a:p>
            <a:pPr marL="514350" indent="-514350" algn="just">
              <a:buFont typeface="+mj-lt"/>
              <a:buAutoNum type="arabicPeriod"/>
            </a:pPr>
            <a:r>
              <a:rPr lang="en-US" dirty="0" smtClean="0"/>
              <a:t>Repeat the above steps to generate the entire cipher </a:t>
            </a:r>
            <a:r>
              <a:rPr lang="en-US" dirty="0" smtClean="0"/>
              <a:t>text</a:t>
            </a:r>
          </a:p>
          <a:p>
            <a:pPr marL="514350" indent="-514350" algn="just">
              <a:buFont typeface="+mj-lt"/>
              <a:buAutoNum type="arabicPeriod"/>
            </a:pPr>
            <a:r>
              <a:rPr lang="en-US" dirty="0" smtClean="0"/>
              <a:t>Pick the first letter of the keyword as the row index and select the corresponding cipher text in that row. Then the starting letter of that column is our plain text</a:t>
            </a:r>
          </a:p>
          <a:p>
            <a:pPr marL="514350" indent="-514350" algn="just">
              <a:buFont typeface="+mj-lt"/>
              <a:buAutoNum type="arabicPeriod"/>
            </a:pPr>
            <a:r>
              <a:rPr lang="en-US" dirty="0" smtClean="0"/>
              <a:t>Repeat the above steps to generate the entire plain text</a:t>
            </a:r>
            <a:endParaRPr lang="en-US" dirty="0" smtClean="0"/>
          </a:p>
          <a:p>
            <a:pPr algn="just">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9600"/>
          </a:xfrm>
        </p:spPr>
        <p:txBody>
          <a:bodyPr>
            <a:normAutofit fontScale="90000"/>
          </a:bodyPr>
          <a:lstStyle/>
          <a:p>
            <a:r>
              <a:rPr lang="en-US" dirty="0" smtClean="0"/>
              <a:t>Program</a:t>
            </a:r>
            <a:endParaRPr lang="en-US" dirty="0"/>
          </a:p>
        </p:txBody>
      </p:sp>
      <p:sp>
        <p:nvSpPr>
          <p:cNvPr id="3" name="Content Placeholder 2"/>
          <p:cNvSpPr>
            <a:spLocks noGrp="1"/>
          </p:cNvSpPr>
          <p:nvPr>
            <p:ph idx="1"/>
          </p:nvPr>
        </p:nvSpPr>
        <p:spPr>
          <a:xfrm>
            <a:off x="457200" y="838200"/>
            <a:ext cx="8229600" cy="5287963"/>
          </a:xfrm>
        </p:spPr>
        <p:txBody>
          <a:bodyPr>
            <a:noAutofit/>
          </a:bodyPr>
          <a:lstStyle/>
          <a:p>
            <a:pPr>
              <a:buNone/>
            </a:pPr>
            <a:r>
              <a:rPr lang="en-US" sz="2000" dirty="0" smtClean="0"/>
              <a:t>import </a:t>
            </a:r>
            <a:r>
              <a:rPr lang="en-US" sz="2000" dirty="0" err="1" smtClean="0"/>
              <a:t>java.util.Scanner</a:t>
            </a:r>
            <a:r>
              <a:rPr lang="en-US" sz="2000" dirty="0" smtClean="0"/>
              <a:t>;</a:t>
            </a:r>
          </a:p>
          <a:p>
            <a:pPr>
              <a:buNone/>
            </a:pPr>
            <a:endParaRPr lang="en-US" sz="2000" dirty="0" smtClean="0"/>
          </a:p>
          <a:p>
            <a:pPr>
              <a:buNone/>
            </a:pPr>
            <a:r>
              <a:rPr lang="en-US" sz="2000" dirty="0" smtClean="0"/>
              <a:t>public class VigenereCipher1 </a:t>
            </a:r>
          </a:p>
          <a:p>
            <a:pPr>
              <a:buNone/>
            </a:pPr>
            <a:r>
              <a:rPr lang="en-US" sz="2000" dirty="0" smtClean="0"/>
              <a:t>{</a:t>
            </a:r>
          </a:p>
          <a:p>
            <a:pPr>
              <a:buNone/>
            </a:pPr>
            <a:r>
              <a:rPr lang="en-US" sz="2000" dirty="0" smtClean="0"/>
              <a:t>	public static void main(String[] </a:t>
            </a:r>
            <a:r>
              <a:rPr lang="en-US" sz="2000" dirty="0" err="1" smtClean="0"/>
              <a:t>args</a:t>
            </a:r>
            <a:r>
              <a:rPr lang="en-US" sz="2000" dirty="0" smtClean="0"/>
              <a:t>) </a:t>
            </a:r>
          </a:p>
          <a:p>
            <a:pPr>
              <a:buNone/>
            </a:pPr>
            <a:r>
              <a:rPr lang="en-US" sz="2000" dirty="0" smtClean="0"/>
              <a:t>	{</a:t>
            </a:r>
          </a:p>
          <a:p>
            <a:pPr>
              <a:buNone/>
            </a:pPr>
            <a:r>
              <a:rPr lang="en-US" sz="2000" dirty="0" smtClean="0"/>
              <a:t>		</a:t>
            </a:r>
            <a:r>
              <a:rPr lang="en-US" sz="2000" dirty="0" err="1" smtClean="0"/>
              <a:t>int</a:t>
            </a:r>
            <a:r>
              <a:rPr lang="en-US" sz="2000" dirty="0" smtClean="0"/>
              <a:t> c=0, input;</a:t>
            </a:r>
          </a:p>
          <a:p>
            <a:pPr>
              <a:buNone/>
            </a:pPr>
            <a:r>
              <a:rPr lang="en-US" sz="2000" dirty="0" smtClean="0"/>
              <a:t>		</a:t>
            </a:r>
            <a:r>
              <a:rPr lang="en-US" sz="2000" dirty="0" err="1" smtClean="0"/>
              <a:t>System.out.println</a:t>
            </a:r>
            <a:r>
              <a:rPr lang="en-US" sz="2000" dirty="0" smtClean="0"/>
              <a:t>("----Vigenere Cipher </a:t>
            </a:r>
            <a:r>
              <a:rPr lang="en-US" sz="2000" dirty="0" err="1" smtClean="0"/>
              <a:t>Encryptor</a:t>
            </a:r>
            <a:r>
              <a:rPr lang="en-US" sz="2000" dirty="0" smtClean="0"/>
              <a:t>----\n");</a:t>
            </a:r>
          </a:p>
          <a:p>
            <a:pPr>
              <a:buNone/>
            </a:pPr>
            <a:r>
              <a:rPr lang="en-US" sz="2000" dirty="0" smtClean="0"/>
              <a:t>		Scanner in = new Scanner(</a:t>
            </a:r>
            <a:r>
              <a:rPr lang="en-US" sz="2000" dirty="0" err="1" smtClean="0"/>
              <a:t>System.in</a:t>
            </a:r>
            <a:r>
              <a:rPr lang="en-US" sz="2000" dirty="0" smtClean="0"/>
              <a:t>);</a:t>
            </a:r>
          </a:p>
          <a:p>
            <a:pPr>
              <a:buNone/>
            </a:pPr>
            <a:r>
              <a:rPr lang="en-US" sz="2000" dirty="0" smtClean="0"/>
              <a:t>		while(c&lt;2)</a:t>
            </a:r>
          </a:p>
          <a:p>
            <a:pPr>
              <a:buNone/>
            </a:pPr>
            <a:r>
              <a:rPr lang="en-US" sz="2000" dirty="0" smtClean="0"/>
              <a:t>		{</a:t>
            </a:r>
          </a:p>
          <a:p>
            <a:pPr>
              <a:buNone/>
            </a:pPr>
            <a:r>
              <a:rPr lang="en-US" sz="2000" dirty="0" smtClean="0"/>
              <a:t>			</a:t>
            </a:r>
            <a:r>
              <a:rPr lang="en-US" sz="2000" dirty="0" err="1" smtClean="0"/>
              <a:t>System.out.println</a:t>
            </a:r>
            <a:r>
              <a:rPr lang="en-US" sz="2000" dirty="0" smtClean="0"/>
              <a:t>("- Press 1 to encrypt a message / Press 2 </a:t>
            </a:r>
            <a:r>
              <a:rPr lang="en-US" sz="2000" dirty="0" smtClean="0"/>
              <a:t>to </a:t>
            </a:r>
            <a:r>
              <a:rPr lang="en-US" sz="2000" dirty="0" smtClean="0"/>
              <a:t>decrypt a message - ");</a:t>
            </a:r>
          </a:p>
          <a:p>
            <a:pPr>
              <a:buNone/>
            </a:pPr>
            <a:r>
              <a:rPr lang="en-US" sz="2000" dirty="0" smtClean="0"/>
              <a:t>			input = </a:t>
            </a:r>
            <a:r>
              <a:rPr lang="en-US" sz="2000" dirty="0" err="1" smtClean="0"/>
              <a:t>in.nextInt</a:t>
            </a:r>
            <a:r>
              <a:rPr lang="en-US" sz="2000" dirty="0" smtClean="0"/>
              <a:t>();</a:t>
            </a:r>
          </a:p>
          <a:p>
            <a:pPr>
              <a:buNone/>
            </a:pPr>
            <a:r>
              <a:rPr lang="en-US" sz="2000" dirty="0" smtClean="0"/>
              <a:t>			</a:t>
            </a:r>
          </a:p>
          <a:p>
            <a:pPr>
              <a:buNone/>
            </a:pPr>
            <a:r>
              <a:rPr lang="en-US" sz="2000" dirty="0" smtClean="0"/>
              <a:t>						</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TotalTime>
  <Words>314</Words>
  <Application>Microsoft Office PowerPoint</Application>
  <PresentationFormat>On-screen Show (4:3)</PresentationFormat>
  <Paragraphs>164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Vigenere Cipher</vt:lpstr>
      <vt:lpstr>Vigenere Cipher</vt:lpstr>
      <vt:lpstr>Encryption &amp; Decryption process</vt:lpstr>
      <vt:lpstr>Example</vt:lpstr>
      <vt:lpstr>Vigenere table</vt:lpstr>
      <vt:lpstr>Slide 6</vt:lpstr>
      <vt:lpstr>Slide 7</vt:lpstr>
      <vt:lpstr>Vigenere Cipher</vt:lpstr>
      <vt:lpstr>Program</vt:lpstr>
      <vt:lpstr>Program</vt:lpstr>
      <vt:lpstr>Program</vt:lpstr>
      <vt:lpstr>Program</vt:lpstr>
      <vt:lpstr>Program</vt:lpstr>
      <vt:lpstr>OUTPUT</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Vigenere Cipher</dc:title>
  <dc:creator>mecnmadheswaria</dc:creator>
  <cp:lastModifiedBy>mecnmadheswaria</cp:lastModifiedBy>
  <cp:revision>21</cp:revision>
  <dcterms:created xsi:type="dcterms:W3CDTF">2023-07-31T05:14:08Z</dcterms:created>
  <dcterms:modified xsi:type="dcterms:W3CDTF">2023-07-31T10:13:19Z</dcterms:modified>
</cp:coreProperties>
</file>