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5" r:id="rId9"/>
    <p:sldId id="276" r:id="rId10"/>
    <p:sldId id="271" r:id="rId11"/>
    <p:sldId id="272" r:id="rId12"/>
    <p:sldId id="273" r:id="rId13"/>
    <p:sldId id="274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94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0202-9F59-4E82-8B62-2F29ABC0CBCA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00DD-0471-4B20-9F51-32CFBD7946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0202-9F59-4E82-8B62-2F29ABC0CBCA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00DD-0471-4B20-9F51-32CFBD7946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0202-9F59-4E82-8B62-2F29ABC0CBCA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00DD-0471-4B20-9F51-32CFBD7946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0202-9F59-4E82-8B62-2F29ABC0CBCA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00DD-0471-4B20-9F51-32CFBD7946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0202-9F59-4E82-8B62-2F29ABC0CBCA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00DD-0471-4B20-9F51-32CFBD7946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0202-9F59-4E82-8B62-2F29ABC0CBCA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00DD-0471-4B20-9F51-32CFBD7946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0202-9F59-4E82-8B62-2F29ABC0CBCA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00DD-0471-4B20-9F51-32CFBD7946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0202-9F59-4E82-8B62-2F29ABC0CBCA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00DD-0471-4B20-9F51-32CFBD7946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0202-9F59-4E82-8B62-2F29ABC0CBCA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00DD-0471-4B20-9F51-32CFBD7946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0202-9F59-4E82-8B62-2F29ABC0CBCA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00DD-0471-4B20-9F51-32CFBD7946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0202-9F59-4E82-8B62-2F29ABC0CBCA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00DD-0471-4B20-9F51-32CFBD7946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90202-9F59-4E82-8B62-2F29ABC0CBCA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D00DD-0471-4B20-9F51-32CFBD7946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Hill Cipher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class </a:t>
            </a:r>
            <a:r>
              <a:rPr lang="en-US" sz="1600" dirty="0" err="1" smtClean="0"/>
              <a:t>hillCipher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 smtClean="0"/>
              <a:t>public static </a:t>
            </a:r>
            <a:r>
              <a:rPr lang="en-US" sz="1600" dirty="0" err="1" smtClean="0"/>
              <a:t>int</a:t>
            </a:r>
            <a:r>
              <a:rPr lang="en-US" sz="1600" dirty="0" smtClean="0"/>
              <a:t>[][] </a:t>
            </a:r>
            <a:r>
              <a:rPr lang="en-US" sz="1600" dirty="0" err="1" smtClean="0"/>
              <a:t>keymat</a:t>
            </a:r>
            <a:r>
              <a:rPr lang="en-US" sz="1600" dirty="0" smtClean="0"/>
              <a:t> = new </a:t>
            </a:r>
            <a:r>
              <a:rPr lang="en-US" sz="1600" dirty="0" err="1" smtClean="0"/>
              <a:t>int</a:t>
            </a:r>
            <a:r>
              <a:rPr lang="en-US" sz="1600" dirty="0" smtClean="0"/>
              <a:t>[][] { { </a:t>
            </a:r>
            <a:r>
              <a:rPr lang="en-US" sz="1600" dirty="0" smtClean="0"/>
              <a:t>17, 17, 5}, </a:t>
            </a:r>
            <a:r>
              <a:rPr lang="en-US" sz="1600" dirty="0" smtClean="0"/>
              <a:t>{ </a:t>
            </a:r>
            <a:r>
              <a:rPr lang="en-US" sz="1600" dirty="0" smtClean="0"/>
              <a:t>21, 18, 21 </a:t>
            </a:r>
            <a:r>
              <a:rPr lang="en-US" sz="1600" dirty="0" smtClean="0"/>
              <a:t>}, { 2, 2, </a:t>
            </a:r>
            <a:r>
              <a:rPr lang="en-US" sz="1600" dirty="0" smtClean="0"/>
              <a:t>19 </a:t>
            </a:r>
            <a:r>
              <a:rPr lang="en-US" sz="1600" dirty="0" smtClean="0"/>
              <a:t>} }; </a:t>
            </a:r>
          </a:p>
          <a:p>
            <a:pPr marL="0" indent="0">
              <a:buNone/>
            </a:pPr>
            <a:r>
              <a:rPr lang="en-US" sz="1600" dirty="0" smtClean="0"/>
              <a:t>public static </a:t>
            </a:r>
            <a:r>
              <a:rPr lang="en-US" sz="1600" dirty="0" err="1" smtClean="0"/>
              <a:t>int</a:t>
            </a:r>
            <a:r>
              <a:rPr lang="en-US" sz="1600" dirty="0" smtClean="0"/>
              <a:t>[][] </a:t>
            </a:r>
            <a:r>
              <a:rPr lang="en-US" sz="1600" dirty="0" err="1" smtClean="0"/>
              <a:t>invkeymat</a:t>
            </a:r>
            <a:r>
              <a:rPr lang="en-US" sz="1600" dirty="0" smtClean="0"/>
              <a:t> = new </a:t>
            </a:r>
            <a:r>
              <a:rPr lang="en-US" sz="1600" dirty="0" err="1" smtClean="0"/>
              <a:t>int</a:t>
            </a:r>
            <a:r>
              <a:rPr lang="en-US" sz="1600" dirty="0" smtClean="0"/>
              <a:t>[][] { { </a:t>
            </a:r>
            <a:r>
              <a:rPr lang="en-US" sz="1600" dirty="0" smtClean="0"/>
              <a:t>4, 9, 15}, </a:t>
            </a:r>
            <a:r>
              <a:rPr lang="en-US" sz="1600" dirty="0" smtClean="0"/>
              <a:t>{ </a:t>
            </a:r>
            <a:r>
              <a:rPr lang="en-US" sz="1600" dirty="0" smtClean="0"/>
              <a:t>15, 17, 6 </a:t>
            </a:r>
            <a:r>
              <a:rPr lang="en-US" sz="1600" dirty="0" smtClean="0"/>
              <a:t>}, { </a:t>
            </a:r>
            <a:r>
              <a:rPr lang="en-US" sz="1600" dirty="0" smtClean="0"/>
              <a:t>24, 0, 17} </a:t>
            </a:r>
            <a:r>
              <a:rPr lang="en-US" sz="1600" dirty="0" smtClean="0"/>
              <a:t>};</a:t>
            </a:r>
          </a:p>
          <a:p>
            <a:pPr marL="0" indent="0">
              <a:buNone/>
            </a:pPr>
            <a:r>
              <a:rPr lang="en-US" sz="1600" dirty="0" smtClean="0"/>
              <a:t>public static String key = "ABCDEFGHIJKLMNOPQRSTUVWXYZ"; </a:t>
            </a:r>
          </a:p>
          <a:p>
            <a:pPr marL="0" indent="0">
              <a:buNone/>
            </a:pPr>
            <a:r>
              <a:rPr lang="en-US" sz="1600" dirty="0" smtClean="0"/>
              <a:t>private static String encode(char a, char b, char c) </a:t>
            </a:r>
          </a:p>
          <a:p>
            <a:pPr marL="0" indent="0">
              <a:buNone/>
            </a:pP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 smtClean="0"/>
              <a:t>        String ret = "";</a:t>
            </a:r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x, y, z;</a:t>
            </a:r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posa</a:t>
            </a:r>
            <a:r>
              <a:rPr lang="en-US" sz="1600" dirty="0" smtClean="0"/>
              <a:t> = (</a:t>
            </a:r>
            <a:r>
              <a:rPr lang="en-US" sz="1600" dirty="0" err="1" smtClean="0"/>
              <a:t>int</a:t>
            </a:r>
            <a:r>
              <a:rPr lang="en-US" sz="1600" dirty="0" smtClean="0"/>
              <a:t>) a - 65;</a:t>
            </a:r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posb</a:t>
            </a:r>
            <a:r>
              <a:rPr lang="en-US" sz="1600" dirty="0" smtClean="0"/>
              <a:t> = (</a:t>
            </a:r>
            <a:r>
              <a:rPr lang="en-US" sz="1600" dirty="0" err="1" smtClean="0"/>
              <a:t>int</a:t>
            </a:r>
            <a:r>
              <a:rPr lang="en-US" sz="1600" dirty="0" smtClean="0"/>
              <a:t>) b - 65;</a:t>
            </a:r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posc</a:t>
            </a:r>
            <a:r>
              <a:rPr lang="en-US" sz="1600" dirty="0" smtClean="0"/>
              <a:t> = (</a:t>
            </a:r>
            <a:r>
              <a:rPr lang="en-US" sz="1600" dirty="0" err="1" smtClean="0"/>
              <a:t>int</a:t>
            </a:r>
            <a:r>
              <a:rPr lang="en-US" sz="1600" dirty="0" smtClean="0"/>
              <a:t>) c - 65;</a:t>
            </a:r>
          </a:p>
          <a:p>
            <a:pPr marL="0" indent="0">
              <a:buNone/>
            </a:pPr>
            <a:r>
              <a:rPr lang="en-US" sz="1600" dirty="0" smtClean="0"/>
              <a:t>        x = </a:t>
            </a:r>
            <a:r>
              <a:rPr lang="en-US" sz="1600" dirty="0" err="1" smtClean="0"/>
              <a:t>posa</a:t>
            </a:r>
            <a:r>
              <a:rPr lang="en-US" sz="1600" dirty="0" smtClean="0"/>
              <a:t> * </a:t>
            </a:r>
            <a:r>
              <a:rPr lang="en-US" sz="1600" dirty="0" err="1" smtClean="0"/>
              <a:t>keymat</a:t>
            </a:r>
            <a:r>
              <a:rPr lang="en-US" sz="1600" dirty="0" smtClean="0"/>
              <a:t>[0][0] + </a:t>
            </a:r>
            <a:r>
              <a:rPr lang="en-US" sz="1600" dirty="0" err="1" smtClean="0"/>
              <a:t>posb</a:t>
            </a:r>
            <a:r>
              <a:rPr lang="en-US" sz="1600" dirty="0" smtClean="0"/>
              <a:t> * </a:t>
            </a:r>
            <a:r>
              <a:rPr lang="en-US" sz="1600" dirty="0" err="1" smtClean="0"/>
              <a:t>keymat</a:t>
            </a:r>
            <a:r>
              <a:rPr lang="en-US" sz="1600" dirty="0" smtClean="0"/>
              <a:t>[1][0] + </a:t>
            </a:r>
            <a:r>
              <a:rPr lang="en-US" sz="1600" dirty="0" smtClean="0"/>
              <a:t> </a:t>
            </a:r>
            <a:r>
              <a:rPr lang="en-US" sz="1600" dirty="0" err="1" smtClean="0"/>
              <a:t>posc</a:t>
            </a:r>
            <a:r>
              <a:rPr lang="en-US" sz="1600" dirty="0" smtClean="0"/>
              <a:t> </a:t>
            </a:r>
            <a:r>
              <a:rPr lang="en-US" sz="1600" dirty="0" smtClean="0"/>
              <a:t>* </a:t>
            </a:r>
            <a:r>
              <a:rPr lang="en-US" sz="1600" dirty="0" err="1" smtClean="0"/>
              <a:t>keymat</a:t>
            </a:r>
            <a:r>
              <a:rPr lang="en-US" sz="1600" dirty="0" smtClean="0"/>
              <a:t>[2][0]; </a:t>
            </a:r>
          </a:p>
          <a:p>
            <a:pPr marL="0" indent="0">
              <a:buNone/>
            </a:pPr>
            <a:r>
              <a:rPr lang="en-US" sz="1600" dirty="0" smtClean="0"/>
              <a:t>        y = </a:t>
            </a:r>
            <a:r>
              <a:rPr lang="en-US" sz="1600" dirty="0" err="1" smtClean="0"/>
              <a:t>posa</a:t>
            </a:r>
            <a:r>
              <a:rPr lang="en-US" sz="1600" dirty="0" smtClean="0"/>
              <a:t> * </a:t>
            </a:r>
            <a:r>
              <a:rPr lang="en-US" sz="1600" dirty="0" err="1" smtClean="0"/>
              <a:t>keymat</a:t>
            </a:r>
            <a:r>
              <a:rPr lang="en-US" sz="1600" dirty="0" smtClean="0"/>
              <a:t>[0][1] + </a:t>
            </a:r>
            <a:r>
              <a:rPr lang="en-US" sz="1600" dirty="0" err="1" smtClean="0"/>
              <a:t>posb</a:t>
            </a:r>
            <a:r>
              <a:rPr lang="en-US" sz="1600" dirty="0" smtClean="0"/>
              <a:t> * </a:t>
            </a:r>
            <a:r>
              <a:rPr lang="en-US" sz="1600" dirty="0" err="1" smtClean="0"/>
              <a:t>keymat</a:t>
            </a:r>
            <a:r>
              <a:rPr lang="en-US" sz="1600" dirty="0" smtClean="0"/>
              <a:t>[1][1] + </a:t>
            </a:r>
            <a:r>
              <a:rPr lang="en-US" sz="1600" dirty="0" smtClean="0"/>
              <a:t> </a:t>
            </a:r>
            <a:r>
              <a:rPr lang="en-US" sz="1600" dirty="0" err="1" smtClean="0"/>
              <a:t>posc</a:t>
            </a:r>
            <a:r>
              <a:rPr lang="en-US" sz="1600" dirty="0" smtClean="0"/>
              <a:t> </a:t>
            </a:r>
            <a:r>
              <a:rPr lang="en-US" sz="1600" dirty="0" smtClean="0"/>
              <a:t>* </a:t>
            </a:r>
            <a:r>
              <a:rPr lang="en-US" sz="1600" dirty="0" err="1" smtClean="0"/>
              <a:t>keymat</a:t>
            </a:r>
            <a:r>
              <a:rPr lang="en-US" sz="1600" dirty="0" smtClean="0"/>
              <a:t>[2][1]; </a:t>
            </a:r>
          </a:p>
          <a:p>
            <a:pPr marL="0" indent="0">
              <a:buNone/>
            </a:pPr>
            <a:r>
              <a:rPr lang="en-US" sz="1600" dirty="0" smtClean="0"/>
              <a:t>        z = </a:t>
            </a:r>
            <a:r>
              <a:rPr lang="en-US" sz="1600" dirty="0" err="1" smtClean="0"/>
              <a:t>posa</a:t>
            </a:r>
            <a:r>
              <a:rPr lang="en-US" sz="1600" dirty="0" smtClean="0"/>
              <a:t> * </a:t>
            </a:r>
            <a:r>
              <a:rPr lang="en-US" sz="1600" dirty="0" err="1" smtClean="0"/>
              <a:t>keymat</a:t>
            </a:r>
            <a:r>
              <a:rPr lang="en-US" sz="1600" dirty="0" smtClean="0"/>
              <a:t>[0][2] + </a:t>
            </a:r>
            <a:r>
              <a:rPr lang="en-US" sz="1600" dirty="0" err="1" smtClean="0"/>
              <a:t>posb</a:t>
            </a:r>
            <a:r>
              <a:rPr lang="en-US" sz="1600" dirty="0" smtClean="0"/>
              <a:t> * </a:t>
            </a:r>
            <a:r>
              <a:rPr lang="en-US" sz="1600" dirty="0" err="1" smtClean="0"/>
              <a:t>keymat</a:t>
            </a:r>
            <a:r>
              <a:rPr lang="en-US" sz="1600" dirty="0" smtClean="0"/>
              <a:t>[1][2] + </a:t>
            </a:r>
            <a:r>
              <a:rPr lang="en-US" sz="1600" dirty="0" smtClean="0"/>
              <a:t> </a:t>
            </a:r>
            <a:r>
              <a:rPr lang="en-US" sz="1600" dirty="0" err="1" smtClean="0"/>
              <a:t>posc</a:t>
            </a:r>
            <a:r>
              <a:rPr lang="en-US" sz="1600" dirty="0" smtClean="0"/>
              <a:t> </a:t>
            </a:r>
            <a:r>
              <a:rPr lang="en-US" sz="1600" dirty="0" smtClean="0"/>
              <a:t>* </a:t>
            </a:r>
            <a:r>
              <a:rPr lang="en-US" sz="1600" dirty="0" err="1" smtClean="0"/>
              <a:t>keymat</a:t>
            </a:r>
            <a:r>
              <a:rPr lang="en-US" sz="1600" dirty="0" smtClean="0"/>
              <a:t>[2][2]; </a:t>
            </a:r>
          </a:p>
          <a:p>
            <a:pPr marL="0" indent="0">
              <a:buNone/>
            </a:pPr>
            <a:r>
              <a:rPr lang="en-US" sz="1600" dirty="0" smtClean="0"/>
              <a:t>        a = </a:t>
            </a:r>
            <a:r>
              <a:rPr lang="en-US" sz="1600" dirty="0" err="1" smtClean="0"/>
              <a:t>key.charAt</a:t>
            </a:r>
            <a:r>
              <a:rPr lang="en-US" sz="1600" dirty="0" smtClean="0"/>
              <a:t>(x % 26);</a:t>
            </a:r>
          </a:p>
          <a:p>
            <a:pPr marL="0" indent="0">
              <a:buNone/>
            </a:pPr>
            <a:r>
              <a:rPr lang="en-US" sz="1600" dirty="0" smtClean="0"/>
              <a:t>        b = </a:t>
            </a:r>
            <a:r>
              <a:rPr lang="en-US" sz="1600" dirty="0" err="1" smtClean="0"/>
              <a:t>key.charAt</a:t>
            </a:r>
            <a:r>
              <a:rPr lang="en-US" sz="1600" dirty="0" smtClean="0"/>
              <a:t>(y % 26); </a:t>
            </a:r>
          </a:p>
          <a:p>
            <a:pPr marL="0" indent="0">
              <a:buNone/>
            </a:pPr>
            <a:r>
              <a:rPr lang="en-US" sz="1600" dirty="0" smtClean="0"/>
              <a:t>        c = </a:t>
            </a:r>
            <a:r>
              <a:rPr lang="en-US" sz="1600" dirty="0" err="1" smtClean="0"/>
              <a:t>key.charAt</a:t>
            </a:r>
            <a:r>
              <a:rPr lang="en-US" sz="1600" dirty="0" smtClean="0"/>
              <a:t>(z % 26);</a:t>
            </a:r>
          </a:p>
          <a:p>
            <a:pPr marL="0" indent="0">
              <a:buNone/>
            </a:pPr>
            <a:r>
              <a:rPr lang="en-US" sz="1600" dirty="0" smtClean="0"/>
              <a:t>        ret = "" + a + b + c;</a:t>
            </a:r>
          </a:p>
          <a:p>
            <a:pPr marL="0" indent="0">
              <a:buNone/>
            </a:pPr>
            <a:r>
              <a:rPr lang="en-US" sz="1600" dirty="0" smtClean="0"/>
              <a:t>        return ret;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private static String decode(char a, char b, char c) 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    String ret = "";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int</a:t>
            </a:r>
            <a:r>
              <a:rPr lang="en-US" sz="1800" dirty="0"/>
              <a:t> x, y, z;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posa</a:t>
            </a:r>
            <a:r>
              <a:rPr lang="en-US" sz="1800" dirty="0"/>
              <a:t> = (</a:t>
            </a:r>
            <a:r>
              <a:rPr lang="en-US" sz="1800" dirty="0" err="1"/>
              <a:t>int</a:t>
            </a:r>
            <a:r>
              <a:rPr lang="en-US" sz="1800" dirty="0"/>
              <a:t>) a - 65;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posb</a:t>
            </a:r>
            <a:r>
              <a:rPr lang="en-US" sz="1800" dirty="0"/>
              <a:t> = (</a:t>
            </a:r>
            <a:r>
              <a:rPr lang="en-US" sz="1800" dirty="0" err="1"/>
              <a:t>int</a:t>
            </a:r>
            <a:r>
              <a:rPr lang="en-US" sz="1800" dirty="0"/>
              <a:t>) b - 65;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posc</a:t>
            </a:r>
            <a:r>
              <a:rPr lang="en-US" sz="1800" dirty="0"/>
              <a:t> = (</a:t>
            </a:r>
            <a:r>
              <a:rPr lang="en-US" sz="1800" dirty="0" err="1"/>
              <a:t>int</a:t>
            </a:r>
            <a:r>
              <a:rPr lang="en-US" sz="1800" dirty="0"/>
              <a:t>) c - 65;</a:t>
            </a:r>
          </a:p>
          <a:p>
            <a:pPr marL="0" indent="0">
              <a:buNone/>
            </a:pPr>
            <a:r>
              <a:rPr lang="en-US" sz="1800" dirty="0"/>
              <a:t>        x = </a:t>
            </a:r>
            <a:r>
              <a:rPr lang="en-US" sz="1800" dirty="0" err="1"/>
              <a:t>posa</a:t>
            </a:r>
            <a:r>
              <a:rPr lang="en-US" sz="1800" dirty="0"/>
              <a:t> * </a:t>
            </a:r>
            <a:r>
              <a:rPr lang="en-US" sz="1800" dirty="0" err="1"/>
              <a:t>invkeymat</a:t>
            </a:r>
            <a:r>
              <a:rPr lang="en-US" sz="1800" dirty="0"/>
              <a:t>[0][0] + </a:t>
            </a:r>
            <a:r>
              <a:rPr lang="en-US" sz="1800" dirty="0" err="1"/>
              <a:t>posb</a:t>
            </a:r>
            <a:r>
              <a:rPr lang="en-US" sz="1800" dirty="0"/>
              <a:t> * </a:t>
            </a:r>
            <a:r>
              <a:rPr lang="en-US" sz="1800" dirty="0" err="1" smtClean="0"/>
              <a:t>invkeymat</a:t>
            </a:r>
            <a:r>
              <a:rPr lang="en-US" sz="1800" dirty="0" smtClean="0"/>
              <a:t>[1</a:t>
            </a:r>
            <a:r>
              <a:rPr lang="en-US" sz="1800" dirty="0"/>
              <a:t>][0] + </a:t>
            </a:r>
            <a:r>
              <a:rPr lang="en-US" sz="1800" dirty="0" err="1"/>
              <a:t>posc</a:t>
            </a:r>
            <a:r>
              <a:rPr lang="en-US" sz="1800" dirty="0"/>
              <a:t> * </a:t>
            </a:r>
            <a:r>
              <a:rPr lang="en-US" sz="1800" dirty="0" err="1"/>
              <a:t>invkeymat</a:t>
            </a:r>
            <a:r>
              <a:rPr lang="en-US" sz="1800" dirty="0"/>
              <a:t>[2][0];</a:t>
            </a:r>
          </a:p>
          <a:p>
            <a:pPr marL="0" indent="0">
              <a:buNone/>
            </a:pPr>
            <a:r>
              <a:rPr lang="en-US" sz="1800" dirty="0"/>
              <a:t>        y = </a:t>
            </a:r>
            <a:r>
              <a:rPr lang="en-US" sz="1800" dirty="0" err="1"/>
              <a:t>posa</a:t>
            </a:r>
            <a:r>
              <a:rPr lang="en-US" sz="1800" dirty="0"/>
              <a:t> * </a:t>
            </a:r>
            <a:r>
              <a:rPr lang="en-US" sz="1800" dirty="0" err="1"/>
              <a:t>invkeymat</a:t>
            </a:r>
            <a:r>
              <a:rPr lang="en-US" sz="1800" dirty="0"/>
              <a:t>[0][1] + </a:t>
            </a:r>
            <a:r>
              <a:rPr lang="en-US" sz="1800" dirty="0" err="1"/>
              <a:t>posb</a:t>
            </a:r>
            <a:r>
              <a:rPr lang="en-US" sz="1800" dirty="0"/>
              <a:t> * </a:t>
            </a:r>
            <a:r>
              <a:rPr lang="en-US" sz="1800" dirty="0" err="1" smtClean="0"/>
              <a:t>invkeymat</a:t>
            </a:r>
            <a:r>
              <a:rPr lang="en-US" sz="1800" dirty="0" smtClean="0"/>
              <a:t>[1</a:t>
            </a:r>
            <a:r>
              <a:rPr lang="en-US" sz="1800" dirty="0"/>
              <a:t>][1] + </a:t>
            </a:r>
            <a:r>
              <a:rPr lang="en-US" sz="1800" dirty="0" err="1"/>
              <a:t>posc</a:t>
            </a:r>
            <a:r>
              <a:rPr lang="en-US" sz="1800" dirty="0"/>
              <a:t> * </a:t>
            </a:r>
            <a:r>
              <a:rPr lang="en-US" sz="1800" dirty="0" err="1"/>
              <a:t>invkeymat</a:t>
            </a:r>
            <a:r>
              <a:rPr lang="en-US" sz="1800" dirty="0"/>
              <a:t>[2][1];</a:t>
            </a:r>
          </a:p>
          <a:p>
            <a:pPr marL="0" indent="0">
              <a:buNone/>
            </a:pPr>
            <a:r>
              <a:rPr lang="en-US" sz="1800" dirty="0"/>
              <a:t>        z = </a:t>
            </a:r>
            <a:r>
              <a:rPr lang="en-US" sz="1800" dirty="0" err="1"/>
              <a:t>posa</a:t>
            </a:r>
            <a:r>
              <a:rPr lang="en-US" sz="1800" dirty="0"/>
              <a:t> * </a:t>
            </a:r>
            <a:r>
              <a:rPr lang="en-US" sz="1800" dirty="0" err="1"/>
              <a:t>invkeymat</a:t>
            </a:r>
            <a:r>
              <a:rPr lang="en-US" sz="1800" dirty="0"/>
              <a:t>[0][2] + </a:t>
            </a:r>
            <a:r>
              <a:rPr lang="en-US" sz="1800" dirty="0" err="1"/>
              <a:t>posb</a:t>
            </a:r>
            <a:r>
              <a:rPr lang="en-US" sz="1800" dirty="0"/>
              <a:t> * </a:t>
            </a:r>
            <a:r>
              <a:rPr lang="en-US" sz="1800" dirty="0" err="1" smtClean="0"/>
              <a:t>invkeymat</a:t>
            </a:r>
            <a:r>
              <a:rPr lang="en-US" sz="1800" dirty="0" smtClean="0"/>
              <a:t>[1</a:t>
            </a:r>
            <a:r>
              <a:rPr lang="en-US" sz="1800" dirty="0"/>
              <a:t>][2] + </a:t>
            </a:r>
            <a:r>
              <a:rPr lang="en-US" sz="1800" dirty="0" err="1"/>
              <a:t>posc</a:t>
            </a:r>
            <a:r>
              <a:rPr lang="en-US" sz="1800" dirty="0"/>
              <a:t> * </a:t>
            </a:r>
            <a:r>
              <a:rPr lang="en-US" sz="1800" dirty="0" err="1"/>
              <a:t>invkeymat</a:t>
            </a:r>
            <a:r>
              <a:rPr lang="en-US" sz="1800" dirty="0"/>
              <a:t>[2][2];</a:t>
            </a:r>
          </a:p>
          <a:p>
            <a:pPr marL="0" indent="0">
              <a:buNone/>
            </a:pPr>
            <a:r>
              <a:rPr lang="en-US" sz="1800" dirty="0"/>
              <a:t>        a = </a:t>
            </a:r>
            <a:r>
              <a:rPr lang="en-US" sz="1800" dirty="0" err="1"/>
              <a:t>key.charAt</a:t>
            </a:r>
            <a:r>
              <a:rPr lang="en-US" sz="1800" dirty="0"/>
              <a:t>((x % 26 &lt; 0) ? (26 + x % 26) : (x </a:t>
            </a:r>
            <a:r>
              <a:rPr lang="en-US" sz="1800" dirty="0" smtClean="0"/>
              <a:t>% </a:t>
            </a:r>
            <a:r>
              <a:rPr lang="en-US" sz="1800" dirty="0"/>
              <a:t>26)); </a:t>
            </a:r>
          </a:p>
          <a:p>
            <a:pPr marL="0" indent="0">
              <a:buNone/>
            </a:pPr>
            <a:r>
              <a:rPr lang="en-US" sz="1800" dirty="0"/>
              <a:t>        b = </a:t>
            </a:r>
            <a:r>
              <a:rPr lang="en-US" sz="1800" dirty="0" err="1"/>
              <a:t>key.charAt</a:t>
            </a:r>
            <a:r>
              <a:rPr lang="en-US" sz="1800" dirty="0"/>
              <a:t>((y % 26 &lt; 0) ? (26 + y % 26) : (</a:t>
            </a:r>
            <a:r>
              <a:rPr lang="en-US" sz="1800" dirty="0" smtClean="0"/>
              <a:t>y % </a:t>
            </a:r>
            <a:r>
              <a:rPr lang="en-US" sz="1800" dirty="0"/>
              <a:t>26)); </a:t>
            </a:r>
          </a:p>
          <a:p>
            <a:pPr marL="0" indent="0">
              <a:buNone/>
            </a:pPr>
            <a:r>
              <a:rPr lang="en-US" sz="1800" dirty="0"/>
              <a:t>        c = </a:t>
            </a:r>
            <a:r>
              <a:rPr lang="en-US" sz="1800" dirty="0" err="1"/>
              <a:t>key.charAt</a:t>
            </a:r>
            <a:r>
              <a:rPr lang="en-US" sz="1800" dirty="0"/>
              <a:t>((z % 26 &lt; 0) ? (26 + z % 26) : (z </a:t>
            </a:r>
            <a:r>
              <a:rPr lang="en-US" sz="1800" dirty="0" smtClean="0"/>
              <a:t>% </a:t>
            </a:r>
            <a:r>
              <a:rPr lang="en-US" sz="1800" dirty="0"/>
              <a:t>26));</a:t>
            </a:r>
          </a:p>
          <a:p>
            <a:pPr marL="0" indent="0">
              <a:buNone/>
            </a:pPr>
            <a:r>
              <a:rPr lang="en-US" sz="1800" dirty="0"/>
              <a:t>        ret = "" + a + b + c;</a:t>
            </a:r>
          </a:p>
          <a:p>
            <a:pPr marL="0" indent="0">
              <a:buNone/>
            </a:pPr>
            <a:r>
              <a:rPr lang="en-US" sz="1800" dirty="0"/>
              <a:t>        return ret;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054863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throws </a:t>
            </a:r>
            <a:r>
              <a:rPr lang="en-US" sz="1800" dirty="0" err="1" smtClean="0"/>
              <a:t>java.lang.Exception</a:t>
            </a:r>
            <a:r>
              <a:rPr lang="en-US" sz="1800" dirty="0" smtClean="0"/>
              <a:t>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    String </a:t>
            </a:r>
            <a:r>
              <a:rPr lang="en-US" sz="1800" dirty="0" err="1"/>
              <a:t>msg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    String </a:t>
            </a:r>
            <a:r>
              <a:rPr lang="en-US" sz="1800" dirty="0" err="1"/>
              <a:t>enc</a:t>
            </a:r>
            <a:r>
              <a:rPr lang="en-US" sz="1800" dirty="0"/>
              <a:t> = "";</a:t>
            </a:r>
          </a:p>
          <a:p>
            <a:pPr marL="0" indent="0">
              <a:buNone/>
            </a:pPr>
            <a:r>
              <a:rPr lang="en-US" sz="1800" dirty="0"/>
              <a:t>        String </a:t>
            </a:r>
            <a:r>
              <a:rPr lang="en-US" sz="1800" dirty="0" err="1"/>
              <a:t>dec</a:t>
            </a:r>
            <a:r>
              <a:rPr lang="en-US" sz="1800" dirty="0"/>
              <a:t> = "";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int</a:t>
            </a:r>
            <a:r>
              <a:rPr lang="en-US" sz="1800" dirty="0"/>
              <a:t> n;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msg</a:t>
            </a:r>
            <a:r>
              <a:rPr lang="en-US" sz="1800" dirty="0"/>
              <a:t> = </a:t>
            </a:r>
            <a:r>
              <a:rPr lang="en-US" sz="1800" dirty="0" smtClean="0"/>
              <a:t>(“</a:t>
            </a:r>
            <a:r>
              <a:rPr lang="en-US" sz="1800" dirty="0" err="1" smtClean="0"/>
              <a:t>paymoremoney</a:t>
            </a:r>
            <a:r>
              <a:rPr lang="en-US" sz="1800" dirty="0" smtClean="0"/>
              <a:t>");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System.out.println</a:t>
            </a:r>
            <a:r>
              <a:rPr lang="en-US" sz="1800" dirty="0"/>
              <a:t>("simulation of Hill </a:t>
            </a:r>
            <a:r>
              <a:rPr lang="en-US" sz="1800" dirty="0" smtClean="0"/>
              <a:t>Cipher\n-</a:t>
            </a:r>
            <a:r>
              <a:rPr lang="en-US" sz="1800" dirty="0"/>
              <a:t>------------------------");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System.out.println</a:t>
            </a:r>
            <a:r>
              <a:rPr lang="en-US" sz="1800" dirty="0"/>
              <a:t>("Input message : " + </a:t>
            </a:r>
            <a:r>
              <a:rPr lang="en-US" sz="1800" dirty="0" err="1"/>
              <a:t>msg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msg</a:t>
            </a:r>
            <a:r>
              <a:rPr lang="en-US" sz="1800" dirty="0"/>
              <a:t> = </a:t>
            </a:r>
            <a:r>
              <a:rPr lang="en-US" sz="1800" dirty="0" err="1"/>
              <a:t>msg.toUpperCase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msg</a:t>
            </a:r>
            <a:r>
              <a:rPr lang="en-US" sz="1800" dirty="0"/>
              <a:t> = </a:t>
            </a:r>
            <a:r>
              <a:rPr lang="en-US" sz="1800" dirty="0" err="1"/>
              <a:t>msg.replaceAll</a:t>
            </a:r>
            <a:r>
              <a:rPr lang="en-US" sz="1800" dirty="0"/>
              <a:t>("\\s", "");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n </a:t>
            </a:r>
            <a:r>
              <a:rPr lang="en-US" sz="1800" dirty="0"/>
              <a:t>= </a:t>
            </a:r>
            <a:r>
              <a:rPr lang="en-US" sz="1800" dirty="0" err="1"/>
              <a:t>msg.length</a:t>
            </a:r>
            <a:r>
              <a:rPr lang="en-US" sz="1800" dirty="0"/>
              <a:t>() % 3; 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if </a:t>
            </a:r>
            <a:r>
              <a:rPr lang="en-US" sz="1800" dirty="0"/>
              <a:t>(n != 0) 	</a:t>
            </a:r>
          </a:p>
          <a:p>
            <a:pPr marL="0" indent="0">
              <a:buNone/>
            </a:pPr>
            <a:r>
              <a:rPr lang="en-US" sz="1800" dirty="0" smtClean="0"/>
              <a:t>        {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for (</a:t>
            </a:r>
            <a:r>
              <a:rPr lang="en-US" sz="1800" dirty="0" err="1"/>
              <a:t>int</a:t>
            </a:r>
            <a:r>
              <a:rPr lang="en-US" sz="1800" dirty="0"/>
              <a:t> i = 1; i &lt;= (3 - n); i++) </a:t>
            </a:r>
          </a:p>
          <a:p>
            <a:pPr marL="0" indent="0">
              <a:buNone/>
            </a:pPr>
            <a:r>
              <a:rPr lang="en-US" sz="1800" dirty="0"/>
              <a:t>	    {</a:t>
            </a:r>
          </a:p>
          <a:p>
            <a:pPr marL="0" indent="0"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msg</a:t>
            </a:r>
            <a:r>
              <a:rPr lang="en-US" sz="1800" dirty="0"/>
              <a:t> += 'X';</a:t>
            </a:r>
          </a:p>
          <a:p>
            <a:pPr marL="0" indent="0">
              <a:buNone/>
            </a:pPr>
            <a:r>
              <a:rPr lang="en-US" sz="1800" dirty="0"/>
              <a:t>            }</a:t>
            </a:r>
          </a:p>
          <a:p>
            <a:pPr marL="0" indent="0">
              <a:buNone/>
            </a:pPr>
            <a:r>
              <a:rPr lang="en-US" sz="1800" dirty="0"/>
              <a:t>	}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45075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System.out.println</a:t>
            </a:r>
            <a:r>
              <a:rPr lang="en-US" dirty="0"/>
              <a:t>("padded message : " + </a:t>
            </a:r>
            <a:r>
              <a:rPr lang="en-US" dirty="0" err="1"/>
              <a:t>msg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        char[] </a:t>
            </a:r>
            <a:r>
              <a:rPr lang="en-US" dirty="0" err="1"/>
              <a:t>pdchars</a:t>
            </a:r>
            <a:r>
              <a:rPr lang="en-US" dirty="0"/>
              <a:t> = </a:t>
            </a:r>
            <a:r>
              <a:rPr lang="en-US" dirty="0" err="1"/>
              <a:t>msg.toCharArray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for (</a:t>
            </a:r>
            <a:r>
              <a:rPr lang="en-US" dirty="0" err="1"/>
              <a:t>int</a:t>
            </a:r>
            <a:r>
              <a:rPr lang="en-US" dirty="0"/>
              <a:t> i = 0; i &lt; </a:t>
            </a:r>
            <a:r>
              <a:rPr lang="en-US" dirty="0" err="1"/>
              <a:t>msg.length</a:t>
            </a:r>
            <a:r>
              <a:rPr lang="en-US" dirty="0"/>
              <a:t>(); i += 3) 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enc</a:t>
            </a:r>
            <a:r>
              <a:rPr lang="en-US" dirty="0"/>
              <a:t> += encode(</a:t>
            </a:r>
            <a:r>
              <a:rPr lang="en-US" dirty="0" err="1"/>
              <a:t>pdchars</a:t>
            </a:r>
            <a:r>
              <a:rPr lang="en-US" dirty="0"/>
              <a:t>[i], </a:t>
            </a:r>
            <a:r>
              <a:rPr lang="en-US" dirty="0" err="1"/>
              <a:t>pdchars</a:t>
            </a:r>
            <a:r>
              <a:rPr lang="en-US" dirty="0"/>
              <a:t>[i + 1], </a:t>
            </a:r>
            <a:r>
              <a:rPr lang="en-US" dirty="0" err="1" smtClean="0"/>
              <a:t>pdchars</a:t>
            </a:r>
            <a:r>
              <a:rPr lang="en-US" dirty="0" smtClean="0"/>
              <a:t>[i </a:t>
            </a:r>
            <a:r>
              <a:rPr lang="en-US" dirty="0"/>
              <a:t>+ 2]); 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("encoded message : " + </a:t>
            </a:r>
            <a:r>
              <a:rPr lang="en-US" dirty="0" err="1"/>
              <a:t>enc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        char[] </a:t>
            </a:r>
            <a:r>
              <a:rPr lang="en-US" dirty="0" err="1"/>
              <a:t>dechars</a:t>
            </a:r>
            <a:r>
              <a:rPr lang="en-US" dirty="0"/>
              <a:t> = </a:t>
            </a:r>
            <a:r>
              <a:rPr lang="en-US" dirty="0" err="1"/>
              <a:t>enc.toCharArray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for (</a:t>
            </a:r>
            <a:r>
              <a:rPr lang="en-US" dirty="0" err="1"/>
              <a:t>int</a:t>
            </a:r>
            <a:r>
              <a:rPr lang="en-US" dirty="0"/>
              <a:t> i = 0; i &lt; </a:t>
            </a:r>
            <a:r>
              <a:rPr lang="en-US" dirty="0" err="1"/>
              <a:t>enc.length</a:t>
            </a:r>
            <a:r>
              <a:rPr lang="en-US" dirty="0"/>
              <a:t>(); i += 3) 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dec</a:t>
            </a:r>
            <a:r>
              <a:rPr lang="en-US" dirty="0"/>
              <a:t> += decode(</a:t>
            </a:r>
            <a:r>
              <a:rPr lang="en-US" dirty="0" err="1"/>
              <a:t>dechars</a:t>
            </a:r>
            <a:r>
              <a:rPr lang="en-US" dirty="0"/>
              <a:t>[i], </a:t>
            </a:r>
            <a:r>
              <a:rPr lang="en-US" dirty="0" err="1"/>
              <a:t>dechars</a:t>
            </a:r>
            <a:r>
              <a:rPr lang="en-US" dirty="0"/>
              <a:t>[i + 1], </a:t>
            </a:r>
            <a:r>
              <a:rPr lang="en-US" dirty="0" err="1" smtClean="0"/>
              <a:t>dechars</a:t>
            </a:r>
            <a:r>
              <a:rPr lang="en-US" dirty="0" smtClean="0"/>
              <a:t>[i </a:t>
            </a:r>
            <a:r>
              <a:rPr lang="en-US" dirty="0"/>
              <a:t>+ 2]); 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("decoded message : " + </a:t>
            </a:r>
            <a:r>
              <a:rPr lang="en-US" dirty="0" err="1"/>
              <a:t>dec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805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6846834" cy="1896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91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Multi-letter substitution cipher (block cipher) based on Linear algebra</a:t>
            </a:r>
          </a:p>
          <a:p>
            <a:pPr algn="just"/>
            <a:r>
              <a:rPr lang="en-US" sz="2800" dirty="0" smtClean="0"/>
              <a:t>Invented by Lester </a:t>
            </a:r>
            <a:r>
              <a:rPr lang="en-US" sz="2800" dirty="0" err="1" smtClean="0"/>
              <a:t>S.Hill</a:t>
            </a:r>
            <a:r>
              <a:rPr lang="en-US" sz="2800" dirty="0" smtClean="0"/>
              <a:t> during 1929</a:t>
            </a:r>
          </a:p>
          <a:p>
            <a:pPr algn="just"/>
            <a:r>
              <a:rPr lang="en-US" sz="2800" dirty="0" smtClean="0"/>
              <a:t>Basic knowledge of matrix multiplication, inverse matrix multiplication and modulo calculation is needed</a:t>
            </a:r>
          </a:p>
          <a:p>
            <a:pPr algn="just"/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numbers to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52600"/>
            <a:ext cx="8884824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Encryption and Decryption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69634"/>
            <a:ext cx="8991600" cy="1202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E(K, P) = (K * P) mod 26</a:t>
            </a:r>
          </a:p>
          <a:p>
            <a:r>
              <a:rPr lang="da-DK" dirty="0" smtClean="0"/>
              <a:t>K – key matrix, P – plain text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41" y="2895600"/>
            <a:ext cx="7317259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Turn the keyword to matrix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Split the plaintext into </a:t>
            </a:r>
            <a:r>
              <a:rPr lang="en-US" dirty="0" err="1" smtClean="0"/>
              <a:t>trigraphs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Matrix multiplication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Modulus of column vectors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47244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 = 17   17    5</a:t>
            </a:r>
          </a:p>
          <a:p>
            <a:r>
              <a:rPr lang="en-IN" dirty="0"/>
              <a:t> </a:t>
            </a:r>
            <a:r>
              <a:rPr lang="en-IN" dirty="0" smtClean="0"/>
              <a:t>      21   18  21</a:t>
            </a:r>
          </a:p>
          <a:p>
            <a:r>
              <a:rPr lang="en-IN" dirty="0"/>
              <a:t> </a:t>
            </a:r>
            <a:r>
              <a:rPr lang="en-IN" dirty="0" smtClean="0"/>
              <a:t>       2      2   19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105400" y="43434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Plaintext = </a:t>
            </a:r>
            <a:r>
              <a:rPr lang="en-IN" dirty="0" err="1" smtClean="0"/>
              <a:t>paymoremoney</a:t>
            </a:r>
            <a:endParaRPr lang="en-IN" dirty="0" smtClean="0"/>
          </a:p>
          <a:p>
            <a:r>
              <a:rPr lang="en-IN" dirty="0" smtClean="0"/>
              <a:t>= pay    </a:t>
            </a:r>
            <a:r>
              <a:rPr lang="en-IN" dirty="0" err="1" smtClean="0"/>
              <a:t>mor</a:t>
            </a:r>
            <a:r>
              <a:rPr lang="en-IN" dirty="0" smtClean="0"/>
              <a:t>    </a:t>
            </a:r>
            <a:r>
              <a:rPr lang="en-IN" dirty="0" err="1" smtClean="0"/>
              <a:t>emo</a:t>
            </a:r>
            <a:r>
              <a:rPr lang="en-IN" dirty="0" smtClean="0"/>
              <a:t>   </a:t>
            </a:r>
            <a:r>
              <a:rPr lang="en-IN" dirty="0" err="1" smtClean="0"/>
              <a:t>ney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4343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38780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3200400" y="4343400"/>
            <a:ext cx="301686" cy="369332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3124200" y="4247380"/>
            <a:ext cx="457200" cy="47702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6475443" y="3824204"/>
            <a:ext cx="457200" cy="47702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2286000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( 15  0   24)   x  ( 17     17      5 )    =   ( 303 )   mod 26  = ( 17 )</a:t>
            </a:r>
          </a:p>
          <a:p>
            <a:r>
              <a:rPr lang="en-IN" dirty="0" smtClean="0"/>
              <a:t>                             21     18     21             303                          17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2        2      19            531                           11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076700" y="165404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4000500" y="1600200"/>
            <a:ext cx="457200" cy="47702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Matrix multiplication</a:t>
            </a:r>
          </a:p>
          <a:p>
            <a:r>
              <a:rPr lang="en-US" dirty="0"/>
              <a:t>Modulus of column vectors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5029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(17   17   11) = R R L 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3591528" y="4420207"/>
            <a:ext cx="457200" cy="47702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0" y="4474051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172200" y="16002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6134100" y="1523285"/>
            <a:ext cx="457200" cy="47702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Decryption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 = D(K,C) = CK</a:t>
            </a:r>
            <a:r>
              <a:rPr lang="en-US" baseline="30000" dirty="0" smtClean="0"/>
              <a:t>-1</a:t>
            </a:r>
            <a:r>
              <a:rPr lang="en-US" dirty="0" smtClean="0"/>
              <a:t> mod 26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(17    17    11)  ( 4     9    15)        (  587 )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15   17     6      =     442      mod 26   =  ( 15   0   24 )  = ( p a y 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24    0     17            544</a:t>
            </a:r>
            <a:endParaRPr lang="en-US" sz="20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34396"/>
            <a:ext cx="254317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99" y="2133600"/>
            <a:ext cx="30575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Hill cipher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000" dirty="0" smtClean="0"/>
              <a:t>Aim: To implement hill cipher using java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Algorithm:</a:t>
            </a:r>
          </a:p>
          <a:p>
            <a:pPr marL="514350" indent="-514350">
              <a:buAutoNum type="arabicPeriod"/>
            </a:pPr>
            <a:r>
              <a:rPr lang="en-IN" sz="2000" dirty="0" smtClean="0"/>
              <a:t>Input plain text (P) and key (K)</a:t>
            </a:r>
          </a:p>
          <a:p>
            <a:pPr marL="514350" indent="-514350">
              <a:buAutoNum type="arabicPeriod"/>
            </a:pPr>
            <a:r>
              <a:rPr lang="en-IN" sz="2000" dirty="0" smtClean="0"/>
              <a:t>Form the key in 3x3 matrix format</a:t>
            </a:r>
          </a:p>
          <a:p>
            <a:pPr marL="514350" indent="-514350">
              <a:buAutoNum type="arabicPeriod"/>
            </a:pPr>
            <a:r>
              <a:rPr lang="en-IN" sz="2000" dirty="0" smtClean="0"/>
              <a:t>Divide the given input plain text into </a:t>
            </a:r>
            <a:r>
              <a:rPr lang="en-IN" sz="2000" dirty="0" err="1" smtClean="0"/>
              <a:t>trigraphs</a:t>
            </a:r>
            <a:endParaRPr lang="en-IN" sz="2000" dirty="0" smtClean="0"/>
          </a:p>
          <a:p>
            <a:pPr marL="514350" indent="-514350">
              <a:buAutoNum type="arabicPeriod"/>
            </a:pPr>
            <a:r>
              <a:rPr lang="en-IN" sz="2000" dirty="0" smtClean="0"/>
              <a:t>Perform K x P mod 26 for every </a:t>
            </a:r>
            <a:r>
              <a:rPr lang="en-IN" sz="2000" dirty="0" err="1" smtClean="0"/>
              <a:t>trigraphs</a:t>
            </a:r>
            <a:endParaRPr lang="en-IN" sz="2000" dirty="0" smtClean="0"/>
          </a:p>
          <a:p>
            <a:pPr marL="514350" indent="-514350">
              <a:buAutoNum type="arabicPeriod"/>
            </a:pPr>
            <a:r>
              <a:rPr lang="en-IN" sz="2000" dirty="0" smtClean="0"/>
              <a:t>The resultant </a:t>
            </a:r>
            <a:r>
              <a:rPr lang="en-IN" sz="2000" dirty="0" err="1" smtClean="0"/>
              <a:t>trigraphs</a:t>
            </a:r>
            <a:r>
              <a:rPr lang="en-IN" sz="2000" dirty="0" smtClean="0"/>
              <a:t> show the cipher text C</a:t>
            </a:r>
          </a:p>
          <a:p>
            <a:pPr marL="514350" indent="-514350">
              <a:buAutoNum type="arabicPeriod"/>
            </a:pPr>
            <a:r>
              <a:rPr lang="en-IN" sz="2000" dirty="0" smtClean="0"/>
              <a:t>Find K</a:t>
            </a:r>
            <a:r>
              <a:rPr lang="en-IN" sz="2000" baseline="30000" dirty="0" smtClean="0"/>
              <a:t>-1</a:t>
            </a:r>
            <a:r>
              <a:rPr lang="en-IN" sz="2000" dirty="0" smtClean="0"/>
              <a:t> of the given matrix K</a:t>
            </a:r>
          </a:p>
          <a:p>
            <a:pPr marL="514350" indent="-514350">
              <a:buAutoNum type="arabicPeriod"/>
            </a:pPr>
            <a:r>
              <a:rPr lang="en-IN" sz="2000" dirty="0" smtClean="0"/>
              <a:t>Form </a:t>
            </a:r>
            <a:r>
              <a:rPr lang="en-IN" sz="2000" dirty="0" err="1" smtClean="0"/>
              <a:t>trigraphs</a:t>
            </a:r>
            <a:r>
              <a:rPr lang="en-IN" sz="2000" dirty="0" smtClean="0"/>
              <a:t> for C</a:t>
            </a:r>
          </a:p>
          <a:p>
            <a:pPr marL="514350" indent="-514350">
              <a:buAutoNum type="arabicPeriod"/>
            </a:pPr>
            <a:r>
              <a:rPr lang="en-IN" sz="2000" dirty="0" smtClean="0"/>
              <a:t>Perform C x </a:t>
            </a:r>
            <a:r>
              <a:rPr lang="en-IN" sz="2000" dirty="0"/>
              <a:t>K</a:t>
            </a:r>
            <a:r>
              <a:rPr lang="en-IN" sz="2000" baseline="30000" dirty="0"/>
              <a:t>-1 </a:t>
            </a:r>
            <a:r>
              <a:rPr lang="en-IN" sz="2000" baseline="30000" dirty="0" smtClean="0"/>
              <a:t> </a:t>
            </a:r>
            <a:r>
              <a:rPr lang="en-IN" sz="2000" dirty="0" smtClean="0"/>
              <a:t>mod 26 to determine the plain text</a:t>
            </a:r>
          </a:p>
          <a:p>
            <a:pPr marL="514350" indent="-514350">
              <a:buAutoNum type="arabicPeriod"/>
            </a:pPr>
            <a:r>
              <a:rPr lang="en-IN" sz="2000" dirty="0" smtClean="0"/>
              <a:t>The resultant </a:t>
            </a:r>
            <a:r>
              <a:rPr lang="en-IN" sz="2000" dirty="0" err="1" smtClean="0"/>
              <a:t>trigraphs</a:t>
            </a:r>
            <a:r>
              <a:rPr lang="en-IN" sz="2000" dirty="0" smtClean="0"/>
              <a:t> show the plain text P</a:t>
            </a:r>
          </a:p>
          <a:p>
            <a:pPr marL="514350" indent="-514350">
              <a:buAutoNum type="arabicPeriod"/>
            </a:pPr>
            <a:r>
              <a:rPr lang="en-IN" sz="2000" dirty="0" smtClean="0"/>
              <a:t>Display the plaintext and </a:t>
            </a:r>
            <a:r>
              <a:rPr lang="en-IN" sz="2000" dirty="0" err="1" smtClean="0"/>
              <a:t>ciphertext</a:t>
            </a:r>
            <a:endParaRPr lang="en-IN" sz="2000" dirty="0" smtClean="0"/>
          </a:p>
          <a:p>
            <a:pPr marL="514350" indent="-514350">
              <a:buAutoNum type="arabicPeriod"/>
            </a:pPr>
            <a:endParaRPr lang="en-IN" sz="2000" dirty="0" smtClean="0"/>
          </a:p>
          <a:p>
            <a:pPr marL="514350" indent="-514350">
              <a:buAutoNum type="arabicPeriod"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9802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847</Words>
  <Application>Microsoft Office PowerPoint</Application>
  <PresentationFormat>On-screen Show (4:3)</PresentationFormat>
  <Paragraphs>127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Hill Cipher</vt:lpstr>
      <vt:lpstr>Introduction </vt:lpstr>
      <vt:lpstr>Assigning numbers to letters</vt:lpstr>
      <vt:lpstr>Encryption and Decryption</vt:lpstr>
      <vt:lpstr>Encryption </vt:lpstr>
      <vt:lpstr>Encryption </vt:lpstr>
      <vt:lpstr>PowerPoint Presentation</vt:lpstr>
      <vt:lpstr>Decryption </vt:lpstr>
      <vt:lpstr>Hill cipher</vt:lpstr>
      <vt:lpstr>PowerPoint Presentation</vt:lpstr>
      <vt:lpstr>PowerPoint Presentation</vt:lpstr>
      <vt:lpstr>PowerPoint Presentation</vt:lpstr>
      <vt:lpstr>PowerPoint Presentation</vt:lpstr>
      <vt:lpstr>Output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Hill Cipher</dc:title>
  <dc:creator>mecnmadheswaria</dc:creator>
  <cp:lastModifiedBy>ADMIN</cp:lastModifiedBy>
  <cp:revision>21</cp:revision>
  <dcterms:created xsi:type="dcterms:W3CDTF">2023-07-17T06:24:11Z</dcterms:created>
  <dcterms:modified xsi:type="dcterms:W3CDTF">2023-07-27T16:56:57Z</dcterms:modified>
</cp:coreProperties>
</file>