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3" r:id="rId5"/>
    <p:sldId id="260" r:id="rId6"/>
    <p:sldId id="262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94" r:id="rId26"/>
    <p:sldId id="295" r:id="rId27"/>
    <p:sldId id="296" r:id="rId28"/>
    <p:sldId id="297" r:id="rId29"/>
    <p:sldId id="300" r:id="rId30"/>
    <p:sldId id="298" r:id="rId31"/>
    <p:sldId id="299" r:id="rId32"/>
    <p:sldId id="301" r:id="rId33"/>
    <p:sldId id="27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0316A-2F06-45D2-8E6E-AC92F973FDF2}" type="datetimeFigureOut">
              <a:rPr lang="en-US" smtClean="0"/>
              <a:pPr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F43D9-CA37-4C28-BB54-715922AF4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8CC4-F5D3-46CB-87F7-D3AB652AC418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929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4234-B0C2-484D-891B-C451A035BE4E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332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61BB-4312-4A2E-9D85-2B5561D61EEB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387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CED3-A74C-4D35-BB0E-BE3C3CAD0806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417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744C-CCC0-4B41-ABEC-EE393E4AB9FF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28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2D6F6-D06C-4F6B-AD95-49C6CF8A8EDF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489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3B53-8383-418F-A500-9A9CFEE8EFA8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673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3E32-12C1-4475-A626-C9489F5702E8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8448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AE9-2A93-4837-A554-5185CE3ACF1F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385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987-3C7A-452A-980E-7D72FD24C414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4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395E-A999-489D-9AEE-59501F18DA8C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746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04EE-D2DE-487D-BD06-F9B3447C2CD1}" type="datetime1">
              <a:rPr lang="en-IN" smtClean="0"/>
              <a:pPr/>
              <a:t>18-07-2023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95A0-87F5-4B92-89D5-0A2EC561BC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9008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layfair-cipher-with-examples/" TargetMode="External"/><Relationship Id="rId2" Type="http://schemas.openxmlformats.org/officeDocument/2006/relationships/hyperlink" Target="https://www.javatpoint.com/playfair-cipher-program-in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llipaat.com/blog/playfair-ciphe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>
                <a:solidFill>
                  <a:srgbClr val="7030A0"/>
                </a:solidFill>
              </a:rPr>
              <a:t>PLAY FAIR CIPHER</a:t>
            </a:r>
            <a:endParaRPr lang="en-IN" sz="60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err="1" smtClean="0">
                <a:solidFill>
                  <a:srgbClr val="0070C0"/>
                </a:solidFill>
              </a:rPr>
              <a:t>Dr.A.Neela</a:t>
            </a:r>
            <a:r>
              <a:rPr lang="en-IN" dirty="0" smtClean="0">
                <a:solidFill>
                  <a:srgbClr val="0070C0"/>
                </a:solidFill>
              </a:rPr>
              <a:t> </a:t>
            </a:r>
            <a:r>
              <a:rPr lang="en-IN" dirty="0" err="1" smtClean="0">
                <a:solidFill>
                  <a:srgbClr val="0070C0"/>
                </a:solidFill>
              </a:rPr>
              <a:t>Madheswari</a:t>
            </a:r>
            <a:endParaRPr lang="en-IN" dirty="0" smtClean="0">
              <a:solidFill>
                <a:srgbClr val="0070C0"/>
              </a:solidFill>
            </a:endParaRPr>
          </a:p>
          <a:p>
            <a:pPr algn="r"/>
            <a:r>
              <a:rPr lang="en-IN" dirty="0" smtClean="0">
                <a:solidFill>
                  <a:srgbClr val="0070C0"/>
                </a:solidFill>
              </a:rPr>
              <a:t>Professor, </a:t>
            </a:r>
          </a:p>
          <a:p>
            <a:pPr algn="r"/>
            <a:r>
              <a:rPr lang="en-IN" dirty="0" err="1" smtClean="0">
                <a:solidFill>
                  <a:srgbClr val="0070C0"/>
                </a:solidFill>
              </a:rPr>
              <a:t>Mahendra</a:t>
            </a:r>
            <a:r>
              <a:rPr lang="en-IN" dirty="0" smtClean="0">
                <a:solidFill>
                  <a:srgbClr val="0070C0"/>
                </a:solidFill>
              </a:rPr>
              <a:t> Engineering College</a:t>
            </a:r>
          </a:p>
          <a:p>
            <a:pPr algn="r"/>
            <a:endParaRPr lang="en-IN" dirty="0" smtClean="0">
              <a:solidFill>
                <a:srgbClr val="0070C0"/>
              </a:solidFill>
            </a:endParaRPr>
          </a:p>
          <a:p>
            <a:pPr algn="r"/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7099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CO </a:t>
            </a:r>
            <a:r>
              <a:rPr lang="en-IN" u="sng" dirty="0" smtClean="0"/>
              <a:t>MX</a:t>
            </a:r>
            <a:r>
              <a:rPr lang="en-IN" dirty="0" smtClean="0"/>
              <a:t> MU NI CA TE</a:t>
            </a:r>
          </a:p>
          <a:p>
            <a:pPr algn="just"/>
            <a:r>
              <a:rPr lang="en-IN" dirty="0" smtClean="0"/>
              <a:t>The next pair is MX. In the matrix, MX is in the same column</a:t>
            </a:r>
          </a:p>
          <a:p>
            <a:pPr algn="just"/>
            <a:r>
              <a:rPr lang="en-IN" dirty="0" smtClean="0"/>
              <a:t>MX is enciphered into RM</a:t>
            </a:r>
            <a:endParaRPr lang="en-IN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484784"/>
            <a:ext cx="3767911" cy="293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804248" y="162880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804248" y="3861048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37112"/>
            <a:ext cx="9073008" cy="8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1" y="5229200"/>
            <a:ext cx="1886409" cy="153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76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CO MX </a:t>
            </a:r>
            <a:r>
              <a:rPr lang="en-IN" u="sng" dirty="0" smtClean="0"/>
              <a:t>MU</a:t>
            </a:r>
            <a:r>
              <a:rPr lang="en-IN" dirty="0" smtClean="0"/>
              <a:t> NI CA TE</a:t>
            </a:r>
          </a:p>
          <a:p>
            <a:pPr algn="just"/>
            <a:r>
              <a:rPr lang="en-IN" dirty="0" smtClean="0"/>
              <a:t>The next pair is MU. In the matrix, MU is in the same column</a:t>
            </a:r>
          </a:p>
          <a:p>
            <a:pPr algn="just"/>
            <a:r>
              <a:rPr lang="en-IN" dirty="0" smtClean="0"/>
              <a:t>MU is enciphered into PC</a:t>
            </a:r>
            <a:endParaRPr lang="en-IN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628800"/>
            <a:ext cx="3767911" cy="293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804248" y="177281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172400" y="177281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1" y="4725144"/>
            <a:ext cx="8797305" cy="95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1" y="5319719"/>
            <a:ext cx="1886409" cy="153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434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CO MX MU </a:t>
            </a:r>
            <a:r>
              <a:rPr lang="en-IN" u="sng" dirty="0" smtClean="0"/>
              <a:t>NI</a:t>
            </a:r>
            <a:r>
              <a:rPr lang="en-IN" dirty="0" smtClean="0"/>
              <a:t> CA TE</a:t>
            </a:r>
          </a:p>
          <a:p>
            <a:pPr algn="just"/>
            <a:r>
              <a:rPr lang="en-IN" dirty="0" smtClean="0"/>
              <a:t>The next pair is NI. In the matrix, NI is in the different row and different column</a:t>
            </a:r>
          </a:p>
          <a:p>
            <a:pPr algn="just"/>
            <a:r>
              <a:rPr lang="en-IN" dirty="0" smtClean="0"/>
              <a:t>NI is enciphered into SG</a:t>
            </a:r>
            <a:endParaRPr lang="en-IN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412776"/>
            <a:ext cx="3767911" cy="293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6732240" y="321297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244408" y="270892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8829625" cy="90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1" y="5229200"/>
            <a:ext cx="1886409" cy="153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072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CO MX MU NI </a:t>
            </a:r>
            <a:r>
              <a:rPr lang="en-IN" u="sng" dirty="0" smtClean="0"/>
              <a:t>CA</a:t>
            </a:r>
            <a:r>
              <a:rPr lang="en-IN" dirty="0" smtClean="0"/>
              <a:t> TE</a:t>
            </a:r>
          </a:p>
          <a:p>
            <a:pPr algn="just"/>
            <a:r>
              <a:rPr lang="en-IN" dirty="0" smtClean="0"/>
              <a:t>The next pair is CA. In the matrix, CA is in the different row and different column</a:t>
            </a:r>
          </a:p>
          <a:p>
            <a:pPr algn="just"/>
            <a:r>
              <a:rPr lang="en-IN" dirty="0" smtClean="0"/>
              <a:t>CA is enciphered into PT</a:t>
            </a:r>
            <a:endParaRPr lang="en-IN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412776"/>
            <a:ext cx="3767911" cy="293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364088" y="1556792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452320" y="213285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8829625" cy="90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1" y="5275095"/>
            <a:ext cx="1886409" cy="153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955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CO MX MU NI CA </a:t>
            </a:r>
            <a:r>
              <a:rPr lang="en-IN" u="sng" dirty="0" smtClean="0"/>
              <a:t>TE</a:t>
            </a:r>
          </a:p>
          <a:p>
            <a:pPr algn="just"/>
            <a:r>
              <a:rPr lang="en-IN" dirty="0" smtClean="0"/>
              <a:t>The next pair is TE. In the matrix, TE is in the same column</a:t>
            </a:r>
          </a:p>
          <a:p>
            <a:pPr algn="just"/>
            <a:r>
              <a:rPr lang="en-IN" dirty="0" smtClean="0"/>
              <a:t>TE is enciphered into ER</a:t>
            </a:r>
            <a:endParaRPr lang="en-IN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628800"/>
            <a:ext cx="3767911" cy="293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364088" y="234888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012160" y="2348880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1" y="4725144"/>
            <a:ext cx="8797305" cy="95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1" y="5301208"/>
            <a:ext cx="1886409" cy="153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981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Plain text – COMMUNICATE</a:t>
            </a:r>
          </a:p>
          <a:p>
            <a:r>
              <a:rPr lang="en-IN" dirty="0" smtClean="0"/>
              <a:t>Key – COMPUTER</a:t>
            </a:r>
          </a:p>
          <a:p>
            <a:r>
              <a:rPr lang="en-IN" dirty="0" smtClean="0"/>
              <a:t>Cipher text – OM RM PC SG PT ER</a:t>
            </a:r>
          </a:p>
          <a:p>
            <a:r>
              <a:rPr lang="en-IN" dirty="0" smtClean="0"/>
              <a:t>The cipher text has even number of letters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5246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Use same 5 x 5 square key matrix with same values</a:t>
            </a:r>
          </a:p>
          <a:p>
            <a:pPr algn="just"/>
            <a:r>
              <a:rPr lang="en-IN" dirty="0" smtClean="0"/>
              <a:t>The cipher text is split into pair of two letters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 smtClean="0"/>
              <a:t>If both are in the same row, take the letter of each one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 smtClean="0"/>
              <a:t>If both are in same column, take the letter above each one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 smtClean="0"/>
              <a:t>If both are from different row and column, then form a rectangle, take the letters of horizontal opposite corner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403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Cipher text – OM RM PC SG PT ER </a:t>
            </a:r>
          </a:p>
          <a:p>
            <a:r>
              <a:rPr lang="en-IN" dirty="0" smtClean="0"/>
              <a:t>Key – COMPUTER</a:t>
            </a:r>
          </a:p>
          <a:p>
            <a:r>
              <a:rPr lang="en-IN" dirty="0" smtClean="0"/>
              <a:t>Plain text -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75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u="sng" dirty="0" smtClean="0"/>
              <a:t>OM</a:t>
            </a:r>
            <a:r>
              <a:rPr lang="en-IN" dirty="0" smtClean="0"/>
              <a:t> RM PC SG PT ER</a:t>
            </a:r>
          </a:p>
          <a:p>
            <a:pPr algn="just"/>
            <a:r>
              <a:rPr lang="en-IN" dirty="0" smtClean="0"/>
              <a:t>The first pair is OM</a:t>
            </a:r>
          </a:p>
          <a:p>
            <a:pPr algn="just"/>
            <a:r>
              <a:rPr lang="en-IN" dirty="0" smtClean="0"/>
              <a:t>Both are in the same row</a:t>
            </a:r>
          </a:p>
          <a:p>
            <a:pPr algn="just"/>
            <a:r>
              <a:rPr lang="en-IN" dirty="0" smtClean="0"/>
              <a:t>O’s left -&gt; C</a:t>
            </a:r>
          </a:p>
          <a:p>
            <a:pPr algn="just"/>
            <a:r>
              <a:rPr lang="en-IN" dirty="0" smtClean="0"/>
              <a:t>M’s left -&gt; O</a:t>
            </a:r>
          </a:p>
          <a:p>
            <a:pPr algn="just"/>
            <a:r>
              <a:rPr lang="en-IN" dirty="0" smtClean="0"/>
              <a:t>Deciphered text is CO</a:t>
            </a:r>
            <a:endParaRPr lang="en-IN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060848"/>
            <a:ext cx="3865806" cy="301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6084168" y="2276872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804248" y="2276872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561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OM </a:t>
            </a:r>
            <a:r>
              <a:rPr lang="en-IN" u="sng" dirty="0" smtClean="0"/>
              <a:t>RM</a:t>
            </a:r>
            <a:r>
              <a:rPr lang="en-IN" dirty="0" smtClean="0"/>
              <a:t> PC SG PT ER</a:t>
            </a:r>
          </a:p>
          <a:p>
            <a:pPr algn="just"/>
            <a:r>
              <a:rPr lang="en-IN" dirty="0" smtClean="0"/>
              <a:t>The next pair is RM</a:t>
            </a:r>
          </a:p>
          <a:p>
            <a:pPr algn="just"/>
            <a:r>
              <a:rPr lang="en-IN" dirty="0" smtClean="0"/>
              <a:t>Both are in the same column</a:t>
            </a:r>
          </a:p>
          <a:p>
            <a:pPr algn="just"/>
            <a:r>
              <a:rPr lang="en-IN" dirty="0"/>
              <a:t>R</a:t>
            </a:r>
            <a:r>
              <a:rPr lang="en-IN" dirty="0" smtClean="0"/>
              <a:t>’s top -&gt; M</a:t>
            </a:r>
          </a:p>
          <a:p>
            <a:pPr algn="just"/>
            <a:r>
              <a:rPr lang="en-IN" dirty="0" smtClean="0"/>
              <a:t>M’s top -&gt; X</a:t>
            </a:r>
          </a:p>
          <a:p>
            <a:pPr algn="just"/>
            <a:r>
              <a:rPr lang="en-IN" dirty="0" smtClean="0"/>
              <a:t>Deciphered text is MX</a:t>
            </a:r>
            <a:endParaRPr lang="en-IN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060848"/>
            <a:ext cx="3865806" cy="301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6804248" y="285293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804248" y="2276872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100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Multiple-letter substitution cipher</a:t>
            </a:r>
          </a:p>
          <a:p>
            <a:pPr algn="just"/>
            <a:r>
              <a:rPr lang="en-IN" dirty="0" smtClean="0"/>
              <a:t>Invented by Charles Wheatstone in 1854</a:t>
            </a:r>
          </a:p>
          <a:p>
            <a:pPr algn="just"/>
            <a:r>
              <a:rPr lang="en-IN" dirty="0" smtClean="0"/>
              <a:t>Named after Lord </a:t>
            </a:r>
            <a:r>
              <a:rPr lang="en-IN" dirty="0" err="1" smtClean="0"/>
              <a:t>Playfair</a:t>
            </a:r>
            <a:r>
              <a:rPr lang="en-IN" dirty="0" smtClean="0"/>
              <a:t> (William </a:t>
            </a:r>
            <a:r>
              <a:rPr lang="en-IN" dirty="0" err="1" smtClean="0"/>
              <a:t>Playfair</a:t>
            </a:r>
            <a:r>
              <a:rPr lang="en-IN" dirty="0" smtClean="0"/>
              <a:t> - an engineer, founder of graphical methods of statistics, line, area, pie chart, etc) promoted the use of the cipher</a:t>
            </a:r>
          </a:p>
          <a:p>
            <a:pPr algn="just"/>
            <a:r>
              <a:rPr lang="en-IN" dirty="0" smtClean="0"/>
              <a:t>Encrypt a pair of alphabets instead of single alphabet</a:t>
            </a:r>
          </a:p>
          <a:p>
            <a:pPr algn="just"/>
            <a:r>
              <a:rPr lang="en-IN" dirty="0" smtClean="0"/>
              <a:t>Fast to use</a:t>
            </a:r>
          </a:p>
          <a:p>
            <a:pPr algn="just"/>
            <a:r>
              <a:rPr lang="en-IN" dirty="0" smtClean="0"/>
              <a:t>Encryption – </a:t>
            </a:r>
          </a:p>
          <a:p>
            <a:pPr lvl="1" algn="just"/>
            <a:r>
              <a:rPr lang="en-IN" dirty="0" smtClean="0"/>
              <a:t>1) key square generation – use key values first</a:t>
            </a:r>
          </a:p>
          <a:p>
            <a:pPr lvl="1" algn="just"/>
            <a:r>
              <a:rPr lang="en-IN" dirty="0" smtClean="0"/>
              <a:t>2) Encryption – use rules for encryption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95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OM RM </a:t>
            </a:r>
            <a:r>
              <a:rPr lang="en-IN" u="sng" dirty="0" smtClean="0"/>
              <a:t>PC</a:t>
            </a:r>
            <a:r>
              <a:rPr lang="en-IN" dirty="0" smtClean="0"/>
              <a:t> SG PT ER</a:t>
            </a:r>
          </a:p>
          <a:p>
            <a:pPr algn="just"/>
            <a:r>
              <a:rPr lang="en-IN" dirty="0" smtClean="0"/>
              <a:t>The next pair is PC</a:t>
            </a:r>
          </a:p>
          <a:p>
            <a:pPr algn="just"/>
            <a:r>
              <a:rPr lang="en-IN" dirty="0" smtClean="0"/>
              <a:t>Both are in the same row</a:t>
            </a:r>
          </a:p>
          <a:p>
            <a:pPr algn="just"/>
            <a:r>
              <a:rPr lang="en-IN" dirty="0" smtClean="0"/>
              <a:t>P’s left -&gt; M</a:t>
            </a:r>
          </a:p>
          <a:p>
            <a:pPr algn="just"/>
            <a:r>
              <a:rPr lang="en-IN" dirty="0" smtClean="0"/>
              <a:t>C’s left -&gt; U</a:t>
            </a:r>
          </a:p>
          <a:p>
            <a:pPr algn="just"/>
            <a:r>
              <a:rPr lang="en-IN" dirty="0" smtClean="0"/>
              <a:t>Deciphered text is MU</a:t>
            </a:r>
            <a:endParaRPr lang="en-IN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060848"/>
            <a:ext cx="3865806" cy="301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5364088" y="2276872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524328" y="2204864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704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pPr algn="just"/>
            <a:r>
              <a:rPr lang="en-IN" dirty="0" smtClean="0"/>
              <a:t>OM RM PC </a:t>
            </a:r>
            <a:r>
              <a:rPr lang="en-IN" u="sng" dirty="0" smtClean="0"/>
              <a:t>SG</a:t>
            </a:r>
            <a:r>
              <a:rPr lang="en-IN" dirty="0" smtClean="0"/>
              <a:t> PT ER</a:t>
            </a:r>
          </a:p>
          <a:p>
            <a:pPr algn="just"/>
            <a:r>
              <a:rPr lang="en-IN" dirty="0" smtClean="0"/>
              <a:t>The next pair is SG</a:t>
            </a:r>
          </a:p>
          <a:p>
            <a:pPr algn="just"/>
            <a:r>
              <a:rPr lang="en-IN" dirty="0" smtClean="0"/>
              <a:t>Both are in the different row and different column</a:t>
            </a:r>
          </a:p>
          <a:p>
            <a:pPr algn="just"/>
            <a:r>
              <a:rPr lang="en-IN" dirty="0" smtClean="0"/>
              <a:t>SG’s opposite diagonal is NI</a:t>
            </a:r>
          </a:p>
          <a:p>
            <a:pPr algn="just"/>
            <a:r>
              <a:rPr lang="en-IN" dirty="0" smtClean="0"/>
              <a:t>Deciphered text is NI</a:t>
            </a:r>
            <a:endParaRPr lang="en-IN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060848"/>
            <a:ext cx="3865806" cy="301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316416" y="393305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804248" y="3356992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625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pPr algn="just"/>
            <a:r>
              <a:rPr lang="en-IN" dirty="0" smtClean="0"/>
              <a:t>OM RM PC SG </a:t>
            </a:r>
            <a:r>
              <a:rPr lang="en-IN" u="sng" dirty="0" smtClean="0"/>
              <a:t>PT</a:t>
            </a:r>
            <a:r>
              <a:rPr lang="en-IN" dirty="0" smtClean="0"/>
              <a:t> ER</a:t>
            </a:r>
          </a:p>
          <a:p>
            <a:pPr algn="just"/>
            <a:r>
              <a:rPr lang="en-IN" dirty="0" smtClean="0"/>
              <a:t>The next pair is PT</a:t>
            </a:r>
          </a:p>
          <a:p>
            <a:pPr algn="just"/>
            <a:r>
              <a:rPr lang="en-IN" dirty="0" smtClean="0"/>
              <a:t>Both are in the different row and different column</a:t>
            </a:r>
          </a:p>
          <a:p>
            <a:pPr algn="just"/>
            <a:r>
              <a:rPr lang="en-IN" dirty="0" smtClean="0"/>
              <a:t>PT’s opposite diagonal is CA</a:t>
            </a:r>
          </a:p>
          <a:p>
            <a:pPr algn="just"/>
            <a:r>
              <a:rPr lang="en-IN" dirty="0" smtClean="0"/>
              <a:t>Deciphered text is CA</a:t>
            </a:r>
            <a:endParaRPr lang="en-IN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060848"/>
            <a:ext cx="3865806" cy="301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7524328" y="2204864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364088" y="285293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225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pPr algn="just"/>
            <a:r>
              <a:rPr lang="en-IN" dirty="0" smtClean="0"/>
              <a:t>OM RM PC SG PT </a:t>
            </a:r>
            <a:r>
              <a:rPr lang="en-IN" u="sng" dirty="0" smtClean="0"/>
              <a:t>ER</a:t>
            </a:r>
          </a:p>
          <a:p>
            <a:pPr algn="just"/>
            <a:r>
              <a:rPr lang="en-IN" dirty="0" smtClean="0"/>
              <a:t>The next pair is ER</a:t>
            </a:r>
          </a:p>
          <a:p>
            <a:pPr algn="just"/>
            <a:r>
              <a:rPr lang="en-IN" dirty="0" smtClean="0"/>
              <a:t>Both are in the same row</a:t>
            </a:r>
          </a:p>
          <a:p>
            <a:pPr algn="just"/>
            <a:r>
              <a:rPr lang="en-IN" dirty="0" smtClean="0"/>
              <a:t>E’s left -&gt; T</a:t>
            </a:r>
          </a:p>
          <a:p>
            <a:pPr algn="just"/>
            <a:r>
              <a:rPr lang="en-IN" dirty="0" smtClean="0"/>
              <a:t>R’s left -&gt; E</a:t>
            </a:r>
          </a:p>
          <a:p>
            <a:pPr algn="just"/>
            <a:r>
              <a:rPr lang="en-IN" dirty="0" smtClean="0"/>
              <a:t>Deciphered text is TE</a:t>
            </a:r>
            <a:endParaRPr lang="en-IN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2060848"/>
            <a:ext cx="3865806" cy="3012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6084168" y="2780928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804248" y="2780928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964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Cipher text – OM RM PC SG PT ER</a:t>
            </a:r>
          </a:p>
          <a:p>
            <a:r>
              <a:rPr lang="en-IN" dirty="0" smtClean="0"/>
              <a:t>Key – COMPUTER</a:t>
            </a:r>
          </a:p>
          <a:p>
            <a:r>
              <a:rPr lang="en-IN" dirty="0" smtClean="0"/>
              <a:t>Plain text – CO MX MU NI CA TE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604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 fair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Aim:</a:t>
            </a:r>
          </a:p>
          <a:p>
            <a:pPr>
              <a:buNone/>
            </a:pPr>
            <a:r>
              <a:rPr lang="en-US" dirty="0" smtClean="0"/>
              <a:t>To implement a Java program to encrypt a plain text and decrypt a cipher text using play fair cipher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Algorithm</a:t>
            </a:r>
            <a:r>
              <a:rPr lang="en-US" dirty="0" smtClean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Read the key value from the user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Create the key table of 5x5 grid of alphabets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Read the plain text from the user for encryption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Insert x between double-letter digraphs and redefine the length for the plain text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Make the plain text of even length by adding X at the end if the plain text has odd number of characters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plain text is split into pairs of two letters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both the letters are from same row, take the letter to the right of each one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both the letters are from same column, take the letter below of each one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neither of the above two rules are true, form a rectangle with the two letters and take the letters on the horizontal opposite corner of the rectangle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Print the encrypted text in the screen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Use the encrypted text as input for decryption and the same key table of 5x5 grid of alphabets is considered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The cipher text is split into pairs of two letters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both the letters are from same row, take the letter to the left of each one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both the letters are from same column, take the letter above of each one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If neither of the above two rules are true, form a rectangle with the two letters and take the letters on the horizontal opposite corner of the rectangle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the decrypted text in the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for play fair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java.awt.Point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playfairCipher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private static char[][] </a:t>
            </a:r>
            <a:r>
              <a:rPr lang="en-US" dirty="0" err="1" smtClean="0"/>
              <a:t>charTable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private static Point[] positions;</a:t>
            </a:r>
          </a:p>
          <a:p>
            <a:pPr>
              <a:buNone/>
            </a:pPr>
            <a:r>
              <a:rPr lang="en-US" dirty="0" smtClean="0"/>
              <a:t>	private static String </a:t>
            </a:r>
            <a:r>
              <a:rPr lang="en-US" dirty="0" err="1" smtClean="0"/>
              <a:t>prepareText</a:t>
            </a:r>
            <a:r>
              <a:rPr lang="en-US" dirty="0" smtClean="0"/>
              <a:t>(String s,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chgJtoI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{ </a:t>
            </a:r>
          </a:p>
          <a:p>
            <a:pPr>
              <a:buNone/>
            </a:pPr>
            <a:r>
              <a:rPr lang="en-US" dirty="0" smtClean="0"/>
              <a:t>        	s = </a:t>
            </a:r>
            <a:r>
              <a:rPr lang="en-US" dirty="0" err="1" smtClean="0"/>
              <a:t>s.toUpperCase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("[^A-Z]", ""); </a:t>
            </a:r>
          </a:p>
          <a:p>
            <a:pPr>
              <a:buNone/>
            </a:pPr>
            <a:r>
              <a:rPr lang="en-US" dirty="0" smtClean="0"/>
              <a:t>        	return </a:t>
            </a:r>
            <a:r>
              <a:rPr lang="en-US" dirty="0" err="1" smtClean="0"/>
              <a:t>chgJtoI</a:t>
            </a:r>
            <a:r>
              <a:rPr lang="en-US" dirty="0" smtClean="0"/>
              <a:t> ? </a:t>
            </a:r>
            <a:r>
              <a:rPr lang="en-US" dirty="0" err="1" smtClean="0"/>
              <a:t>s.replace</a:t>
            </a:r>
            <a:r>
              <a:rPr lang="en-US" dirty="0" smtClean="0"/>
              <a:t>("J", "I") : </a:t>
            </a:r>
            <a:r>
              <a:rPr lang="en-US" dirty="0" err="1" smtClean="0"/>
              <a:t>s.replace</a:t>
            </a:r>
            <a:r>
              <a:rPr lang="en-US" dirty="0" smtClean="0"/>
              <a:t>("Q", ""); </a:t>
            </a:r>
          </a:p>
          <a:p>
            <a:pPr>
              <a:buNone/>
            </a:pPr>
            <a:r>
              <a:rPr lang="en-US" dirty="0" smtClean="0"/>
              <a:t>    	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private static void </a:t>
            </a:r>
            <a:r>
              <a:rPr lang="en-US" sz="2000" dirty="0" err="1" smtClean="0"/>
              <a:t>createTbl</a:t>
            </a:r>
            <a:r>
              <a:rPr lang="en-US" sz="2000" dirty="0" smtClean="0"/>
              <a:t>(String key,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chgJtoI</a:t>
            </a:r>
            <a:r>
              <a:rPr lang="en-US" sz="2000" dirty="0" smtClean="0"/>
              <a:t>) </a:t>
            </a:r>
          </a:p>
          <a:p>
            <a:pPr>
              <a:buNone/>
            </a:pPr>
            <a:r>
              <a:rPr lang="en-US" sz="2000" dirty="0" smtClean="0"/>
              <a:t>	{</a:t>
            </a:r>
          </a:p>
          <a:p>
            <a:pPr>
              <a:buNone/>
            </a:pPr>
            <a:r>
              <a:rPr lang="en-US" sz="2000" dirty="0" smtClean="0"/>
              <a:t>        	</a:t>
            </a:r>
            <a:r>
              <a:rPr lang="en-US" sz="2000" dirty="0" err="1" smtClean="0"/>
              <a:t>charTable</a:t>
            </a:r>
            <a:r>
              <a:rPr lang="en-US" sz="2000" dirty="0" smtClean="0"/>
              <a:t> = new char[5][5];</a:t>
            </a:r>
          </a:p>
          <a:p>
            <a:pPr>
              <a:buNone/>
            </a:pPr>
            <a:r>
              <a:rPr lang="en-US" sz="2000" dirty="0" smtClean="0"/>
              <a:t>	        positions = new Point[26];</a:t>
            </a:r>
          </a:p>
          <a:p>
            <a:pPr>
              <a:buNone/>
            </a:pPr>
            <a:r>
              <a:rPr lang="en-US" sz="2000" dirty="0" smtClean="0"/>
              <a:t>        	String s = </a:t>
            </a:r>
            <a:r>
              <a:rPr lang="en-US" sz="2000" dirty="0" err="1" smtClean="0"/>
              <a:t>prepareText</a:t>
            </a:r>
            <a:r>
              <a:rPr lang="en-US" sz="2000" dirty="0" smtClean="0"/>
              <a:t>(key + "</a:t>
            </a:r>
            <a:r>
              <a:rPr lang="en-US" sz="2000" dirty="0" err="1" smtClean="0"/>
              <a:t>ABCDEFGHIJKLMNOPQRSTUVWXYZ",chgJtoI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len</a:t>
            </a:r>
            <a:r>
              <a:rPr lang="en-US" sz="2000" dirty="0" smtClean="0"/>
              <a:t> = </a:t>
            </a:r>
            <a:r>
              <a:rPr lang="en-US" sz="2000" dirty="0" err="1" smtClean="0"/>
              <a:t>s.length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0, k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len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 </a:t>
            </a:r>
          </a:p>
          <a:p>
            <a:pPr>
              <a:buNone/>
            </a:pPr>
            <a:r>
              <a:rPr lang="en-US" sz="2000" dirty="0" smtClean="0"/>
              <a:t>		{</a:t>
            </a:r>
          </a:p>
          <a:p>
            <a:pPr>
              <a:buNone/>
            </a:pPr>
            <a:r>
              <a:rPr lang="en-US" sz="2000" dirty="0" smtClean="0"/>
              <a:t>	        	char c = </a:t>
            </a:r>
            <a:r>
              <a:rPr lang="en-US" sz="2000" dirty="0" err="1" smtClean="0"/>
              <a:t>s.charAt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            		if (positions[c - 'A'] == null) </a:t>
            </a:r>
          </a:p>
          <a:p>
            <a:pPr>
              <a:buNone/>
            </a:pPr>
            <a:r>
              <a:rPr lang="en-US" sz="2000" dirty="0" smtClean="0"/>
              <a:t>			{</a:t>
            </a:r>
          </a:p>
          <a:p>
            <a:pPr>
              <a:buNone/>
            </a:pPr>
            <a:r>
              <a:rPr lang="en-US" sz="2000" dirty="0" smtClean="0"/>
              <a:t>                		</a:t>
            </a:r>
            <a:r>
              <a:rPr lang="en-US" sz="2000" dirty="0" err="1" smtClean="0"/>
              <a:t>charTable</a:t>
            </a:r>
            <a:r>
              <a:rPr lang="en-US" sz="2000" dirty="0" smtClean="0"/>
              <a:t>[k / 5][k % 5] = c;</a:t>
            </a:r>
          </a:p>
          <a:p>
            <a:pPr>
              <a:buNone/>
            </a:pPr>
            <a:r>
              <a:rPr lang="en-US" sz="2000" dirty="0" smtClean="0"/>
              <a:t>                		positions[c - 'A'] = new Point(k % 5, k / 5);</a:t>
            </a:r>
          </a:p>
          <a:p>
            <a:pPr>
              <a:buNone/>
            </a:pPr>
            <a:r>
              <a:rPr lang="en-US" sz="2000" dirty="0" smtClean="0"/>
              <a:t>                		k++;</a:t>
            </a:r>
          </a:p>
          <a:p>
            <a:pPr>
              <a:buNone/>
            </a:pPr>
            <a:r>
              <a:rPr lang="en-US" sz="2000" dirty="0" smtClean="0"/>
              <a:t>            		}</a:t>
            </a:r>
          </a:p>
          <a:p>
            <a:pPr>
              <a:buNone/>
            </a:pPr>
            <a:r>
              <a:rPr lang="en-US" sz="2000" dirty="0" smtClean="0"/>
              <a:t>        	</a:t>
            </a: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6477000" cy="5668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private static String codec(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txt, </a:t>
            </a:r>
            <a:r>
              <a:rPr lang="en-US" sz="2000" dirty="0" err="1" smtClean="0"/>
              <a:t>int</a:t>
            </a:r>
            <a:r>
              <a:rPr lang="en-US" sz="2000" dirty="0" smtClean="0"/>
              <a:t> dir)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len</a:t>
            </a:r>
            <a:r>
              <a:rPr lang="en-US" sz="2000" dirty="0" smtClean="0"/>
              <a:t> = </a:t>
            </a:r>
            <a:r>
              <a:rPr lang="en-US" sz="2000" dirty="0" err="1" smtClean="0"/>
              <a:t>txt.length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len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 += 2)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	</a:t>
            </a:r>
            <a:r>
              <a:rPr lang="en-US" sz="2000" dirty="0" smtClean="0"/>
              <a:t>char </a:t>
            </a:r>
            <a:r>
              <a:rPr lang="en-US" sz="2000" dirty="0" smtClean="0"/>
              <a:t>a = </a:t>
            </a:r>
            <a:r>
              <a:rPr lang="en-US" sz="2000" dirty="0" err="1" smtClean="0"/>
              <a:t>txt.charAt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smtClean="0"/>
              <a:t>		char b = </a:t>
            </a:r>
            <a:r>
              <a:rPr lang="en-US" sz="2000" dirty="0" err="1" smtClean="0"/>
              <a:t>txt.charAt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 + 1);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  </a:t>
            </a: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row1 = positions[a - 'A'].y;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  </a:t>
            </a: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row2 = positions[b - 'A'].y;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  </a:t>
            </a: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col1 = positions[a - 'A'].x;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  </a:t>
            </a: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col2 = positions[b - 'A'].x;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     </a:t>
            </a:r>
            <a:r>
              <a:rPr lang="en-US" sz="2000" dirty="0" smtClean="0"/>
              <a:t>		if (row1 == row2) </a:t>
            </a:r>
          </a:p>
          <a:p>
            <a:pPr>
              <a:buNone/>
            </a:pPr>
            <a:r>
              <a:rPr lang="en-US" sz="2000" dirty="0" smtClean="0"/>
              <a:t>		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	col1 = (col1 + dir) % 5;</a:t>
            </a:r>
          </a:p>
          <a:p>
            <a:pPr>
              <a:buNone/>
            </a:pPr>
            <a:r>
              <a:rPr lang="en-US" sz="2000" dirty="0" smtClean="0"/>
              <a:t>                		col2 = (col2 + dir) % 5;</a:t>
            </a:r>
          </a:p>
          <a:p>
            <a:pPr>
              <a:buNone/>
            </a:pPr>
            <a:r>
              <a:rPr lang="en-US" sz="2000" dirty="0" smtClean="0"/>
              <a:t>         	} </a:t>
            </a:r>
          </a:p>
          <a:p>
            <a:pPr>
              <a:buNone/>
            </a:pPr>
            <a:r>
              <a:rPr lang="en-US" sz="2000" dirty="0" smtClean="0"/>
              <a:t>			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else if (col1 == col2)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row1 = (row1 + dir) % 5;</a:t>
            </a:r>
          </a:p>
          <a:p>
            <a:pPr>
              <a:buNone/>
            </a:pPr>
            <a:r>
              <a:rPr lang="en-US" dirty="0" smtClean="0"/>
              <a:t>	row2 = (row2 + dir) % 5;</a:t>
            </a:r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else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col1;</a:t>
            </a:r>
          </a:p>
          <a:p>
            <a:pPr>
              <a:buNone/>
            </a:pPr>
            <a:r>
              <a:rPr lang="en-US" dirty="0" smtClean="0"/>
              <a:t>	col1 = col2;</a:t>
            </a:r>
          </a:p>
          <a:p>
            <a:pPr>
              <a:buNone/>
            </a:pPr>
            <a:r>
              <a:rPr lang="en-US" dirty="0" smtClean="0"/>
              <a:t>	col2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txt.setCharAt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charTable</a:t>
            </a:r>
            <a:r>
              <a:rPr lang="en-US" dirty="0" smtClean="0"/>
              <a:t>[row1][col1]); </a:t>
            </a:r>
          </a:p>
          <a:p>
            <a:pPr>
              <a:buNone/>
            </a:pPr>
            <a:r>
              <a:rPr lang="en-US" dirty="0" err="1" smtClean="0"/>
              <a:t>txt.setCharAt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+ 1, </a:t>
            </a:r>
            <a:r>
              <a:rPr lang="en-US" dirty="0" err="1" smtClean="0"/>
              <a:t>charTable</a:t>
            </a:r>
            <a:r>
              <a:rPr lang="en-US" dirty="0" smtClean="0"/>
              <a:t>[row2][col2]);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txt.toString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square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4254624" cy="4813995"/>
          </a:xfrm>
        </p:spPr>
        <p:txBody>
          <a:bodyPr/>
          <a:lstStyle/>
          <a:p>
            <a:pPr algn="just"/>
            <a:r>
              <a:rPr lang="en-IN" dirty="0" smtClean="0"/>
              <a:t>5 x 5 grid of alphabets</a:t>
            </a:r>
          </a:p>
          <a:p>
            <a:pPr algn="just"/>
            <a:r>
              <a:rPr lang="en-IN" dirty="0" smtClean="0"/>
              <a:t>Out of 26 letters, J is excluded</a:t>
            </a:r>
          </a:p>
          <a:p>
            <a:pPr algn="just"/>
            <a:r>
              <a:rPr lang="en-IN" dirty="0" smtClean="0"/>
              <a:t>The table is filled with key alphabets first</a:t>
            </a:r>
          </a:p>
          <a:p>
            <a:pPr algn="just"/>
            <a:r>
              <a:rPr lang="en-IN" dirty="0" smtClean="0"/>
              <a:t>Example: MONARCHY</a:t>
            </a:r>
          </a:p>
          <a:p>
            <a:pPr algn="just"/>
            <a:r>
              <a:rPr lang="en-IN" dirty="0" smtClean="0"/>
              <a:t>Make sure the letters are not repeated in the square</a:t>
            </a:r>
          </a:p>
          <a:p>
            <a:pPr algn="just"/>
            <a:endParaRPr lang="en-IN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7" y="1628801"/>
            <a:ext cx="4100835" cy="334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49121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7848600" cy="5821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private static String encode(String s) </a:t>
            </a:r>
          </a:p>
          <a:p>
            <a:pPr>
              <a:buNone/>
            </a:pPr>
            <a:r>
              <a:rPr lang="en-US" sz="2000" dirty="0" smtClean="0"/>
              <a:t>{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</a:t>
            </a:r>
            <a:r>
              <a:rPr lang="en-US" sz="2000" dirty="0" err="1" smtClean="0"/>
              <a:t>sb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(s);</a:t>
            </a:r>
          </a:p>
          <a:p>
            <a:pPr>
              <a:buNone/>
            </a:pPr>
            <a:r>
              <a:rPr lang="en-US" sz="2000" dirty="0" smtClean="0"/>
              <a:t>	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sb.length</a:t>
            </a:r>
            <a:r>
              <a:rPr lang="en-US" sz="2000" dirty="0" smtClean="0"/>
              <a:t>(); </a:t>
            </a:r>
            <a:r>
              <a:rPr lang="en-US" sz="2000" dirty="0" err="1" smtClean="0"/>
              <a:t>i</a:t>
            </a:r>
            <a:r>
              <a:rPr lang="en-US" sz="2000" dirty="0" smtClean="0"/>
              <a:t> += 2) </a:t>
            </a:r>
          </a:p>
          <a:p>
            <a:pPr>
              <a:buNone/>
            </a:pPr>
            <a:r>
              <a:rPr lang="en-US" sz="2000" dirty="0" smtClean="0"/>
              <a:t>	{</a:t>
            </a:r>
          </a:p>
          <a:p>
            <a:pPr>
              <a:buNone/>
            </a:pPr>
            <a:r>
              <a:rPr lang="en-US" sz="2000" dirty="0" smtClean="0"/>
              <a:t>		if (</a:t>
            </a:r>
            <a:r>
              <a:rPr lang="en-US" sz="2000" dirty="0" err="1" smtClean="0"/>
              <a:t>i</a:t>
            </a:r>
            <a:r>
              <a:rPr lang="en-US" sz="2000" dirty="0" smtClean="0"/>
              <a:t> == </a:t>
            </a:r>
            <a:r>
              <a:rPr lang="en-US" sz="2000" dirty="0" err="1" smtClean="0"/>
              <a:t>sb.length</a:t>
            </a:r>
            <a:r>
              <a:rPr lang="en-US" sz="2000" dirty="0" smtClean="0"/>
              <a:t>() - 1) </a:t>
            </a:r>
          </a:p>
          <a:p>
            <a:pPr>
              <a:buNone/>
            </a:pPr>
            <a:r>
              <a:rPr lang="en-US" sz="2000" dirty="0" smtClean="0"/>
              <a:t>		{ 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sb.append</a:t>
            </a:r>
            <a:r>
              <a:rPr lang="en-US" sz="2000" dirty="0" smtClean="0"/>
              <a:t>(</a:t>
            </a:r>
            <a:r>
              <a:rPr lang="en-US" sz="2000" dirty="0" err="1" smtClean="0"/>
              <a:t>sb.length</a:t>
            </a:r>
            <a:r>
              <a:rPr lang="en-US" sz="2000" dirty="0" smtClean="0"/>
              <a:t>() % 2 == 1 ? 'X' : "");</a:t>
            </a:r>
          </a:p>
          <a:p>
            <a:pPr>
              <a:buNone/>
            </a:pPr>
            <a:r>
              <a:rPr lang="en-US" sz="2000" dirty="0" smtClean="0"/>
              <a:t>		} </a:t>
            </a:r>
          </a:p>
          <a:p>
            <a:pPr>
              <a:buNone/>
            </a:pPr>
            <a:r>
              <a:rPr lang="en-US" sz="2000" dirty="0" smtClean="0"/>
              <a:t>		else if (</a:t>
            </a:r>
            <a:r>
              <a:rPr lang="en-US" sz="2000" dirty="0" err="1" smtClean="0"/>
              <a:t>sb.charAt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== </a:t>
            </a:r>
            <a:r>
              <a:rPr lang="en-US" sz="2000" dirty="0" err="1" smtClean="0"/>
              <a:t>sb.charAt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 + 1)) 			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           		</a:t>
            </a:r>
            <a:r>
              <a:rPr lang="en-US" sz="2000" dirty="0" err="1" smtClean="0"/>
              <a:t>sb.insert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 + 1, 'X');</a:t>
            </a:r>
          </a:p>
          <a:p>
            <a:pPr>
              <a:buNone/>
            </a:pPr>
            <a:r>
              <a:rPr lang="en-US" sz="2000" dirty="0" smtClean="0"/>
              <a:t>            		}</a:t>
            </a:r>
          </a:p>
          <a:p>
            <a:pPr>
              <a:buNone/>
            </a:pPr>
            <a:r>
              <a:rPr lang="en-US" sz="2000" dirty="0" smtClean="0"/>
              <a:t>        	}</a:t>
            </a:r>
          </a:p>
          <a:p>
            <a:pPr>
              <a:buNone/>
            </a:pPr>
            <a:r>
              <a:rPr lang="en-US" sz="2000" dirty="0" smtClean="0"/>
              <a:t>        	return codec(</a:t>
            </a:r>
            <a:r>
              <a:rPr lang="en-US" sz="2000" dirty="0" err="1" smtClean="0"/>
              <a:t>sb</a:t>
            </a:r>
            <a:r>
              <a:rPr lang="en-US" sz="2000" dirty="0" smtClean="0"/>
              <a:t>, 1);</a:t>
            </a:r>
          </a:p>
          <a:p>
            <a:pPr>
              <a:buNone/>
            </a:pPr>
            <a:r>
              <a:rPr lang="en-US" sz="2000" dirty="0" smtClean="0"/>
              <a:t>    	}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private static String decode(String s) 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        	return codec(new </a:t>
            </a:r>
            <a:r>
              <a:rPr lang="en-US" sz="1800" dirty="0" err="1" smtClean="0"/>
              <a:t>StringBuilder</a:t>
            </a:r>
            <a:r>
              <a:rPr lang="en-US" sz="1800" dirty="0" smtClean="0"/>
              <a:t>(s), 4);</a:t>
            </a:r>
          </a:p>
          <a:p>
            <a:pPr>
              <a:buNone/>
            </a:pPr>
            <a:r>
              <a:rPr lang="en-US" sz="1800" dirty="0" smtClean="0"/>
              <a:t>    	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</a:t>
            </a:r>
            <a:r>
              <a:rPr lang="en-US" sz="1800" dirty="0" smtClean="0"/>
              <a:t>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throws </a:t>
            </a:r>
            <a:r>
              <a:rPr lang="en-US" sz="1800" dirty="0" err="1" smtClean="0"/>
              <a:t>java.lang.Exception</a:t>
            </a:r>
            <a:r>
              <a:rPr lang="en-US" sz="1800" dirty="0" smtClean="0"/>
              <a:t> </a:t>
            </a:r>
          </a:p>
          <a:p>
            <a:pPr>
              <a:buNone/>
            </a:pPr>
            <a:r>
              <a:rPr lang="en-US" sz="1800" dirty="0" smtClean="0"/>
              <a:t>	{</a:t>
            </a:r>
          </a:p>
          <a:p>
            <a:pPr>
              <a:buNone/>
            </a:pPr>
            <a:r>
              <a:rPr lang="en-US" sz="1800" dirty="0" smtClean="0"/>
              <a:t>        	String key = "COMPUTER";</a:t>
            </a:r>
          </a:p>
          <a:p>
            <a:pPr>
              <a:buNone/>
            </a:pPr>
            <a:r>
              <a:rPr lang="en-US" sz="1800" dirty="0" smtClean="0"/>
              <a:t>        	String txt = "COMMUNICATE"; </a:t>
            </a:r>
          </a:p>
          <a:p>
            <a:pPr>
              <a:buNone/>
            </a:pPr>
            <a:r>
              <a:rPr lang="en-US" sz="1800" dirty="0" smtClean="0"/>
              <a:t>		/* make sure string length is even */ </a:t>
            </a:r>
          </a:p>
          <a:p>
            <a:pPr>
              <a:buNone/>
            </a:pPr>
            <a:r>
              <a:rPr lang="en-US" sz="1800" dirty="0" smtClean="0"/>
              <a:t>		/* change J to I */</a:t>
            </a:r>
          </a:p>
          <a:p>
            <a:pPr>
              <a:buNone/>
            </a:pPr>
            <a:r>
              <a:rPr lang="en-US" sz="1800" dirty="0" smtClean="0"/>
              <a:t>	        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</a:t>
            </a:r>
            <a:r>
              <a:rPr lang="en-US" sz="1800" dirty="0" err="1" smtClean="0"/>
              <a:t>chgJtoI</a:t>
            </a:r>
            <a:r>
              <a:rPr lang="en-US" sz="1800" dirty="0" smtClean="0"/>
              <a:t> = true;</a:t>
            </a:r>
          </a:p>
          <a:p>
            <a:pPr>
              <a:buNone/>
            </a:pPr>
            <a:r>
              <a:rPr lang="en-US" sz="1800" dirty="0" smtClean="0"/>
              <a:t>        	</a:t>
            </a:r>
            <a:r>
              <a:rPr lang="en-US" sz="1800" dirty="0" err="1" smtClean="0"/>
              <a:t>createTbl</a:t>
            </a:r>
            <a:r>
              <a:rPr lang="en-US" sz="1800" dirty="0" smtClean="0"/>
              <a:t>(key, </a:t>
            </a:r>
            <a:r>
              <a:rPr lang="en-US" sz="1800" dirty="0" err="1" smtClean="0"/>
              <a:t>chgJtoI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      	String enc = encode(</a:t>
            </a:r>
            <a:r>
              <a:rPr lang="en-US" sz="1800" dirty="0" err="1" smtClean="0"/>
              <a:t>prepareText</a:t>
            </a:r>
            <a:r>
              <a:rPr lang="en-US" sz="1800" dirty="0" smtClean="0"/>
              <a:t>(txt, </a:t>
            </a:r>
            <a:r>
              <a:rPr lang="en-US" sz="1800" dirty="0" err="1" smtClean="0"/>
              <a:t>chgJtoI</a:t>
            </a:r>
            <a:r>
              <a:rPr lang="en-US" sz="1800" dirty="0" smtClean="0"/>
              <a:t>)); </a:t>
            </a:r>
          </a:p>
          <a:p>
            <a:pPr>
              <a:buNone/>
            </a:pPr>
            <a:r>
              <a:rPr lang="en-US" sz="1800" dirty="0" smtClean="0"/>
              <a:t>        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("Simulating </a:t>
            </a:r>
            <a:r>
              <a:rPr lang="en-US" sz="1800" dirty="0" err="1" smtClean="0"/>
              <a:t>Playfair</a:t>
            </a:r>
            <a:r>
              <a:rPr lang="en-US" sz="1800" dirty="0" smtClean="0"/>
              <a:t> Cipher \n--------");</a:t>
            </a:r>
          </a:p>
          <a:p>
            <a:pPr>
              <a:buNone/>
            </a:pPr>
            <a:r>
              <a:rPr lang="en-US" sz="1800" dirty="0" smtClean="0"/>
              <a:t>        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("Input Message : " + txt); </a:t>
            </a:r>
          </a:p>
          <a:p>
            <a:pPr>
              <a:buNone/>
            </a:pPr>
            <a:r>
              <a:rPr lang="en-US" sz="1800" dirty="0" smtClean="0"/>
              <a:t>        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("Encrypted Message : " + enc); </a:t>
            </a:r>
          </a:p>
          <a:p>
            <a:pPr>
              <a:buNone/>
            </a:pPr>
            <a:r>
              <a:rPr lang="en-US" sz="1800" dirty="0" smtClean="0"/>
              <a:t>        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("Decrypted Message : " + decode(enc)); </a:t>
            </a:r>
          </a:p>
          <a:p>
            <a:pPr>
              <a:buNone/>
            </a:pPr>
            <a:r>
              <a:rPr lang="en-US" sz="1800" dirty="0" smtClean="0"/>
              <a:t>    	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Simulating </a:t>
            </a:r>
            <a:r>
              <a:rPr lang="en-US" dirty="0" err="1" smtClean="0"/>
              <a:t>Playfair</a:t>
            </a:r>
            <a:r>
              <a:rPr lang="en-US" dirty="0" smtClean="0"/>
              <a:t> Cipher </a:t>
            </a:r>
          </a:p>
          <a:p>
            <a:pPr>
              <a:buNone/>
            </a:pPr>
            <a:r>
              <a:rPr lang="en-US" dirty="0" smtClean="0"/>
              <a:t>--------</a:t>
            </a:r>
          </a:p>
          <a:p>
            <a:pPr>
              <a:buNone/>
            </a:pPr>
            <a:r>
              <a:rPr lang="en-US" dirty="0" smtClean="0"/>
              <a:t>Input Message : COMMUNICATE</a:t>
            </a:r>
          </a:p>
          <a:p>
            <a:pPr>
              <a:buNone/>
            </a:pPr>
            <a:r>
              <a:rPr lang="en-US" dirty="0" smtClean="0"/>
              <a:t>Encrypted Message : OMRMPCSGPTER</a:t>
            </a:r>
          </a:p>
          <a:p>
            <a:pPr>
              <a:buNone/>
            </a:pPr>
            <a:r>
              <a:rPr lang="en-US" dirty="0" smtClean="0"/>
              <a:t>Decrypted Message : </a:t>
            </a:r>
            <a:r>
              <a:rPr lang="en-US" dirty="0" smtClean="0"/>
              <a:t>COMXMUNICATE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Result:</a:t>
            </a:r>
          </a:p>
          <a:p>
            <a:pPr>
              <a:buNone/>
            </a:pPr>
            <a:r>
              <a:rPr lang="en-US" dirty="0" smtClean="0"/>
              <a:t>Thus the play fair cipher is implemented using Java and is executed successfully.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Stallings, “Cryptography and Network Security : Principles and Practices”, Sixth Edition, Prentice Hall, 2014</a:t>
            </a:r>
            <a:r>
              <a:rPr lang="en-IN" dirty="0" smtClean="0">
                <a:hlinkClick r:id="rId2"/>
              </a:rPr>
              <a:t> </a:t>
            </a:r>
          </a:p>
          <a:p>
            <a:r>
              <a:rPr lang="en-IN" dirty="0" smtClean="0">
                <a:hlinkClick r:id="rId2"/>
              </a:rPr>
              <a:t>https://www.javatpoint.com/playfair-cipher-program-in-java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https://www.geeksforgeeks.org/playfair-cipher-with-examples/</a:t>
            </a:r>
            <a:r>
              <a:rPr lang="en-IN" dirty="0" smtClean="0"/>
              <a:t> </a:t>
            </a:r>
          </a:p>
          <a:p>
            <a:r>
              <a:rPr lang="en-IN" dirty="0" smtClean="0">
                <a:hlinkClick r:id="rId4"/>
              </a:rPr>
              <a:t>https://intellipaat.com/blog/playfair-cipher/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367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1" y="1628800"/>
            <a:ext cx="874499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904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Split the plaintext first into pairs of two letters </a:t>
            </a:r>
          </a:p>
          <a:p>
            <a:pPr lvl="1" algn="just"/>
            <a:r>
              <a:rPr lang="en-IN" sz="2400" dirty="0" smtClean="0"/>
              <a:t>If the plaintext has an odd number of letters, append the letter Z at the end</a:t>
            </a:r>
          </a:p>
          <a:p>
            <a:pPr lvl="1" algn="just"/>
            <a:r>
              <a:rPr lang="en-IN" sz="2400" dirty="0" smtClean="0"/>
              <a:t>Example: If plain text is MANGO, for instance, consists of five letters </a:t>
            </a:r>
          </a:p>
          <a:p>
            <a:pPr lvl="1" algn="just"/>
            <a:r>
              <a:rPr lang="en-IN" sz="2400" dirty="0" smtClean="0"/>
              <a:t>It is not possible to make a digraph</a:t>
            </a:r>
          </a:p>
          <a:p>
            <a:pPr lvl="1" algn="just"/>
            <a:r>
              <a:rPr lang="en-IN" sz="2400" dirty="0" smtClean="0"/>
              <a:t>Change the plaintext to MANGOZ by adding the letter Z at the end</a:t>
            </a:r>
          </a:p>
          <a:p>
            <a:pPr marL="0" indent="0" algn="just"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001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Divide the plaintext into digraphs (pair of two letters)</a:t>
            </a:r>
          </a:p>
          <a:p>
            <a:pPr lvl="1" algn="just"/>
            <a:r>
              <a:rPr lang="en-IN" sz="2400" dirty="0" smtClean="0"/>
              <a:t>For any letter that appears twice, place an X there (side by side)</a:t>
            </a:r>
          </a:p>
          <a:p>
            <a:pPr lvl="1" algn="just"/>
            <a:r>
              <a:rPr lang="en-IN" sz="2400" dirty="0" smtClean="0"/>
              <a:t>Example: If the plaintext is COMMUNICATE, then it is divided as CO MX MU NI CA TE</a:t>
            </a:r>
          </a:p>
          <a:p>
            <a:pPr lvl="1" algn="just"/>
            <a:r>
              <a:rPr lang="en-IN" sz="2400" dirty="0" smtClean="0"/>
              <a:t>For plaintext GREET, the digraph will be GR EX ET</a:t>
            </a:r>
          </a:p>
          <a:p>
            <a:pPr lvl="1" algn="just"/>
            <a:r>
              <a:rPr lang="en-IN" sz="2400" dirty="0" smtClean="0"/>
              <a:t>For plaintext JAZZ, the digraph will be JA ZX </a:t>
            </a:r>
            <a:r>
              <a:rPr lang="en-IN" sz="2400" dirty="0" err="1" smtClean="0"/>
              <a:t>ZX</a:t>
            </a:r>
            <a:endParaRPr lang="en-IN" sz="2400" dirty="0" smtClean="0"/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703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Plain text – COMMUNICATE</a:t>
            </a:r>
          </a:p>
          <a:p>
            <a:r>
              <a:rPr lang="en-IN" dirty="0" smtClean="0"/>
              <a:t>Key – COMPUTER</a:t>
            </a:r>
          </a:p>
          <a:p>
            <a:r>
              <a:rPr lang="en-IN" dirty="0" smtClean="0"/>
              <a:t>Cipher text - 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780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4388296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In the plaintext, COMMUNICATE, M is repeated twice</a:t>
            </a:r>
          </a:p>
          <a:p>
            <a:pPr algn="just"/>
            <a:r>
              <a:rPr lang="en-IN" dirty="0" smtClean="0"/>
              <a:t>Hence X is placed in between two Ms and make the plain text as COMXMUNICATE</a:t>
            </a:r>
          </a:p>
          <a:p>
            <a:pPr algn="just"/>
            <a:r>
              <a:rPr lang="en-IN" dirty="0" smtClean="0"/>
              <a:t>Divide the plain text is pairs: CO MX MU NI CA TE</a:t>
            </a:r>
          </a:p>
          <a:p>
            <a:pPr algn="just"/>
            <a:r>
              <a:rPr lang="en-IN" dirty="0" smtClean="0"/>
              <a:t>Fill the square 5 x 5 using key value first and the remaining letters later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45683"/>
            <a:ext cx="9001000" cy="70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357" y="1916832"/>
            <a:ext cx="443614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320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u="sng" dirty="0" smtClean="0"/>
              <a:t>CO</a:t>
            </a:r>
            <a:r>
              <a:rPr lang="en-IN" dirty="0" smtClean="0"/>
              <a:t> MX MU NI CA TE</a:t>
            </a:r>
          </a:p>
          <a:p>
            <a:pPr algn="just"/>
            <a:r>
              <a:rPr lang="en-IN" dirty="0" smtClean="0"/>
              <a:t>The first pair is CO. In the matrix, CO is in the same row</a:t>
            </a:r>
          </a:p>
          <a:p>
            <a:pPr algn="just"/>
            <a:r>
              <a:rPr lang="en-IN" dirty="0" smtClean="0"/>
              <a:t>CO is enciphered into OM</a:t>
            </a:r>
            <a:endParaRPr lang="en-IN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628800"/>
            <a:ext cx="3767911" cy="293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1" y="4725144"/>
            <a:ext cx="8797305" cy="95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364088" y="177281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6084168" y="1772816"/>
            <a:ext cx="432048" cy="43204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1" y="5301208"/>
            <a:ext cx="1886409" cy="153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95A0-87F5-4B92-89D5-0A2EC561BC7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104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1228</Words>
  <Application>Microsoft Office PowerPoint</Application>
  <PresentationFormat>On-screen Show (4:3)</PresentationFormat>
  <Paragraphs>287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PLAY FAIR CIPHER</vt:lpstr>
      <vt:lpstr>Introduction </vt:lpstr>
      <vt:lpstr>Key square generation</vt:lpstr>
      <vt:lpstr>Encryption</vt:lpstr>
      <vt:lpstr>Encryption </vt:lpstr>
      <vt:lpstr>Encryption </vt:lpstr>
      <vt:lpstr>Encryption - Example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Encryption</vt:lpstr>
      <vt:lpstr>Decryption</vt:lpstr>
      <vt:lpstr>Decryption - Example</vt:lpstr>
      <vt:lpstr>Decryption</vt:lpstr>
      <vt:lpstr>Decryption</vt:lpstr>
      <vt:lpstr>Decryption</vt:lpstr>
      <vt:lpstr>Decryption</vt:lpstr>
      <vt:lpstr>Decryption</vt:lpstr>
      <vt:lpstr>Decryption</vt:lpstr>
      <vt:lpstr>Decryption</vt:lpstr>
      <vt:lpstr>Play fair cipher</vt:lpstr>
      <vt:lpstr>Program for play fair cipher</vt:lpstr>
      <vt:lpstr>Slide 27</vt:lpstr>
      <vt:lpstr>Slide 28</vt:lpstr>
      <vt:lpstr>Slide 29</vt:lpstr>
      <vt:lpstr>Slide 30</vt:lpstr>
      <vt:lpstr>Slide 31</vt:lpstr>
      <vt:lpstr>Output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fair cipher</dc:title>
  <dc:creator>ADMIN</dc:creator>
  <cp:lastModifiedBy>mecnmadheswaria</cp:lastModifiedBy>
  <cp:revision>34</cp:revision>
  <dcterms:created xsi:type="dcterms:W3CDTF">2023-07-16T07:06:38Z</dcterms:created>
  <dcterms:modified xsi:type="dcterms:W3CDTF">2023-07-18T09:00:57Z</dcterms:modified>
</cp:coreProperties>
</file>