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8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9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2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4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2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6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7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3827-9796-4DC7-8D31-728468EC231D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FE7F-F944-4F8B-8A70-50D7020BC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Diffie</a:t>
            </a:r>
            <a:r>
              <a:rPr lang="en-IN" dirty="0" smtClean="0"/>
              <a:t>-Hellman Key exchange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err="1" smtClean="0">
                <a:solidFill>
                  <a:schemeClr val="tx1"/>
                </a:solidFill>
              </a:rPr>
              <a:t>Dr.A.Neela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</a:rPr>
              <a:t>Madheswari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Professor</a:t>
            </a:r>
          </a:p>
          <a:p>
            <a:pPr algn="r"/>
            <a:r>
              <a:rPr lang="en-IN" sz="2800" dirty="0" err="1" smtClean="0">
                <a:solidFill>
                  <a:schemeClr val="tx1"/>
                </a:solidFill>
              </a:rPr>
              <a:t>Mahendra</a:t>
            </a:r>
            <a:r>
              <a:rPr lang="en-IN" sz="2800" dirty="0" smtClean="0">
                <a:solidFill>
                  <a:schemeClr val="tx1"/>
                </a:solidFill>
              </a:rPr>
              <a:t> Engineering College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algn="just"/>
            <a:r>
              <a:rPr lang="en-IN" sz="2400" dirty="0" err="1"/>
              <a:t>Diffie</a:t>
            </a:r>
            <a:r>
              <a:rPr lang="en-IN" sz="2400" dirty="0"/>
              <a:t>-Hellman algorithm was developed in 1976 by Whitfield </a:t>
            </a:r>
            <a:r>
              <a:rPr lang="en-IN" sz="2400" dirty="0" err="1"/>
              <a:t>Diffie</a:t>
            </a:r>
            <a:r>
              <a:rPr lang="en-IN" sz="2400" dirty="0"/>
              <a:t> and Martin </a:t>
            </a:r>
            <a:r>
              <a:rPr lang="en-IN" sz="2400" dirty="0" smtClean="0"/>
              <a:t>Hellman - thus </a:t>
            </a:r>
            <a:r>
              <a:rPr lang="en-IN" sz="2400" dirty="0"/>
              <a:t>the name </a:t>
            </a:r>
            <a:r>
              <a:rPr lang="en-IN" sz="2400" dirty="0" err="1"/>
              <a:t>Diffie</a:t>
            </a:r>
            <a:r>
              <a:rPr lang="en-IN" sz="2400" dirty="0"/>
              <a:t> </a:t>
            </a:r>
            <a:r>
              <a:rPr lang="en-IN" sz="2400" dirty="0" smtClean="0"/>
              <a:t>Hellman</a:t>
            </a:r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algorithm is not used to encrypt the </a:t>
            </a:r>
            <a:r>
              <a:rPr lang="en-IN" sz="2400" dirty="0" smtClean="0"/>
              <a:t>data</a:t>
            </a:r>
          </a:p>
          <a:p>
            <a:pPr algn="just"/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is used for generating the secret key between the sender and the </a:t>
            </a:r>
            <a:r>
              <a:rPr lang="en-IN" sz="2400" dirty="0" smtClean="0"/>
              <a:t>receiver</a:t>
            </a:r>
            <a:endParaRPr lang="en-IN" sz="2400" dirty="0"/>
          </a:p>
          <a:p>
            <a:pPr algn="just"/>
            <a:r>
              <a:rPr lang="en-IN" sz="2400" dirty="0"/>
              <a:t>Asymmetric Encryption requires the transfer of a private key between the sender and the receiver of </a:t>
            </a:r>
            <a:r>
              <a:rPr lang="en-IN" sz="2400" dirty="0" smtClean="0"/>
              <a:t>data</a:t>
            </a:r>
          </a:p>
          <a:p>
            <a:pPr algn="just"/>
            <a:r>
              <a:rPr lang="en-IN" sz="2400" dirty="0" smtClean="0"/>
              <a:t>One </a:t>
            </a:r>
            <a:r>
              <a:rPr lang="en-IN" sz="2400" dirty="0"/>
              <a:t>of the challenging parts of Asymmetric Encryption is the safe and secure transfer of the secret key between the sender and the </a:t>
            </a:r>
            <a:r>
              <a:rPr lang="en-IN" sz="2400" dirty="0" smtClean="0"/>
              <a:t>receiver</a:t>
            </a:r>
          </a:p>
          <a:p>
            <a:pPr algn="just"/>
            <a:r>
              <a:rPr lang="en-IN" sz="2400" dirty="0" smtClean="0"/>
              <a:t>No </a:t>
            </a:r>
            <a:r>
              <a:rPr lang="en-IN" sz="2400" dirty="0"/>
              <a:t>one should have access or intercept the secret key during the </a:t>
            </a:r>
            <a:r>
              <a:rPr lang="en-IN" sz="2400" dirty="0" smtClean="0"/>
              <a:t>transfer</a:t>
            </a:r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transfer or rather generation of the secret key at both sides was facilitated by the </a:t>
            </a:r>
            <a:r>
              <a:rPr lang="en-IN" sz="2400" dirty="0" err="1"/>
              <a:t>Diffie</a:t>
            </a:r>
            <a:r>
              <a:rPr lang="en-IN" sz="2400" dirty="0"/>
              <a:t>-Hellman </a:t>
            </a:r>
            <a:r>
              <a:rPr lang="en-IN" sz="2400" dirty="0" smtClean="0"/>
              <a:t>algorithm</a:t>
            </a:r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92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Inputs for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Four variables to be considered: </a:t>
            </a:r>
          </a:p>
          <a:p>
            <a:pPr lvl="1"/>
            <a:r>
              <a:rPr lang="en-IN" dirty="0" smtClean="0"/>
              <a:t>p (prime) Example: 23</a:t>
            </a:r>
          </a:p>
          <a:p>
            <a:pPr lvl="1"/>
            <a:r>
              <a:rPr lang="en-IN" dirty="0" smtClean="0"/>
              <a:t>g (primitive root of p) (g has no common factor in common with p) Example: 9</a:t>
            </a:r>
          </a:p>
          <a:p>
            <a:pPr lvl="1"/>
            <a:r>
              <a:rPr lang="en-IN" dirty="0" smtClean="0"/>
              <a:t>a and b (private values of two users) Example: 4,3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7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Aim:</a:t>
            </a:r>
          </a:p>
          <a:p>
            <a:pPr lvl="1" algn="just"/>
            <a:r>
              <a:rPr lang="en-IN" dirty="0" smtClean="0"/>
              <a:t>To implement </a:t>
            </a:r>
            <a:r>
              <a:rPr lang="en-IN" dirty="0" err="1" smtClean="0"/>
              <a:t>Diffie</a:t>
            </a:r>
            <a:r>
              <a:rPr lang="en-IN" dirty="0" smtClean="0"/>
              <a:t>-Hellman key exchange algorithm using Java</a:t>
            </a:r>
          </a:p>
          <a:p>
            <a:r>
              <a:rPr lang="en-IN" dirty="0" smtClean="0"/>
              <a:t>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Enter the values for p and 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Enter the private key values of two users as a and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Calculate </a:t>
            </a:r>
          </a:p>
          <a:p>
            <a:pPr lvl="2"/>
            <a:r>
              <a:rPr lang="en-IN" dirty="0" smtClean="0"/>
              <a:t>A = </a:t>
            </a:r>
            <a:r>
              <a:rPr lang="en-IN" dirty="0" err="1" smtClean="0"/>
              <a:t>g^a</a:t>
            </a:r>
            <a:r>
              <a:rPr lang="en-IN" dirty="0" smtClean="0"/>
              <a:t> mod p </a:t>
            </a:r>
          </a:p>
          <a:p>
            <a:pPr lvl="2"/>
            <a:r>
              <a:rPr lang="en-IN" dirty="0" smtClean="0"/>
              <a:t>B = </a:t>
            </a:r>
            <a:r>
              <a:rPr lang="en-IN" dirty="0" err="1" smtClean="0"/>
              <a:t>g^b</a:t>
            </a:r>
            <a:r>
              <a:rPr lang="en-IN" dirty="0" smtClean="0"/>
              <a:t> mod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Calculate </a:t>
            </a:r>
          </a:p>
          <a:p>
            <a:pPr lvl="2"/>
            <a:r>
              <a:rPr lang="en-IN" dirty="0" smtClean="0"/>
              <a:t>Sa = </a:t>
            </a:r>
            <a:r>
              <a:rPr lang="en-IN" dirty="0" err="1" smtClean="0"/>
              <a:t>B^a</a:t>
            </a:r>
            <a:r>
              <a:rPr lang="en-IN" dirty="0" smtClean="0"/>
              <a:t> mod p </a:t>
            </a:r>
          </a:p>
          <a:p>
            <a:pPr lvl="2"/>
            <a:r>
              <a:rPr lang="en-IN" dirty="0" err="1" smtClean="0"/>
              <a:t>Sb</a:t>
            </a:r>
            <a:r>
              <a:rPr lang="en-IN" dirty="0" smtClean="0"/>
              <a:t> = </a:t>
            </a:r>
            <a:r>
              <a:rPr lang="en-IN" dirty="0" err="1" smtClean="0"/>
              <a:t>A^b</a:t>
            </a:r>
            <a:r>
              <a:rPr lang="en-IN" dirty="0" smtClean="0"/>
              <a:t> mod p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Display the shared keys Sa and </a:t>
            </a:r>
            <a:r>
              <a:rPr lang="en-IN" dirty="0" err="1" smtClean="0"/>
              <a:t>Sb</a:t>
            </a:r>
            <a:endParaRPr lang="en-IN" dirty="0" smtClean="0"/>
          </a:p>
          <a:p>
            <a:pPr lvl="2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8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439864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import </a:t>
            </a:r>
            <a:r>
              <a:rPr lang="en-IN" sz="1400" dirty="0" err="1" smtClean="0"/>
              <a:t>java.util</a:t>
            </a:r>
            <a:r>
              <a:rPr lang="en-IN" sz="1400" dirty="0" smtClean="0"/>
              <a:t>.*;  </a:t>
            </a:r>
          </a:p>
          <a:p>
            <a:pPr marL="0" indent="0">
              <a:buNone/>
            </a:pPr>
            <a:r>
              <a:rPr lang="en-IN" sz="1400" dirty="0" smtClean="0"/>
              <a:t>class </a:t>
            </a:r>
            <a:r>
              <a:rPr lang="en-IN" sz="1400" dirty="0" err="1" smtClean="0"/>
              <a:t>DiffieHellmanAlgorithmExample</a:t>
            </a:r>
            <a:r>
              <a:rPr lang="en-IN" sz="1400" dirty="0" smtClean="0"/>
              <a:t> {  </a:t>
            </a:r>
          </a:p>
          <a:p>
            <a:pPr marL="0" indent="0">
              <a:buNone/>
            </a:pPr>
            <a:r>
              <a:rPr lang="en-IN" sz="1400" dirty="0" smtClean="0"/>
              <a:t>public static void main(String[] </a:t>
            </a:r>
            <a:r>
              <a:rPr lang="en-IN" sz="1400" dirty="0" err="1" smtClean="0"/>
              <a:t>args</a:t>
            </a:r>
            <a:r>
              <a:rPr lang="en-IN" sz="1400" dirty="0" smtClean="0"/>
              <a:t>)  </a:t>
            </a:r>
          </a:p>
          <a:p>
            <a:pPr marL="0" indent="0">
              <a:buNone/>
            </a:pPr>
            <a:r>
              <a:rPr lang="en-IN" sz="1400" dirty="0" smtClean="0"/>
              <a:t>    {  </a:t>
            </a:r>
          </a:p>
          <a:p>
            <a:pPr marL="0" indent="0">
              <a:buNone/>
            </a:pPr>
            <a:r>
              <a:rPr lang="en-IN" sz="1400" dirty="0" smtClean="0"/>
              <a:t>        long P, G, x, a, y, b, </a:t>
            </a:r>
            <a:r>
              <a:rPr lang="en-IN" sz="1400" dirty="0" err="1" smtClean="0"/>
              <a:t>ka</a:t>
            </a:r>
            <a:r>
              <a:rPr lang="en-IN" sz="1400" dirty="0" smtClean="0"/>
              <a:t>, kb;  </a:t>
            </a:r>
          </a:p>
          <a:p>
            <a:pPr marL="0" indent="0">
              <a:buNone/>
            </a:pPr>
            <a:r>
              <a:rPr lang="en-IN" sz="1400" dirty="0" smtClean="0"/>
              <a:t>        Scanner </a:t>
            </a:r>
            <a:r>
              <a:rPr lang="en-IN" sz="1400" dirty="0" err="1" smtClean="0"/>
              <a:t>sc</a:t>
            </a:r>
            <a:r>
              <a:rPr lang="en-IN" sz="1400" dirty="0" smtClean="0"/>
              <a:t> = new Scanner(System.in);  </a:t>
            </a:r>
          </a:p>
          <a:p>
            <a:pPr marL="0" indent="0">
              <a:buNone/>
            </a:pPr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("Both the users should be agreed upon the public keys G and P");  </a:t>
            </a:r>
          </a:p>
          <a:p>
            <a:pPr marL="0" indent="0">
              <a:buNone/>
            </a:pPr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value for public key G:");  </a:t>
            </a:r>
          </a:p>
          <a:p>
            <a:pPr marL="0" indent="0">
              <a:buNone/>
            </a:pPr>
            <a:r>
              <a:rPr lang="en-IN" sz="1400" dirty="0" smtClean="0"/>
              <a:t>        G = </a:t>
            </a:r>
            <a:r>
              <a:rPr lang="en-IN" sz="1400" dirty="0" err="1" smtClean="0"/>
              <a:t>sc.nextLong</a:t>
            </a:r>
            <a:r>
              <a:rPr lang="en-IN" sz="1400" dirty="0" smtClean="0"/>
              <a:t>();  </a:t>
            </a:r>
          </a:p>
          <a:p>
            <a:pPr marL="0" indent="0">
              <a:buNone/>
            </a:pPr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value for public key P:");  </a:t>
            </a:r>
          </a:p>
          <a:p>
            <a:pPr marL="0" indent="0">
              <a:buNone/>
            </a:pPr>
            <a:r>
              <a:rPr lang="en-IN" sz="1400" dirty="0" smtClean="0"/>
              <a:t>        P = </a:t>
            </a:r>
            <a:r>
              <a:rPr lang="en-IN" sz="1400" dirty="0" err="1" smtClean="0"/>
              <a:t>sc.nextLong</a:t>
            </a:r>
            <a:r>
              <a:rPr lang="en-IN" sz="1400" dirty="0" smtClean="0"/>
              <a:t>();  </a:t>
            </a:r>
          </a:p>
          <a:p>
            <a:pPr marL="0" indent="0">
              <a:buNone/>
            </a:pPr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value for private key a selected by user1:");  </a:t>
            </a:r>
          </a:p>
          <a:p>
            <a:pPr marL="0" indent="0">
              <a:buNone/>
            </a:pPr>
            <a:r>
              <a:rPr lang="en-IN" sz="1400" dirty="0" smtClean="0"/>
              <a:t>        a = </a:t>
            </a:r>
            <a:r>
              <a:rPr lang="en-IN" sz="1400" dirty="0" err="1" smtClean="0"/>
              <a:t>sc.nextLong</a:t>
            </a:r>
            <a:r>
              <a:rPr lang="en-IN" sz="1400" dirty="0" smtClean="0"/>
              <a:t>();  </a:t>
            </a:r>
          </a:p>
          <a:p>
            <a:pPr marL="0" indent="0">
              <a:buNone/>
            </a:pPr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value for private key b selected by user2:");  </a:t>
            </a:r>
          </a:p>
          <a:p>
            <a:pPr marL="0" indent="0">
              <a:buNone/>
            </a:pPr>
            <a:r>
              <a:rPr lang="en-IN" sz="1400" dirty="0" smtClean="0"/>
              <a:t>        b = </a:t>
            </a:r>
            <a:r>
              <a:rPr lang="en-IN" sz="1400" dirty="0" err="1" smtClean="0"/>
              <a:t>sc.nextLong</a:t>
            </a:r>
            <a:r>
              <a:rPr lang="en-IN" sz="1400" dirty="0" smtClean="0"/>
              <a:t>();  </a:t>
            </a:r>
          </a:p>
          <a:p>
            <a:pPr marL="0" indent="0">
              <a:buNone/>
            </a:pPr>
            <a:r>
              <a:rPr lang="en-IN" sz="1400" dirty="0" smtClean="0"/>
              <a:t>        x = </a:t>
            </a:r>
            <a:r>
              <a:rPr lang="en-IN" sz="1400" dirty="0" err="1" smtClean="0"/>
              <a:t>calculatePower</a:t>
            </a:r>
            <a:r>
              <a:rPr lang="en-IN" sz="1400" dirty="0" smtClean="0"/>
              <a:t>(G, a, P);  </a:t>
            </a:r>
          </a:p>
          <a:p>
            <a:pPr marL="0" indent="0">
              <a:buNone/>
            </a:pPr>
            <a:r>
              <a:rPr lang="en-IN" sz="1400" dirty="0" smtClean="0"/>
              <a:t>        y = </a:t>
            </a:r>
            <a:r>
              <a:rPr lang="en-IN" sz="1400" dirty="0" err="1" smtClean="0"/>
              <a:t>calculatePower</a:t>
            </a:r>
            <a:r>
              <a:rPr lang="en-IN" sz="1400" dirty="0" smtClean="0"/>
              <a:t>(G, b, P);  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= </a:t>
            </a:r>
            <a:r>
              <a:rPr lang="en-IN" dirty="0" err="1" smtClean="0"/>
              <a:t>calculatePower</a:t>
            </a:r>
            <a:r>
              <a:rPr lang="en-IN" dirty="0" smtClean="0"/>
              <a:t>(y, a, P);  </a:t>
            </a:r>
          </a:p>
          <a:p>
            <a:pPr marL="0" indent="0">
              <a:buNone/>
            </a:pPr>
            <a:r>
              <a:rPr lang="en-IN" dirty="0" smtClean="0"/>
              <a:t>        kb = </a:t>
            </a:r>
            <a:r>
              <a:rPr lang="en-IN" dirty="0" err="1" smtClean="0"/>
              <a:t>calculatePower</a:t>
            </a:r>
            <a:r>
              <a:rPr lang="en-IN" dirty="0" smtClean="0"/>
              <a:t>(x, b, P);  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("Secret key for User1 is:" + </a:t>
            </a:r>
            <a:r>
              <a:rPr lang="en-IN" dirty="0" err="1" smtClean="0"/>
              <a:t>ka</a:t>
            </a:r>
            <a:r>
              <a:rPr lang="en-IN" dirty="0" smtClean="0"/>
              <a:t>);  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("Secret key for User2 is:" + kb);  </a:t>
            </a:r>
          </a:p>
          <a:p>
            <a:pPr marL="0" indent="0">
              <a:buNone/>
            </a:pPr>
            <a:r>
              <a:rPr lang="en-IN" dirty="0" smtClean="0"/>
              <a:t>    }  </a:t>
            </a:r>
          </a:p>
          <a:p>
            <a:pPr marL="0" indent="0">
              <a:buNone/>
            </a:pPr>
            <a:r>
              <a:rPr lang="en-IN" dirty="0" smtClean="0"/>
              <a:t>    // </a:t>
            </a:r>
            <a:r>
              <a:rPr lang="en-IN" dirty="0" err="1" smtClean="0"/>
              <a:t>calculatePower</a:t>
            </a:r>
            <a:r>
              <a:rPr lang="en-IN" dirty="0" smtClean="0"/>
              <a:t>() to find the value of x ^ y mod P  </a:t>
            </a:r>
          </a:p>
          <a:p>
            <a:pPr marL="0" indent="0">
              <a:buNone/>
            </a:pPr>
            <a:r>
              <a:rPr lang="en-IN" dirty="0" smtClean="0"/>
              <a:t>    private static long </a:t>
            </a:r>
            <a:r>
              <a:rPr lang="en-IN" dirty="0" err="1" smtClean="0"/>
              <a:t>calculatePower</a:t>
            </a:r>
            <a:r>
              <a:rPr lang="en-IN" dirty="0" smtClean="0"/>
              <a:t>(long x, long y, long P)  </a:t>
            </a:r>
          </a:p>
          <a:p>
            <a:pPr marL="0" indent="0">
              <a:buNone/>
            </a:pPr>
            <a:r>
              <a:rPr lang="en-IN" dirty="0" smtClean="0"/>
              <a:t>    {  </a:t>
            </a:r>
          </a:p>
          <a:p>
            <a:pPr marL="0" indent="0">
              <a:buNone/>
            </a:pPr>
            <a:r>
              <a:rPr lang="en-IN" dirty="0" smtClean="0"/>
              <a:t>        long result = 0;          </a:t>
            </a:r>
          </a:p>
          <a:p>
            <a:pPr marL="0" indent="0">
              <a:buNone/>
            </a:pPr>
            <a:r>
              <a:rPr lang="en-IN" dirty="0" smtClean="0"/>
              <a:t>        if (y == 1){  </a:t>
            </a:r>
          </a:p>
          <a:p>
            <a:pPr marL="0" indent="0">
              <a:buNone/>
            </a:pPr>
            <a:r>
              <a:rPr lang="en-IN" dirty="0" smtClean="0"/>
              <a:t>            return x;  </a:t>
            </a:r>
          </a:p>
          <a:p>
            <a:pPr marL="0" indent="0">
              <a:buNone/>
            </a:pPr>
            <a:r>
              <a:rPr lang="en-IN" dirty="0" smtClean="0"/>
              <a:t>        }  </a:t>
            </a:r>
          </a:p>
          <a:p>
            <a:pPr marL="0" indent="0">
              <a:buNone/>
            </a:pPr>
            <a:r>
              <a:rPr lang="en-IN" dirty="0" smtClean="0"/>
              <a:t>        else{  </a:t>
            </a:r>
          </a:p>
          <a:p>
            <a:pPr marL="0" indent="0">
              <a:buNone/>
            </a:pPr>
            <a:r>
              <a:rPr lang="en-IN" dirty="0" smtClean="0"/>
              <a:t>            result = ((long)</a:t>
            </a:r>
            <a:r>
              <a:rPr lang="en-IN" dirty="0" err="1" smtClean="0"/>
              <a:t>Math.pow</a:t>
            </a:r>
            <a:r>
              <a:rPr lang="en-IN" dirty="0" smtClean="0"/>
              <a:t>(x, y)) % P;  </a:t>
            </a:r>
          </a:p>
          <a:p>
            <a:pPr marL="0" indent="0">
              <a:buNone/>
            </a:pPr>
            <a:r>
              <a:rPr lang="en-IN" dirty="0" smtClean="0"/>
              <a:t>            return result;  </a:t>
            </a:r>
          </a:p>
          <a:p>
            <a:pPr marL="0" indent="0">
              <a:buNone/>
            </a:pPr>
            <a:r>
              <a:rPr lang="en-IN" dirty="0" smtClean="0"/>
              <a:t>        }  </a:t>
            </a:r>
          </a:p>
          <a:p>
            <a:pPr marL="0" indent="0">
              <a:buNone/>
            </a:pPr>
            <a:r>
              <a:rPr lang="en-IN" dirty="0" smtClean="0"/>
              <a:t>    }   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7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8" y="1412776"/>
            <a:ext cx="8259834" cy="463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61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493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Diffie-Hellman Key exchange</vt:lpstr>
      <vt:lpstr>Introduction</vt:lpstr>
      <vt:lpstr>Inputs for the algorithm</vt:lpstr>
      <vt:lpstr>PowerPoint Presentation</vt:lpstr>
      <vt:lpstr>PowerPoint Presentation</vt:lpstr>
      <vt:lpstr>Program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Key exchange</dc:title>
  <dc:creator>ADMIN</dc:creator>
  <cp:lastModifiedBy>ADMIN</cp:lastModifiedBy>
  <cp:revision>7</cp:revision>
  <dcterms:created xsi:type="dcterms:W3CDTF">2023-09-07T15:37:30Z</dcterms:created>
  <dcterms:modified xsi:type="dcterms:W3CDTF">2023-09-07T16:09:41Z</dcterms:modified>
</cp:coreProperties>
</file>