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5" r:id="rId6"/>
    <p:sldId id="259" r:id="rId7"/>
    <p:sldId id="260" r:id="rId8"/>
    <p:sldId id="266" r:id="rId9"/>
    <p:sldId id="263" r:id="rId10"/>
    <p:sldId id="267" r:id="rId11"/>
    <p:sldId id="268" r:id="rId12"/>
    <p:sldId id="264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F00BC-8271-4313-B1B5-556625BF1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50DB6-4BCD-4AAD-97A9-5678E7902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AC23C-4E71-4ED1-85D0-89BEFB4AE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4B096-D9C7-4BC6-8DF6-14E72C0B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4696E-9397-49C7-B026-D81BB9DF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1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01C8-C98C-4DD9-9E6C-B978E9CF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68913-04E5-4BA3-BADA-C1954BABE8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121D4-7F7C-48A5-A9FD-1B427ACE5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457A5-E6A6-40C3-B6A9-CD7225900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F9E6E-834A-4453-B611-49524E4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559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C356B-1447-4441-AEDD-57F0C7FD4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FC78A-48C1-4C6B-879F-089E55903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19CB-DCD0-4370-B4E5-620F6D36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4202E-758B-4EBB-8667-38D39BCB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3ED4-CFEB-49EF-A7D0-6553C4D2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665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0DD6-0F76-4CBD-A3D9-93E9C4E8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5A218-4F7C-4644-9A36-AF113D34C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3D68C-3410-4326-A726-0F4182C1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2149E-7E35-4833-9591-C85BD00F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9B4E-DB37-4FAB-ADC9-595109FA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382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E837-262A-4C67-B4DA-6B133211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57394-A3C5-401E-A6AF-383ECB8E2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55653-B137-4F19-8FA0-D21EF5B06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1EFC-F761-4F49-B1C4-4EB53FFD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D684-82F2-4794-B4E3-9D42DB33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4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EAFF8-2DA6-4209-A676-86AAD5F0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0787D-82A6-4718-B356-11DB0AFAD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E88E7-0325-400E-88A9-F8239B03A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AA890-DADD-4C6E-9699-93BFB40A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78CB9-3650-4A80-B156-51FD15FE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D05AC-A736-4662-929E-96DCAE30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139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3B91-0BF8-46EF-9EF8-C405E410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E24F7-4D1D-44C5-AD69-0ECF86981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A4763-24DD-49E8-8DF2-990C42F86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ED1EA-E71A-44A7-B34C-CA700ED7A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6B2D0-311B-496E-9B2E-A507EDD2F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0C5EF-94A5-4D8E-9554-49792415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B1B0C9-3EEF-4E3E-81B3-46B085A2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0138F-152E-4E6F-B3B5-B1B1E4B2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84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13E6-F4E5-4E27-B498-F56AF2E4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F179D-1929-4C5D-9022-9B7B26DB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8A167-B998-4BE4-8718-F72300E9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E7955-6714-4D28-970B-CD9B28B2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6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A9B47-53BC-43D5-B4D9-C0590C89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7CD09-465E-4765-A459-55C262C1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E3CA5-FAEB-45E4-9391-35DD5DB82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10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AF67-CC94-46E2-A99F-8835267B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E7611-14E1-4AA9-9D83-E60B16D7F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D4E78-C4E8-4FDB-924D-2F10A1518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4225F-E16E-4042-B4DE-31DA9B15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369D9-7D92-4D36-8CB9-2C864C86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8C31-35E0-406A-8B8A-453E71FBE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53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5E63-9E3B-4E73-8ECD-8F176571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B394F-1F1A-4E9A-91CE-B9DE3A985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0F151-9457-4861-A9F0-7D22C617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787CF-C13C-4140-A594-B996DB8C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F35C4-C9BF-490D-B0E9-772ADD0A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5EC989-58DA-4641-8661-8D562C8E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906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C738A-DB22-4850-9623-0D5C4BFC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E1DA3-F83B-4C18-B00F-61C355B4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1472-D953-4ED7-975F-EE744DB29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1A8F5-1337-4735-8283-7069DE84CA2B}" type="datetimeFigureOut">
              <a:rPr lang="en-CA" smtClean="0"/>
              <a:t>2020-09-01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3DD6-1AB5-4B3F-A190-BCF2D13F9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3651-8446-45BC-8761-3EC18EDE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8C37-A3AE-4F0A-AF98-3B6974883FD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318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CDBD-8224-461F-A2F3-D8E70C812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C5BF3-6C53-464C-86D0-0FC9020F3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C28B8-790C-4562-967A-3AAD12A0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5F9932B-4E5A-4DCF-AD84-DA8C670BB1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D3302-2B43-40B3-BE00-63B1CDAA9AD1}"/>
              </a:ext>
            </a:extLst>
          </p:cNvPr>
          <p:cNvSpPr txBox="1"/>
          <p:nvPr/>
        </p:nvSpPr>
        <p:spPr>
          <a:xfrm>
            <a:off x="433947" y="4242904"/>
            <a:ext cx="9729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Predicting Team Performance</a:t>
            </a:r>
          </a:p>
          <a:p>
            <a:r>
              <a:rPr lang="en-CA" sz="3200" dirty="0">
                <a:solidFill>
                  <a:schemeClr val="bg1"/>
                </a:solidFill>
              </a:rPr>
              <a:t>based on Player Statistics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F6483-8774-4247-82E2-F0191BA49D53}"/>
              </a:ext>
            </a:extLst>
          </p:cNvPr>
          <p:cNvSpPr txBox="1"/>
          <p:nvPr/>
        </p:nvSpPr>
        <p:spPr>
          <a:xfrm>
            <a:off x="433947" y="5349875"/>
            <a:ext cx="290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Neelan Muthurajah</a:t>
            </a:r>
          </a:p>
        </p:txBody>
      </p:sp>
    </p:spTree>
    <p:extLst>
      <p:ext uri="{BB962C8B-B14F-4D97-AF65-F5344CB8AC3E}">
        <p14:creationId xmlns:p14="http://schemas.microsoft.com/office/powerpoint/2010/main" val="313197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Initial Results- Team Plus/Minus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39053-2BF0-404A-BCF1-D5B05EB6A574}"/>
              </a:ext>
            </a:extLst>
          </p:cNvPr>
          <p:cNvSpPr txBox="1"/>
          <p:nvPr/>
        </p:nvSpPr>
        <p:spPr>
          <a:xfrm>
            <a:off x="1423908" y="4028056"/>
            <a:ext cx="3767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Linear relationship between team Plus/Minus and Win Ratio. Indicates teams with a higher Plus/Minus value perform better than low Plus/Minus teams. </a:t>
            </a:r>
            <a:r>
              <a:rPr lang="en-US" dirty="0">
                <a:solidFill>
                  <a:schemeClr val="bg1"/>
                </a:solidFill>
              </a:rPr>
              <a:t>The linear model yields a R</a:t>
            </a:r>
            <a:r>
              <a:rPr lang="en-US" baseline="30000" dirty="0">
                <a:solidFill>
                  <a:schemeClr val="bg1"/>
                </a:solidFill>
              </a:rPr>
              <a:t>2 </a:t>
            </a:r>
            <a:r>
              <a:rPr lang="en-US" dirty="0">
                <a:solidFill>
                  <a:schemeClr val="bg1"/>
                </a:solidFill>
              </a:rPr>
              <a:t>result with an adjusted 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of 0.8883, making it an even stronger indicator of Win Ratio than Team PER.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03C3649-7684-4D52-A109-F6710C82F9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13301" y="1248489"/>
            <a:ext cx="5802821" cy="4928474"/>
          </a:xfrm>
          <a:prstGeom prst="rect">
            <a:avLst/>
          </a:prstGeom>
        </p:spPr>
      </p:pic>
      <p:sp>
        <p:nvSpPr>
          <p:cNvPr id="15" name="Text Box 2">
            <a:extLst>
              <a:ext uri="{FF2B5EF4-FFF2-40B4-BE49-F238E27FC236}">
                <a16:creationId xmlns:a16="http://schemas.microsoft.com/office/drawing/2014/main" id="{B998E023-36C9-4C9B-9F3F-B48DF131F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323" y="6382947"/>
            <a:ext cx="4420870" cy="2463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4: Scatterplot of Team Win Ratio versus Team Plus/Minus for 2009 to 2010 NBA Season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F4DC96-71A4-40FC-93F9-CF1B0D2B119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5273" y="1254791"/>
            <a:ext cx="5251715" cy="241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5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Initial Results- Team BPM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39053-2BF0-404A-BCF1-D5B05EB6A574}"/>
              </a:ext>
            </a:extLst>
          </p:cNvPr>
          <p:cNvSpPr txBox="1"/>
          <p:nvPr/>
        </p:nvSpPr>
        <p:spPr>
          <a:xfrm>
            <a:off x="796110" y="3932158"/>
            <a:ext cx="46820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Based on the summary statistics, the linear model yields a strong R</a:t>
            </a:r>
            <a:r>
              <a:rPr lang="en-US" sz="1600" baseline="30000" dirty="0">
                <a:solidFill>
                  <a:schemeClr val="bg1"/>
                </a:solidFill>
              </a:rPr>
              <a:t>2 </a:t>
            </a:r>
            <a:r>
              <a:rPr lang="en-US" sz="1600" dirty="0">
                <a:solidFill>
                  <a:schemeClr val="bg1"/>
                </a:solidFill>
              </a:rPr>
              <a:t>result with an adjusted R</a:t>
            </a:r>
            <a:r>
              <a:rPr lang="en-US" sz="1600" baseline="30000" dirty="0">
                <a:solidFill>
                  <a:schemeClr val="bg1"/>
                </a:solidFill>
              </a:rPr>
              <a:t>2</a:t>
            </a:r>
            <a:r>
              <a:rPr lang="en-US" sz="1600" dirty="0">
                <a:solidFill>
                  <a:schemeClr val="bg1"/>
                </a:solidFill>
              </a:rPr>
              <a:t> of 0.9471. The significant F-statistic from the Wald test (F-Statistic significantly greater than 1) further confirms that the linear model fits the data well and that there is a relationship between BPM and Win Ratio. In addition, the results of this test indicate that Team BPM has a stronger relationship with Win Ratio than either Team PER or Team Plus/Minus. </a:t>
            </a:r>
            <a:endParaRPr lang="en-CA" sz="1600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5DD231-CE54-432F-B89D-7BE920D20E6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89226" y="1196224"/>
            <a:ext cx="5782548" cy="4903657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EC1490D6-9CED-4019-B00D-DE5E98398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9387" y="6168986"/>
            <a:ext cx="4420870" cy="2463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3: Scatterplot of Team Win Ratio versus Team BPM for 2009 to 2010 NBA Season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9D939B-A10F-49B3-8ACD-5F0A5C10613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4649" y="1207681"/>
            <a:ext cx="5047488" cy="24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96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Initial 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40935-3028-46B6-8817-EDB4BB23BBCF}"/>
              </a:ext>
            </a:extLst>
          </p:cNvPr>
          <p:cNvSpPr txBox="1"/>
          <p:nvPr/>
        </p:nvSpPr>
        <p:spPr>
          <a:xfrm>
            <a:off x="550927" y="1463894"/>
            <a:ext cx="97784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Exploratory analysis indicated that advanced NBA metrics are better indicators than common 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Advanced NBA metrics consider many common metrics when computing a players overall skill level/value to their team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Although literature review report indicated a strong relationship between Team PER and Win Ratio, BPM and Plus/Minus display an even stronger relationship to team performance </a:t>
            </a:r>
          </a:p>
        </p:txBody>
      </p:sp>
    </p:spTree>
    <p:extLst>
      <p:ext uri="{BB962C8B-B14F-4D97-AF65-F5344CB8AC3E}">
        <p14:creationId xmlns:p14="http://schemas.microsoft.com/office/powerpoint/2010/main" val="337377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Assessing for Multicollinearity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40935-3028-46B6-8817-EDB4BB23BBCF}"/>
              </a:ext>
            </a:extLst>
          </p:cNvPr>
          <p:cNvSpPr txBox="1"/>
          <p:nvPr/>
        </p:nvSpPr>
        <p:spPr>
          <a:xfrm>
            <a:off x="550927" y="1463894"/>
            <a:ext cx="97784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Used the caret package in identifying highly correlated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The code indicated that the following variables were correlated with one another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Rather than remove all 13, I kept variables not correlated with one another. Following variables were kept in the dataset: </a:t>
            </a:r>
            <a:r>
              <a:rPr lang="en-US" i="1" dirty="0">
                <a:solidFill>
                  <a:schemeClr val="bg1"/>
                </a:solidFill>
              </a:rPr>
              <a:t>FGA_Per36Min, ThreeP_Per36Min, TwoP_Per36Min, TRB_Per36Min, PTS_Per36Min, </a:t>
            </a:r>
            <a:r>
              <a:rPr lang="en-US" i="1" dirty="0" err="1">
                <a:solidFill>
                  <a:schemeClr val="bg1"/>
                </a:solidFill>
              </a:rPr>
              <a:t>PER_Advanced</a:t>
            </a:r>
            <a:r>
              <a:rPr lang="en-US" i="1" dirty="0">
                <a:solidFill>
                  <a:schemeClr val="bg1"/>
                </a:solidFill>
              </a:rPr>
              <a:t>, </a:t>
            </a:r>
            <a:r>
              <a:rPr lang="en-US" i="1" dirty="0" err="1">
                <a:solidFill>
                  <a:schemeClr val="bg1"/>
                </a:solidFill>
              </a:rPr>
              <a:t>BPM_Advanced</a:t>
            </a:r>
            <a:r>
              <a:rPr lang="en-US" i="1" dirty="0">
                <a:solidFill>
                  <a:schemeClr val="bg1"/>
                </a:solidFill>
              </a:rPr>
              <a:t> and </a:t>
            </a:r>
            <a:r>
              <a:rPr lang="en-US" i="1" dirty="0" err="1">
                <a:solidFill>
                  <a:schemeClr val="bg1"/>
                </a:solidFill>
              </a:rPr>
              <a:t>TRBPercent_Advanced</a:t>
            </a:r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Decide to remove Win Share attributes considering this metric uses Wins at the end of the season to calculate Win Shares </a:t>
            </a:r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E0E94A-6EE4-48F1-88F0-34F864564C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55502" y="2055813"/>
            <a:ext cx="6489007" cy="822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B71AE8-E9D3-4FB0-B39C-93F7D451929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55502" y="3554278"/>
            <a:ext cx="6572134" cy="57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95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75698" y="329545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Cross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40935-3028-46B6-8817-EDB4BB23BBCF}"/>
              </a:ext>
            </a:extLst>
          </p:cNvPr>
          <p:cNvSpPr txBox="1"/>
          <p:nvPr/>
        </p:nvSpPr>
        <p:spPr>
          <a:xfrm>
            <a:off x="451104" y="957663"/>
            <a:ext cx="97784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Important to test model performance against different subsets of data. Using k-fold cross validation I rigorously trained my model using k-1 data splices.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     </a:t>
            </a:r>
            <a:r>
              <a:rPr lang="en-CA" b="1" i="1" dirty="0">
                <a:solidFill>
                  <a:schemeClr val="bg1"/>
                </a:solidFill>
              </a:rPr>
              <a:t>Results of cross validation using caret package: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8DE306-BD34-495C-9FA9-59D89FB7EF1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2202931"/>
            <a:ext cx="5943600" cy="5988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B6C736-1BE3-4808-857B-E1572C08CCB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38200" y="2917046"/>
            <a:ext cx="3299460" cy="1000760"/>
          </a:xfrm>
          <a:prstGeom prst="rect">
            <a:avLst/>
          </a:prstGeom>
        </p:spPr>
      </p:pic>
      <p:sp>
        <p:nvSpPr>
          <p:cNvPr id="13" name="Text Box 2">
            <a:extLst>
              <a:ext uri="{FF2B5EF4-FFF2-40B4-BE49-F238E27FC236}">
                <a16:creationId xmlns:a16="http://schemas.microsoft.com/office/drawing/2014/main" id="{1B805077-F90A-4FD7-BA3E-592F0996B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9572"/>
            <a:ext cx="4420870" cy="2463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4: Predicted Vs. Observed Results of Cross Validation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2B723D-2155-45FF-BD65-B6072E65F53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47725" y="4407718"/>
            <a:ext cx="5248275" cy="2124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29BDA9-2AFC-4FF2-92A1-30B0E2E4B767}"/>
              </a:ext>
            </a:extLst>
          </p:cNvPr>
          <p:cNvSpPr txBox="1"/>
          <p:nvPr/>
        </p:nvSpPr>
        <p:spPr>
          <a:xfrm>
            <a:off x="7585376" y="1399842"/>
            <a:ext cx="390926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 i="1" dirty="0">
                <a:solidFill>
                  <a:schemeClr val="bg1"/>
                </a:solidFill>
              </a:rPr>
              <a:t>Results: </a:t>
            </a:r>
          </a:p>
          <a:p>
            <a:r>
              <a:rPr lang="en-CA" sz="1600" i="1" dirty="0">
                <a:solidFill>
                  <a:schemeClr val="bg1"/>
                </a:solidFill>
              </a:rPr>
              <a:t>Mean Absolute Error (MAE) and Root mean squared error (RMSE) are two of the most common metrics used to measure accuracy for continuous variables. </a:t>
            </a:r>
          </a:p>
          <a:p>
            <a:endParaRPr lang="en-CA" sz="1600" i="1" dirty="0">
              <a:solidFill>
                <a:schemeClr val="bg1"/>
              </a:solidFill>
            </a:endParaRPr>
          </a:p>
          <a:p>
            <a:r>
              <a:rPr lang="en-CA" sz="1600" i="1" dirty="0">
                <a:solidFill>
                  <a:schemeClr val="bg1"/>
                </a:solidFill>
              </a:rPr>
              <a:t>Root Mean Square Error (RMSE) is the standard deviation of residuals (prediction errors). </a:t>
            </a:r>
          </a:p>
          <a:p>
            <a:endParaRPr lang="en-CA" sz="1600" i="1" dirty="0">
              <a:solidFill>
                <a:schemeClr val="bg1"/>
              </a:solidFill>
            </a:endParaRPr>
          </a:p>
          <a:p>
            <a:r>
              <a:rPr lang="en-CA" sz="1600" i="1" dirty="0">
                <a:solidFill>
                  <a:schemeClr val="bg1"/>
                </a:solidFill>
              </a:rPr>
              <a:t>Mean Absolute Error (MAE) measures the average magnitude of the errors in a set of predictions</a:t>
            </a:r>
          </a:p>
          <a:p>
            <a:endParaRPr lang="en-CA" sz="1600" i="1" dirty="0">
              <a:solidFill>
                <a:schemeClr val="bg1"/>
              </a:solidFill>
            </a:endParaRPr>
          </a:p>
          <a:p>
            <a:r>
              <a:rPr lang="en-CA" sz="1600" i="1" dirty="0">
                <a:solidFill>
                  <a:schemeClr val="bg1"/>
                </a:solidFill>
              </a:rPr>
              <a:t>Both MAE and RMSE are low indicating the model does a good job in predicting Win Ratio. It also indicates better fit of the regression model.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B77F4-26F7-42B5-9F57-73F0BFC024B2}"/>
              </a:ext>
            </a:extLst>
          </p:cNvPr>
          <p:cNvSpPr txBox="1"/>
          <p:nvPr/>
        </p:nvSpPr>
        <p:spPr>
          <a:xfrm>
            <a:off x="7585376" y="5962698"/>
            <a:ext cx="3705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i="1" dirty="0">
                <a:solidFill>
                  <a:schemeClr val="bg1"/>
                </a:solidFill>
              </a:rPr>
              <a:t>*Cross validation done on season metrics from 2009 to 2015. Season 2016-2017 was removed to be used as true test data. </a:t>
            </a:r>
          </a:p>
        </p:txBody>
      </p:sp>
    </p:spTree>
    <p:extLst>
      <p:ext uri="{BB962C8B-B14F-4D97-AF65-F5344CB8AC3E}">
        <p14:creationId xmlns:p14="http://schemas.microsoft.com/office/powerpoint/2010/main" val="32772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8389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75698" y="329545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Feature Selection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40935-3028-46B6-8817-EDB4BB23BBCF}"/>
              </a:ext>
            </a:extLst>
          </p:cNvPr>
          <p:cNvSpPr txBox="1"/>
          <p:nvPr/>
        </p:nvSpPr>
        <p:spPr>
          <a:xfrm>
            <a:off x="451104" y="957663"/>
            <a:ext cx="97784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Important to utilize feature selection techniques to avoid </a:t>
            </a:r>
            <a:r>
              <a:rPr lang="en-CA" b="1" dirty="0">
                <a:solidFill>
                  <a:schemeClr val="bg1"/>
                </a:solidFill>
              </a:rPr>
              <a:t>overfitting. </a:t>
            </a:r>
            <a:r>
              <a:rPr lang="en-CA" dirty="0">
                <a:solidFill>
                  <a:schemeClr val="bg1"/>
                </a:solidFill>
              </a:rPr>
              <a:t>Used Boruta and caret package for feature selection. </a:t>
            </a:r>
            <a:endParaRPr lang="en-CA" b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9BDA9-2AFC-4FF2-92A1-30B0E2E4B767}"/>
              </a:ext>
            </a:extLst>
          </p:cNvPr>
          <p:cNvSpPr txBox="1"/>
          <p:nvPr/>
        </p:nvSpPr>
        <p:spPr>
          <a:xfrm>
            <a:off x="392603" y="5071583"/>
            <a:ext cx="9485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bg1"/>
                </a:solidFill>
              </a:rPr>
              <a:t>Results: </a:t>
            </a:r>
          </a:p>
          <a:p>
            <a:endParaRPr lang="en-CA" i="1" dirty="0">
              <a:solidFill>
                <a:schemeClr val="bg1"/>
              </a:solidFill>
            </a:endParaRPr>
          </a:p>
          <a:p>
            <a:r>
              <a:rPr lang="en-CA" i="1" dirty="0">
                <a:solidFill>
                  <a:schemeClr val="bg1"/>
                </a:solidFill>
              </a:rPr>
              <a:t>Results of only </a:t>
            </a:r>
            <a:r>
              <a:rPr lang="en-CA" b="1" i="1" dirty="0">
                <a:solidFill>
                  <a:schemeClr val="bg1"/>
                </a:solidFill>
              </a:rPr>
              <a:t>BPM</a:t>
            </a:r>
            <a:r>
              <a:rPr lang="en-CA" i="1" dirty="0">
                <a:solidFill>
                  <a:schemeClr val="bg1"/>
                </a:solidFill>
              </a:rPr>
              <a:t> indicated that the variable was significant and resulted in an 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CA" i="1" dirty="0">
                <a:solidFill>
                  <a:schemeClr val="bg1"/>
                </a:solidFill>
              </a:rPr>
              <a:t> of 0.93</a:t>
            </a:r>
          </a:p>
          <a:p>
            <a:r>
              <a:rPr lang="en-CA" i="1" dirty="0">
                <a:solidFill>
                  <a:schemeClr val="bg1"/>
                </a:solidFill>
              </a:rPr>
              <a:t>Results of </a:t>
            </a:r>
            <a:r>
              <a:rPr lang="en-CA" b="1" i="1" dirty="0">
                <a:solidFill>
                  <a:schemeClr val="bg1"/>
                </a:solidFill>
              </a:rPr>
              <a:t>Boruta package </a:t>
            </a:r>
            <a:r>
              <a:rPr lang="en-CA" i="1" dirty="0">
                <a:solidFill>
                  <a:schemeClr val="bg1"/>
                </a:solidFill>
              </a:rPr>
              <a:t>using the </a:t>
            </a:r>
            <a:r>
              <a:rPr lang="en-CA" b="1" i="1" dirty="0">
                <a:solidFill>
                  <a:schemeClr val="bg1"/>
                </a:solidFill>
              </a:rPr>
              <a:t>top 5 variables </a:t>
            </a:r>
            <a:r>
              <a:rPr lang="en-CA" i="1" dirty="0">
                <a:solidFill>
                  <a:schemeClr val="bg1"/>
                </a:solidFill>
              </a:rPr>
              <a:t>resulted in an 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CA" i="1" dirty="0">
                <a:solidFill>
                  <a:schemeClr val="bg1"/>
                </a:solidFill>
              </a:rPr>
              <a:t> of 0.94</a:t>
            </a:r>
          </a:p>
          <a:p>
            <a:endParaRPr lang="en-CA" i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C6CDA8-BAEB-469A-81D0-31CF4ABC42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0585" y="2164477"/>
            <a:ext cx="5943600" cy="3930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CFB108-01CF-4A5B-BE25-BF75902BFBA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30585" y="2665375"/>
            <a:ext cx="4317365" cy="181546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5914CB-21E1-4907-928D-73BC47A43060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726757" y="2128575"/>
            <a:ext cx="3514090" cy="2593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7CE1AAC-A5EC-4D95-944F-54C272F28195}"/>
              </a:ext>
            </a:extLst>
          </p:cNvPr>
          <p:cNvSpPr txBox="1"/>
          <p:nvPr/>
        </p:nvSpPr>
        <p:spPr>
          <a:xfrm>
            <a:off x="451104" y="1727677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bg1"/>
                </a:solidFill>
              </a:rPr>
              <a:t>Results of Caret Package: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F6E6F3-1141-4A62-A30A-1C49641D2DB1}"/>
              </a:ext>
            </a:extLst>
          </p:cNvPr>
          <p:cNvSpPr txBox="1"/>
          <p:nvPr/>
        </p:nvSpPr>
        <p:spPr>
          <a:xfrm>
            <a:off x="7609533" y="1710269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bg1"/>
                </a:solidFill>
              </a:rPr>
              <a:t>Results of Boruta Package: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9E682CDC-C8CA-4349-95DB-63100E833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6058" y="4816053"/>
            <a:ext cx="3486593" cy="2463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5: Important Features based on Boruta Package 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0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FA2A59A-871F-408E-B14F-CD13FB63C6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8550" y="3037364"/>
          <a:ext cx="2374900" cy="1927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2015732663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3405724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Actual Win Ratio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Predictive Win Ratio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19272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GSW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GSW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98894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SAS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SAS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14440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HOU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HOU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771869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BOS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LAC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73642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CLE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UTA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007417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LAC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TOR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199640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TOR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CLE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702840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UTA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BOS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1201423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8389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75698" y="329545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Evaluation on Test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40935-3028-46B6-8817-EDB4BB23BBCF}"/>
              </a:ext>
            </a:extLst>
          </p:cNvPr>
          <p:cNvSpPr txBox="1"/>
          <p:nvPr/>
        </p:nvSpPr>
        <p:spPr>
          <a:xfrm>
            <a:off x="451104" y="957663"/>
            <a:ext cx="97784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Using season data from 2016-2017 I utilized the BPM model to assess win ratio </a:t>
            </a:r>
            <a:endParaRPr lang="en-CA" b="1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9BDA9-2AFC-4FF2-92A1-30B0E2E4B767}"/>
              </a:ext>
            </a:extLst>
          </p:cNvPr>
          <p:cNvSpPr txBox="1"/>
          <p:nvPr/>
        </p:nvSpPr>
        <p:spPr>
          <a:xfrm>
            <a:off x="6345996" y="4752702"/>
            <a:ext cx="54813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bg1"/>
                </a:solidFill>
              </a:rPr>
              <a:t>Results: </a:t>
            </a:r>
          </a:p>
          <a:p>
            <a:endParaRPr lang="en-CA" i="1" dirty="0">
              <a:solidFill>
                <a:schemeClr val="bg1"/>
              </a:solidFill>
            </a:endParaRPr>
          </a:p>
          <a:p>
            <a:r>
              <a:rPr lang="en-CA" i="1" dirty="0">
                <a:solidFill>
                  <a:schemeClr val="bg1"/>
                </a:solidFill>
              </a:rPr>
              <a:t>Box Plus/Minus predicted Win Ratio accurately based on results of RMSE and MAE. High </a:t>
            </a:r>
            <a:r>
              <a:rPr lang="en-US" dirty="0">
                <a:solidFill>
                  <a:schemeClr val="bg1"/>
                </a:solidFill>
              </a:rPr>
              <a:t>R</a:t>
            </a:r>
            <a:r>
              <a:rPr lang="en-US" baseline="30000" dirty="0">
                <a:solidFill>
                  <a:schemeClr val="bg1"/>
                </a:solidFill>
              </a:rPr>
              <a:t>2</a:t>
            </a:r>
            <a:r>
              <a:rPr lang="en-CA" i="1" dirty="0">
                <a:solidFill>
                  <a:schemeClr val="bg1"/>
                </a:solidFill>
              </a:rPr>
              <a:t> also indicate that BPM explains much of the variation in Win Ratio. Top 10 teams in the league based on Win Ratio are identical, just in a different order. </a:t>
            </a:r>
          </a:p>
          <a:p>
            <a:endParaRPr lang="en-CA" i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E1AAC-A5EC-4D95-944F-54C272F28195}"/>
              </a:ext>
            </a:extLst>
          </p:cNvPr>
          <p:cNvSpPr txBox="1"/>
          <p:nvPr/>
        </p:nvSpPr>
        <p:spPr>
          <a:xfrm>
            <a:off x="475698" y="1460370"/>
            <a:ext cx="390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1" dirty="0">
                <a:solidFill>
                  <a:schemeClr val="bg1"/>
                </a:solidFill>
              </a:rPr>
              <a:t>Results of “True” Test Data: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57404E-A002-4725-8061-D3E9DEA3CBF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399" y="1897685"/>
            <a:ext cx="5894892" cy="39705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AA40BA7-5CBA-4927-AC92-AC6638D8B1C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5996" y="1893714"/>
            <a:ext cx="5652299" cy="56007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E9A01BA-21A8-4CE7-AD87-E6E7F3E29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987360"/>
              </p:ext>
            </p:extLst>
          </p:nvPr>
        </p:nvGraphicFramePr>
        <p:xfrm>
          <a:off x="7777925" y="2586169"/>
          <a:ext cx="2788439" cy="1735074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237649">
                  <a:extLst>
                    <a:ext uri="{9D8B030D-6E8A-4147-A177-3AD203B41FA5}">
                      <a16:colId xmlns:a16="http://schemas.microsoft.com/office/drawing/2014/main" val="2508049956"/>
                    </a:ext>
                  </a:extLst>
                </a:gridCol>
                <a:gridCol w="1550790">
                  <a:extLst>
                    <a:ext uri="{9D8B030D-6E8A-4147-A177-3AD203B41FA5}">
                      <a16:colId xmlns:a16="http://schemas.microsoft.com/office/drawing/2014/main" val="293636488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Actual Win Ratio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Predictive Win Ratio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3887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GSW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GSW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187282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SAS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SAS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853373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HOU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HOU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437227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BOS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LAC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007339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CLE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UTA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305269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LAC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TOR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438990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TOR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CLE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29732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>
                          <a:effectLst/>
                        </a:rPr>
                        <a:t>UTA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dirty="0">
                          <a:effectLst/>
                        </a:rPr>
                        <a:t>BOS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34468799"/>
                  </a:ext>
                </a:extLst>
              </a:tr>
            </a:tbl>
          </a:graphicData>
        </a:graphic>
      </p:graphicFrame>
      <p:sp>
        <p:nvSpPr>
          <p:cNvPr id="23" name="Text Box 2">
            <a:extLst>
              <a:ext uri="{FF2B5EF4-FFF2-40B4-BE49-F238E27FC236}">
                <a16:creationId xmlns:a16="http://schemas.microsoft.com/office/drawing/2014/main" id="{DF3BCC95-F540-407A-8EF9-D66A3F4F8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0382" y="4419393"/>
            <a:ext cx="5580380" cy="2463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en-US" sz="9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6: Top 10 Teams of the 2016-2017 NBA Season based on Actual Win Ratio Vs. Predictive Win Ratio</a:t>
            </a:r>
            <a:endParaRPr lang="en-CA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47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B40935-3028-46B6-8817-EDB4BB23BBCF}"/>
              </a:ext>
            </a:extLst>
          </p:cNvPr>
          <p:cNvSpPr txBox="1"/>
          <p:nvPr/>
        </p:nvSpPr>
        <p:spPr>
          <a:xfrm>
            <a:off x="550927" y="1463894"/>
            <a:ext cx="9778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BPM is a valid predictor of Win Ratio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Replicated study highlighted key findings in previous literature review reports but went one step further in identifying a better variable for predicting Win Ratio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Advanced NBA metrics consider many common metrics when computing a players overall skill level/value to their team and are better to utilize than common metrics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Previous studies on this topic lacked the use of all available variables. This study utilized all available metrics and therefore identified a key variable (BPM)that was not leveraged in either study indicated in the literature review section</a:t>
            </a:r>
          </a:p>
        </p:txBody>
      </p:sp>
    </p:spTree>
    <p:extLst>
      <p:ext uri="{BB962C8B-B14F-4D97-AF65-F5344CB8AC3E}">
        <p14:creationId xmlns:p14="http://schemas.microsoft.com/office/powerpoint/2010/main" val="329090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2886C-735E-4D35-A9CD-5FD716140DF3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Objective/Purpose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6F636-770F-4165-A21C-B25A6F4BFE33}"/>
              </a:ext>
            </a:extLst>
          </p:cNvPr>
          <p:cNvSpPr txBox="1"/>
          <p:nvPr/>
        </p:nvSpPr>
        <p:spPr>
          <a:xfrm>
            <a:off x="451104" y="1399362"/>
            <a:ext cx="1092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Project analyzes the correlation between individual player statistics and team performance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Develop a linear regression model that can be leveraged in forecasting all 30 NBA teams 2016-2017 regular season performance based on common and advanced player statistics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21183-4376-49BF-8BB7-38DDE0A7C53E}"/>
              </a:ext>
            </a:extLst>
          </p:cNvPr>
          <p:cNvSpPr txBox="1"/>
          <p:nvPr/>
        </p:nvSpPr>
        <p:spPr>
          <a:xfrm>
            <a:off x="633984" y="3322051"/>
            <a:ext cx="10924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Questions Considered: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</a:rPr>
              <a:t>How to measure team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</a:rPr>
              <a:t>Training and test datasets to use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dirty="0">
                <a:solidFill>
                  <a:schemeClr val="bg1"/>
                </a:solidFill>
              </a:rPr>
              <a:t>KPI’s to include </a:t>
            </a:r>
          </a:p>
        </p:txBody>
      </p:sp>
    </p:spTree>
    <p:extLst>
      <p:ext uri="{BB962C8B-B14F-4D97-AF65-F5344CB8AC3E}">
        <p14:creationId xmlns:p14="http://schemas.microsoft.com/office/powerpoint/2010/main" val="301314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6F636-770F-4165-A21C-B25A6F4BFE33}"/>
              </a:ext>
            </a:extLst>
          </p:cNvPr>
          <p:cNvSpPr txBox="1"/>
          <p:nvPr/>
        </p:nvSpPr>
        <p:spPr>
          <a:xfrm>
            <a:off x="451104" y="4298497"/>
            <a:ext cx="109240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Player statistics recorded via </a:t>
            </a:r>
            <a:r>
              <a:rPr lang="en-CA" dirty="0" err="1">
                <a:solidFill>
                  <a:schemeClr val="bg1"/>
                </a:solidFill>
              </a:rPr>
              <a:t>boxscores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CA" dirty="0">
                <a:solidFill>
                  <a:schemeClr val="bg1"/>
                </a:solidFill>
              </a:rPr>
              <a:t>Includes common statistics such as rebounds, points, assists, blocks, turnovers, field goal % etc. 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Advancement in NBA statistics allowed for more robust and indicative metrics for a players contribution to their respective team –Include PER, BPM, Plus/Minus, VORP, Win Shares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CA" dirty="0">
                <a:solidFill>
                  <a:schemeClr val="bg1"/>
                </a:solidFill>
              </a:rPr>
              <a:t>These metrics are adjusted for different styles of play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CA" dirty="0">
                <a:solidFill>
                  <a:schemeClr val="bg1"/>
                </a:solidFill>
              </a:rPr>
              <a:t>Standardized across the NBA to allow for a fair comparison between players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CA" dirty="0">
                <a:solidFill>
                  <a:schemeClr val="bg1"/>
                </a:solidFill>
              </a:rPr>
              <a:t>Combination of various common NBA metrics are used in determining these advanced statistics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Questions Considered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E82A1-B08C-4BA2-B251-589ABEA41DB5}"/>
              </a:ext>
            </a:extLst>
          </p:cNvPr>
          <p:cNvSpPr txBox="1"/>
          <p:nvPr/>
        </p:nvSpPr>
        <p:spPr>
          <a:xfrm>
            <a:off x="548640" y="1295364"/>
            <a:ext cx="972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>
                <a:solidFill>
                  <a:schemeClr val="accent2"/>
                </a:solidFill>
              </a:rPr>
              <a:t>Measuring Team Performance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5FFA1-AE13-4BCB-9325-0CCB48B20F8F}"/>
              </a:ext>
            </a:extLst>
          </p:cNvPr>
          <p:cNvSpPr txBox="1"/>
          <p:nvPr/>
        </p:nvSpPr>
        <p:spPr>
          <a:xfrm>
            <a:off x="429768" y="1820839"/>
            <a:ext cx="109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Win Ratio (Wins/82) will be used to measure team performance (Target Variable)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EE97-754D-4E7C-BCE0-3D208AF2F866}"/>
              </a:ext>
            </a:extLst>
          </p:cNvPr>
          <p:cNvSpPr txBox="1"/>
          <p:nvPr/>
        </p:nvSpPr>
        <p:spPr>
          <a:xfrm>
            <a:off x="548640" y="2496719"/>
            <a:ext cx="972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>
                <a:solidFill>
                  <a:schemeClr val="accent2"/>
                </a:solidFill>
              </a:rPr>
              <a:t>Training and Test Datasets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450A89-E3DF-46A5-BB97-28E590912F42}"/>
              </a:ext>
            </a:extLst>
          </p:cNvPr>
          <p:cNvSpPr txBox="1"/>
          <p:nvPr/>
        </p:nvSpPr>
        <p:spPr>
          <a:xfrm>
            <a:off x="429768" y="3059668"/>
            <a:ext cx="1092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Datasets obtained from Basketball-Reference.com and ESPN.com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D94476-9490-4B60-9255-2EC96FEEB2FC}"/>
              </a:ext>
            </a:extLst>
          </p:cNvPr>
          <p:cNvSpPr txBox="1"/>
          <p:nvPr/>
        </p:nvSpPr>
        <p:spPr>
          <a:xfrm>
            <a:off x="548640" y="3733601"/>
            <a:ext cx="9729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i="1" dirty="0">
                <a:solidFill>
                  <a:schemeClr val="accent2"/>
                </a:solidFill>
              </a:rPr>
              <a:t>KPI’s to Include</a:t>
            </a:r>
          </a:p>
        </p:txBody>
      </p:sp>
    </p:spTree>
    <p:extLst>
      <p:ext uri="{BB962C8B-B14F-4D97-AF65-F5344CB8AC3E}">
        <p14:creationId xmlns:p14="http://schemas.microsoft.com/office/powerpoint/2010/main" val="263329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Hollinger’s PER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5FFA1-AE13-4BCB-9325-0CCB48B20F8F}"/>
              </a:ext>
            </a:extLst>
          </p:cNvPr>
          <p:cNvSpPr txBox="1"/>
          <p:nvPr/>
        </p:nvSpPr>
        <p:spPr>
          <a:xfrm>
            <a:off x="550928" y="1463894"/>
            <a:ext cx="47160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Player Efficiency Rating (PER) was developed by John Hollinger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All in one basketball rating- attempts to translate all a players contributions into a single number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Per minute performance metric and adjusted for team pace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Incorporates a players accomplishments such as field goals, free throws, 3-pointers, rebounds, blocks and steals as well as negative ones such as missed shots, turnovers and personal fouls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2961E9-CDD3-4BE7-AFEC-88A75E82B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361" y="1511187"/>
            <a:ext cx="2820549" cy="38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5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744615" y="404169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Literature Review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5FFA1-AE13-4BCB-9325-0CCB48B20F8F}"/>
              </a:ext>
            </a:extLst>
          </p:cNvPr>
          <p:cNvSpPr txBox="1"/>
          <p:nvPr/>
        </p:nvSpPr>
        <p:spPr>
          <a:xfrm>
            <a:off x="550927" y="1463894"/>
            <a:ext cx="97784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Many others have asked a similar question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However these papers lacked the use of all available metrics</a:t>
            </a:r>
          </a:p>
          <a:p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One report only focused on the relationship between win % and PER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Second report focused on relationship between win % and common NBA statistics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The goal of this project is to incorporate both sets of data</a:t>
            </a:r>
          </a:p>
        </p:txBody>
      </p:sp>
    </p:spTree>
    <p:extLst>
      <p:ext uri="{BB962C8B-B14F-4D97-AF65-F5344CB8AC3E}">
        <p14:creationId xmlns:p14="http://schemas.microsoft.com/office/powerpoint/2010/main" val="69388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6F636-770F-4165-A21C-B25A6F4BFE33}"/>
              </a:ext>
            </a:extLst>
          </p:cNvPr>
          <p:cNvSpPr txBox="1"/>
          <p:nvPr/>
        </p:nvSpPr>
        <p:spPr>
          <a:xfrm>
            <a:off x="280416" y="1471037"/>
            <a:ext cx="10924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Data was obtained from Basketball-Reference.com and ESPN.com for the past eight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Data was available in csv format which allowed for easy data retrieval </a:t>
            </a:r>
          </a:p>
          <a:p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For common NBA statistics such as points, assists and rebounds, per 36 minute rates were used to standardize all players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Experimental Design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38B68-4DF2-49F6-AF0F-DD0793B4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" y="3864705"/>
            <a:ext cx="11382703" cy="22226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9A1D16A-C4DD-4A7C-8FD4-3007C78AF982}"/>
              </a:ext>
            </a:extLst>
          </p:cNvPr>
          <p:cNvSpPr txBox="1"/>
          <p:nvPr/>
        </p:nvSpPr>
        <p:spPr>
          <a:xfrm rot="20005482">
            <a:off x="4242960" y="4788732"/>
            <a:ext cx="2615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ILLUSTRATIVE PURPOSES</a:t>
            </a:r>
          </a:p>
        </p:txBody>
      </p:sp>
    </p:spTree>
    <p:extLst>
      <p:ext uri="{BB962C8B-B14F-4D97-AF65-F5344CB8AC3E}">
        <p14:creationId xmlns:p14="http://schemas.microsoft.com/office/powerpoint/2010/main" val="366729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6F636-770F-4165-A21C-B25A6F4BFE33}"/>
              </a:ext>
            </a:extLst>
          </p:cNvPr>
          <p:cNvSpPr txBox="1"/>
          <p:nvPr/>
        </p:nvSpPr>
        <p:spPr>
          <a:xfrm>
            <a:off x="207264" y="1409482"/>
            <a:ext cx="1092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Data was aggregated on a per team basis in R in order to create simple regressions, correlations, scatterplots and cross validation between the different predictor variables and Win Ratio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More weighting was placed on a player based on % of minutes played for that team 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Experimental Design Continued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F9C200-6323-41F8-AF00-CBD7AA27D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86" y="2794640"/>
            <a:ext cx="10696538" cy="3838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0F15F3-B728-4647-A587-A789691743A2}"/>
              </a:ext>
            </a:extLst>
          </p:cNvPr>
          <p:cNvSpPr txBox="1"/>
          <p:nvPr/>
        </p:nvSpPr>
        <p:spPr>
          <a:xfrm rot="20005482">
            <a:off x="4468738" y="4604390"/>
            <a:ext cx="2615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i="1" dirty="0">
                <a:solidFill>
                  <a:srgbClr val="FF0000"/>
                </a:solidFill>
              </a:rPr>
              <a:t>ILLUSTRATIVE PURPOSES</a:t>
            </a:r>
          </a:p>
        </p:txBody>
      </p:sp>
    </p:spTree>
    <p:extLst>
      <p:ext uri="{BB962C8B-B14F-4D97-AF65-F5344CB8AC3E}">
        <p14:creationId xmlns:p14="http://schemas.microsoft.com/office/powerpoint/2010/main" val="43300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5F2DF8-8311-4367-B41C-1B5276BCA6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27375" y="3615722"/>
          <a:ext cx="5937250" cy="7711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68625">
                  <a:extLst>
                    <a:ext uri="{9D8B030D-6E8A-4147-A177-3AD203B41FA5}">
                      <a16:colId xmlns:a16="http://schemas.microsoft.com/office/drawing/2014/main" val="2241203933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1398853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Independent Variable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Win Ratio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0352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PER_Advanced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868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Plus/Minus_Per36Min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0.94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0097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BPM_Advanced </a:t>
                      </a:r>
                      <a:endParaRPr lang="en-C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0.97</a:t>
                      </a:r>
                      <a:endParaRPr lang="en-C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54778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Initial Results- Exploratory Analysis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7FAC4-B6CC-4E1D-9A1A-5A223C9E2331}"/>
              </a:ext>
            </a:extLst>
          </p:cNvPr>
          <p:cNvSpPr txBox="1"/>
          <p:nvPr/>
        </p:nvSpPr>
        <p:spPr>
          <a:xfrm>
            <a:off x="280416" y="1471037"/>
            <a:ext cx="109240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Using a subset of data (Season results from 2009-2010) I visualized early relationships between predictor variables and Win Ratio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Correlation matrix assisted in identifying three variables that had a strong correlation with Win Ratio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24E3FB-EE45-4142-856E-3998F4B3B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96150"/>
              </p:ext>
            </p:extLst>
          </p:nvPr>
        </p:nvGraphicFramePr>
        <p:xfrm>
          <a:off x="1880481" y="3391496"/>
          <a:ext cx="8087608" cy="189135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043804">
                  <a:extLst>
                    <a:ext uri="{9D8B030D-6E8A-4147-A177-3AD203B41FA5}">
                      <a16:colId xmlns:a16="http://schemas.microsoft.com/office/drawing/2014/main" val="682779918"/>
                    </a:ext>
                  </a:extLst>
                </a:gridCol>
                <a:gridCol w="4043804">
                  <a:extLst>
                    <a:ext uri="{9D8B030D-6E8A-4147-A177-3AD203B41FA5}">
                      <a16:colId xmlns:a16="http://schemas.microsoft.com/office/drawing/2014/main" val="219032500"/>
                    </a:ext>
                  </a:extLst>
                </a:gridCol>
              </a:tblGrid>
              <a:tr h="472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Independent Variable 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Win Ratio 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1764663"/>
                  </a:ext>
                </a:extLst>
              </a:tr>
              <a:tr h="472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PER_Advanced 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0.84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1658633"/>
                  </a:ext>
                </a:extLst>
              </a:tr>
              <a:tr h="472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Plus/Minus_Per36Min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0.94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1487772"/>
                  </a:ext>
                </a:extLst>
              </a:tr>
              <a:tr h="4728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BPM_Advanced </a:t>
                      </a:r>
                      <a:endParaRPr lang="en-CA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0.97</a:t>
                      </a:r>
                      <a:endParaRPr lang="en-CA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6774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6BA2B03-0A3C-4BBD-BC9B-58867727A143}"/>
              </a:ext>
            </a:extLst>
          </p:cNvPr>
          <p:cNvSpPr txBox="1"/>
          <p:nvPr/>
        </p:nvSpPr>
        <p:spPr>
          <a:xfrm>
            <a:off x="2178755" y="5402813"/>
            <a:ext cx="7789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*Figure 1: Pearson Correlation between Independent variables and Win Ratio 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494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5189-B01A-41F4-848E-6C15C378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F560B-5811-4C98-8B2F-E3DB1E791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BCB6D-6E10-45B4-A783-51446F85F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9D6D80-FDA8-4B83-BACA-F27AC9A31F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F0F2AB-49D2-41B3-A894-5AE509644D32}"/>
              </a:ext>
            </a:extLst>
          </p:cNvPr>
          <p:cNvSpPr txBox="1"/>
          <p:nvPr/>
        </p:nvSpPr>
        <p:spPr>
          <a:xfrm>
            <a:off x="451104" y="443131"/>
            <a:ext cx="9729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chemeClr val="bg1"/>
                </a:solidFill>
              </a:rPr>
              <a:t>Initial Results- Team PER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7DCC04-C9F2-40D4-85F9-ED390CAEE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0" y="1237089"/>
            <a:ext cx="5368567" cy="22899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139053-2BF0-404A-BCF1-D5B05EB6A574}"/>
              </a:ext>
            </a:extLst>
          </p:cNvPr>
          <p:cNvSpPr txBox="1"/>
          <p:nvPr/>
        </p:nvSpPr>
        <p:spPr>
          <a:xfrm>
            <a:off x="1082893" y="3760551"/>
            <a:ext cx="37679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Linear relationship between team PER and win ratio. Indicates teams with a higher PER value perform better than low PER teams.  High adjusted R-squared value indicates model fits data well. Replication yielded similar results compared to Literature Review paper.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6DCF6D-E588-4B7D-87B3-CFC3674EF43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206767" y="1225799"/>
            <a:ext cx="5702644" cy="4951163"/>
          </a:xfrm>
          <a:prstGeom prst="rect">
            <a:avLst/>
          </a:prstGeom>
        </p:spPr>
      </p:pic>
      <p:sp>
        <p:nvSpPr>
          <p:cNvPr id="14" name="Text Box 2">
            <a:extLst>
              <a:ext uri="{FF2B5EF4-FFF2-40B4-BE49-F238E27FC236}">
                <a16:creationId xmlns:a16="http://schemas.microsoft.com/office/drawing/2014/main" id="{FA7D566E-5015-4F4C-9609-2373789CB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2310" y="6357143"/>
            <a:ext cx="4301490" cy="24638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9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2: Scatterplot of Team Win Ratio versus Team PER for 2009 to 2010 NBA Season</a:t>
            </a:r>
            <a:endParaRPr lang="en-CA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1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1417</Words>
  <Application>Microsoft Office PowerPoint</Application>
  <PresentationFormat>Widescreen</PresentationFormat>
  <Paragraphs>205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Neelan Muthurajah</dc:creator>
  <cp:lastModifiedBy>Neelan Muthurajah</cp:lastModifiedBy>
  <cp:revision>56</cp:revision>
  <dcterms:created xsi:type="dcterms:W3CDTF">2017-10-30T01:33:48Z</dcterms:created>
  <dcterms:modified xsi:type="dcterms:W3CDTF">2020-09-01T13:25:16Z</dcterms:modified>
</cp:coreProperties>
</file>