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1" r:id="rId6"/>
    <p:sldId id="259" r:id="rId7"/>
    <p:sldId id="258" r:id="rId8"/>
    <p:sldId id="260" r:id="rId9"/>
    <p:sldId id="286" r:id="rId10"/>
    <p:sldId id="287" r:id="rId11"/>
    <p:sldId id="289" r:id="rId12"/>
    <p:sldId id="288" r:id="rId13"/>
    <p:sldId id="290" r:id="rId14"/>
    <p:sldId id="291" r:id="rId15"/>
    <p:sldId id="292" r:id="rId16"/>
    <p:sldId id="293" r:id="rId17"/>
    <p:sldId id="294" r:id="rId18"/>
    <p:sldId id="296" r:id="rId19"/>
    <p:sldId id="297" r:id="rId20"/>
    <p:sldId id="295" r:id="rId21"/>
    <p:sldId id="298" r:id="rId22"/>
    <p:sldId id="299" r:id="rId23"/>
    <p:sldId id="300" r:id="rId24"/>
    <p:sldId id="301" r:id="rId25"/>
    <p:sldId id="302" r:id="rId26"/>
    <p:sldId id="303" r:id="rId27"/>
    <p:sldId id="304" r:id="rId28"/>
    <p:sldId id="305" r:id="rId29"/>
    <p:sldId id="306" r:id="rId30"/>
    <p:sldId id="307" r:id="rId31"/>
    <p:sldId id="309" r:id="rId32"/>
    <p:sldId id="308"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265" r:id="rId46"/>
    <p:sldId id="27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110A-F7CA-4ECD-A89B-4402EB14B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9C99C28-0801-4E70-807B-2587FC9AE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4C78D3-AA2F-411F-AC28-4D2265D1FF69}"/>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FBEDC159-873C-43B6-9720-4927723D0E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A22F1B-8CA6-4347-B0B1-3861A0962551}"/>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163937232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8765-40BC-4477-8A89-4A7619BF04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DA0F65F-99BD-4C51-9987-3FC1B3146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858A44-8C75-4116-8635-34D1BE150C0C}"/>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9E1A41EB-7CC7-4604-B737-61A0BD1417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A5E6C2-A215-4774-B662-F092CB603BA7}"/>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75175923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F3D72-E066-4F3E-AD12-AE80C8D344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86DD7F-BD5E-4090-A3BC-EA5381234E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B513B3-0596-42EB-A644-CD9FDCE35F93}"/>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FC160C0D-FC1D-413D-A824-B206563E0BA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3C3A69B-46B4-413C-B738-5883A94D399A}"/>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48373987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C896-E6A1-41C8-B293-D771F01857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F8B8CFD-D06B-4BBE-BDED-39BF16018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4DAB99-67C4-4FD8-9B82-A4DF1630EFDB}"/>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37F2466A-3D9B-40C4-8FC3-AA50EB63D7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62FF29-9931-404A-A84E-EA5D7EF95F6B}"/>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102009471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7DC-121C-44B7-978A-C2DBCBF37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709E1C8-4D73-421F-9548-9221411CC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05F7B-858E-44F0-B1F0-8EBC18815EA5}"/>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A555C024-54D8-472C-95A9-76BB04252F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4E536E-1205-485C-AF4A-6389860AE531}"/>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42159729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070C-DBDE-48EF-8AD2-9D00EFB9C6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4CD359-FECC-4E70-97EF-62E1C7D84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2F33E3-95D9-4615-B567-4DF1F12D1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F90C685-5B38-448E-B057-EBACA65EF241}"/>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6" name="Footer Placeholder 5">
            <a:extLst>
              <a:ext uri="{FF2B5EF4-FFF2-40B4-BE49-F238E27FC236}">
                <a16:creationId xmlns:a16="http://schemas.microsoft.com/office/drawing/2014/main" id="{BFC85D3A-4F4C-445E-82D7-7B878FD4B8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5D984E8-8464-436E-9FE3-4B49C912F0B7}"/>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343689505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7010-F76B-46F4-98E1-1359791CD9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79CED3A-EFCB-49B5-84CC-15F049C0D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4C6D0-FF7E-4AD1-8794-001471F951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343F752-C75A-41CA-899F-DC2402E8E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BDBA2-7A3A-4A14-9730-4B8F14D45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0D179D9-2026-4163-8E20-573EBFE5C6D1}"/>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8" name="Footer Placeholder 7">
            <a:extLst>
              <a:ext uri="{FF2B5EF4-FFF2-40B4-BE49-F238E27FC236}">
                <a16:creationId xmlns:a16="http://schemas.microsoft.com/office/drawing/2014/main" id="{78339936-60CA-449B-9C7D-638C21D4E30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479C99C-0847-4F4B-8A34-DACE77583A9B}"/>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390004700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BDBF-B2C4-4AA8-836A-D64D5D1005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8BE58FA-9A8C-412F-A38C-1A8AE249D30E}"/>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4" name="Footer Placeholder 3">
            <a:extLst>
              <a:ext uri="{FF2B5EF4-FFF2-40B4-BE49-F238E27FC236}">
                <a16:creationId xmlns:a16="http://schemas.microsoft.com/office/drawing/2014/main" id="{8FAC68F0-9FB6-447C-A3A6-5BDDBE5E674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F9DD356-CB0E-4B0B-B5C2-D7AC1F47B778}"/>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377564384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6BA48-81F7-4EDE-9232-E9C9B5E0A28B}"/>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3" name="Footer Placeholder 2">
            <a:extLst>
              <a:ext uri="{FF2B5EF4-FFF2-40B4-BE49-F238E27FC236}">
                <a16:creationId xmlns:a16="http://schemas.microsoft.com/office/drawing/2014/main" id="{3C94936C-4CDD-4568-B69F-0EE42CE512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CFF8F65-704F-4FBD-B991-6493B88C8A9C}"/>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2081879131"/>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A113-044D-4E61-ACD3-58FF9B0C6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D0CBAC4-CE66-42D5-BF35-7EE0FFBE8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97A9F60-27EA-4CC5-9E0E-35DE78650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A4CB7-FA3F-4166-95E7-D7F0DB868984}"/>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6" name="Footer Placeholder 5">
            <a:extLst>
              <a:ext uri="{FF2B5EF4-FFF2-40B4-BE49-F238E27FC236}">
                <a16:creationId xmlns:a16="http://schemas.microsoft.com/office/drawing/2014/main" id="{0CE6954D-7839-409C-96A8-88A658B7AA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189555-1933-4CC6-A5CB-C9F1ACBBF2E6}"/>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205663153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AB6E-BB19-42C2-81C0-34D35D75E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ADCE1F-9CE0-47CE-912C-C0C5A1A5A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70D02A3-471D-4ECB-A553-C289085F9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825D6-7F0E-492D-8A98-E3F9B5309BA5}"/>
              </a:ext>
            </a:extLst>
          </p:cNvPr>
          <p:cNvSpPr>
            <a:spLocks noGrp="1"/>
          </p:cNvSpPr>
          <p:nvPr>
            <p:ph type="dt" sz="half" idx="10"/>
          </p:nvPr>
        </p:nvSpPr>
        <p:spPr/>
        <p:txBody>
          <a:bodyPr/>
          <a:lstStyle/>
          <a:p>
            <a:fld id="{FC872E8B-3E08-4A1D-825D-4A228BF98520}" type="datetimeFigureOut">
              <a:rPr lang="en-CA" smtClean="0"/>
              <a:t>2022-04-20</a:t>
            </a:fld>
            <a:endParaRPr lang="en-CA"/>
          </a:p>
        </p:txBody>
      </p:sp>
      <p:sp>
        <p:nvSpPr>
          <p:cNvPr id="6" name="Footer Placeholder 5">
            <a:extLst>
              <a:ext uri="{FF2B5EF4-FFF2-40B4-BE49-F238E27FC236}">
                <a16:creationId xmlns:a16="http://schemas.microsoft.com/office/drawing/2014/main" id="{1B416352-1C03-4A60-88F3-3576F235D4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CE5925-0178-41AF-8969-3980C8B35504}"/>
              </a:ext>
            </a:extLst>
          </p:cNvPr>
          <p:cNvSpPr>
            <a:spLocks noGrp="1"/>
          </p:cNvSpPr>
          <p:nvPr>
            <p:ph type="sldNum" sz="quarter" idx="12"/>
          </p:nvPr>
        </p:nvSpPr>
        <p:spPr/>
        <p:txBody>
          <a:bodyPr/>
          <a:lstStyle/>
          <a:p>
            <a:fld id="{10748208-3068-4D2F-99F5-122340B24EEC}" type="slidenum">
              <a:rPr lang="en-CA" smtClean="0"/>
              <a:t>‹#›</a:t>
            </a:fld>
            <a:endParaRPr lang="en-CA"/>
          </a:p>
        </p:txBody>
      </p:sp>
    </p:spTree>
    <p:extLst>
      <p:ext uri="{BB962C8B-B14F-4D97-AF65-F5344CB8AC3E}">
        <p14:creationId xmlns:p14="http://schemas.microsoft.com/office/powerpoint/2010/main" val="2331417306"/>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8EB9-E693-453D-B447-56FAA6C4E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68A31D-7AE5-496E-AEFF-3F3418FCA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7B5BBF-F008-4462-A95A-9E8475AE7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72E8B-3E08-4A1D-825D-4A228BF98520}" type="datetimeFigureOut">
              <a:rPr lang="en-CA" smtClean="0"/>
              <a:t>2022-04-20</a:t>
            </a:fld>
            <a:endParaRPr lang="en-CA"/>
          </a:p>
        </p:txBody>
      </p:sp>
      <p:sp>
        <p:nvSpPr>
          <p:cNvPr id="5" name="Footer Placeholder 4">
            <a:extLst>
              <a:ext uri="{FF2B5EF4-FFF2-40B4-BE49-F238E27FC236}">
                <a16:creationId xmlns:a16="http://schemas.microsoft.com/office/drawing/2014/main" id="{BDD8D2C2-F53E-4718-9CB8-C33E67BDF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025ACC-1457-4B88-81C5-497C3E4F2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8208-3068-4D2F-99F5-122340B24EEC}" type="slidenum">
              <a:rPr lang="en-CA" smtClean="0"/>
              <a:t>‹#›</a:t>
            </a:fld>
            <a:endParaRPr lang="en-CA"/>
          </a:p>
        </p:txBody>
      </p:sp>
    </p:spTree>
    <p:extLst>
      <p:ext uri="{BB962C8B-B14F-4D97-AF65-F5344CB8AC3E}">
        <p14:creationId xmlns:p14="http://schemas.microsoft.com/office/powerpoint/2010/main" val="746761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84CD-BB8D-4BB3-A6A8-AF144C0CD4EC}"/>
              </a:ext>
            </a:extLst>
          </p:cNvPr>
          <p:cNvSpPr>
            <a:spLocks noGrp="1"/>
          </p:cNvSpPr>
          <p:nvPr>
            <p:ph type="ctrTitle"/>
          </p:nvPr>
        </p:nvSpPr>
        <p:spPr>
          <a:xfrm>
            <a:off x="1524000" y="2139278"/>
            <a:ext cx="9144000" cy="843407"/>
          </a:xfrm>
        </p:spPr>
        <p:txBody>
          <a:bodyPr>
            <a:noAutofit/>
          </a:bodyPr>
          <a:lstStyle/>
          <a:p>
            <a:br>
              <a:rPr lang="en-US" sz="2400" b="1" dirty="0">
                <a:solidFill>
                  <a:srgbClr val="C00000"/>
                </a:solidFill>
                <a:latin typeface="+mn-lt"/>
              </a:rPr>
            </a:br>
            <a:br>
              <a:rPr lang="en-US" sz="2400" b="1" dirty="0">
                <a:solidFill>
                  <a:srgbClr val="C00000"/>
                </a:solidFill>
                <a:latin typeface="+mn-lt"/>
              </a:rPr>
            </a:br>
            <a:br>
              <a:rPr lang="en-US" sz="2400" b="1" dirty="0">
                <a:solidFill>
                  <a:srgbClr val="C00000"/>
                </a:solidFill>
                <a:latin typeface="+mn-lt"/>
              </a:rPr>
            </a:br>
            <a:br>
              <a:rPr lang="en-US" sz="2400" b="1" dirty="0">
                <a:solidFill>
                  <a:srgbClr val="C00000"/>
                </a:solidFill>
                <a:latin typeface="+mn-lt"/>
              </a:rPr>
            </a:br>
            <a:br>
              <a:rPr lang="en-US" sz="2400" b="1" dirty="0">
                <a:solidFill>
                  <a:srgbClr val="C00000"/>
                </a:solidFill>
                <a:latin typeface="+mn-lt"/>
              </a:rPr>
            </a:br>
            <a:r>
              <a:rPr lang="en-US" sz="2800" b="1" dirty="0">
                <a:solidFill>
                  <a:srgbClr val="C00000"/>
                </a:solidFill>
                <a:latin typeface="+mn-lt"/>
              </a:rPr>
              <a:t>Chronic Kidney Disease Diagnosis</a:t>
            </a:r>
            <a:endParaRPr lang="en-CA" sz="2800" b="1" dirty="0">
              <a:solidFill>
                <a:srgbClr val="C00000"/>
              </a:solidFill>
              <a:latin typeface="+mn-lt"/>
            </a:endParaRPr>
          </a:p>
        </p:txBody>
      </p:sp>
      <p:sp>
        <p:nvSpPr>
          <p:cNvPr id="3" name="Subtitle 2">
            <a:extLst>
              <a:ext uri="{FF2B5EF4-FFF2-40B4-BE49-F238E27FC236}">
                <a16:creationId xmlns:a16="http://schemas.microsoft.com/office/drawing/2014/main" id="{DB355E5D-0831-49C3-92DF-C2AAC313EBD0}"/>
              </a:ext>
            </a:extLst>
          </p:cNvPr>
          <p:cNvSpPr>
            <a:spLocks noGrp="1"/>
          </p:cNvSpPr>
          <p:nvPr>
            <p:ph type="subTitle" idx="1"/>
          </p:nvPr>
        </p:nvSpPr>
        <p:spPr>
          <a:xfrm>
            <a:off x="1524000" y="2862498"/>
            <a:ext cx="9144000" cy="3766902"/>
          </a:xfrm>
        </p:spPr>
        <p:txBody>
          <a:bodyPr>
            <a:normAutofit lnSpcReduction="10000"/>
          </a:bodyPr>
          <a:lstStyle/>
          <a:p>
            <a:endParaRPr lang="en-US" dirty="0"/>
          </a:p>
          <a:p>
            <a:endParaRPr lang="en-US" dirty="0"/>
          </a:p>
          <a:p>
            <a:r>
              <a:rPr lang="en-US" dirty="0"/>
              <a:t>Dr. </a:t>
            </a:r>
            <a:r>
              <a:rPr lang="en-US" dirty="0" err="1"/>
              <a:t>Sorina</a:t>
            </a:r>
            <a:r>
              <a:rPr lang="en-US" dirty="0"/>
              <a:t> </a:t>
            </a:r>
            <a:r>
              <a:rPr lang="en-US" dirty="0" err="1"/>
              <a:t>Dumitrescu</a:t>
            </a:r>
            <a:r>
              <a:rPr lang="en-US" dirty="0"/>
              <a:t> </a:t>
            </a:r>
          </a:p>
          <a:p>
            <a:r>
              <a:rPr lang="en-US" dirty="0"/>
              <a:t>Department of Electrical and Computer Engineering</a:t>
            </a:r>
          </a:p>
          <a:p>
            <a:endParaRPr lang="en-US" dirty="0"/>
          </a:p>
          <a:p>
            <a:r>
              <a:rPr lang="en-US" dirty="0"/>
              <a:t>Prepared by:</a:t>
            </a:r>
          </a:p>
          <a:p>
            <a:r>
              <a:rPr lang="en-US" dirty="0"/>
              <a:t>Neelanjan Goswami</a:t>
            </a:r>
          </a:p>
          <a:p>
            <a:r>
              <a:rPr lang="en-US" dirty="0"/>
              <a:t>M.Eng. Electrical and Computer, McMaster University</a:t>
            </a:r>
          </a:p>
          <a:p>
            <a:r>
              <a:rPr lang="en-US"/>
              <a:t>400414867</a:t>
            </a:r>
            <a:endParaRPr lang="en-CA" dirty="0"/>
          </a:p>
        </p:txBody>
      </p:sp>
      <p:pic>
        <p:nvPicPr>
          <p:cNvPr id="5" name="Picture 4">
            <a:extLst>
              <a:ext uri="{FF2B5EF4-FFF2-40B4-BE49-F238E27FC236}">
                <a16:creationId xmlns:a16="http://schemas.microsoft.com/office/drawing/2014/main" id="{C85D1483-326B-4349-BCAF-251819EA8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0" y="163286"/>
            <a:ext cx="6074229" cy="1769163"/>
          </a:xfrm>
          <a:prstGeom prst="rect">
            <a:avLst/>
          </a:prstGeom>
        </p:spPr>
      </p:pic>
    </p:spTree>
    <p:extLst>
      <p:ext uri="{BB962C8B-B14F-4D97-AF65-F5344CB8AC3E}">
        <p14:creationId xmlns:p14="http://schemas.microsoft.com/office/powerpoint/2010/main" val="65217416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Multilayer Perceptron (MLP) is one of the most extensively used neural networks. As illustrated in figure 2, MLP is made up of three types of layers, each of which is built up of artificial neurons and connected by weighted linkages. Some neurons will be triggered to a certain value depending on the weights and a specified value termed the activation value, while others will not. The activation pattern of one layer influences the activation pattern of the following layer.</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pic>
        <p:nvPicPr>
          <p:cNvPr id="11" name="Picture 10">
            <a:extLst>
              <a:ext uri="{FF2B5EF4-FFF2-40B4-BE49-F238E27FC236}">
                <a16:creationId xmlns:a16="http://schemas.microsoft.com/office/drawing/2014/main" id="{F5459C5C-7D83-46B2-B3C1-70F1DEF96E0D}"/>
              </a:ext>
            </a:extLst>
          </p:cNvPr>
          <p:cNvPicPr>
            <a:picLocks noChangeAspect="1"/>
          </p:cNvPicPr>
          <p:nvPr/>
        </p:nvPicPr>
        <p:blipFill>
          <a:blip r:embed="rId2"/>
          <a:stretch>
            <a:fillRect/>
          </a:stretch>
        </p:blipFill>
        <p:spPr>
          <a:xfrm>
            <a:off x="2193121" y="3697662"/>
            <a:ext cx="3525593" cy="2433740"/>
          </a:xfrm>
          <a:prstGeom prst="rect">
            <a:avLst/>
          </a:prstGeom>
        </p:spPr>
      </p:pic>
      <p:sp>
        <p:nvSpPr>
          <p:cNvPr id="13" name="TextBox 12">
            <a:extLst>
              <a:ext uri="{FF2B5EF4-FFF2-40B4-BE49-F238E27FC236}">
                <a16:creationId xmlns:a16="http://schemas.microsoft.com/office/drawing/2014/main" id="{4030E98C-CD76-42A1-A10D-2E5B8C0C0EF2}"/>
              </a:ext>
            </a:extLst>
          </p:cNvPr>
          <p:cNvSpPr txBox="1"/>
          <p:nvPr/>
        </p:nvSpPr>
        <p:spPr>
          <a:xfrm>
            <a:off x="6106039" y="5562657"/>
            <a:ext cx="3451412" cy="568745"/>
          </a:xfrm>
          <a:prstGeom prst="rect">
            <a:avLst/>
          </a:prstGeom>
          <a:noFill/>
        </p:spPr>
        <p:txBody>
          <a:bodyPr wrap="square">
            <a:spAutoFit/>
          </a:bodyPr>
          <a:lstStyle/>
          <a:p>
            <a:pPr algn="ctr">
              <a:lnSpc>
                <a:spcPct val="20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2: Basic Structure of MLP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255549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SVM also has been a popular choice among many academics when it comes to classification challenges since it consistently beats other classification methods. Furthermore, SVM works effectively even with a small number of samples. SVM has been utilized in a variety of applications, including optical character recognition, spam detection in email, and medical diagnostics.</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sp>
        <p:nvSpPr>
          <p:cNvPr id="13" name="TextBox 12">
            <a:extLst>
              <a:ext uri="{FF2B5EF4-FFF2-40B4-BE49-F238E27FC236}">
                <a16:creationId xmlns:a16="http://schemas.microsoft.com/office/drawing/2014/main" id="{4030E98C-CD76-42A1-A10D-2E5B8C0C0EF2}"/>
              </a:ext>
            </a:extLst>
          </p:cNvPr>
          <p:cNvSpPr txBox="1"/>
          <p:nvPr/>
        </p:nvSpPr>
        <p:spPr>
          <a:xfrm>
            <a:off x="1290917" y="5416102"/>
            <a:ext cx="5325035" cy="568745"/>
          </a:xfrm>
          <a:prstGeom prst="rect">
            <a:avLst/>
          </a:prstGeom>
          <a:noFill/>
        </p:spPr>
        <p:txBody>
          <a:bodyPr wrap="square">
            <a:spAutoFit/>
          </a:bodyPr>
          <a:lstStyle/>
          <a:p>
            <a:pPr algn="ctr">
              <a:lnSpc>
                <a:spcPct val="20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3: The working process of the SVM algorithm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F571129-C73A-4B9B-BC06-DD1294E6E5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1480" y="3036897"/>
            <a:ext cx="2250122" cy="3615822"/>
          </a:xfrm>
          <a:prstGeom prst="rect">
            <a:avLst/>
          </a:prstGeom>
          <a:noFill/>
          <a:ln>
            <a:noFill/>
          </a:ln>
        </p:spPr>
      </p:pic>
    </p:spTree>
    <p:extLst>
      <p:ext uri="{BB962C8B-B14F-4D97-AF65-F5344CB8AC3E}">
        <p14:creationId xmlns:p14="http://schemas.microsoft.com/office/powerpoint/2010/main" val="334426869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The Bayesian probability theorem is the foundation of the Naive Bayes classification method. The classifier is based on the Naive Bayes assumptions, which indicate that each feature's contribution to the final result is independent and equal, suggesting that the presence/absence of one feature is unrelated to the presence/absence of another. Naive Bayes is used to compute the likelihood of an instance belonging to each target class, and the instance is deemed to belong to the target class with the highest probability using the following rule:</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pic>
        <p:nvPicPr>
          <p:cNvPr id="11" name="Picture 10">
            <a:extLst>
              <a:ext uri="{FF2B5EF4-FFF2-40B4-BE49-F238E27FC236}">
                <a16:creationId xmlns:a16="http://schemas.microsoft.com/office/drawing/2014/main" id="{8B16ED64-0214-4927-8532-F9009D18E972}"/>
              </a:ext>
            </a:extLst>
          </p:cNvPr>
          <p:cNvPicPr>
            <a:picLocks noChangeAspect="1"/>
          </p:cNvPicPr>
          <p:nvPr/>
        </p:nvPicPr>
        <p:blipFill>
          <a:blip r:embed="rId2"/>
          <a:stretch>
            <a:fillRect/>
          </a:stretch>
        </p:blipFill>
        <p:spPr>
          <a:xfrm>
            <a:off x="2870930" y="4211009"/>
            <a:ext cx="6450140" cy="1567546"/>
          </a:xfrm>
          <a:prstGeom prst="rect">
            <a:avLst/>
          </a:prstGeom>
        </p:spPr>
      </p:pic>
    </p:spTree>
    <p:extLst>
      <p:ext uri="{BB962C8B-B14F-4D97-AF65-F5344CB8AC3E}">
        <p14:creationId xmlns:p14="http://schemas.microsoft.com/office/powerpoint/2010/main" val="4343681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To improve classification accuracy, boosting algorithms combine various weak classifiers to generate strong classifiers. Adaptive Boosting is another useful method. </a:t>
            </a:r>
            <a:r>
              <a:rPr lang="en-US" sz="2600" dirty="0" err="1"/>
              <a:t>LogitBoost</a:t>
            </a:r>
            <a:r>
              <a:rPr lang="en-US" sz="2600" dirty="0"/>
              <a:t> was demonstrated to be able to overcome this problem by using stronger generalizations. Boosting algorithms are used to tackle a range of medical problems, such as detecting protein structure classes, cancer detection, and breast cancer detection. Figure 4 depicts the Adaptive Boost process:</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sp>
        <p:nvSpPr>
          <p:cNvPr id="13" name="TextBox 12">
            <a:extLst>
              <a:ext uri="{FF2B5EF4-FFF2-40B4-BE49-F238E27FC236}">
                <a16:creationId xmlns:a16="http://schemas.microsoft.com/office/drawing/2014/main" id="{4030E98C-CD76-42A1-A10D-2E5B8C0C0EF2}"/>
              </a:ext>
            </a:extLst>
          </p:cNvPr>
          <p:cNvSpPr txBox="1"/>
          <p:nvPr/>
        </p:nvSpPr>
        <p:spPr>
          <a:xfrm>
            <a:off x="1290917" y="5416102"/>
            <a:ext cx="6678707" cy="568745"/>
          </a:xfrm>
          <a:prstGeom prst="rect">
            <a:avLst/>
          </a:prstGeom>
          <a:noFill/>
        </p:spPr>
        <p:txBody>
          <a:bodyPr wrap="square">
            <a:spAutoFit/>
          </a:bodyPr>
          <a:lstStyle/>
          <a:p>
            <a:pPr algn="ctr">
              <a:lnSpc>
                <a:spcPct val="20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4: The illustration process of the AdaBoost algorithm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44F3EF6-AF93-4BE9-8A24-7A0087CFE3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927" y="3317847"/>
            <a:ext cx="3456874" cy="3468436"/>
          </a:xfrm>
          <a:prstGeom prst="rect">
            <a:avLst/>
          </a:prstGeom>
          <a:noFill/>
          <a:ln>
            <a:noFill/>
          </a:ln>
        </p:spPr>
      </p:pic>
    </p:spTree>
    <p:extLst>
      <p:ext uri="{BB962C8B-B14F-4D97-AF65-F5344CB8AC3E}">
        <p14:creationId xmlns:p14="http://schemas.microsoft.com/office/powerpoint/2010/main" val="250841144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Gradient boosting solves the classification and regression problems. This results in a diagnostic model in the form of a collection of weak predictive analytics, commonly known as decision trees. The model is phase-wise constructed, which is consistent with existing boosting approaches, and it allows for the optimization of any differentiable loss function. The insertion of a new estimator hm(x) in equation 3 should be no problem for our approach: </a:t>
            </a:r>
          </a:p>
          <a:p>
            <a:pPr marL="0" indent="0">
              <a:buNone/>
            </a:pPr>
            <a:r>
              <a:rPr lang="en-US" sz="2600" dirty="0"/>
              <a:t>   Fm+1(x) = Fm(x) + hm(x) = y</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sp>
        <p:nvSpPr>
          <p:cNvPr id="13" name="TextBox 12">
            <a:extLst>
              <a:ext uri="{FF2B5EF4-FFF2-40B4-BE49-F238E27FC236}">
                <a16:creationId xmlns:a16="http://schemas.microsoft.com/office/drawing/2014/main" id="{4030E98C-CD76-42A1-A10D-2E5B8C0C0EF2}"/>
              </a:ext>
            </a:extLst>
          </p:cNvPr>
          <p:cNvSpPr txBox="1"/>
          <p:nvPr/>
        </p:nvSpPr>
        <p:spPr>
          <a:xfrm>
            <a:off x="1065745" y="4457437"/>
            <a:ext cx="4734052" cy="1122743"/>
          </a:xfrm>
          <a:prstGeom prst="rect">
            <a:avLst/>
          </a:prstGeom>
          <a:noFill/>
        </p:spPr>
        <p:txBody>
          <a:bodyPr wrap="square">
            <a:spAutoFit/>
          </a:bodyPr>
          <a:lstStyle/>
          <a:p>
            <a:pPr>
              <a:lnSpc>
                <a:spcPct val="20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5: The process of LDA algorithm and the flow of the Gradient classifier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1">
            <a:extLst>
              <a:ext uri="{FF2B5EF4-FFF2-40B4-BE49-F238E27FC236}">
                <a16:creationId xmlns:a16="http://schemas.microsoft.com/office/drawing/2014/main" id="{C01334D9-5166-4435-B249-57C406F05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784" y="3428999"/>
            <a:ext cx="1878569" cy="335728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2">
            <a:extLst>
              <a:ext uri="{FF2B5EF4-FFF2-40B4-BE49-F238E27FC236}">
                <a16:creationId xmlns:a16="http://schemas.microsoft.com/office/drawing/2014/main" id="{656BE0C3-506E-4D58-AA62-546E20F4C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723" y="3429000"/>
            <a:ext cx="3923116" cy="33572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46B5BD56-4975-4AC7-B682-A291D4DDA5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4">
            <a:extLst>
              <a:ext uri="{FF2B5EF4-FFF2-40B4-BE49-F238E27FC236}">
                <a16:creationId xmlns:a16="http://schemas.microsoft.com/office/drawing/2014/main" id="{F533AC01-3EEB-42F1-88B3-3DE960D05F12}"/>
              </a:ext>
            </a:extLst>
          </p:cNvPr>
          <p:cNvSpPr>
            <a:spLocks noChangeArrowheads="1"/>
          </p:cNvSpPr>
          <p:nvPr/>
        </p:nvSpPr>
        <p:spPr bwMode="auto">
          <a:xfrm>
            <a:off x="0" y="610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5217823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Development Of the Model</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00844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D73DA864-7DB2-404B-840C-E6F0FE2932B3}"/>
              </a:ext>
            </a:extLst>
          </p:cNvPr>
          <p:cNvSpPr txBox="1"/>
          <p:nvPr/>
        </p:nvSpPr>
        <p:spPr>
          <a:xfrm>
            <a:off x="4339992" y="5685907"/>
            <a:ext cx="3532093"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Figure 6: Methodology of model [1]</a:t>
            </a:r>
            <a:endParaRPr lang="en-IN" dirty="0"/>
          </a:p>
        </p:txBody>
      </p:sp>
      <p:sp>
        <p:nvSpPr>
          <p:cNvPr id="14" name="Title 1">
            <a:extLst>
              <a:ext uri="{FF2B5EF4-FFF2-40B4-BE49-F238E27FC236}">
                <a16:creationId xmlns:a16="http://schemas.microsoft.com/office/drawing/2014/main" id="{75300A60-EED1-4934-8AE3-91B1A812FACE}"/>
              </a:ext>
            </a:extLst>
          </p:cNvPr>
          <p:cNvSpPr>
            <a:spLocks noGrp="1"/>
          </p:cNvSpPr>
          <p:nvPr>
            <p:ph type="title"/>
          </p:nvPr>
        </p:nvSpPr>
        <p:spPr>
          <a:xfrm>
            <a:off x="848239" y="257969"/>
            <a:ext cx="10515600" cy="688339"/>
          </a:xfrm>
        </p:spPr>
        <p:txBody>
          <a:bodyPr>
            <a:normAutofit fontScale="90000"/>
          </a:bodyPr>
          <a:lstStyle/>
          <a:p>
            <a:r>
              <a:rPr lang="en-US" dirty="0">
                <a:solidFill>
                  <a:srgbClr val="C00000"/>
                </a:solidFill>
              </a:rPr>
              <a:t>Development Of the Model</a:t>
            </a:r>
            <a:endParaRPr lang="en-CA" dirty="0">
              <a:solidFill>
                <a:srgbClr val="C00000"/>
              </a:solidFill>
            </a:endParaRPr>
          </a:p>
        </p:txBody>
      </p:sp>
      <p:pic>
        <p:nvPicPr>
          <p:cNvPr id="11" name="Picture 10">
            <a:extLst>
              <a:ext uri="{FF2B5EF4-FFF2-40B4-BE49-F238E27FC236}">
                <a16:creationId xmlns:a16="http://schemas.microsoft.com/office/drawing/2014/main" id="{22EE868A-8CF6-48C8-9312-42D3CF6AA278}"/>
              </a:ext>
            </a:extLst>
          </p:cNvPr>
          <p:cNvPicPr>
            <a:picLocks noChangeAspect="1"/>
          </p:cNvPicPr>
          <p:nvPr/>
        </p:nvPicPr>
        <p:blipFill>
          <a:blip r:embed="rId2"/>
          <a:stretch>
            <a:fillRect/>
          </a:stretch>
        </p:blipFill>
        <p:spPr>
          <a:xfrm>
            <a:off x="3872753" y="1197211"/>
            <a:ext cx="4446494" cy="4259088"/>
          </a:xfrm>
          <a:prstGeom prst="rect">
            <a:avLst/>
          </a:prstGeom>
        </p:spPr>
      </p:pic>
    </p:spTree>
    <p:extLst>
      <p:ext uri="{BB962C8B-B14F-4D97-AF65-F5344CB8AC3E}">
        <p14:creationId xmlns:p14="http://schemas.microsoft.com/office/powerpoint/2010/main" val="242558938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883135"/>
            <a:ext cx="10515600" cy="4961853"/>
          </a:xfrm>
        </p:spPr>
        <p:txBody>
          <a:bodyPr>
            <a:normAutofit fontScale="92500"/>
          </a:bodyPr>
          <a:lstStyle/>
          <a:p>
            <a:r>
              <a:rPr lang="en-US" sz="2600" dirty="0"/>
              <a:t>The dataset D = { (xi; </a:t>
            </a:r>
            <a:r>
              <a:rPr lang="en-US" sz="2600" dirty="0" err="1"/>
              <a:t>yi</a:t>
            </a:r>
            <a:r>
              <a:rPr lang="en-US" sz="2600" dirty="0"/>
              <a:t>), </a:t>
            </a:r>
            <a:r>
              <a:rPr lang="en-US" sz="2600" dirty="0" err="1"/>
              <a:t>i</a:t>
            </a:r>
            <a:r>
              <a:rPr lang="en-US" sz="2600" dirty="0"/>
              <a:t> = 1, 2, ..., N}, where xi = [ xi1 , xi2 , xi3 , ... , </a:t>
            </a:r>
            <a:r>
              <a:rPr lang="en-US" sz="2600" dirty="0" err="1"/>
              <a:t>xip</a:t>
            </a:r>
            <a:r>
              <a:rPr lang="en-US" sz="2600" dirty="0"/>
              <a:t>] , is a row vector whose entries are real-valued input variables (or features), and y = {0,1} (2), is a scalar whose element is the output of integer-value. The job at hand is to create a model, y = f(x), based on the training data, which is a binary classification issue.</a:t>
            </a:r>
          </a:p>
          <a:p>
            <a:r>
              <a:rPr lang="en-US" sz="2600" dirty="0"/>
              <a:t>Recursive Feature Elimination (RFE): With repeated modeling, RFE recursively decreases the features in a dataset. To fit a model, the RFE algorithm first uses all of the information. After that, the features will be rated in order of their relevance. </a:t>
            </a:r>
          </a:p>
          <a:p>
            <a:r>
              <a:rPr lang="en-US" sz="2600" dirty="0"/>
              <a:t>Extra Classifier for Trees (ETC): It was proposed by </a:t>
            </a:r>
            <a:r>
              <a:rPr lang="en-US" sz="2600" dirty="0" err="1"/>
              <a:t>Geurts</a:t>
            </a:r>
            <a:r>
              <a:rPr lang="en-US" sz="2600" dirty="0"/>
              <a:t> and is also known as the Extreme </a:t>
            </a:r>
            <a:r>
              <a:rPr lang="en-US" sz="2600" dirty="0" err="1"/>
              <a:t>Randomised</a:t>
            </a:r>
            <a:r>
              <a:rPr lang="en-US" sz="2600" dirty="0"/>
              <a:t> Classifier (ERC). ETC creates a top-down ensemble of the unpruned decision or regression trees. The technique is carried out using the feature representation and the partitioning of the nodes into right and left. A tree will continue to grow until it reaches a certain depth. </a:t>
            </a:r>
          </a:p>
          <a:p>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Development Of the Model</a:t>
            </a:r>
            <a:endParaRPr lang="en-CA" dirty="0">
              <a:solidFill>
                <a:srgbClr val="C00000"/>
              </a:solidFill>
            </a:endParaRPr>
          </a:p>
        </p:txBody>
      </p:sp>
    </p:spTree>
    <p:extLst>
      <p:ext uri="{BB962C8B-B14F-4D97-AF65-F5344CB8AC3E}">
        <p14:creationId xmlns:p14="http://schemas.microsoft.com/office/powerpoint/2010/main" val="224636819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D73DA864-7DB2-404B-840C-E6F0FE2932B3}"/>
              </a:ext>
            </a:extLst>
          </p:cNvPr>
          <p:cNvSpPr txBox="1"/>
          <p:nvPr/>
        </p:nvSpPr>
        <p:spPr>
          <a:xfrm>
            <a:off x="4661647" y="4750186"/>
            <a:ext cx="2868706" cy="369332"/>
          </a:xfrm>
          <a:prstGeom prst="rect">
            <a:avLst/>
          </a:prstGeom>
          <a:noFill/>
        </p:spPr>
        <p:txBody>
          <a:bodyPr wrap="square">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Table 1: Confusion Matrix [3]</a:t>
            </a:r>
            <a:endParaRPr lang="en-IN" dirty="0"/>
          </a:p>
        </p:txBody>
      </p:sp>
      <p:sp>
        <p:nvSpPr>
          <p:cNvPr id="14" name="Title 1">
            <a:extLst>
              <a:ext uri="{FF2B5EF4-FFF2-40B4-BE49-F238E27FC236}">
                <a16:creationId xmlns:a16="http://schemas.microsoft.com/office/drawing/2014/main" id="{75300A60-EED1-4934-8AE3-91B1A812FACE}"/>
              </a:ext>
            </a:extLst>
          </p:cNvPr>
          <p:cNvSpPr>
            <a:spLocks noGrp="1"/>
          </p:cNvSpPr>
          <p:nvPr>
            <p:ph type="title"/>
          </p:nvPr>
        </p:nvSpPr>
        <p:spPr>
          <a:xfrm>
            <a:off x="848239" y="257969"/>
            <a:ext cx="10515600" cy="688339"/>
          </a:xfrm>
        </p:spPr>
        <p:txBody>
          <a:bodyPr>
            <a:normAutofit fontScale="90000"/>
          </a:bodyPr>
          <a:lstStyle/>
          <a:p>
            <a:r>
              <a:rPr lang="en-US" dirty="0">
                <a:solidFill>
                  <a:srgbClr val="C00000"/>
                </a:solidFill>
              </a:rPr>
              <a:t>Development Of the Model</a:t>
            </a:r>
            <a:endParaRPr lang="en-CA" dirty="0">
              <a:solidFill>
                <a:srgbClr val="C00000"/>
              </a:solidFill>
            </a:endParaRPr>
          </a:p>
        </p:txBody>
      </p:sp>
      <p:graphicFrame>
        <p:nvGraphicFramePr>
          <p:cNvPr id="2" name="Table 1">
            <a:extLst>
              <a:ext uri="{FF2B5EF4-FFF2-40B4-BE49-F238E27FC236}">
                <a16:creationId xmlns:a16="http://schemas.microsoft.com/office/drawing/2014/main" id="{EE17B43D-2117-48D2-AFE7-27839AAEE3CA}"/>
              </a:ext>
            </a:extLst>
          </p:cNvPr>
          <p:cNvGraphicFramePr>
            <a:graphicFrameLocks noGrp="1"/>
          </p:cNvGraphicFramePr>
          <p:nvPr>
            <p:extLst>
              <p:ext uri="{D42A27DB-BD31-4B8C-83A1-F6EECF244321}">
                <p14:modId xmlns:p14="http://schemas.microsoft.com/office/powerpoint/2010/main" val="2935462566"/>
              </p:ext>
            </p:extLst>
          </p:nvPr>
        </p:nvGraphicFramePr>
        <p:xfrm>
          <a:off x="1362635" y="2073970"/>
          <a:ext cx="9466730" cy="2450260"/>
        </p:xfrm>
        <a:graphic>
          <a:graphicData uri="http://schemas.openxmlformats.org/drawingml/2006/table">
            <a:tbl>
              <a:tblPr firstRow="1" firstCol="1" bandRow="1">
                <a:tableStyleId>{5C22544A-7EE6-4342-B048-85BDC9FD1C3A}</a:tableStyleId>
              </a:tblPr>
              <a:tblGrid>
                <a:gridCol w="2410510">
                  <a:extLst>
                    <a:ext uri="{9D8B030D-6E8A-4147-A177-3AD203B41FA5}">
                      <a16:colId xmlns:a16="http://schemas.microsoft.com/office/drawing/2014/main" val="3060153928"/>
                    </a:ext>
                  </a:extLst>
                </a:gridCol>
                <a:gridCol w="2410510">
                  <a:extLst>
                    <a:ext uri="{9D8B030D-6E8A-4147-A177-3AD203B41FA5}">
                      <a16:colId xmlns:a16="http://schemas.microsoft.com/office/drawing/2014/main" val="2621505528"/>
                    </a:ext>
                  </a:extLst>
                </a:gridCol>
                <a:gridCol w="2411555">
                  <a:extLst>
                    <a:ext uri="{9D8B030D-6E8A-4147-A177-3AD203B41FA5}">
                      <a16:colId xmlns:a16="http://schemas.microsoft.com/office/drawing/2014/main" val="2859998568"/>
                    </a:ext>
                  </a:extLst>
                </a:gridCol>
                <a:gridCol w="2234155">
                  <a:extLst>
                    <a:ext uri="{9D8B030D-6E8A-4147-A177-3AD203B41FA5}">
                      <a16:colId xmlns:a16="http://schemas.microsoft.com/office/drawing/2014/main" val="1730018859"/>
                    </a:ext>
                  </a:extLst>
                </a:gridCol>
              </a:tblGrid>
              <a:tr h="612565">
                <a:tc gridSpan="4">
                  <a:txBody>
                    <a:bodyPr/>
                    <a:lstStyle/>
                    <a:p>
                      <a:pPr algn="r">
                        <a:lnSpc>
                          <a:spcPct val="107000"/>
                        </a:lnSpc>
                        <a:spcAft>
                          <a:spcPts val="800"/>
                        </a:spcAft>
                      </a:pPr>
                      <a:r>
                        <a:rPr lang="en-US" sz="2400" dirty="0">
                          <a:effectLst/>
                        </a:rPr>
                        <a:t> Predicted Class                  </a:t>
                      </a:r>
                      <a:r>
                        <a:rPr lang="en-US" sz="700" dirty="0">
                          <a:effectLst/>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8446059"/>
                  </a:ext>
                </a:extLst>
              </a:tr>
              <a:tr h="612565">
                <a:tc gridSpan="4">
                  <a:txBody>
                    <a:bodyPr/>
                    <a:lstStyle/>
                    <a:p>
                      <a:pPr algn="r">
                        <a:lnSpc>
                          <a:spcPct val="107000"/>
                        </a:lnSpc>
                        <a:spcAft>
                          <a:spcPts val="800"/>
                        </a:spcAft>
                      </a:pPr>
                      <a:r>
                        <a:rPr lang="en-US" sz="2400" dirty="0">
                          <a:effectLst/>
                        </a:rPr>
                        <a:t>    III                        Healthy        </a:t>
                      </a:r>
                      <a:r>
                        <a:rPr lang="en-US" sz="700" dirty="0">
                          <a:effectLst/>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97948750"/>
                  </a:ext>
                </a:extLst>
              </a:tr>
              <a:tr h="612565">
                <a:tc gridSpan="2">
                  <a:txBody>
                    <a:bodyPr/>
                    <a:lstStyle/>
                    <a:p>
                      <a:pPr algn="ctr">
                        <a:lnSpc>
                          <a:spcPct val="107000"/>
                        </a:lnSpc>
                        <a:spcAft>
                          <a:spcPts val="800"/>
                        </a:spcAft>
                      </a:pPr>
                      <a:r>
                        <a:rPr lang="en-US" sz="2400">
                          <a:effectLst/>
                        </a:rPr>
                        <a:t>III</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lnSpc>
                          <a:spcPct val="107000"/>
                        </a:lnSpc>
                        <a:spcAft>
                          <a:spcPts val="800"/>
                        </a:spcAft>
                      </a:pPr>
                      <a:r>
                        <a:rPr lang="en-US" sz="2400">
                          <a:effectLst/>
                        </a:rPr>
                        <a:t>TP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dirty="0">
                          <a:effectLst/>
                        </a:rPr>
                        <a:t>FN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0809916"/>
                  </a:ext>
                </a:extLst>
              </a:tr>
              <a:tr h="612565">
                <a:tc>
                  <a:txBody>
                    <a:bodyPr/>
                    <a:lstStyle/>
                    <a:p>
                      <a:pPr algn="ctr">
                        <a:lnSpc>
                          <a:spcPct val="107000"/>
                        </a:lnSpc>
                        <a:spcAft>
                          <a:spcPts val="800"/>
                        </a:spcAft>
                      </a:pPr>
                      <a:r>
                        <a:rPr lang="en-US" sz="2400">
                          <a:effectLst/>
                        </a:rPr>
                        <a:t>Actual Class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Healthy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dirty="0">
                          <a:effectLst/>
                        </a:rPr>
                        <a:t>FP</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dirty="0">
                          <a:effectLst/>
                        </a:rPr>
                        <a:t>TN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524995"/>
                  </a:ext>
                </a:extLst>
              </a:tr>
            </a:tbl>
          </a:graphicData>
        </a:graphic>
      </p:graphicFrame>
    </p:spTree>
    <p:extLst>
      <p:ext uri="{BB962C8B-B14F-4D97-AF65-F5344CB8AC3E}">
        <p14:creationId xmlns:p14="http://schemas.microsoft.com/office/powerpoint/2010/main" val="333852829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945888"/>
            <a:ext cx="10515600" cy="4863241"/>
          </a:xfrm>
        </p:spPr>
        <p:txBody>
          <a:bodyPr>
            <a:normAutofit fontScale="85000" lnSpcReduction="20000"/>
          </a:bodyPr>
          <a:lstStyle/>
          <a:p>
            <a:r>
              <a:rPr lang="en-US" sz="2600" dirty="0"/>
              <a:t>Step 1: Create a validation set of 10% of the dataset and a test set of 10% of the dataset. Use the remaining 80% to create our </a:t>
            </a:r>
            <a:r>
              <a:rPr lang="en-US" sz="2600" dirty="0" err="1"/>
              <a:t>XGBoost</a:t>
            </a:r>
            <a:r>
              <a:rPr lang="en-US" sz="2600" dirty="0"/>
              <a:t> CKD model, which has been tuned. To check for over-fitting, the "n estimators" that define the model's epoch are set to 100 and early stopping rounds to 10.</a:t>
            </a:r>
          </a:p>
          <a:p>
            <a:r>
              <a:rPr lang="en-US" sz="2600" dirty="0"/>
              <a:t>Step 2: Find the best learning rate and gamma at the same time because they have a direct impact on the model's performance. The learning rate grid values are 0.01, 0.02, 0.03, 0.06, 0.1, 0.2, and 0.3, while the gamma grid values are 0.1, 0.2, 0.5, 1, 1.5, 2, and 10. For model tuning, all potential combinations of these two parameter values are tested, and the ones that perform best are kept as the ideal values.</a:t>
            </a:r>
          </a:p>
          <a:p>
            <a:r>
              <a:rPr lang="en-US" sz="2600" dirty="0"/>
              <a:t>Step 3: Perform a grid-search across the max depth and min child weight in specified ranges of 1 to 10 using the optimal learning rate and gamma values.</a:t>
            </a:r>
          </a:p>
          <a:p>
            <a:r>
              <a:rPr lang="en-US" sz="2600" dirty="0"/>
              <a:t>Step 4: Perform a grid-search over the L2 </a:t>
            </a:r>
            <a:r>
              <a:rPr lang="en-US" sz="2600" dirty="0" err="1"/>
              <a:t>regularisation</a:t>
            </a:r>
            <a:r>
              <a:rPr lang="en-US" sz="2600" dirty="0"/>
              <a:t> parameter reg lambda and subsample in specified ranges 0.1 to 1 at the same time.</a:t>
            </a:r>
          </a:p>
          <a:p>
            <a:r>
              <a:rPr lang="en-US" sz="2600" dirty="0"/>
              <a:t>Step 5: Use a grid-search value of 1 to 5 to account for imbalance in the dataset over max delta step.</a:t>
            </a:r>
          </a:p>
          <a:p>
            <a:r>
              <a:rPr lang="en-US" sz="2600" dirty="0"/>
              <a:t>Step 6: Check for discrepancies between the optimal values using a simultaneous grid search over gamma, reg lambda, and subsample.</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Development Of the Model</a:t>
            </a:r>
            <a:endParaRPr lang="en-CA" dirty="0">
              <a:solidFill>
                <a:srgbClr val="C00000"/>
              </a:solidFill>
            </a:endParaRPr>
          </a:p>
        </p:txBody>
      </p:sp>
    </p:spTree>
    <p:extLst>
      <p:ext uri="{BB962C8B-B14F-4D97-AF65-F5344CB8AC3E}">
        <p14:creationId xmlns:p14="http://schemas.microsoft.com/office/powerpoint/2010/main" val="29211645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B51D85-1E15-4441-8900-F9077372DE35}"/>
              </a:ext>
            </a:extLst>
          </p:cNvPr>
          <p:cNvSpPr>
            <a:spLocks noGrp="1"/>
          </p:cNvSpPr>
          <p:nvPr>
            <p:ph type="title"/>
          </p:nvPr>
        </p:nvSpPr>
        <p:spPr>
          <a:xfrm>
            <a:off x="838200" y="365125"/>
            <a:ext cx="10515600" cy="1325563"/>
          </a:xfrm>
        </p:spPr>
        <p:txBody>
          <a:bodyPr>
            <a:normAutofit/>
          </a:bodyPr>
          <a:lstStyle/>
          <a:p>
            <a:pPr algn="ctr"/>
            <a:r>
              <a:rPr lang="en-US" b="1" dirty="0">
                <a:solidFill>
                  <a:srgbClr val="C00000"/>
                </a:solidFill>
              </a:rPr>
              <a:t>Outline</a:t>
            </a:r>
            <a:endParaRPr lang="en-CA" b="1" dirty="0">
              <a:solidFill>
                <a:srgbClr val="C00000"/>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8568751-CF46-4455-9D9D-60FB5AD93E46}"/>
              </a:ext>
            </a:extLst>
          </p:cNvPr>
          <p:cNvSpPr>
            <a:spLocks noGrp="1"/>
          </p:cNvSpPr>
          <p:nvPr>
            <p:ph idx="1"/>
          </p:nvPr>
        </p:nvSpPr>
        <p:spPr>
          <a:xfrm>
            <a:off x="905577" y="1402114"/>
            <a:ext cx="10515600" cy="4351338"/>
          </a:xfrm>
        </p:spPr>
        <p:txBody>
          <a:bodyPr>
            <a:normAutofit/>
          </a:bodyPr>
          <a:lstStyle/>
          <a:p>
            <a:r>
              <a:rPr lang="en-US" dirty="0"/>
              <a:t>Introduction</a:t>
            </a:r>
          </a:p>
          <a:p>
            <a:r>
              <a:rPr lang="en-US" dirty="0"/>
              <a:t>Machine Learning Algorithms</a:t>
            </a:r>
          </a:p>
          <a:p>
            <a:r>
              <a:rPr lang="en-US" dirty="0"/>
              <a:t>Development Of the Model</a:t>
            </a:r>
          </a:p>
          <a:p>
            <a:r>
              <a:rPr lang="en-US" dirty="0"/>
              <a:t>Research Methodology</a:t>
            </a:r>
          </a:p>
          <a:p>
            <a:r>
              <a:rPr lang="en-US" dirty="0"/>
              <a:t>Optimization Strategy</a:t>
            </a:r>
          </a:p>
          <a:p>
            <a:r>
              <a:rPr lang="en-US" dirty="0"/>
              <a:t>Feature Selection</a:t>
            </a:r>
          </a:p>
          <a:p>
            <a:r>
              <a:rPr lang="en-CA" dirty="0"/>
              <a:t>Conclusion</a:t>
            </a:r>
          </a:p>
          <a:p>
            <a:r>
              <a:rPr lang="en-CA" dirty="0"/>
              <a:t>References</a:t>
            </a:r>
          </a:p>
        </p:txBody>
      </p:sp>
    </p:spTree>
    <p:extLst>
      <p:ext uri="{BB962C8B-B14F-4D97-AF65-F5344CB8AC3E}">
        <p14:creationId xmlns:p14="http://schemas.microsoft.com/office/powerpoint/2010/main" val="2111448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Research Methodology</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35605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187935"/>
            <a:ext cx="10515600" cy="4863241"/>
          </a:xfrm>
        </p:spPr>
        <p:txBody>
          <a:bodyPr>
            <a:normAutofit lnSpcReduction="10000"/>
          </a:bodyPr>
          <a:lstStyle/>
          <a:p>
            <a:r>
              <a:rPr lang="en-US" sz="2600" dirty="0"/>
              <a:t>The model is represented using four alternative learning strategies, as well as performance measures such as accuracy, recall, F1-score, and specificity. TP, TN, FP, and FN influence the results of performance measure indices:</a:t>
            </a:r>
          </a:p>
          <a:p>
            <a:endParaRPr lang="en-US" sz="2600" dirty="0"/>
          </a:p>
          <a:p>
            <a:pPr marL="514350" indent="-514350">
              <a:buFont typeface="+mj-lt"/>
              <a:buAutoNum type="arabicPeriod"/>
            </a:pPr>
            <a:r>
              <a:rPr lang="en-US" sz="2600" dirty="0"/>
              <a:t>True Positive (TP) = A list of instances that have been correctly classified as having CKD.</a:t>
            </a:r>
          </a:p>
          <a:p>
            <a:pPr marL="514350" indent="-514350">
              <a:buFont typeface="+mj-lt"/>
              <a:buAutoNum type="arabicPeriod"/>
            </a:pPr>
            <a:r>
              <a:rPr lang="en-US" sz="2600" dirty="0"/>
              <a:t>False Positive (FP) = A list of confirmed occurrences that were wrongfully labeled as having CKD.</a:t>
            </a:r>
          </a:p>
          <a:p>
            <a:pPr marL="514350" indent="-514350">
              <a:buFont typeface="+mj-lt"/>
              <a:buAutoNum type="arabicPeriod"/>
            </a:pPr>
            <a:r>
              <a:rPr lang="en-US" sz="2600" dirty="0"/>
              <a:t>True Negative (TN) = A list of recorded cases that have been accurately identified as having CKD.</a:t>
            </a:r>
          </a:p>
          <a:p>
            <a:pPr marL="514350" indent="-514350">
              <a:buFont typeface="+mj-lt"/>
              <a:buAutoNum type="arabicPeriod"/>
            </a:pPr>
            <a:r>
              <a:rPr lang="en-US" sz="2600" dirty="0"/>
              <a:t>False Negative (FN) = A list of occurrences that have been verified as having CKD.</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Research Methodology</a:t>
            </a:r>
            <a:endParaRPr lang="en-CA" dirty="0">
              <a:solidFill>
                <a:srgbClr val="C00000"/>
              </a:solidFill>
            </a:endParaRPr>
          </a:p>
        </p:txBody>
      </p:sp>
    </p:spTree>
    <p:extLst>
      <p:ext uri="{BB962C8B-B14F-4D97-AF65-F5344CB8AC3E}">
        <p14:creationId xmlns:p14="http://schemas.microsoft.com/office/powerpoint/2010/main" val="16653963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Research Methodology</a:t>
            </a:r>
            <a:endParaRPr lang="en-CA" dirty="0">
              <a:solidFill>
                <a:srgbClr val="C00000"/>
              </a:solidFill>
            </a:endParaRPr>
          </a:p>
        </p:txBody>
      </p:sp>
      <p:graphicFrame>
        <p:nvGraphicFramePr>
          <p:cNvPr id="14" name="Table 13">
            <a:extLst>
              <a:ext uri="{FF2B5EF4-FFF2-40B4-BE49-F238E27FC236}">
                <a16:creationId xmlns:a16="http://schemas.microsoft.com/office/drawing/2014/main" id="{F7E0DC3B-B332-4D35-8A38-C77D48BD388A}"/>
              </a:ext>
            </a:extLst>
          </p:cNvPr>
          <p:cNvGraphicFramePr>
            <a:graphicFrameLocks noGrp="1"/>
          </p:cNvGraphicFramePr>
          <p:nvPr>
            <p:extLst>
              <p:ext uri="{D42A27DB-BD31-4B8C-83A1-F6EECF244321}">
                <p14:modId xmlns:p14="http://schemas.microsoft.com/office/powerpoint/2010/main" val="1606882066"/>
              </p:ext>
            </p:extLst>
          </p:nvPr>
        </p:nvGraphicFramePr>
        <p:xfrm>
          <a:off x="1718742" y="875899"/>
          <a:ext cx="5134443" cy="5620013"/>
        </p:xfrm>
        <a:graphic>
          <a:graphicData uri="http://schemas.openxmlformats.org/drawingml/2006/table">
            <a:tbl>
              <a:tblPr>
                <a:tableStyleId>{5C22544A-7EE6-4342-B048-85BDC9FD1C3A}</a:tableStyleId>
              </a:tblPr>
              <a:tblGrid>
                <a:gridCol w="1671718">
                  <a:extLst>
                    <a:ext uri="{9D8B030D-6E8A-4147-A177-3AD203B41FA5}">
                      <a16:colId xmlns:a16="http://schemas.microsoft.com/office/drawing/2014/main" val="422320334"/>
                    </a:ext>
                  </a:extLst>
                </a:gridCol>
                <a:gridCol w="1691032">
                  <a:extLst>
                    <a:ext uri="{9D8B030D-6E8A-4147-A177-3AD203B41FA5}">
                      <a16:colId xmlns:a16="http://schemas.microsoft.com/office/drawing/2014/main" val="778196159"/>
                    </a:ext>
                  </a:extLst>
                </a:gridCol>
                <a:gridCol w="1771693">
                  <a:extLst>
                    <a:ext uri="{9D8B030D-6E8A-4147-A177-3AD203B41FA5}">
                      <a16:colId xmlns:a16="http://schemas.microsoft.com/office/drawing/2014/main" val="914670065"/>
                    </a:ext>
                  </a:extLst>
                </a:gridCol>
              </a:tblGrid>
              <a:tr h="211961">
                <a:tc>
                  <a:txBody>
                    <a:bodyPr/>
                    <a:lstStyle/>
                    <a:p>
                      <a:pPr algn="ctr">
                        <a:lnSpc>
                          <a:spcPct val="107000"/>
                        </a:lnSpc>
                        <a:spcAft>
                          <a:spcPts val="800"/>
                        </a:spcAft>
                      </a:pPr>
                      <a:r>
                        <a:rPr lang="en-IN" sz="1200" b="1" dirty="0">
                          <a:effectLst/>
                        </a:rPr>
                        <a:t>Name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b="1" dirty="0">
                          <a:effectLst/>
                        </a:rPr>
                        <a:t>Description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b="1" dirty="0">
                          <a:effectLst/>
                        </a:rPr>
                        <a:t>Type: unit/ values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1757161736"/>
                  </a:ext>
                </a:extLst>
              </a:tr>
              <a:tr h="211961">
                <a:tc>
                  <a:txBody>
                    <a:bodyPr/>
                    <a:lstStyle/>
                    <a:p>
                      <a:pPr algn="ctr">
                        <a:lnSpc>
                          <a:spcPct val="107000"/>
                        </a:lnSpc>
                        <a:spcAft>
                          <a:spcPts val="800"/>
                        </a:spcAft>
                      </a:pPr>
                      <a:r>
                        <a:rPr lang="en-IN" sz="1200" dirty="0">
                          <a:effectLst/>
                        </a:rPr>
                        <a:t>Age (age)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Patient’s 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Numeric: years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1889744447"/>
                  </a:ext>
                </a:extLst>
              </a:tr>
              <a:tr h="433707">
                <a:tc>
                  <a:txBody>
                    <a:bodyPr/>
                    <a:lstStyle/>
                    <a:p>
                      <a:pPr algn="ctr">
                        <a:lnSpc>
                          <a:spcPct val="107000"/>
                        </a:lnSpc>
                        <a:spcAft>
                          <a:spcPts val="800"/>
                        </a:spcAft>
                      </a:pPr>
                      <a:r>
                        <a:rPr lang="en-IN" sz="1200">
                          <a:effectLst/>
                        </a:rPr>
                        <a:t>Blood pressure (bp)</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Blood pressure of the patient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Numeric: mm/Hg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888573405"/>
                  </a:ext>
                </a:extLst>
              </a:tr>
              <a:tr h="648627">
                <a:tc>
                  <a:txBody>
                    <a:bodyPr/>
                    <a:lstStyle/>
                    <a:p>
                      <a:pPr algn="ctr">
                        <a:lnSpc>
                          <a:spcPct val="107000"/>
                        </a:lnSpc>
                        <a:spcAft>
                          <a:spcPts val="800"/>
                        </a:spcAft>
                      </a:pPr>
                      <a:r>
                        <a:rPr lang="en-IN" sz="1200">
                          <a:effectLst/>
                        </a:rPr>
                        <a:t>Specific gravity (sg)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The ratio of the density of urine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1.005, 1.010, 1.015, 1.020,1.025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3558904011"/>
                  </a:ext>
                </a:extLst>
              </a:tr>
              <a:tr h="433707">
                <a:tc>
                  <a:txBody>
                    <a:bodyPr/>
                    <a:lstStyle/>
                    <a:p>
                      <a:pPr algn="ctr">
                        <a:lnSpc>
                          <a:spcPct val="107000"/>
                        </a:lnSpc>
                        <a:spcAft>
                          <a:spcPts val="800"/>
                        </a:spcAft>
                      </a:pPr>
                      <a:r>
                        <a:rPr lang="en-IN" sz="1200" dirty="0">
                          <a:effectLst/>
                        </a:rPr>
                        <a:t>Albumin (al)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Albumin level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0,1,2,3,4,5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4292965336"/>
                  </a:ext>
                </a:extLst>
              </a:tr>
              <a:tr h="429181">
                <a:tc>
                  <a:txBody>
                    <a:bodyPr/>
                    <a:lstStyle/>
                    <a:p>
                      <a:pPr algn="ctr">
                        <a:lnSpc>
                          <a:spcPct val="107000"/>
                        </a:lnSpc>
                        <a:spcAft>
                          <a:spcPts val="800"/>
                        </a:spcAft>
                      </a:pPr>
                      <a:r>
                        <a:rPr lang="en-IN" sz="1200">
                          <a:effectLst/>
                        </a:rPr>
                        <a:t>Sugar (su)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Sugar level of the patient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0,1,2,3,4,5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732740922"/>
                  </a:ext>
                </a:extLst>
              </a:tr>
              <a:tr h="433707">
                <a:tc>
                  <a:txBody>
                    <a:bodyPr/>
                    <a:lstStyle/>
                    <a:p>
                      <a:pPr algn="ctr">
                        <a:lnSpc>
                          <a:spcPct val="107000"/>
                        </a:lnSpc>
                        <a:spcAft>
                          <a:spcPts val="800"/>
                        </a:spcAft>
                      </a:pPr>
                      <a:r>
                        <a:rPr lang="en-IN" sz="1200">
                          <a:effectLst/>
                        </a:rPr>
                        <a:t>Red blood cells (rbc)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Patients’ red blood cells count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normal, abnormal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1727368616"/>
                  </a:ext>
                </a:extLst>
              </a:tr>
              <a:tr h="433707">
                <a:tc>
                  <a:txBody>
                    <a:bodyPr/>
                    <a:lstStyle/>
                    <a:p>
                      <a:pPr algn="ctr">
                        <a:lnSpc>
                          <a:spcPct val="107000"/>
                        </a:lnSpc>
                        <a:spcAft>
                          <a:spcPts val="800"/>
                        </a:spcAft>
                      </a:pPr>
                      <a:r>
                        <a:rPr lang="en-IN" sz="1200">
                          <a:effectLst/>
                        </a:rPr>
                        <a:t>Pus cell (pc)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pus cell count of patient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normal, abnormal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1870153573"/>
                  </a:ext>
                </a:extLst>
              </a:tr>
              <a:tr h="433707">
                <a:tc>
                  <a:txBody>
                    <a:bodyPr/>
                    <a:lstStyle/>
                    <a:p>
                      <a:pPr algn="ctr">
                        <a:lnSpc>
                          <a:spcPct val="107000"/>
                        </a:lnSpc>
                        <a:spcAft>
                          <a:spcPts val="800"/>
                        </a:spcAft>
                      </a:pPr>
                      <a:r>
                        <a:rPr lang="en-IN" sz="1200">
                          <a:effectLst/>
                        </a:rPr>
                        <a:t>Pus cell clumps (pcc)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Presence of pus cell clumps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present, not present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3751942216"/>
                  </a:ext>
                </a:extLst>
              </a:tr>
              <a:tr h="648627">
                <a:tc>
                  <a:txBody>
                    <a:bodyPr/>
                    <a:lstStyle/>
                    <a:p>
                      <a:pPr algn="ctr">
                        <a:lnSpc>
                          <a:spcPct val="107000"/>
                        </a:lnSpc>
                        <a:spcAft>
                          <a:spcPts val="800"/>
                        </a:spcAft>
                      </a:pPr>
                      <a:r>
                        <a:rPr lang="en-IN" sz="1200">
                          <a:effectLst/>
                        </a:rPr>
                        <a:t>Bacteria (ba)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Presence of bacteria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Nominal: present, not present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503884396"/>
                  </a:ext>
                </a:extLst>
              </a:tr>
              <a:tr h="433707">
                <a:tc>
                  <a:txBody>
                    <a:bodyPr/>
                    <a:lstStyle/>
                    <a:p>
                      <a:pPr algn="ctr">
                        <a:lnSpc>
                          <a:spcPct val="107000"/>
                        </a:lnSpc>
                        <a:spcAft>
                          <a:spcPts val="800"/>
                        </a:spcAft>
                      </a:pPr>
                      <a:r>
                        <a:rPr lang="en-IN" sz="1200">
                          <a:effectLst/>
                        </a:rPr>
                        <a:t>Blood glucose (bgr)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blood glucose random count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Numeric: mgs/dl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2917243964"/>
                  </a:ext>
                </a:extLst>
              </a:tr>
              <a:tr h="433707">
                <a:tc>
                  <a:txBody>
                    <a:bodyPr/>
                    <a:lstStyle/>
                    <a:p>
                      <a:pPr algn="ctr">
                        <a:lnSpc>
                          <a:spcPct val="107000"/>
                        </a:lnSpc>
                        <a:spcAft>
                          <a:spcPts val="800"/>
                        </a:spcAft>
                      </a:pPr>
                      <a:r>
                        <a:rPr lang="en-IN" sz="1200">
                          <a:effectLst/>
                        </a:rPr>
                        <a:t>Blood urea (bu)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blood urea level of the patient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Numeric: mgs/dl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457640530"/>
                  </a:ext>
                </a:extLst>
              </a:tr>
              <a:tr h="433707">
                <a:tc>
                  <a:txBody>
                    <a:bodyPr/>
                    <a:lstStyle/>
                    <a:p>
                      <a:pPr algn="ctr">
                        <a:lnSpc>
                          <a:spcPct val="107000"/>
                        </a:lnSpc>
                        <a:spcAft>
                          <a:spcPts val="800"/>
                        </a:spcAft>
                      </a:pPr>
                      <a:r>
                        <a:rPr lang="en-IN" sz="1200">
                          <a:effectLst/>
                        </a:rPr>
                        <a:t>Serum creatinine (sc)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a:effectLst/>
                        </a:rPr>
                        <a:t>serum creatinine level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tc>
                  <a:txBody>
                    <a:bodyPr/>
                    <a:lstStyle/>
                    <a:p>
                      <a:pPr algn="ctr">
                        <a:lnSpc>
                          <a:spcPct val="107000"/>
                        </a:lnSpc>
                        <a:spcAft>
                          <a:spcPts val="800"/>
                        </a:spcAft>
                      </a:pPr>
                      <a:r>
                        <a:rPr lang="en-IN" sz="1200" dirty="0">
                          <a:effectLst/>
                        </a:rPr>
                        <a:t>Numeric: mgs/dl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429" marR="65429" marT="0" marB="0"/>
                </a:tc>
                <a:extLst>
                  <a:ext uri="{0D108BD9-81ED-4DB2-BD59-A6C34878D82A}">
                    <a16:rowId xmlns:a16="http://schemas.microsoft.com/office/drawing/2014/main" val="3150825733"/>
                  </a:ext>
                </a:extLst>
              </a:tr>
            </a:tbl>
          </a:graphicData>
        </a:graphic>
      </p:graphicFrame>
      <p:graphicFrame>
        <p:nvGraphicFramePr>
          <p:cNvPr id="15" name="Table 14">
            <a:extLst>
              <a:ext uri="{FF2B5EF4-FFF2-40B4-BE49-F238E27FC236}">
                <a16:creationId xmlns:a16="http://schemas.microsoft.com/office/drawing/2014/main" id="{AAB772D7-A2EB-449F-AA54-51FFFBAFD8D7}"/>
              </a:ext>
            </a:extLst>
          </p:cNvPr>
          <p:cNvGraphicFramePr>
            <a:graphicFrameLocks noGrp="1"/>
          </p:cNvGraphicFramePr>
          <p:nvPr>
            <p:extLst>
              <p:ext uri="{D42A27DB-BD31-4B8C-83A1-F6EECF244321}">
                <p14:modId xmlns:p14="http://schemas.microsoft.com/office/powerpoint/2010/main" val="3518005271"/>
              </p:ext>
            </p:extLst>
          </p:nvPr>
        </p:nvGraphicFramePr>
        <p:xfrm>
          <a:off x="6953701" y="1072343"/>
          <a:ext cx="4436470" cy="5423570"/>
        </p:xfrm>
        <a:graphic>
          <a:graphicData uri="http://schemas.openxmlformats.org/drawingml/2006/table">
            <a:tbl>
              <a:tblPr>
                <a:tableStyleId>{5C22544A-7EE6-4342-B048-85BDC9FD1C3A}</a:tableStyleId>
              </a:tblPr>
              <a:tblGrid>
                <a:gridCol w="1444466">
                  <a:extLst>
                    <a:ext uri="{9D8B030D-6E8A-4147-A177-3AD203B41FA5}">
                      <a16:colId xmlns:a16="http://schemas.microsoft.com/office/drawing/2014/main" val="285964682"/>
                    </a:ext>
                  </a:extLst>
                </a:gridCol>
                <a:gridCol w="1461154">
                  <a:extLst>
                    <a:ext uri="{9D8B030D-6E8A-4147-A177-3AD203B41FA5}">
                      <a16:colId xmlns:a16="http://schemas.microsoft.com/office/drawing/2014/main" val="3636855028"/>
                    </a:ext>
                  </a:extLst>
                </a:gridCol>
                <a:gridCol w="1530850">
                  <a:extLst>
                    <a:ext uri="{9D8B030D-6E8A-4147-A177-3AD203B41FA5}">
                      <a16:colId xmlns:a16="http://schemas.microsoft.com/office/drawing/2014/main" val="3752594618"/>
                    </a:ext>
                  </a:extLst>
                </a:gridCol>
              </a:tblGrid>
              <a:tr h="327293">
                <a:tc>
                  <a:txBody>
                    <a:bodyPr/>
                    <a:lstStyle/>
                    <a:p>
                      <a:pPr algn="ctr">
                        <a:lnSpc>
                          <a:spcPct val="107000"/>
                        </a:lnSpc>
                        <a:spcAft>
                          <a:spcPts val="800"/>
                        </a:spcAft>
                      </a:pPr>
                      <a:r>
                        <a:rPr lang="en-IN" sz="1200">
                          <a:effectLst/>
                        </a:rPr>
                        <a:t>Sodium (sod)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sodium level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 mEq/L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1043084400"/>
                  </a:ext>
                </a:extLst>
              </a:tr>
              <a:tr h="327293">
                <a:tc>
                  <a:txBody>
                    <a:bodyPr/>
                    <a:lstStyle/>
                    <a:p>
                      <a:pPr algn="ctr">
                        <a:lnSpc>
                          <a:spcPct val="107000"/>
                        </a:lnSpc>
                        <a:spcAft>
                          <a:spcPts val="800"/>
                        </a:spcAft>
                      </a:pPr>
                      <a:r>
                        <a:rPr lang="en-IN" sz="1200">
                          <a:effectLst/>
                        </a:rPr>
                        <a:t>Potassium (pot)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potassium level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 mEq/L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580367899"/>
                  </a:ext>
                </a:extLst>
              </a:tr>
              <a:tr h="327293">
                <a:tc>
                  <a:txBody>
                    <a:bodyPr/>
                    <a:lstStyle/>
                    <a:p>
                      <a:pPr algn="ctr">
                        <a:lnSpc>
                          <a:spcPct val="107000"/>
                        </a:lnSpc>
                        <a:spcAft>
                          <a:spcPts val="800"/>
                        </a:spcAft>
                      </a:pPr>
                      <a:r>
                        <a:rPr lang="en-IN" sz="1200">
                          <a:effectLst/>
                        </a:rPr>
                        <a:t>Hemoglobin (hemo)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hemoglobin level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 gms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1767678003"/>
                  </a:ext>
                </a:extLst>
              </a:tr>
              <a:tr h="327293">
                <a:tc>
                  <a:txBody>
                    <a:bodyPr/>
                    <a:lstStyle/>
                    <a:p>
                      <a:pPr algn="ctr">
                        <a:lnSpc>
                          <a:spcPct val="107000"/>
                        </a:lnSpc>
                        <a:spcAft>
                          <a:spcPts val="800"/>
                        </a:spcAft>
                      </a:pPr>
                      <a:r>
                        <a:rPr lang="en-IN" sz="1200">
                          <a:effectLst/>
                        </a:rPr>
                        <a:t>Packed cell volume (pcv)</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packed cell volume in the blood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87335405"/>
                  </a:ext>
                </a:extLst>
              </a:tr>
              <a:tr h="494642">
                <a:tc>
                  <a:txBody>
                    <a:bodyPr/>
                    <a:lstStyle/>
                    <a:p>
                      <a:pPr algn="ctr">
                        <a:lnSpc>
                          <a:spcPct val="107000"/>
                        </a:lnSpc>
                        <a:spcAft>
                          <a:spcPts val="800"/>
                        </a:spcAft>
                      </a:pPr>
                      <a:r>
                        <a:rPr lang="en-IN" sz="1200">
                          <a:effectLst/>
                        </a:rPr>
                        <a:t>White blood cell count (wc)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white blood cell count of the patient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 cells/cumm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3827363419"/>
                  </a:ext>
                </a:extLst>
              </a:tr>
              <a:tr h="494642">
                <a:tc>
                  <a:txBody>
                    <a:bodyPr/>
                    <a:lstStyle/>
                    <a:p>
                      <a:pPr algn="ctr">
                        <a:lnSpc>
                          <a:spcPct val="107000"/>
                        </a:lnSpc>
                        <a:spcAft>
                          <a:spcPts val="800"/>
                        </a:spcAft>
                      </a:pPr>
                      <a:r>
                        <a:rPr lang="en-IN" sz="1200">
                          <a:effectLst/>
                        </a:rPr>
                        <a:t>Red blood cell count (rc)</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red blood cell count of the patient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Numeric</a:t>
                      </a:r>
                    </a:p>
                    <a:p>
                      <a:pPr algn="ctr">
                        <a:lnSpc>
                          <a:spcPct val="107000"/>
                        </a:lnSpc>
                        <a:spcAft>
                          <a:spcPts val="800"/>
                        </a:spcAft>
                      </a:pPr>
                      <a:r>
                        <a:rPr lang="en-IN" sz="1200">
                          <a:effectLst/>
                        </a:rPr>
                        <a:t>millions/cmm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1239299364"/>
                  </a:ext>
                </a:extLst>
              </a:tr>
              <a:tr h="494642">
                <a:tc>
                  <a:txBody>
                    <a:bodyPr/>
                    <a:lstStyle/>
                    <a:p>
                      <a:pPr algn="ctr">
                        <a:lnSpc>
                          <a:spcPct val="107000"/>
                        </a:lnSpc>
                        <a:spcAft>
                          <a:spcPts val="800"/>
                        </a:spcAft>
                      </a:pPr>
                      <a:r>
                        <a:rPr lang="en-IN" sz="1200">
                          <a:effectLst/>
                        </a:rPr>
                        <a:t>Hypertension (htn)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the patient has hypertension on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yes,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383823291"/>
                  </a:ext>
                </a:extLst>
              </a:tr>
              <a:tr h="327293">
                <a:tc>
                  <a:txBody>
                    <a:bodyPr/>
                    <a:lstStyle/>
                    <a:p>
                      <a:pPr algn="ctr">
                        <a:lnSpc>
                          <a:spcPct val="107000"/>
                        </a:lnSpc>
                        <a:spcAft>
                          <a:spcPts val="800"/>
                        </a:spcAft>
                      </a:pPr>
                      <a:r>
                        <a:rPr lang="en-IN" sz="1200">
                          <a:effectLst/>
                        </a:rPr>
                        <a:t>Diabetes mellitus (dm)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the patient has diabetes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yes,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567796381"/>
                  </a:ext>
                </a:extLst>
              </a:tr>
              <a:tr h="494642">
                <a:tc>
                  <a:txBody>
                    <a:bodyPr/>
                    <a:lstStyle/>
                    <a:p>
                      <a:pPr algn="ctr">
                        <a:lnSpc>
                          <a:spcPct val="107000"/>
                        </a:lnSpc>
                        <a:spcAft>
                          <a:spcPts val="800"/>
                        </a:spcAft>
                      </a:pPr>
                      <a:r>
                        <a:rPr lang="en-IN" sz="1200">
                          <a:effectLst/>
                        </a:rPr>
                        <a:t>Coronary artery disease (cad)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the patient has coronary artery disease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yes,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798768444"/>
                  </a:ext>
                </a:extLst>
              </a:tr>
              <a:tr h="159944">
                <a:tc>
                  <a:txBody>
                    <a:bodyPr/>
                    <a:lstStyle/>
                    <a:p>
                      <a:pPr algn="ctr">
                        <a:lnSpc>
                          <a:spcPct val="107000"/>
                        </a:lnSpc>
                        <a:spcAft>
                          <a:spcPts val="800"/>
                        </a:spcAft>
                      </a:pPr>
                      <a:r>
                        <a:rPr lang="en-IN" sz="1200">
                          <a:effectLst/>
                        </a:rPr>
                        <a:t>Appetite (appet)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Patient’s appetite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good, poor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116972455"/>
                  </a:ext>
                </a:extLst>
              </a:tr>
              <a:tr h="327293">
                <a:tc>
                  <a:txBody>
                    <a:bodyPr/>
                    <a:lstStyle/>
                    <a:p>
                      <a:pPr algn="ctr">
                        <a:lnSpc>
                          <a:spcPct val="107000"/>
                        </a:lnSpc>
                        <a:spcAft>
                          <a:spcPts val="800"/>
                        </a:spcAft>
                      </a:pPr>
                      <a:r>
                        <a:rPr lang="en-IN" sz="1200">
                          <a:effectLst/>
                        </a:rPr>
                        <a:t>Pedal Edema (pe)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patient has pedal edema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yes,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657858750"/>
                  </a:ext>
                </a:extLst>
              </a:tr>
              <a:tr h="327293">
                <a:tc>
                  <a:txBody>
                    <a:bodyPr/>
                    <a:lstStyle/>
                    <a:p>
                      <a:pPr algn="ctr">
                        <a:lnSpc>
                          <a:spcPct val="107000"/>
                        </a:lnSpc>
                        <a:spcAft>
                          <a:spcPts val="800"/>
                        </a:spcAft>
                      </a:pPr>
                      <a:r>
                        <a:rPr lang="en-IN" sz="1200">
                          <a:effectLst/>
                        </a:rPr>
                        <a:t>Anemia (ane)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patient has anemia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Nominal: yes,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3923100808"/>
                  </a:ext>
                </a:extLst>
              </a:tr>
              <a:tr h="494642">
                <a:tc>
                  <a:txBody>
                    <a:bodyPr/>
                    <a:lstStyle/>
                    <a:p>
                      <a:pPr algn="ctr">
                        <a:lnSpc>
                          <a:spcPct val="107000"/>
                        </a:lnSpc>
                        <a:spcAft>
                          <a:spcPts val="800"/>
                        </a:spcAft>
                      </a:pPr>
                      <a:r>
                        <a:rPr lang="en-IN" sz="1200">
                          <a:effectLst/>
                        </a:rPr>
                        <a:t>Class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a:effectLst/>
                        </a:rPr>
                        <a:t>Does the patient has kidney disease or not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tc>
                  <a:txBody>
                    <a:bodyPr/>
                    <a:lstStyle/>
                    <a:p>
                      <a:pPr algn="ctr">
                        <a:lnSpc>
                          <a:spcPct val="107000"/>
                        </a:lnSpc>
                        <a:spcAft>
                          <a:spcPts val="800"/>
                        </a:spcAft>
                      </a:pPr>
                      <a:r>
                        <a:rPr lang="en-IN" sz="1200" dirty="0">
                          <a:effectLst/>
                        </a:rPr>
                        <a:t>Nominal: CKD, not CKD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535" marR="56535" marT="0" marB="0"/>
                </a:tc>
                <a:extLst>
                  <a:ext uri="{0D108BD9-81ED-4DB2-BD59-A6C34878D82A}">
                    <a16:rowId xmlns:a16="http://schemas.microsoft.com/office/drawing/2014/main" val="2970550592"/>
                  </a:ext>
                </a:extLst>
              </a:tr>
            </a:tbl>
          </a:graphicData>
        </a:graphic>
      </p:graphicFrame>
      <p:sp>
        <p:nvSpPr>
          <p:cNvPr id="16" name="TextBox 15">
            <a:extLst>
              <a:ext uri="{FF2B5EF4-FFF2-40B4-BE49-F238E27FC236}">
                <a16:creationId xmlns:a16="http://schemas.microsoft.com/office/drawing/2014/main" id="{AD9765BE-4D1D-4C81-85B9-00942047DAB1}"/>
              </a:ext>
            </a:extLst>
          </p:cNvPr>
          <p:cNvSpPr txBox="1"/>
          <p:nvPr/>
        </p:nvSpPr>
        <p:spPr>
          <a:xfrm>
            <a:off x="4854982" y="6504296"/>
            <a:ext cx="286870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Table 2: CKD Dataset [3]</a:t>
            </a:r>
            <a:endParaRPr lang="en-IN" dirty="0"/>
          </a:p>
        </p:txBody>
      </p:sp>
    </p:spTree>
    <p:extLst>
      <p:ext uri="{BB962C8B-B14F-4D97-AF65-F5344CB8AC3E}">
        <p14:creationId xmlns:p14="http://schemas.microsoft.com/office/powerpoint/2010/main" val="38109805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Simulation of the Model</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04771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187935"/>
            <a:ext cx="10515600" cy="4863241"/>
          </a:xfrm>
        </p:spPr>
        <p:txBody>
          <a:bodyPr>
            <a:normAutofit lnSpcReduction="10000"/>
          </a:bodyPr>
          <a:lstStyle/>
          <a:p>
            <a:r>
              <a:rPr lang="en-US" sz="2600" dirty="0"/>
              <a:t>A CKD dataset may be found at the University of California Irvine's (UCI) online repository. There are 400 individuals in this collection, including 250 instances of CKD and 150 cases of no CKD. The dataset is reasonably balanced in terms of the ratio of CKD-free and CKD patients. </a:t>
            </a:r>
          </a:p>
          <a:p>
            <a:r>
              <a:rPr lang="en-US" sz="2600" dirty="0"/>
              <a:t>Table 2 shows the characteristics. The patient's age (Age) ranges from 2 to 90 years. Blood pressure (BP) ranges from 50 to 120 mmHg, whereas blood glucose levels vary from 70 to 490 mg/dl (BGR). </a:t>
            </a:r>
          </a:p>
          <a:p>
            <a:r>
              <a:rPr lang="en-US" sz="2600" dirty="0"/>
              <a:t>The blood urea concentration (BU) ranges from 15 to 424 mg/dl. Outliers and incorrect data are found in four rows, which are deleted before modeling. Then there are 396 data points/rows. </a:t>
            </a:r>
          </a:p>
          <a:p>
            <a:r>
              <a:rPr lang="en-US" sz="2600" dirty="0"/>
              <a:t>The categorical characteristics in the dataset were changed to binary variables, i.e., bad or good, no or yes, not present or present were converted to zero and one.</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pic>
        <p:nvPicPr>
          <p:cNvPr id="7" name="Picture 6">
            <a:extLst>
              <a:ext uri="{FF2B5EF4-FFF2-40B4-BE49-F238E27FC236}">
                <a16:creationId xmlns:a16="http://schemas.microsoft.com/office/drawing/2014/main" id="{225A26F8-BF89-48E7-8501-42B717F0F86C}"/>
              </a:ext>
            </a:extLst>
          </p:cNvPr>
          <p:cNvPicPr>
            <a:picLocks noChangeAspect="1"/>
          </p:cNvPicPr>
          <p:nvPr/>
        </p:nvPicPr>
        <p:blipFill>
          <a:blip r:embed="rId2"/>
          <a:stretch>
            <a:fillRect/>
          </a:stretch>
        </p:blipFill>
        <p:spPr>
          <a:xfrm>
            <a:off x="4921633" y="5511215"/>
            <a:ext cx="4636368" cy="1159092"/>
          </a:xfrm>
          <a:prstGeom prst="rect">
            <a:avLst/>
          </a:prstGeom>
        </p:spPr>
      </p:pic>
    </p:spTree>
    <p:extLst>
      <p:ext uri="{BB962C8B-B14F-4D97-AF65-F5344CB8AC3E}">
        <p14:creationId xmlns:p14="http://schemas.microsoft.com/office/powerpoint/2010/main" val="66781957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graphicFrame>
        <p:nvGraphicFramePr>
          <p:cNvPr id="11" name="Table 10">
            <a:extLst>
              <a:ext uri="{FF2B5EF4-FFF2-40B4-BE49-F238E27FC236}">
                <a16:creationId xmlns:a16="http://schemas.microsoft.com/office/drawing/2014/main" id="{326F839C-F86D-445B-872D-47E9CA3056D6}"/>
              </a:ext>
            </a:extLst>
          </p:cNvPr>
          <p:cNvGraphicFramePr>
            <a:graphicFrameLocks noGrp="1"/>
          </p:cNvGraphicFramePr>
          <p:nvPr>
            <p:extLst>
              <p:ext uri="{D42A27DB-BD31-4B8C-83A1-F6EECF244321}">
                <p14:modId xmlns:p14="http://schemas.microsoft.com/office/powerpoint/2010/main" val="2520340465"/>
              </p:ext>
            </p:extLst>
          </p:nvPr>
        </p:nvGraphicFramePr>
        <p:xfrm>
          <a:off x="2935869" y="929695"/>
          <a:ext cx="5582489" cy="5846490"/>
        </p:xfrm>
        <a:graphic>
          <a:graphicData uri="http://schemas.openxmlformats.org/drawingml/2006/table">
            <a:tbl>
              <a:tblPr firstRow="1" firstCol="1" bandRow="1">
                <a:tableStyleId>{5C22544A-7EE6-4342-B048-85BDC9FD1C3A}</a:tableStyleId>
              </a:tblPr>
              <a:tblGrid>
                <a:gridCol w="1902209">
                  <a:extLst>
                    <a:ext uri="{9D8B030D-6E8A-4147-A177-3AD203B41FA5}">
                      <a16:colId xmlns:a16="http://schemas.microsoft.com/office/drawing/2014/main" val="4005184797"/>
                    </a:ext>
                  </a:extLst>
                </a:gridCol>
                <a:gridCol w="1902826">
                  <a:extLst>
                    <a:ext uri="{9D8B030D-6E8A-4147-A177-3AD203B41FA5}">
                      <a16:colId xmlns:a16="http://schemas.microsoft.com/office/drawing/2014/main" val="3153147054"/>
                    </a:ext>
                  </a:extLst>
                </a:gridCol>
                <a:gridCol w="1777454">
                  <a:extLst>
                    <a:ext uri="{9D8B030D-6E8A-4147-A177-3AD203B41FA5}">
                      <a16:colId xmlns:a16="http://schemas.microsoft.com/office/drawing/2014/main" val="3701323827"/>
                    </a:ext>
                  </a:extLst>
                </a:gridCol>
              </a:tblGrid>
              <a:tr h="250965">
                <a:tc>
                  <a:txBody>
                    <a:bodyPr/>
                    <a:lstStyle/>
                    <a:p>
                      <a:pPr algn="ctr">
                        <a:lnSpc>
                          <a:spcPct val="107000"/>
                        </a:lnSpc>
                        <a:spcAft>
                          <a:spcPts val="800"/>
                        </a:spcAft>
                      </a:pPr>
                      <a:r>
                        <a:rPr lang="en-IN" sz="1400">
                          <a:effectLst/>
                        </a:rPr>
                        <a:t>Number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Attribute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Abbreviation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253094572"/>
                  </a:ext>
                </a:extLst>
              </a:tr>
              <a:tr h="223821">
                <a:tc>
                  <a:txBody>
                    <a:bodyPr/>
                    <a:lstStyle/>
                    <a:p>
                      <a:pPr algn="ctr">
                        <a:lnSpc>
                          <a:spcPct val="107000"/>
                        </a:lnSpc>
                        <a:spcAft>
                          <a:spcPts val="800"/>
                        </a:spcAft>
                      </a:pPr>
                      <a:r>
                        <a:rPr lang="en-IN"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AGE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4098288980"/>
                  </a:ext>
                </a:extLst>
              </a:tr>
              <a:tr h="223821">
                <a:tc>
                  <a:txBody>
                    <a:bodyPr/>
                    <a:lstStyle/>
                    <a:p>
                      <a:pPr algn="ctr">
                        <a:lnSpc>
                          <a:spcPct val="107000"/>
                        </a:lnSpc>
                        <a:spcAft>
                          <a:spcPts val="800"/>
                        </a:spcAft>
                      </a:pPr>
                      <a:r>
                        <a:rPr lang="en-IN"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Appetite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APPET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446457729"/>
                  </a:ext>
                </a:extLst>
              </a:tr>
              <a:tr h="223821">
                <a:tc>
                  <a:txBody>
                    <a:bodyPr/>
                    <a:lstStyle/>
                    <a:p>
                      <a:pPr algn="ctr">
                        <a:lnSpc>
                          <a:spcPct val="107000"/>
                        </a:lnSpc>
                        <a:spcAft>
                          <a:spcPts val="800"/>
                        </a:spcAft>
                      </a:pPr>
                      <a:r>
                        <a:rPr lang="en-IN"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Anemia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ANE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005967878"/>
                  </a:ext>
                </a:extLst>
              </a:tr>
              <a:tr h="223821">
                <a:tc>
                  <a:txBody>
                    <a:bodyPr/>
                    <a:lstStyle/>
                    <a:p>
                      <a:pPr algn="ctr">
                        <a:lnSpc>
                          <a:spcPct val="107000"/>
                        </a:lnSpc>
                        <a:spcAft>
                          <a:spcPts val="800"/>
                        </a:spcAft>
                      </a:pPr>
                      <a:r>
                        <a:rPr lang="en-IN" sz="1400">
                          <a:effectLst/>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Albumin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AL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248298043"/>
                  </a:ext>
                </a:extLst>
              </a:tr>
              <a:tr h="223821">
                <a:tc>
                  <a:txBody>
                    <a:bodyPr/>
                    <a:lstStyle/>
                    <a:p>
                      <a:pPr algn="ctr">
                        <a:lnSpc>
                          <a:spcPct val="107000"/>
                        </a:lnSpc>
                        <a:spcAft>
                          <a:spcPts val="800"/>
                        </a:spcAft>
                      </a:pPr>
                      <a:r>
                        <a:rPr lang="en-IN"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Bacteria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966634260"/>
                  </a:ext>
                </a:extLst>
              </a:tr>
              <a:tr h="223821">
                <a:tc>
                  <a:txBody>
                    <a:bodyPr/>
                    <a:lstStyle/>
                    <a:p>
                      <a:pPr algn="ct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Blood Pressure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BP</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911703763"/>
                  </a:ext>
                </a:extLst>
              </a:tr>
              <a:tr h="223821">
                <a:tc>
                  <a:txBody>
                    <a:bodyPr/>
                    <a:lstStyle/>
                    <a:p>
                      <a:pPr algn="ctr">
                        <a:lnSpc>
                          <a:spcPct val="107000"/>
                        </a:lnSpc>
                        <a:spcAft>
                          <a:spcPts val="800"/>
                        </a:spcAft>
                      </a:pPr>
                      <a:r>
                        <a:rPr lang="en-IN" sz="1400">
                          <a:effectLst/>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Blood Glucose Random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BGR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849779289"/>
                  </a:ext>
                </a:extLst>
              </a:tr>
              <a:tr h="223821">
                <a:tc>
                  <a:txBody>
                    <a:bodyPr/>
                    <a:lstStyle/>
                    <a:p>
                      <a:pPr algn="ctr">
                        <a:lnSpc>
                          <a:spcPct val="107000"/>
                        </a:lnSpc>
                        <a:spcAft>
                          <a:spcPts val="800"/>
                        </a:spcAft>
                      </a:pPr>
                      <a:r>
                        <a:rPr lang="en-IN" sz="1400">
                          <a:effectLst/>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Blood Urea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BU</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107266181"/>
                  </a:ext>
                </a:extLst>
              </a:tr>
              <a:tr h="223821">
                <a:tc>
                  <a:txBody>
                    <a:bodyPr/>
                    <a:lstStyle/>
                    <a:p>
                      <a:pPr algn="ctr">
                        <a:lnSpc>
                          <a:spcPct val="107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Coronary Artery Disease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CAD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350281228"/>
                  </a:ext>
                </a:extLst>
              </a:tr>
              <a:tr h="223821">
                <a:tc>
                  <a:txBody>
                    <a:bodyPr/>
                    <a:lstStyle/>
                    <a:p>
                      <a:pPr algn="ctr">
                        <a:lnSpc>
                          <a:spcPct val="107000"/>
                        </a:lnSpc>
                        <a:spcAft>
                          <a:spcPts val="800"/>
                        </a:spcAf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Diabetes Mellitus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DM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632978504"/>
                  </a:ext>
                </a:extLst>
              </a:tr>
              <a:tr h="223821">
                <a:tc>
                  <a:txBody>
                    <a:bodyPr/>
                    <a:lstStyle/>
                    <a:p>
                      <a:pPr algn="ctr">
                        <a:lnSpc>
                          <a:spcPct val="107000"/>
                        </a:lnSpc>
                        <a:spcAft>
                          <a:spcPts val="800"/>
                        </a:spcAft>
                      </a:pPr>
                      <a:r>
                        <a:rPr lang="en-IN" sz="1400">
                          <a:effectLst/>
                        </a:rPr>
                        <a:t>11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Pus Cell Clump</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PCC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92539363"/>
                  </a:ext>
                </a:extLst>
              </a:tr>
              <a:tr h="223821">
                <a:tc>
                  <a:txBody>
                    <a:bodyPr/>
                    <a:lstStyle/>
                    <a:p>
                      <a:pPr algn="ctr">
                        <a:lnSpc>
                          <a:spcPct val="107000"/>
                        </a:lnSpc>
                        <a:spcAft>
                          <a:spcPts val="800"/>
                        </a:spcAft>
                      </a:pPr>
                      <a:r>
                        <a:rPr lang="en-IN" sz="1400">
                          <a:effectLst/>
                        </a:rPr>
                        <a:t>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Serum Creatinine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4012146648"/>
                  </a:ext>
                </a:extLst>
              </a:tr>
              <a:tr h="223821">
                <a:tc>
                  <a:txBody>
                    <a:bodyPr/>
                    <a:lstStyle/>
                    <a:p>
                      <a:pPr algn="ctr">
                        <a:lnSpc>
                          <a:spcPct val="107000"/>
                        </a:lnSpc>
                        <a:spcAft>
                          <a:spcPts val="800"/>
                        </a:spcAft>
                      </a:pPr>
                      <a:r>
                        <a:rPr lang="en-IN" sz="1400">
                          <a:effectLst/>
                        </a:rPr>
                        <a:t>13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Sodium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SOD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003625281"/>
                  </a:ext>
                </a:extLst>
              </a:tr>
              <a:tr h="223821">
                <a:tc>
                  <a:txBody>
                    <a:bodyPr/>
                    <a:lstStyle/>
                    <a:p>
                      <a:pPr algn="ctr">
                        <a:lnSpc>
                          <a:spcPct val="107000"/>
                        </a:lnSpc>
                        <a:spcAft>
                          <a:spcPts val="800"/>
                        </a:spcAft>
                      </a:pPr>
                      <a:r>
                        <a:rPr lang="en-IN" sz="1400">
                          <a:effectLst/>
                        </a:rPr>
                        <a:t>14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Potassium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POT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2847578342"/>
                  </a:ext>
                </a:extLst>
              </a:tr>
              <a:tr h="223821">
                <a:tc>
                  <a:txBody>
                    <a:bodyPr/>
                    <a:lstStyle/>
                    <a:p>
                      <a:pPr algn="ctr">
                        <a:lnSpc>
                          <a:spcPct val="107000"/>
                        </a:lnSpc>
                        <a:spcAft>
                          <a:spcPts val="800"/>
                        </a:spcAft>
                      </a:pPr>
                      <a:r>
                        <a:rPr lang="en-IN" sz="1400">
                          <a:effectLst/>
                        </a:rPr>
                        <a:t>15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Hemoglobin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HEMO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012458697"/>
                  </a:ext>
                </a:extLst>
              </a:tr>
              <a:tr h="223821">
                <a:tc>
                  <a:txBody>
                    <a:bodyPr/>
                    <a:lstStyle/>
                    <a:p>
                      <a:pPr algn="ctr">
                        <a:lnSpc>
                          <a:spcPct val="107000"/>
                        </a:lnSpc>
                        <a:spcAft>
                          <a:spcPts val="800"/>
                        </a:spcAft>
                      </a:pPr>
                      <a:r>
                        <a:rPr lang="en-IN" sz="1400">
                          <a:effectLst/>
                        </a:rPr>
                        <a:t>16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Pack Cell Volume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PCV</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04647014"/>
                  </a:ext>
                </a:extLst>
              </a:tr>
              <a:tr h="223821">
                <a:tc>
                  <a:txBody>
                    <a:bodyPr/>
                    <a:lstStyle/>
                    <a:p>
                      <a:pPr algn="ctr">
                        <a:lnSpc>
                          <a:spcPct val="107000"/>
                        </a:lnSpc>
                        <a:spcAft>
                          <a:spcPts val="800"/>
                        </a:spcAft>
                      </a:pPr>
                      <a:r>
                        <a:rPr lang="en-IN" sz="1400">
                          <a:effectLst/>
                        </a:rPr>
                        <a:t>17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White Blood Cell Count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WC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4127936138"/>
                  </a:ext>
                </a:extLst>
              </a:tr>
              <a:tr h="223821">
                <a:tc>
                  <a:txBody>
                    <a:bodyPr/>
                    <a:lstStyle/>
                    <a:p>
                      <a:pPr algn="ctr">
                        <a:lnSpc>
                          <a:spcPct val="107000"/>
                        </a:lnSpc>
                        <a:spcAft>
                          <a:spcPts val="800"/>
                        </a:spcAft>
                      </a:pPr>
                      <a:r>
                        <a:rPr lang="en-IN" sz="1400">
                          <a:effectLst/>
                        </a:rPr>
                        <a:t>18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Red Blood Cell Count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RBCC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643758048"/>
                  </a:ext>
                </a:extLst>
              </a:tr>
              <a:tr h="223821">
                <a:tc>
                  <a:txBody>
                    <a:bodyPr/>
                    <a:lstStyle/>
                    <a:p>
                      <a:pPr algn="ctr">
                        <a:lnSpc>
                          <a:spcPct val="107000"/>
                        </a:lnSpc>
                        <a:spcAft>
                          <a:spcPts val="800"/>
                        </a:spcAft>
                      </a:pPr>
                      <a:r>
                        <a:rPr lang="en-IN" sz="1400">
                          <a:effectLst/>
                        </a:rPr>
                        <a:t>19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Hypertension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HTN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362171136"/>
                  </a:ext>
                </a:extLst>
              </a:tr>
              <a:tr h="223821">
                <a:tc>
                  <a:txBody>
                    <a:bodyPr/>
                    <a:lstStyle/>
                    <a:p>
                      <a:pPr algn="ctr">
                        <a:lnSpc>
                          <a:spcPct val="107000"/>
                        </a:lnSpc>
                        <a:spcAft>
                          <a:spcPts val="800"/>
                        </a:spcAft>
                      </a:pPr>
                      <a:r>
                        <a:rPr lang="en-IN"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Pus Cell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1650981226"/>
                  </a:ext>
                </a:extLst>
              </a:tr>
              <a:tr h="223821">
                <a:tc>
                  <a:txBody>
                    <a:bodyPr/>
                    <a:lstStyle/>
                    <a:p>
                      <a:pPr algn="ctr">
                        <a:lnSpc>
                          <a:spcPct val="107000"/>
                        </a:lnSpc>
                        <a:spcAft>
                          <a:spcPts val="800"/>
                        </a:spcAft>
                      </a:pPr>
                      <a:r>
                        <a:rPr lang="en-IN" sz="1400">
                          <a:effectLst/>
                        </a:rPr>
                        <a:t>21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Specific Gravity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2426551162"/>
                  </a:ext>
                </a:extLst>
              </a:tr>
              <a:tr h="223821">
                <a:tc>
                  <a:txBody>
                    <a:bodyPr/>
                    <a:lstStyle/>
                    <a:p>
                      <a:pPr algn="ctr">
                        <a:lnSpc>
                          <a:spcPct val="107000"/>
                        </a:lnSpc>
                        <a:spcAft>
                          <a:spcPts val="800"/>
                        </a:spcAft>
                      </a:pPr>
                      <a:r>
                        <a:rPr lang="en-IN" sz="1400">
                          <a:effectLst/>
                        </a:rPr>
                        <a:t>22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Red Blood Cell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RBC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954644824"/>
                  </a:ext>
                </a:extLst>
              </a:tr>
              <a:tr h="223821">
                <a:tc>
                  <a:txBody>
                    <a:bodyPr/>
                    <a:lstStyle/>
                    <a:p>
                      <a:pPr algn="ctr">
                        <a:lnSpc>
                          <a:spcPct val="107000"/>
                        </a:lnSpc>
                        <a:spcAft>
                          <a:spcPts val="800"/>
                        </a:spcAft>
                      </a:pPr>
                      <a:r>
                        <a:rPr lang="en-IN" sz="1400">
                          <a:effectLst/>
                        </a:rPr>
                        <a:t>23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Petal Edema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PE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3303799942"/>
                  </a:ext>
                </a:extLst>
              </a:tr>
              <a:tr h="223821">
                <a:tc>
                  <a:txBody>
                    <a:bodyPr/>
                    <a:lstStyle/>
                    <a:p>
                      <a:pPr algn="ctr">
                        <a:lnSpc>
                          <a:spcPct val="107000"/>
                        </a:lnSpc>
                        <a:spcAft>
                          <a:spcPts val="800"/>
                        </a:spcAft>
                      </a:pPr>
                      <a:r>
                        <a:rPr lang="en-IN" sz="1400">
                          <a:effectLst/>
                        </a:rPr>
                        <a:t>24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Sugar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SU</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2555384120"/>
                  </a:ext>
                </a:extLst>
              </a:tr>
              <a:tr h="223821">
                <a:tc>
                  <a:txBody>
                    <a:bodyPr/>
                    <a:lstStyle/>
                    <a:p>
                      <a:pPr algn="ctr">
                        <a:lnSpc>
                          <a:spcPct val="107000"/>
                        </a:lnSpc>
                        <a:spcAft>
                          <a:spcPts val="800"/>
                        </a:spcAft>
                      </a:pPr>
                      <a:r>
                        <a:rPr lang="en-IN" sz="1400">
                          <a:effectLst/>
                        </a:rPr>
                        <a:t>25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a:effectLst/>
                        </a:rPr>
                        <a:t>Class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tc>
                  <a:txBody>
                    <a:bodyPr/>
                    <a:lstStyle/>
                    <a:p>
                      <a:pPr algn="ctr">
                        <a:lnSpc>
                          <a:spcPct val="107000"/>
                        </a:lnSpc>
                        <a:spcAft>
                          <a:spcPts val="800"/>
                        </a:spcAft>
                      </a:pPr>
                      <a:r>
                        <a:rPr lang="en-IN" sz="1400" dirty="0">
                          <a:effectLst/>
                        </a:rPr>
                        <a:t>CLASS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6546" marR="66546" marT="0" marB="0"/>
                </a:tc>
                <a:extLst>
                  <a:ext uri="{0D108BD9-81ED-4DB2-BD59-A6C34878D82A}">
                    <a16:rowId xmlns:a16="http://schemas.microsoft.com/office/drawing/2014/main" val="4056343101"/>
                  </a:ext>
                </a:extLst>
              </a:tr>
            </a:tbl>
          </a:graphicData>
        </a:graphic>
      </p:graphicFrame>
      <p:sp>
        <p:nvSpPr>
          <p:cNvPr id="13" name="TextBox 12">
            <a:extLst>
              <a:ext uri="{FF2B5EF4-FFF2-40B4-BE49-F238E27FC236}">
                <a16:creationId xmlns:a16="http://schemas.microsoft.com/office/drawing/2014/main" id="{02A76AB9-0C06-4C12-B6DC-8FA361C1BFF3}"/>
              </a:ext>
            </a:extLst>
          </p:cNvPr>
          <p:cNvSpPr txBox="1"/>
          <p:nvPr/>
        </p:nvSpPr>
        <p:spPr>
          <a:xfrm>
            <a:off x="8774342" y="5930698"/>
            <a:ext cx="2868706" cy="671915"/>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Table 3: CKD Attributes with Abbreviations [1]</a:t>
            </a:r>
          </a:p>
        </p:txBody>
      </p:sp>
    </p:spTree>
    <p:extLst>
      <p:ext uri="{BB962C8B-B14F-4D97-AF65-F5344CB8AC3E}">
        <p14:creationId xmlns:p14="http://schemas.microsoft.com/office/powerpoint/2010/main" val="255255631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sp>
        <p:nvSpPr>
          <p:cNvPr id="13" name="TextBox 12">
            <a:extLst>
              <a:ext uri="{FF2B5EF4-FFF2-40B4-BE49-F238E27FC236}">
                <a16:creationId xmlns:a16="http://schemas.microsoft.com/office/drawing/2014/main" id="{02A76AB9-0C06-4C12-B6DC-8FA361C1BFF3}"/>
              </a:ext>
            </a:extLst>
          </p:cNvPr>
          <p:cNvSpPr txBox="1"/>
          <p:nvPr/>
        </p:nvSpPr>
        <p:spPr>
          <a:xfrm>
            <a:off x="4694115" y="5201324"/>
            <a:ext cx="3721456"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Table 4: AI Methods' Performance [1]</a:t>
            </a:r>
          </a:p>
        </p:txBody>
      </p:sp>
      <p:graphicFrame>
        <p:nvGraphicFramePr>
          <p:cNvPr id="2" name="Table 1">
            <a:extLst>
              <a:ext uri="{FF2B5EF4-FFF2-40B4-BE49-F238E27FC236}">
                <a16:creationId xmlns:a16="http://schemas.microsoft.com/office/drawing/2014/main" id="{6EF81CE9-4725-4751-8CC5-09F356EEF6F0}"/>
              </a:ext>
            </a:extLst>
          </p:cNvPr>
          <p:cNvGraphicFramePr>
            <a:graphicFrameLocks noGrp="1"/>
          </p:cNvGraphicFramePr>
          <p:nvPr>
            <p:extLst>
              <p:ext uri="{D42A27DB-BD31-4B8C-83A1-F6EECF244321}">
                <p14:modId xmlns:p14="http://schemas.microsoft.com/office/powerpoint/2010/main" val="648162857"/>
              </p:ext>
            </p:extLst>
          </p:nvPr>
        </p:nvGraphicFramePr>
        <p:xfrm>
          <a:off x="946022" y="985720"/>
          <a:ext cx="10697024" cy="4083434"/>
        </p:xfrm>
        <a:graphic>
          <a:graphicData uri="http://schemas.openxmlformats.org/drawingml/2006/table">
            <a:tbl>
              <a:tblPr firstRow="1" firstCol="1" bandRow="1">
                <a:tableStyleId>{5C22544A-7EE6-4342-B048-85BDC9FD1C3A}</a:tableStyleId>
              </a:tblPr>
              <a:tblGrid>
                <a:gridCol w="1839436">
                  <a:extLst>
                    <a:ext uri="{9D8B030D-6E8A-4147-A177-3AD203B41FA5}">
                      <a16:colId xmlns:a16="http://schemas.microsoft.com/office/drawing/2014/main" val="3564997000"/>
                    </a:ext>
                  </a:extLst>
                </a:gridCol>
                <a:gridCol w="1838256">
                  <a:extLst>
                    <a:ext uri="{9D8B030D-6E8A-4147-A177-3AD203B41FA5}">
                      <a16:colId xmlns:a16="http://schemas.microsoft.com/office/drawing/2014/main" val="2842765754"/>
                    </a:ext>
                  </a:extLst>
                </a:gridCol>
                <a:gridCol w="1838256">
                  <a:extLst>
                    <a:ext uri="{9D8B030D-6E8A-4147-A177-3AD203B41FA5}">
                      <a16:colId xmlns:a16="http://schemas.microsoft.com/office/drawing/2014/main" val="1724143373"/>
                    </a:ext>
                  </a:extLst>
                </a:gridCol>
                <a:gridCol w="1838256">
                  <a:extLst>
                    <a:ext uri="{9D8B030D-6E8A-4147-A177-3AD203B41FA5}">
                      <a16:colId xmlns:a16="http://schemas.microsoft.com/office/drawing/2014/main" val="688262950"/>
                    </a:ext>
                  </a:extLst>
                </a:gridCol>
                <a:gridCol w="1598894">
                  <a:extLst>
                    <a:ext uri="{9D8B030D-6E8A-4147-A177-3AD203B41FA5}">
                      <a16:colId xmlns:a16="http://schemas.microsoft.com/office/drawing/2014/main" val="495309496"/>
                    </a:ext>
                  </a:extLst>
                </a:gridCol>
                <a:gridCol w="1743926">
                  <a:extLst>
                    <a:ext uri="{9D8B030D-6E8A-4147-A177-3AD203B41FA5}">
                      <a16:colId xmlns:a16="http://schemas.microsoft.com/office/drawing/2014/main" val="2776699138"/>
                    </a:ext>
                  </a:extLst>
                </a:gridCol>
              </a:tblGrid>
              <a:tr h="643412">
                <a:tc>
                  <a:txBody>
                    <a:bodyPr/>
                    <a:lstStyle/>
                    <a:p>
                      <a:pPr algn="ctr">
                        <a:lnSpc>
                          <a:spcPct val="107000"/>
                        </a:lnSpc>
                        <a:spcAft>
                          <a:spcPts val="800"/>
                        </a:spcAft>
                      </a:pPr>
                      <a:r>
                        <a:rPr lang="en-IN" sz="2400">
                          <a:effectLst/>
                        </a:rPr>
                        <a:t>Abbreviation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Accuracy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F1_score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Sensitivity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AUC</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RMSE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36641"/>
                  </a:ext>
                </a:extLst>
              </a:tr>
              <a:tr h="573337">
                <a:tc>
                  <a:txBody>
                    <a:bodyPr/>
                    <a:lstStyle/>
                    <a:p>
                      <a:pPr algn="ctr">
                        <a:lnSpc>
                          <a:spcPct val="107000"/>
                        </a:lnSpc>
                        <a:spcAft>
                          <a:spcPts val="800"/>
                        </a:spcAft>
                      </a:pPr>
                      <a:r>
                        <a:rPr lang="en-IN" sz="2400" dirty="0">
                          <a:effectLst/>
                        </a:rPr>
                        <a:t>KNN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0.968 ± 0.032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 ± 0.10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0.87 ± 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 ± 0.04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0.18 ± 0.18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9089532"/>
                  </a:ext>
                </a:extLst>
              </a:tr>
              <a:tr h="573337">
                <a:tc>
                  <a:txBody>
                    <a:bodyPr/>
                    <a:lstStyle/>
                    <a:p>
                      <a:pPr algn="ctr">
                        <a:lnSpc>
                          <a:spcPct val="107000"/>
                        </a:lnSpc>
                        <a:spcAft>
                          <a:spcPts val="800"/>
                        </a:spcAft>
                      </a:pPr>
                      <a:r>
                        <a:rPr lang="en-IN" sz="2400">
                          <a:effectLst/>
                        </a:rPr>
                        <a:t>LG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0.981 ± 0.026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 ± 0.10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0.91 ± 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 ± 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0.14 ± 0.17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701832"/>
                  </a:ext>
                </a:extLst>
              </a:tr>
              <a:tr h="573337">
                <a:tc>
                  <a:txBody>
                    <a:bodyPr/>
                    <a:lstStyle/>
                    <a:p>
                      <a:pPr algn="ctr">
                        <a:lnSpc>
                          <a:spcPct val="107000"/>
                        </a:lnSpc>
                        <a:spcAft>
                          <a:spcPts val="800"/>
                        </a:spcAft>
                      </a:pPr>
                      <a:r>
                        <a:rPr lang="en-IN" sz="2400">
                          <a:effectLst/>
                        </a:rPr>
                        <a:t>SVM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0.981 ± 0.026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 ± 0.10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0.91 ± 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 ± 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0.14 ± 0.17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8248584"/>
                  </a:ext>
                </a:extLst>
              </a:tr>
              <a:tr h="573337">
                <a:tc>
                  <a:txBody>
                    <a:bodyPr/>
                    <a:lstStyle/>
                    <a:p>
                      <a:pPr algn="ctr">
                        <a:lnSpc>
                          <a:spcPct val="107000"/>
                        </a:lnSpc>
                        <a:spcAft>
                          <a:spcPts val="800"/>
                        </a:spcAft>
                      </a:pPr>
                      <a:r>
                        <a:rPr lang="en-IN" sz="2400">
                          <a:effectLst/>
                        </a:rPr>
                        <a:t>LDA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0.981 ± 0.025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 ± 0.10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 ± 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 ± 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0.14 ± 0.20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302451"/>
                  </a:ext>
                </a:extLst>
              </a:tr>
              <a:tr h="573337">
                <a:tc>
                  <a:txBody>
                    <a:bodyPr/>
                    <a:lstStyle/>
                    <a:p>
                      <a:pPr algn="ctr">
                        <a:lnSpc>
                          <a:spcPct val="107000"/>
                        </a:lnSpc>
                        <a:spcAft>
                          <a:spcPts val="800"/>
                        </a:spcAft>
                      </a:pPr>
                      <a:r>
                        <a:rPr lang="en-IN" sz="2400">
                          <a:effectLst/>
                        </a:rPr>
                        <a:t>CART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0.981 ± 0.016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0.96 ± 0.07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 ± 0.10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0.99 ± 0.04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0.14 ± 0.17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987060"/>
                  </a:ext>
                </a:extLst>
              </a:tr>
              <a:tr h="573337">
                <a:tc>
                  <a:txBody>
                    <a:bodyPr/>
                    <a:lstStyle/>
                    <a:p>
                      <a:pPr algn="ctr">
                        <a:lnSpc>
                          <a:spcPct val="107000"/>
                        </a:lnSpc>
                        <a:spcAft>
                          <a:spcPts val="800"/>
                        </a:spcAft>
                      </a:pPr>
                      <a:r>
                        <a:rPr lang="en-IN" sz="2400">
                          <a:effectLst/>
                        </a:rPr>
                        <a:t>XGBoost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0.987 ± 0.016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0.97 ± 0.06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0.98 ± 0.08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 ± 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0.11 ± 0.16</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4921917"/>
                  </a:ext>
                </a:extLst>
              </a:tr>
            </a:tbl>
          </a:graphicData>
        </a:graphic>
      </p:graphicFrame>
    </p:spTree>
    <p:extLst>
      <p:ext uri="{BB962C8B-B14F-4D97-AF65-F5344CB8AC3E}">
        <p14:creationId xmlns:p14="http://schemas.microsoft.com/office/powerpoint/2010/main" val="1982460808"/>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pic>
        <p:nvPicPr>
          <p:cNvPr id="15362" name="Picture 5">
            <a:extLst>
              <a:ext uri="{FF2B5EF4-FFF2-40B4-BE49-F238E27FC236}">
                <a16:creationId xmlns:a16="http://schemas.microsoft.com/office/drawing/2014/main" id="{803569FA-07EF-47EA-AB52-2AA42062C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39" y="995344"/>
            <a:ext cx="5417807" cy="3823466"/>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6">
            <a:extLst>
              <a:ext uri="{FF2B5EF4-FFF2-40B4-BE49-F238E27FC236}">
                <a16:creationId xmlns:a16="http://schemas.microsoft.com/office/drawing/2014/main" id="{493AE9DE-CE97-4033-A986-93E0E3BEA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594" y="1014005"/>
            <a:ext cx="5417807" cy="3790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677FBCB-5E41-4E70-9FE6-1AACD9A6D3C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4">
            <a:extLst>
              <a:ext uri="{FF2B5EF4-FFF2-40B4-BE49-F238E27FC236}">
                <a16:creationId xmlns:a16="http://schemas.microsoft.com/office/drawing/2014/main" id="{2EB69DEB-875C-478B-BEE7-B546998D9D40}"/>
              </a:ext>
            </a:extLst>
          </p:cNvPr>
          <p:cNvSpPr>
            <a:spLocks noChangeArrowheads="1"/>
          </p:cNvSpPr>
          <p:nvPr/>
        </p:nvSpPr>
        <p:spPr bwMode="auto">
          <a:xfrm>
            <a:off x="0" y="2101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BB4E6F44-C7FF-4C41-A18D-068C1EBD0843}"/>
              </a:ext>
            </a:extLst>
          </p:cNvPr>
          <p:cNvSpPr>
            <a:spLocks noChangeArrowheads="1"/>
          </p:cNvSpPr>
          <p:nvPr/>
        </p:nvSpPr>
        <p:spPr bwMode="auto">
          <a:xfrm>
            <a:off x="1127702" y="4931267"/>
            <a:ext cx="107806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7: Classification error of the full model [1] 	   Figure 8: Loss function of the full model [1]</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922683"/>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sp>
        <p:nvSpPr>
          <p:cNvPr id="13" name="TextBox 12">
            <a:extLst>
              <a:ext uri="{FF2B5EF4-FFF2-40B4-BE49-F238E27FC236}">
                <a16:creationId xmlns:a16="http://schemas.microsoft.com/office/drawing/2014/main" id="{02A76AB9-0C06-4C12-B6DC-8FA361C1BFF3}"/>
              </a:ext>
            </a:extLst>
          </p:cNvPr>
          <p:cNvSpPr txBox="1"/>
          <p:nvPr/>
        </p:nvSpPr>
        <p:spPr>
          <a:xfrm>
            <a:off x="3573049" y="4872399"/>
            <a:ext cx="5065979"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Table 4: Optimal Parameter Values for Full Model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DF065CD-3A85-404D-874C-EE91F58BFA40}"/>
              </a:ext>
            </a:extLst>
          </p:cNvPr>
          <p:cNvGraphicFramePr>
            <a:graphicFrameLocks noGrp="1"/>
          </p:cNvGraphicFramePr>
          <p:nvPr/>
        </p:nvGraphicFramePr>
        <p:xfrm>
          <a:off x="848239" y="985719"/>
          <a:ext cx="10788051" cy="3778784"/>
        </p:xfrm>
        <a:graphic>
          <a:graphicData uri="http://schemas.openxmlformats.org/drawingml/2006/table">
            <a:tbl>
              <a:tblPr firstRow="1" firstCol="1" bandRow="1">
                <a:tableStyleId>{5C22544A-7EE6-4342-B048-85BDC9FD1C3A}</a:tableStyleId>
              </a:tblPr>
              <a:tblGrid>
                <a:gridCol w="4360851">
                  <a:extLst>
                    <a:ext uri="{9D8B030D-6E8A-4147-A177-3AD203B41FA5}">
                      <a16:colId xmlns:a16="http://schemas.microsoft.com/office/drawing/2014/main" val="4175241343"/>
                    </a:ext>
                  </a:extLst>
                </a:gridCol>
                <a:gridCol w="6427200">
                  <a:extLst>
                    <a:ext uri="{9D8B030D-6E8A-4147-A177-3AD203B41FA5}">
                      <a16:colId xmlns:a16="http://schemas.microsoft.com/office/drawing/2014/main" val="2282618663"/>
                    </a:ext>
                  </a:extLst>
                </a:gridCol>
              </a:tblGrid>
              <a:tr h="472348">
                <a:tc>
                  <a:txBody>
                    <a:bodyPr/>
                    <a:lstStyle/>
                    <a:p>
                      <a:pPr algn="ctr">
                        <a:lnSpc>
                          <a:spcPct val="107000"/>
                        </a:lnSpc>
                        <a:spcAft>
                          <a:spcPts val="800"/>
                        </a:spcAft>
                      </a:pPr>
                      <a:r>
                        <a:rPr lang="en-IN" sz="2400">
                          <a:effectLst/>
                        </a:rPr>
                        <a:t>Hyperparameter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Value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0699091"/>
                  </a:ext>
                </a:extLst>
              </a:tr>
              <a:tr h="472348">
                <a:tc>
                  <a:txBody>
                    <a:bodyPr/>
                    <a:lstStyle/>
                    <a:p>
                      <a:pPr algn="ctr">
                        <a:lnSpc>
                          <a:spcPct val="107000"/>
                        </a:lnSpc>
                        <a:spcAft>
                          <a:spcPts val="800"/>
                        </a:spcAft>
                      </a:pPr>
                      <a:r>
                        <a:rPr lang="en-IN" sz="2400">
                          <a:effectLst/>
                        </a:rPr>
                        <a:t>learning_rate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7641747"/>
                  </a:ext>
                </a:extLst>
              </a:tr>
              <a:tr h="472348">
                <a:tc>
                  <a:txBody>
                    <a:bodyPr/>
                    <a:lstStyle/>
                    <a:p>
                      <a:pPr algn="ctr">
                        <a:lnSpc>
                          <a:spcPct val="107000"/>
                        </a:lnSpc>
                        <a:spcAft>
                          <a:spcPts val="800"/>
                        </a:spcAft>
                      </a:pPr>
                      <a:r>
                        <a:rPr lang="en-IN" sz="2400">
                          <a:effectLst/>
                        </a:rPr>
                        <a:t>n_estimator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3405009"/>
                  </a:ext>
                </a:extLst>
              </a:tr>
              <a:tr h="472348">
                <a:tc>
                  <a:txBody>
                    <a:bodyPr/>
                    <a:lstStyle/>
                    <a:p>
                      <a:pPr algn="ctr">
                        <a:lnSpc>
                          <a:spcPct val="107000"/>
                        </a:lnSpc>
                        <a:spcAft>
                          <a:spcPts val="800"/>
                        </a:spcAft>
                      </a:pPr>
                      <a:r>
                        <a:rPr lang="en-IN" sz="2400">
                          <a:effectLst/>
                        </a:rPr>
                        <a:t>gamma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6645790"/>
                  </a:ext>
                </a:extLst>
              </a:tr>
              <a:tr h="472348">
                <a:tc>
                  <a:txBody>
                    <a:bodyPr/>
                    <a:lstStyle/>
                    <a:p>
                      <a:pPr algn="ctr">
                        <a:lnSpc>
                          <a:spcPct val="107000"/>
                        </a:lnSpc>
                        <a:spcAft>
                          <a:spcPts val="800"/>
                        </a:spcAft>
                      </a:pPr>
                      <a:r>
                        <a:rPr lang="en-IN" sz="2400">
                          <a:effectLst/>
                        </a:rPr>
                        <a:t>reg_lambda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265743"/>
                  </a:ext>
                </a:extLst>
              </a:tr>
              <a:tr h="472348">
                <a:tc>
                  <a:txBody>
                    <a:bodyPr/>
                    <a:lstStyle/>
                    <a:p>
                      <a:pPr algn="ctr">
                        <a:lnSpc>
                          <a:spcPct val="107000"/>
                        </a:lnSpc>
                        <a:spcAft>
                          <a:spcPts val="800"/>
                        </a:spcAft>
                      </a:pPr>
                      <a:r>
                        <a:rPr lang="en-IN" sz="2400">
                          <a:effectLst/>
                        </a:rPr>
                        <a:t>subsample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343965"/>
                  </a:ext>
                </a:extLst>
              </a:tr>
              <a:tr h="472348">
                <a:tc>
                  <a:txBody>
                    <a:bodyPr/>
                    <a:lstStyle/>
                    <a:p>
                      <a:pPr algn="ctr">
                        <a:lnSpc>
                          <a:spcPct val="107000"/>
                        </a:lnSpc>
                        <a:spcAft>
                          <a:spcPts val="800"/>
                        </a:spcAft>
                      </a:pPr>
                      <a:r>
                        <a:rPr lang="en-IN" sz="2400">
                          <a:effectLst/>
                        </a:rPr>
                        <a:t>min_child_weight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7862470"/>
                  </a:ext>
                </a:extLst>
              </a:tr>
              <a:tr h="472348">
                <a:tc>
                  <a:txBody>
                    <a:bodyPr/>
                    <a:lstStyle/>
                    <a:p>
                      <a:pPr algn="ctr">
                        <a:lnSpc>
                          <a:spcPct val="107000"/>
                        </a:lnSpc>
                        <a:spcAft>
                          <a:spcPts val="800"/>
                        </a:spcAft>
                      </a:pPr>
                      <a:r>
                        <a:rPr lang="en-IN" sz="2400">
                          <a:effectLst/>
                        </a:rPr>
                        <a:t>max_depth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3775353"/>
                  </a:ext>
                </a:extLst>
              </a:tr>
            </a:tbl>
          </a:graphicData>
        </a:graphic>
      </p:graphicFrame>
    </p:spTree>
    <p:extLst>
      <p:ext uri="{BB962C8B-B14F-4D97-AF65-F5344CB8AC3E}">
        <p14:creationId xmlns:p14="http://schemas.microsoft.com/office/powerpoint/2010/main" val="283702583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sp>
        <p:nvSpPr>
          <p:cNvPr id="13" name="TextBox 12">
            <a:extLst>
              <a:ext uri="{FF2B5EF4-FFF2-40B4-BE49-F238E27FC236}">
                <a16:creationId xmlns:a16="http://schemas.microsoft.com/office/drawing/2014/main" id="{02A76AB9-0C06-4C12-B6DC-8FA361C1BFF3}"/>
              </a:ext>
            </a:extLst>
          </p:cNvPr>
          <p:cNvSpPr txBox="1"/>
          <p:nvPr/>
        </p:nvSpPr>
        <p:spPr>
          <a:xfrm>
            <a:off x="3563010" y="5849536"/>
            <a:ext cx="5065979" cy="375552"/>
          </a:xfrm>
          <a:prstGeom prst="rect">
            <a:avLst/>
          </a:prstGeom>
          <a:noFill/>
        </p:spPr>
        <p:txBody>
          <a:bodyPr wrap="square">
            <a:spAutoFit/>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9: Correlation plot for CKD attributes [1]</a:t>
            </a:r>
          </a:p>
        </p:txBody>
      </p:sp>
      <p:pic>
        <p:nvPicPr>
          <p:cNvPr id="11" name="Picture 10">
            <a:extLst>
              <a:ext uri="{FF2B5EF4-FFF2-40B4-BE49-F238E27FC236}">
                <a16:creationId xmlns:a16="http://schemas.microsoft.com/office/drawing/2014/main" id="{95A91634-4C3A-40B0-87D4-D2FA6C60D307}"/>
              </a:ext>
            </a:extLst>
          </p:cNvPr>
          <p:cNvPicPr>
            <a:picLocks noChangeAspect="1"/>
          </p:cNvPicPr>
          <p:nvPr/>
        </p:nvPicPr>
        <p:blipFill>
          <a:blip r:embed="rId2"/>
          <a:stretch>
            <a:fillRect/>
          </a:stretch>
        </p:blipFill>
        <p:spPr>
          <a:xfrm>
            <a:off x="3151877" y="985720"/>
            <a:ext cx="5751491" cy="4773069"/>
          </a:xfrm>
          <a:prstGeom prst="rect">
            <a:avLst/>
          </a:prstGeom>
        </p:spPr>
      </p:pic>
    </p:spTree>
    <p:extLst>
      <p:ext uri="{BB962C8B-B14F-4D97-AF65-F5344CB8AC3E}">
        <p14:creationId xmlns:p14="http://schemas.microsoft.com/office/powerpoint/2010/main" val="25214861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rgbClr val="FFFFFF"/>
                </a:solidFill>
                <a:latin typeface="+mj-lt"/>
                <a:ea typeface="+mj-ea"/>
                <a:cs typeface="+mj-cs"/>
              </a:rPr>
              <a:t>INTRODUCTION</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77562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187935"/>
            <a:ext cx="10515600" cy="4863241"/>
          </a:xfrm>
        </p:spPr>
        <p:txBody>
          <a:bodyPr>
            <a:normAutofit lnSpcReduction="10000"/>
          </a:bodyPr>
          <a:lstStyle/>
          <a:p>
            <a:r>
              <a:rPr lang="en-US" sz="2600" dirty="0"/>
              <a:t>Correlated characteristics are repetitive and may cause ML algorithms to perform poorly. Figure 4 depicts the relationships between the characteristics. As a result, we had to reduce the number of features. RFE, ETC, and US have cut-off thresholds of 10, 2.5, and 2.5, respectively. Following this selection, S1, S2, and S3 reflect the sets of maintained characteristics for RFE, ETC, and US, respectively. S1 has 15 features, S2 has 13, and S3 has 13 features apiece.</a:t>
            </a:r>
          </a:p>
          <a:p>
            <a:pPr marL="0" indent="0">
              <a:buNone/>
            </a:pPr>
            <a:endParaRPr lang="en-US" sz="2600" dirty="0"/>
          </a:p>
          <a:p>
            <a:r>
              <a:rPr lang="en-US" sz="2600" dirty="0"/>
              <a:t>S1 = {DM; AL; SG; HTN; PCC; HEMO; AGE; BP; PE; PCV; SU; ANE; WBCC; RBCC; BGR}</a:t>
            </a:r>
          </a:p>
          <a:p>
            <a:r>
              <a:rPr lang="en-US" sz="2600" dirty="0"/>
              <a:t>S2 = {HEMO; DM; SG; AL; SC; PCV; APPET; WBCC; PC}</a:t>
            </a:r>
          </a:p>
          <a:p>
            <a:r>
              <a:rPr lang="en-US" sz="2600" dirty="0"/>
              <a:t>S3 = {DM; HTN; AL; ANE; PE; PCC; SG; SU; APPET; CAD; PC}</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Simulation of the Model</a:t>
            </a:r>
            <a:endParaRPr lang="en-CA" dirty="0">
              <a:solidFill>
                <a:srgbClr val="C00000"/>
              </a:solidFill>
            </a:endParaRPr>
          </a:p>
        </p:txBody>
      </p:sp>
    </p:spTree>
    <p:extLst>
      <p:ext uri="{BB962C8B-B14F-4D97-AF65-F5344CB8AC3E}">
        <p14:creationId xmlns:p14="http://schemas.microsoft.com/office/powerpoint/2010/main" val="364986190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dirty="0">
                <a:solidFill>
                  <a:srgbClr val="FFFFFF"/>
                </a:solidFill>
              </a:rPr>
              <a:t>Optimization Strategy</a:t>
            </a:r>
            <a:endParaRPr lang="en-US" sz="6000" b="1" kern="1200" dirty="0">
              <a:solidFill>
                <a:srgbClr val="FFFFFF"/>
              </a:solidFill>
              <a:latin typeface="+mj-lt"/>
              <a:ea typeface="+mj-ea"/>
              <a:cs typeface="+mj-cs"/>
            </a:endParaRP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557427"/>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Optimization Strategy</a:t>
            </a:r>
            <a:endParaRPr lang="en-CA" dirty="0">
              <a:solidFill>
                <a:srgbClr val="C00000"/>
              </a:solidFill>
            </a:endParaRPr>
          </a:p>
        </p:txBody>
      </p:sp>
      <p:graphicFrame>
        <p:nvGraphicFramePr>
          <p:cNvPr id="5" name="Table 4">
            <a:extLst>
              <a:ext uri="{FF2B5EF4-FFF2-40B4-BE49-F238E27FC236}">
                <a16:creationId xmlns:a16="http://schemas.microsoft.com/office/drawing/2014/main" id="{DB9E43AC-3A14-461E-8EE6-2C543E23091E}"/>
              </a:ext>
            </a:extLst>
          </p:cNvPr>
          <p:cNvGraphicFramePr>
            <a:graphicFrameLocks noGrp="1"/>
          </p:cNvGraphicFramePr>
          <p:nvPr>
            <p:extLst>
              <p:ext uri="{D42A27DB-BD31-4B8C-83A1-F6EECF244321}">
                <p14:modId xmlns:p14="http://schemas.microsoft.com/office/powerpoint/2010/main" val="2205680300"/>
              </p:ext>
            </p:extLst>
          </p:nvPr>
        </p:nvGraphicFramePr>
        <p:xfrm>
          <a:off x="848239" y="985719"/>
          <a:ext cx="10515600" cy="3941332"/>
        </p:xfrm>
        <a:graphic>
          <a:graphicData uri="http://schemas.openxmlformats.org/drawingml/2006/table">
            <a:tbl>
              <a:tblPr firstRow="1" firstCol="1" bandRow="1">
                <a:tableStyleId>{5C22544A-7EE6-4342-B048-85BDC9FD1C3A}</a:tableStyleId>
              </a:tblPr>
              <a:tblGrid>
                <a:gridCol w="3570877">
                  <a:extLst>
                    <a:ext uri="{9D8B030D-6E8A-4147-A177-3AD203B41FA5}">
                      <a16:colId xmlns:a16="http://schemas.microsoft.com/office/drawing/2014/main" val="1806366536"/>
                    </a:ext>
                  </a:extLst>
                </a:gridCol>
                <a:gridCol w="3570877">
                  <a:extLst>
                    <a:ext uri="{9D8B030D-6E8A-4147-A177-3AD203B41FA5}">
                      <a16:colId xmlns:a16="http://schemas.microsoft.com/office/drawing/2014/main" val="396570436"/>
                    </a:ext>
                  </a:extLst>
                </a:gridCol>
                <a:gridCol w="3373846">
                  <a:extLst>
                    <a:ext uri="{9D8B030D-6E8A-4147-A177-3AD203B41FA5}">
                      <a16:colId xmlns:a16="http://schemas.microsoft.com/office/drawing/2014/main" val="710278781"/>
                    </a:ext>
                  </a:extLst>
                </a:gridCol>
              </a:tblGrid>
              <a:tr h="281091">
                <a:tc>
                  <a:txBody>
                    <a:bodyPr/>
                    <a:lstStyle/>
                    <a:p>
                      <a:pPr algn="ctr">
                        <a:lnSpc>
                          <a:spcPct val="107000"/>
                        </a:lnSpc>
                        <a:spcAft>
                          <a:spcPts val="800"/>
                        </a:spcAft>
                      </a:pPr>
                      <a:r>
                        <a:rPr lang="en-IN" sz="2400">
                          <a:effectLst/>
                        </a:rPr>
                        <a:t>Classifier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Parameter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Value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4933494"/>
                  </a:ext>
                </a:extLst>
              </a:tr>
              <a:tr h="281091">
                <a:tc rowSpan="4">
                  <a:txBody>
                    <a:bodyPr/>
                    <a:lstStyle/>
                    <a:p>
                      <a:pPr algn="ctr">
                        <a:lnSpc>
                          <a:spcPct val="107000"/>
                        </a:lnSpc>
                        <a:spcAft>
                          <a:spcPts val="800"/>
                        </a:spcAft>
                      </a:pPr>
                      <a:r>
                        <a:rPr lang="en-IN" sz="2400">
                          <a:effectLst/>
                        </a:rPr>
                        <a:t>ANN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Number of Layers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6168"/>
                  </a:ext>
                </a:extLst>
              </a:tr>
              <a:tr h="281091">
                <a:tc vMerge="1">
                  <a:txBody>
                    <a:bodyPr/>
                    <a:lstStyle/>
                    <a:p>
                      <a:endParaRPr lang="en-IN"/>
                    </a:p>
                  </a:txBody>
                  <a:tcPr/>
                </a:tc>
                <a:tc>
                  <a:txBody>
                    <a:bodyPr/>
                    <a:lstStyle/>
                    <a:p>
                      <a:pPr algn="ctr">
                        <a:lnSpc>
                          <a:spcPct val="107000"/>
                        </a:lnSpc>
                        <a:spcAft>
                          <a:spcPts val="800"/>
                        </a:spcAft>
                      </a:pPr>
                      <a:r>
                        <a:rPr lang="en-IN" sz="2400">
                          <a:effectLst/>
                        </a:rPr>
                        <a:t>Number of Neurons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9323173"/>
                  </a:ext>
                </a:extLst>
              </a:tr>
              <a:tr h="281091">
                <a:tc vMerge="1">
                  <a:txBody>
                    <a:bodyPr/>
                    <a:lstStyle/>
                    <a:p>
                      <a:endParaRPr lang="en-IN"/>
                    </a:p>
                  </a:txBody>
                  <a:tcPr/>
                </a:tc>
                <a:tc>
                  <a:txBody>
                    <a:bodyPr/>
                    <a:lstStyle/>
                    <a:p>
                      <a:pPr algn="ctr">
                        <a:lnSpc>
                          <a:spcPct val="107000"/>
                        </a:lnSpc>
                        <a:spcAft>
                          <a:spcPts val="800"/>
                        </a:spcAft>
                      </a:pPr>
                      <a:r>
                        <a:rPr lang="en-IN" sz="2400">
                          <a:effectLst/>
                        </a:rPr>
                        <a:t>Activation Function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Linear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2888578"/>
                  </a:ext>
                </a:extLst>
              </a:tr>
              <a:tr h="575197">
                <a:tc vMerge="1">
                  <a:txBody>
                    <a:bodyPr/>
                    <a:lstStyle/>
                    <a:p>
                      <a:endParaRPr lang="en-IN"/>
                    </a:p>
                  </a:txBody>
                  <a:tcPr/>
                </a:tc>
                <a:tc>
                  <a:txBody>
                    <a:bodyPr/>
                    <a:lstStyle/>
                    <a:p>
                      <a:pPr algn="ctr">
                        <a:lnSpc>
                          <a:spcPct val="107000"/>
                        </a:lnSpc>
                        <a:spcAft>
                          <a:spcPts val="800"/>
                        </a:spcAft>
                      </a:pPr>
                      <a:r>
                        <a:rPr lang="en-IN" sz="2400">
                          <a:effectLst/>
                        </a:rPr>
                        <a:t>Optimization Algorithm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L-BFGS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1365656"/>
                  </a:ext>
                </a:extLst>
              </a:tr>
              <a:tr h="281091">
                <a:tc rowSpan="3">
                  <a:txBody>
                    <a:bodyPr/>
                    <a:lstStyle/>
                    <a:p>
                      <a:pPr algn="ctr">
                        <a:lnSpc>
                          <a:spcPct val="107000"/>
                        </a:lnSpc>
                        <a:spcAft>
                          <a:spcPts val="800"/>
                        </a:spcAft>
                      </a:pPr>
                      <a:r>
                        <a:rPr lang="en-IN" sz="2400">
                          <a:effectLst/>
                        </a:rPr>
                        <a:t>SVM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Kernel Type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Linear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9047144"/>
                  </a:ext>
                </a:extLst>
              </a:tr>
              <a:tr h="281091">
                <a:tc vMerge="1">
                  <a:txBody>
                    <a:bodyPr/>
                    <a:lstStyle/>
                    <a:p>
                      <a:endParaRPr lang="en-IN"/>
                    </a:p>
                  </a:txBody>
                  <a:tcPr/>
                </a:tc>
                <a:tc>
                  <a:txBody>
                    <a:bodyPr/>
                    <a:lstStyle/>
                    <a:p>
                      <a:pPr algn="ctr">
                        <a:lnSpc>
                          <a:spcPct val="107000"/>
                        </a:lnSpc>
                        <a:spcAft>
                          <a:spcPts val="800"/>
                        </a:spcAft>
                      </a:pPr>
                      <a:r>
                        <a:rPr lang="en-IN" sz="2400">
                          <a:effectLst/>
                        </a:rPr>
                        <a:t>C</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0.001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022085"/>
                  </a:ext>
                </a:extLst>
              </a:tr>
              <a:tr h="281091">
                <a:tc vMerge="1">
                  <a:txBody>
                    <a:bodyPr/>
                    <a:lstStyle/>
                    <a:p>
                      <a:endParaRPr lang="en-IN"/>
                    </a:p>
                  </a:txBody>
                  <a:tcPr/>
                </a:tc>
                <a:tc>
                  <a:txBody>
                    <a:bodyPr/>
                    <a:lstStyle/>
                    <a:p>
                      <a:pPr algn="ctr">
                        <a:lnSpc>
                          <a:spcPct val="107000"/>
                        </a:lnSpc>
                        <a:spcAft>
                          <a:spcPts val="800"/>
                        </a:spcAft>
                      </a:pPr>
                      <a:r>
                        <a:rPr lang="en-IN" sz="2400">
                          <a:effectLst/>
                        </a:rPr>
                        <a:t>Epsilon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0.001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9095266"/>
                  </a:ext>
                </a:extLst>
              </a:tr>
              <a:tr h="281091">
                <a:tc rowSpan="2">
                  <a:txBody>
                    <a:bodyPr/>
                    <a:lstStyle/>
                    <a:p>
                      <a:pPr algn="ctr">
                        <a:lnSpc>
                          <a:spcPct val="107000"/>
                        </a:lnSpc>
                        <a:spcAft>
                          <a:spcPts val="800"/>
                        </a:spcAft>
                      </a:pPr>
                      <a:r>
                        <a:rPr lang="en-IN" sz="2400">
                          <a:effectLst/>
                        </a:rPr>
                        <a:t>KNN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K</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4633734"/>
                  </a:ext>
                </a:extLst>
              </a:tr>
              <a:tr h="281091">
                <a:tc vMerge="1">
                  <a:txBody>
                    <a:bodyPr/>
                    <a:lstStyle/>
                    <a:p>
                      <a:endParaRPr lang="en-IN"/>
                    </a:p>
                  </a:txBody>
                  <a:tcPr/>
                </a:tc>
                <a:tc>
                  <a:txBody>
                    <a:bodyPr/>
                    <a:lstStyle/>
                    <a:p>
                      <a:pPr algn="ctr">
                        <a:lnSpc>
                          <a:spcPct val="107000"/>
                        </a:lnSpc>
                        <a:spcAft>
                          <a:spcPts val="800"/>
                        </a:spcAft>
                      </a:pPr>
                      <a:r>
                        <a:rPr lang="en-US" sz="2400">
                          <a:effectLst/>
                        </a:rPr>
                        <a:t>Weight</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dirty="0">
                          <a:effectLst/>
                        </a:rPr>
                        <a:t>Distance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091063"/>
                  </a:ext>
                </a:extLst>
              </a:tr>
            </a:tbl>
          </a:graphicData>
        </a:graphic>
      </p:graphicFrame>
      <p:sp>
        <p:nvSpPr>
          <p:cNvPr id="11" name="TextBox 10">
            <a:extLst>
              <a:ext uri="{FF2B5EF4-FFF2-40B4-BE49-F238E27FC236}">
                <a16:creationId xmlns:a16="http://schemas.microsoft.com/office/drawing/2014/main" id="{6F2AD1EF-0F95-4923-A2A9-105202BD731D}"/>
              </a:ext>
            </a:extLst>
          </p:cNvPr>
          <p:cNvSpPr txBox="1"/>
          <p:nvPr/>
        </p:nvSpPr>
        <p:spPr>
          <a:xfrm>
            <a:off x="3193181" y="5034947"/>
            <a:ext cx="6097604" cy="407035"/>
          </a:xfrm>
          <a:prstGeom prst="rect">
            <a:avLst/>
          </a:prstGeom>
          <a:noFill/>
        </p:spPr>
        <p:txBody>
          <a:bodyPr wrap="square">
            <a:sp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Table 5: Optimal Parameters for Each Classifier [2]</a:t>
            </a:r>
          </a:p>
        </p:txBody>
      </p:sp>
    </p:spTree>
    <p:extLst>
      <p:ext uri="{BB962C8B-B14F-4D97-AF65-F5344CB8AC3E}">
        <p14:creationId xmlns:p14="http://schemas.microsoft.com/office/powerpoint/2010/main" val="647973463"/>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Feature</a:t>
            </a:r>
            <a:br>
              <a:rPr lang="en-US" sz="6000" b="1" kern="1200" dirty="0">
                <a:solidFill>
                  <a:srgbClr val="FFFFFF"/>
                </a:solidFill>
                <a:latin typeface="+mj-lt"/>
                <a:ea typeface="+mj-ea"/>
                <a:cs typeface="+mj-cs"/>
              </a:rPr>
            </a:br>
            <a:r>
              <a:rPr lang="en-US" sz="6000" b="1" kern="1200" dirty="0">
                <a:solidFill>
                  <a:srgbClr val="FFFFFF"/>
                </a:solidFill>
                <a:latin typeface="+mj-lt"/>
                <a:ea typeface="+mj-ea"/>
                <a:cs typeface="+mj-cs"/>
              </a:rPr>
              <a:t>Selection</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007771"/>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sp>
        <p:nvSpPr>
          <p:cNvPr id="11" name="TextBox 10">
            <a:extLst>
              <a:ext uri="{FF2B5EF4-FFF2-40B4-BE49-F238E27FC236}">
                <a16:creationId xmlns:a16="http://schemas.microsoft.com/office/drawing/2014/main" id="{6F2AD1EF-0F95-4923-A2A9-105202BD731D}"/>
              </a:ext>
            </a:extLst>
          </p:cNvPr>
          <p:cNvSpPr txBox="1"/>
          <p:nvPr/>
        </p:nvSpPr>
        <p:spPr>
          <a:xfrm>
            <a:off x="3558941" y="5533917"/>
            <a:ext cx="6097604" cy="407035"/>
          </a:xfrm>
          <a:prstGeom prst="rect">
            <a:avLst/>
          </a:prstGeom>
          <a:noFill/>
        </p:spPr>
        <p:txBody>
          <a:bodyPr wrap="square">
            <a:spAutoFit/>
          </a:bodyPr>
          <a:lstStyle/>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Table 6: Result of Different Feature Subsets [2]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82A10B8-3CC2-4AA5-8F73-D6974AFD2165}"/>
              </a:ext>
            </a:extLst>
          </p:cNvPr>
          <p:cNvGraphicFramePr>
            <a:graphicFrameLocks noGrp="1"/>
          </p:cNvGraphicFramePr>
          <p:nvPr>
            <p:extLst>
              <p:ext uri="{D42A27DB-BD31-4B8C-83A1-F6EECF244321}">
                <p14:modId xmlns:p14="http://schemas.microsoft.com/office/powerpoint/2010/main" val="3860208139"/>
              </p:ext>
            </p:extLst>
          </p:nvPr>
        </p:nvGraphicFramePr>
        <p:xfrm>
          <a:off x="1171074" y="1161791"/>
          <a:ext cx="9849852" cy="4372126"/>
        </p:xfrm>
        <a:graphic>
          <a:graphicData uri="http://schemas.openxmlformats.org/drawingml/2006/table">
            <a:tbl>
              <a:tblPr firstRow="1" firstCol="1" bandRow="1">
                <a:tableStyleId>{5C22544A-7EE6-4342-B048-85BDC9FD1C3A}</a:tableStyleId>
              </a:tblPr>
              <a:tblGrid>
                <a:gridCol w="1671859">
                  <a:extLst>
                    <a:ext uri="{9D8B030D-6E8A-4147-A177-3AD203B41FA5}">
                      <a16:colId xmlns:a16="http://schemas.microsoft.com/office/drawing/2014/main" val="2278123902"/>
                    </a:ext>
                  </a:extLst>
                </a:gridCol>
                <a:gridCol w="1671859">
                  <a:extLst>
                    <a:ext uri="{9D8B030D-6E8A-4147-A177-3AD203B41FA5}">
                      <a16:colId xmlns:a16="http://schemas.microsoft.com/office/drawing/2014/main" val="3762987124"/>
                    </a:ext>
                  </a:extLst>
                </a:gridCol>
                <a:gridCol w="1671859">
                  <a:extLst>
                    <a:ext uri="{9D8B030D-6E8A-4147-A177-3AD203B41FA5}">
                      <a16:colId xmlns:a16="http://schemas.microsoft.com/office/drawing/2014/main" val="543713308"/>
                    </a:ext>
                  </a:extLst>
                </a:gridCol>
                <a:gridCol w="1672943">
                  <a:extLst>
                    <a:ext uri="{9D8B030D-6E8A-4147-A177-3AD203B41FA5}">
                      <a16:colId xmlns:a16="http://schemas.microsoft.com/office/drawing/2014/main" val="2021690296"/>
                    </a:ext>
                  </a:extLst>
                </a:gridCol>
                <a:gridCol w="1672943">
                  <a:extLst>
                    <a:ext uri="{9D8B030D-6E8A-4147-A177-3AD203B41FA5}">
                      <a16:colId xmlns:a16="http://schemas.microsoft.com/office/drawing/2014/main" val="3140611785"/>
                    </a:ext>
                  </a:extLst>
                </a:gridCol>
                <a:gridCol w="1488389">
                  <a:extLst>
                    <a:ext uri="{9D8B030D-6E8A-4147-A177-3AD203B41FA5}">
                      <a16:colId xmlns:a16="http://schemas.microsoft.com/office/drawing/2014/main" val="3318205011"/>
                    </a:ext>
                  </a:extLst>
                </a:gridCol>
              </a:tblGrid>
              <a:tr h="345261">
                <a:tc rowSpan="2">
                  <a:txBody>
                    <a:bodyPr/>
                    <a:lstStyle/>
                    <a:p>
                      <a:pPr algn="ctr">
                        <a:lnSpc>
                          <a:spcPct val="107000"/>
                        </a:lnSpc>
                        <a:spcAft>
                          <a:spcPts val="800"/>
                        </a:spcAft>
                      </a:pPr>
                      <a:r>
                        <a:rPr lang="en-IN" sz="2400">
                          <a:effectLst/>
                        </a:rPr>
                        <a:t>Number of</a:t>
                      </a:r>
                    </a:p>
                    <a:p>
                      <a:pPr algn="ctr">
                        <a:lnSpc>
                          <a:spcPct val="107000"/>
                        </a:lnSpc>
                        <a:spcAft>
                          <a:spcPts val="800"/>
                        </a:spcAft>
                      </a:pPr>
                      <a:r>
                        <a:rPr lang="en-IN" sz="2400">
                          <a:effectLst/>
                        </a:rPr>
                        <a:t>Attributes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algn="ctr">
                        <a:lnSpc>
                          <a:spcPct val="107000"/>
                        </a:lnSpc>
                        <a:spcAft>
                          <a:spcPts val="800"/>
                        </a:spcAft>
                      </a:pPr>
                      <a:r>
                        <a:rPr lang="en-IN" sz="2400">
                          <a:effectLst/>
                        </a:rPr>
                        <a:t>Accuracy of Classifier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lnSpc>
                          <a:spcPct val="107000"/>
                        </a:lnSpc>
                        <a:spcAft>
                          <a:spcPts val="800"/>
                        </a:spcAft>
                      </a:pPr>
                      <a:r>
                        <a:rPr lang="en-IN" sz="2400">
                          <a:effectLst/>
                        </a:rPr>
                        <a:t>Average Accuracy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5345297"/>
                  </a:ext>
                </a:extLst>
              </a:tr>
              <a:tr h="945897">
                <a:tc vMerge="1">
                  <a:txBody>
                    <a:bodyPr/>
                    <a:lstStyle/>
                    <a:p>
                      <a:endParaRPr lang="en-IN"/>
                    </a:p>
                  </a:txBody>
                  <a:tcPr/>
                </a:tc>
                <a:tc>
                  <a:txBody>
                    <a:bodyPr/>
                    <a:lstStyle/>
                    <a:p>
                      <a:pPr algn="ctr">
                        <a:lnSpc>
                          <a:spcPct val="107000"/>
                        </a:lnSpc>
                        <a:spcAft>
                          <a:spcPts val="800"/>
                        </a:spcAft>
                      </a:pPr>
                      <a:r>
                        <a:rPr lang="en-IN" sz="2400">
                          <a:effectLst/>
                        </a:rPr>
                        <a:t>ANN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SVM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NB</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k-NN</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val="1675295590"/>
                  </a:ext>
                </a:extLst>
              </a:tr>
              <a:tr h="518718">
                <a:tc>
                  <a:txBody>
                    <a:bodyPr/>
                    <a:lstStyle/>
                    <a:p>
                      <a:pPr algn="ctr">
                        <a:lnSpc>
                          <a:spcPct val="107000"/>
                        </a:lnSpc>
                        <a:spcAft>
                          <a:spcPts val="800"/>
                        </a:spcAft>
                      </a:pPr>
                      <a:r>
                        <a:rPr lang="en-IN" sz="2400">
                          <a:effectLst/>
                        </a:rPr>
                        <a:t>57 (All)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0.926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0.737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0.754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0.83875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0832935"/>
                  </a:ext>
                </a:extLst>
              </a:tr>
              <a:tr h="345261">
                <a:tc>
                  <a:txBody>
                    <a:bodyPr/>
                    <a:lstStyle/>
                    <a:p>
                      <a:pPr algn="ctr">
                        <a:lnSpc>
                          <a:spcPct val="107000"/>
                        </a:lnSpc>
                        <a:spcAft>
                          <a:spcPts val="800"/>
                        </a:spcAft>
                      </a:pPr>
                      <a:r>
                        <a:rPr lang="en-IN" sz="2400">
                          <a:effectLst/>
                        </a:rPr>
                        <a:t>29</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0.762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0.837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0.866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6309874"/>
                  </a:ext>
                </a:extLst>
              </a:tr>
              <a:tr h="345261">
                <a:tc>
                  <a:txBody>
                    <a:bodyPr/>
                    <a:lstStyle/>
                    <a:p>
                      <a:pPr algn="ctr">
                        <a:lnSpc>
                          <a:spcPct val="107000"/>
                        </a:lnSpc>
                        <a:spcAft>
                          <a:spcPts val="800"/>
                        </a:spcAft>
                      </a:pPr>
                      <a:r>
                        <a:rPr lang="en-IN" sz="2400">
                          <a:effectLst/>
                        </a:rPr>
                        <a:t>15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0.656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0.939</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0.774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0.881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0.8125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442133"/>
                  </a:ext>
                </a:extLst>
              </a:tr>
              <a:tr h="518718">
                <a:tc>
                  <a:txBody>
                    <a:bodyPr/>
                    <a:lstStyle/>
                    <a:p>
                      <a:pPr algn="ctr">
                        <a:lnSpc>
                          <a:spcPct val="107000"/>
                        </a:lnSpc>
                        <a:spcAft>
                          <a:spcPts val="800"/>
                        </a:spcAft>
                      </a:pPr>
                      <a:r>
                        <a:rPr lang="en-IN" sz="2400">
                          <a:effectLst/>
                        </a:rPr>
                        <a:t>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0.623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0.902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0.85325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2005178"/>
                  </a:ext>
                </a:extLst>
              </a:tr>
              <a:tr h="345261">
                <a:tc>
                  <a:txBody>
                    <a:bodyPr/>
                    <a:lstStyle/>
                    <a:p>
                      <a:pPr algn="ctr">
                        <a:lnSpc>
                          <a:spcPct val="107000"/>
                        </a:lnSpc>
                        <a:spcAft>
                          <a:spcPts val="800"/>
                        </a:spcAft>
                      </a:pPr>
                      <a:r>
                        <a:rPr lang="en-IN" sz="2400">
                          <a:effectLst/>
                        </a:rPr>
                        <a:t>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0.959</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0.910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0.9395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618933"/>
                  </a:ext>
                </a:extLst>
              </a:tr>
              <a:tr h="518718">
                <a:tc>
                  <a:txBody>
                    <a:bodyPr/>
                    <a:lstStyle/>
                    <a:p>
                      <a:pPr algn="ctr">
                        <a:lnSpc>
                          <a:spcPct val="107000"/>
                        </a:lnSpc>
                        <a:spcAft>
                          <a:spcPts val="800"/>
                        </a:spcAft>
                      </a:pPr>
                      <a:r>
                        <a:rPr lang="en-IN" sz="2400">
                          <a:effectLst/>
                        </a:rPr>
                        <a:t>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0.956</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0.939</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0.94725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6579997"/>
                  </a:ext>
                </a:extLst>
              </a:tr>
              <a:tr h="345261">
                <a:tc>
                  <a:txBody>
                    <a:bodyPr/>
                    <a:lstStyle/>
                    <a:p>
                      <a:pPr algn="ctr">
                        <a:lnSpc>
                          <a:spcPct val="107000"/>
                        </a:lnSpc>
                        <a:spcAft>
                          <a:spcPts val="800"/>
                        </a:spcAft>
                      </a:pPr>
                      <a:r>
                        <a:rPr lang="en-IN" sz="2400">
                          <a:effectLst/>
                        </a:rPr>
                        <a:t>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0.943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0.939</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0.937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583303"/>
                  </a:ext>
                </a:extLst>
              </a:tr>
            </a:tbl>
          </a:graphicData>
        </a:graphic>
      </p:graphicFrame>
    </p:spTree>
    <p:extLst>
      <p:ext uri="{BB962C8B-B14F-4D97-AF65-F5344CB8AC3E}">
        <p14:creationId xmlns:p14="http://schemas.microsoft.com/office/powerpoint/2010/main" val="1827454616"/>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187935"/>
            <a:ext cx="10515600" cy="4863241"/>
          </a:xfrm>
        </p:spPr>
        <p:txBody>
          <a:bodyPr>
            <a:normAutofit/>
          </a:bodyPr>
          <a:lstStyle/>
          <a:p>
            <a:r>
              <a:rPr lang="en-US" sz="2600" dirty="0"/>
              <a:t>Subsequently, we used the feature selection rule from sec. 2 to acquire our reduced set of the feature Sr: a feature is only chosen if it is a member of at least two of the three sets above. This gives:</a:t>
            </a:r>
          </a:p>
          <a:p>
            <a:pPr marL="0" indent="0">
              <a:buNone/>
            </a:pPr>
            <a:r>
              <a:rPr lang="en-US" sz="2600" dirty="0"/>
              <a:t>   Sr = {DM; AL; SG; HTN; HEMO; WBCC; AGE; PCV; ANE; PE; SU; APPET; PC}</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graphicFrame>
        <p:nvGraphicFramePr>
          <p:cNvPr id="2" name="Table 1">
            <a:extLst>
              <a:ext uri="{FF2B5EF4-FFF2-40B4-BE49-F238E27FC236}">
                <a16:creationId xmlns:a16="http://schemas.microsoft.com/office/drawing/2014/main" id="{CB592159-AA69-4891-AB36-FE116E0E88E6}"/>
              </a:ext>
            </a:extLst>
          </p:cNvPr>
          <p:cNvGraphicFramePr>
            <a:graphicFrameLocks noGrp="1"/>
          </p:cNvGraphicFramePr>
          <p:nvPr>
            <p:extLst>
              <p:ext uri="{D42A27DB-BD31-4B8C-83A1-F6EECF244321}">
                <p14:modId xmlns:p14="http://schemas.microsoft.com/office/powerpoint/2010/main" val="3123549292"/>
              </p:ext>
            </p:extLst>
          </p:nvPr>
        </p:nvGraphicFramePr>
        <p:xfrm>
          <a:off x="1102299" y="2865143"/>
          <a:ext cx="10007479" cy="2804922"/>
        </p:xfrm>
        <a:graphic>
          <a:graphicData uri="http://schemas.openxmlformats.org/drawingml/2006/table">
            <a:tbl>
              <a:tblPr firstRow="1" firstCol="1" bandRow="1">
                <a:tableStyleId>{5C22544A-7EE6-4342-B048-85BDC9FD1C3A}</a:tableStyleId>
              </a:tblPr>
              <a:tblGrid>
                <a:gridCol w="2038561">
                  <a:extLst>
                    <a:ext uri="{9D8B030D-6E8A-4147-A177-3AD203B41FA5}">
                      <a16:colId xmlns:a16="http://schemas.microsoft.com/office/drawing/2014/main" val="1198833855"/>
                    </a:ext>
                  </a:extLst>
                </a:gridCol>
                <a:gridCol w="2038561">
                  <a:extLst>
                    <a:ext uri="{9D8B030D-6E8A-4147-A177-3AD203B41FA5}">
                      <a16:colId xmlns:a16="http://schemas.microsoft.com/office/drawing/2014/main" val="772413550"/>
                    </a:ext>
                  </a:extLst>
                </a:gridCol>
                <a:gridCol w="2038561">
                  <a:extLst>
                    <a:ext uri="{9D8B030D-6E8A-4147-A177-3AD203B41FA5}">
                      <a16:colId xmlns:a16="http://schemas.microsoft.com/office/drawing/2014/main" val="122598852"/>
                    </a:ext>
                  </a:extLst>
                </a:gridCol>
                <a:gridCol w="2039662">
                  <a:extLst>
                    <a:ext uri="{9D8B030D-6E8A-4147-A177-3AD203B41FA5}">
                      <a16:colId xmlns:a16="http://schemas.microsoft.com/office/drawing/2014/main" val="2023344287"/>
                    </a:ext>
                  </a:extLst>
                </a:gridCol>
                <a:gridCol w="1852134">
                  <a:extLst>
                    <a:ext uri="{9D8B030D-6E8A-4147-A177-3AD203B41FA5}">
                      <a16:colId xmlns:a16="http://schemas.microsoft.com/office/drawing/2014/main" val="2946880052"/>
                    </a:ext>
                  </a:extLst>
                </a:gridCol>
              </a:tblGrid>
              <a:tr h="289443">
                <a:tc>
                  <a:txBody>
                    <a:bodyPr/>
                    <a:lstStyle/>
                    <a:p>
                      <a:pPr algn="ctr">
                        <a:lnSpc>
                          <a:spcPct val="107000"/>
                        </a:lnSpc>
                        <a:spcAft>
                          <a:spcPts val="800"/>
                        </a:spcAft>
                      </a:pPr>
                      <a:r>
                        <a:rPr lang="en-IN" sz="2000">
                          <a:effectLst/>
                        </a:rPr>
                        <a:t>Hyperparameter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RFE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ETC</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US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Reduced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614815"/>
                  </a:ext>
                </a:extLst>
              </a:tr>
              <a:tr h="289443">
                <a:tc>
                  <a:txBody>
                    <a:bodyPr/>
                    <a:lstStyle/>
                    <a:p>
                      <a:pPr algn="ctr">
                        <a:lnSpc>
                          <a:spcPct val="107000"/>
                        </a:lnSpc>
                        <a:spcAft>
                          <a:spcPts val="800"/>
                        </a:spcAft>
                      </a:pPr>
                      <a:r>
                        <a:rPr lang="en-IN" sz="2000">
                          <a:effectLst/>
                        </a:rPr>
                        <a:t>Learning_rate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49657"/>
                  </a:ext>
                </a:extLst>
              </a:tr>
              <a:tr h="289443">
                <a:tc>
                  <a:txBody>
                    <a:bodyPr/>
                    <a:lstStyle/>
                    <a:p>
                      <a:pPr algn="ctr">
                        <a:lnSpc>
                          <a:spcPct val="107000"/>
                        </a:lnSpc>
                        <a:spcAft>
                          <a:spcPts val="800"/>
                        </a:spcAft>
                      </a:pPr>
                      <a:r>
                        <a:rPr lang="en-IN" sz="2000">
                          <a:effectLst/>
                        </a:rPr>
                        <a:t>N_estimator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8364598"/>
                  </a:ext>
                </a:extLst>
              </a:tr>
              <a:tr h="289443">
                <a:tc>
                  <a:txBody>
                    <a:bodyPr/>
                    <a:lstStyle/>
                    <a:p>
                      <a:pPr algn="ctr">
                        <a:lnSpc>
                          <a:spcPct val="107000"/>
                        </a:lnSpc>
                        <a:spcAft>
                          <a:spcPts val="800"/>
                        </a:spcAft>
                      </a:pPr>
                      <a:r>
                        <a:rPr lang="en-IN" sz="2000">
                          <a:effectLst/>
                        </a:rPr>
                        <a:t>gamma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5667756"/>
                  </a:ext>
                </a:extLst>
              </a:tr>
              <a:tr h="289443">
                <a:tc>
                  <a:txBody>
                    <a:bodyPr/>
                    <a:lstStyle/>
                    <a:p>
                      <a:pPr algn="ctr">
                        <a:lnSpc>
                          <a:spcPct val="107000"/>
                        </a:lnSpc>
                        <a:spcAft>
                          <a:spcPts val="800"/>
                        </a:spcAft>
                      </a:pPr>
                      <a:r>
                        <a:rPr lang="en-IN" sz="2000">
                          <a:effectLst/>
                        </a:rPr>
                        <a:t>reg_lambda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187249"/>
                  </a:ext>
                </a:extLst>
              </a:tr>
              <a:tr h="289443">
                <a:tc>
                  <a:txBody>
                    <a:bodyPr/>
                    <a:lstStyle/>
                    <a:p>
                      <a:pPr algn="ctr">
                        <a:lnSpc>
                          <a:spcPct val="107000"/>
                        </a:lnSpc>
                        <a:spcAft>
                          <a:spcPts val="800"/>
                        </a:spcAft>
                      </a:pPr>
                      <a:r>
                        <a:rPr lang="en-IN" sz="2000">
                          <a:effectLst/>
                        </a:rPr>
                        <a:t>subsample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0.7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857790"/>
                  </a:ext>
                </a:extLst>
              </a:tr>
              <a:tr h="289443">
                <a:tc>
                  <a:txBody>
                    <a:bodyPr/>
                    <a:lstStyle/>
                    <a:p>
                      <a:pPr algn="ctr">
                        <a:lnSpc>
                          <a:spcPct val="107000"/>
                        </a:lnSpc>
                        <a:spcAft>
                          <a:spcPts val="800"/>
                        </a:spcAft>
                      </a:pPr>
                      <a:r>
                        <a:rPr lang="en-IN" sz="2000">
                          <a:effectLst/>
                        </a:rPr>
                        <a:t>min_child_weight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2956513"/>
                  </a:ext>
                </a:extLst>
              </a:tr>
              <a:tr h="289443">
                <a:tc>
                  <a:txBody>
                    <a:bodyPr/>
                    <a:lstStyle/>
                    <a:p>
                      <a:pPr algn="ctr">
                        <a:lnSpc>
                          <a:spcPct val="107000"/>
                        </a:lnSpc>
                        <a:spcAft>
                          <a:spcPts val="800"/>
                        </a:spcAft>
                      </a:pPr>
                      <a:r>
                        <a:rPr lang="en-IN" sz="2000">
                          <a:effectLst/>
                        </a:rPr>
                        <a:t>max_depth</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011198"/>
                  </a:ext>
                </a:extLst>
              </a:tr>
              <a:tr h="289443">
                <a:tc>
                  <a:txBody>
                    <a:bodyPr/>
                    <a:lstStyle/>
                    <a:p>
                      <a:pPr algn="ctr">
                        <a:lnSpc>
                          <a:spcPct val="107000"/>
                        </a:lnSpc>
                        <a:spcAft>
                          <a:spcPts val="800"/>
                        </a:spcAft>
                      </a:pPr>
                      <a:r>
                        <a:rPr lang="en-IN" sz="2000">
                          <a:effectLst/>
                        </a:rPr>
                        <a:t>max_delta_step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129476"/>
                  </a:ext>
                </a:extLst>
              </a:tr>
            </a:tbl>
          </a:graphicData>
        </a:graphic>
      </p:graphicFrame>
      <p:sp>
        <p:nvSpPr>
          <p:cNvPr id="9" name="TextBox 8">
            <a:extLst>
              <a:ext uri="{FF2B5EF4-FFF2-40B4-BE49-F238E27FC236}">
                <a16:creationId xmlns:a16="http://schemas.microsoft.com/office/drawing/2014/main" id="{24603F39-38FA-4DD6-A370-B04C12256C9D}"/>
              </a:ext>
            </a:extLst>
          </p:cNvPr>
          <p:cNvSpPr txBox="1"/>
          <p:nvPr/>
        </p:nvSpPr>
        <p:spPr>
          <a:xfrm>
            <a:off x="3057236" y="5676080"/>
            <a:ext cx="6097604"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Table 7: Optimal Parameter Values for the Selected Features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0554914"/>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graphicFrame>
        <p:nvGraphicFramePr>
          <p:cNvPr id="3" name="Table 2">
            <a:extLst>
              <a:ext uri="{FF2B5EF4-FFF2-40B4-BE49-F238E27FC236}">
                <a16:creationId xmlns:a16="http://schemas.microsoft.com/office/drawing/2014/main" id="{D2F34CD2-24BE-4E75-B7CB-A3EA493504A3}"/>
              </a:ext>
            </a:extLst>
          </p:cNvPr>
          <p:cNvGraphicFramePr>
            <a:graphicFrameLocks noGrp="1"/>
          </p:cNvGraphicFramePr>
          <p:nvPr>
            <p:extLst>
              <p:ext uri="{D42A27DB-BD31-4B8C-83A1-F6EECF244321}">
                <p14:modId xmlns:p14="http://schemas.microsoft.com/office/powerpoint/2010/main" val="1959519216"/>
              </p:ext>
            </p:extLst>
          </p:nvPr>
        </p:nvGraphicFramePr>
        <p:xfrm>
          <a:off x="848239" y="985720"/>
          <a:ext cx="10515600" cy="1888236"/>
        </p:xfrm>
        <a:graphic>
          <a:graphicData uri="http://schemas.openxmlformats.org/drawingml/2006/table">
            <a:tbl>
              <a:tblPr firstRow="1" firstCol="1" bandRow="1">
                <a:tableStyleId>{5C22544A-7EE6-4342-B048-85BDC9FD1C3A}</a:tableStyleId>
              </a:tblPr>
              <a:tblGrid>
                <a:gridCol w="2001841">
                  <a:extLst>
                    <a:ext uri="{9D8B030D-6E8A-4147-A177-3AD203B41FA5}">
                      <a16:colId xmlns:a16="http://schemas.microsoft.com/office/drawing/2014/main" val="3058495407"/>
                    </a:ext>
                  </a:extLst>
                </a:gridCol>
                <a:gridCol w="1523705">
                  <a:extLst>
                    <a:ext uri="{9D8B030D-6E8A-4147-A177-3AD203B41FA5}">
                      <a16:colId xmlns:a16="http://schemas.microsoft.com/office/drawing/2014/main" val="3034822154"/>
                    </a:ext>
                  </a:extLst>
                </a:gridCol>
                <a:gridCol w="1762208">
                  <a:extLst>
                    <a:ext uri="{9D8B030D-6E8A-4147-A177-3AD203B41FA5}">
                      <a16:colId xmlns:a16="http://schemas.microsoft.com/office/drawing/2014/main" val="3646490813"/>
                    </a:ext>
                  </a:extLst>
                </a:gridCol>
                <a:gridCol w="1762208">
                  <a:extLst>
                    <a:ext uri="{9D8B030D-6E8A-4147-A177-3AD203B41FA5}">
                      <a16:colId xmlns:a16="http://schemas.microsoft.com/office/drawing/2014/main" val="519200084"/>
                    </a:ext>
                  </a:extLst>
                </a:gridCol>
                <a:gridCol w="1763338">
                  <a:extLst>
                    <a:ext uri="{9D8B030D-6E8A-4147-A177-3AD203B41FA5}">
                      <a16:colId xmlns:a16="http://schemas.microsoft.com/office/drawing/2014/main" val="3437135682"/>
                    </a:ext>
                  </a:extLst>
                </a:gridCol>
                <a:gridCol w="1702300">
                  <a:extLst>
                    <a:ext uri="{9D8B030D-6E8A-4147-A177-3AD203B41FA5}">
                      <a16:colId xmlns:a16="http://schemas.microsoft.com/office/drawing/2014/main" val="2602218156"/>
                    </a:ext>
                  </a:extLst>
                </a:gridCol>
              </a:tblGrid>
              <a:tr h="292736">
                <a:tc>
                  <a:txBody>
                    <a:bodyPr/>
                    <a:lstStyle/>
                    <a:p>
                      <a:pPr algn="just">
                        <a:lnSpc>
                          <a:spcPct val="115000"/>
                        </a:lnSpc>
                        <a:spcAft>
                          <a:spcPts val="800"/>
                        </a:spcAft>
                      </a:pPr>
                      <a:r>
                        <a:rPr lang="en-US" sz="2000">
                          <a:effectLst/>
                        </a:rPr>
                        <a:t>Model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2000">
                          <a:effectLst/>
                        </a:rPr>
                        <a:t>Accuracy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2000">
                          <a:effectLst/>
                        </a:rPr>
                        <a:t>Precision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2000">
                          <a:effectLst/>
                        </a:rPr>
                        <a:t>Sensitivity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2000">
                          <a:effectLst/>
                        </a:rPr>
                        <a:t>Specificity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2000">
                          <a:effectLst/>
                        </a:rPr>
                        <a:t>MAE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222060"/>
                  </a:ext>
                </a:extLst>
              </a:tr>
              <a:tr h="276553">
                <a:tc>
                  <a:txBody>
                    <a:bodyPr/>
                    <a:lstStyle/>
                    <a:p>
                      <a:pPr algn="just">
                        <a:lnSpc>
                          <a:spcPct val="107000"/>
                        </a:lnSpc>
                        <a:spcAft>
                          <a:spcPts val="800"/>
                        </a:spcAft>
                      </a:pPr>
                      <a:r>
                        <a:rPr lang="en-US" sz="2000">
                          <a:effectLst/>
                        </a:rPr>
                        <a:t>RFE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0.989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0.985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0.983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0.011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509180"/>
                  </a:ext>
                </a:extLst>
              </a:tr>
              <a:tr h="276553">
                <a:tc>
                  <a:txBody>
                    <a:bodyPr/>
                    <a:lstStyle/>
                    <a:p>
                      <a:pPr algn="just">
                        <a:lnSpc>
                          <a:spcPct val="107000"/>
                        </a:lnSpc>
                        <a:spcAft>
                          <a:spcPts val="800"/>
                        </a:spcAft>
                      </a:pPr>
                      <a:r>
                        <a:rPr lang="en-US" sz="2000">
                          <a:effectLst/>
                        </a:rPr>
                        <a:t>ETC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0.979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0.981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0.981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0.979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0.021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64877"/>
                  </a:ext>
                </a:extLst>
              </a:tr>
              <a:tr h="276553">
                <a:tc>
                  <a:txBody>
                    <a:bodyPr/>
                    <a:lstStyle/>
                    <a:p>
                      <a:pPr algn="just">
                        <a:lnSpc>
                          <a:spcPct val="107000"/>
                        </a:lnSpc>
                        <a:spcAft>
                          <a:spcPts val="800"/>
                        </a:spcAft>
                      </a:pPr>
                      <a:r>
                        <a:rPr lang="en-US" sz="2000">
                          <a:effectLst/>
                        </a:rPr>
                        <a:t>US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0.979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0.969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0.974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0.021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5753687"/>
                  </a:ext>
                </a:extLst>
              </a:tr>
              <a:tr h="276553">
                <a:tc>
                  <a:txBody>
                    <a:bodyPr/>
                    <a:lstStyle/>
                    <a:p>
                      <a:pPr algn="just">
                        <a:lnSpc>
                          <a:spcPct val="107000"/>
                        </a:lnSpc>
                        <a:spcAft>
                          <a:spcPts val="800"/>
                        </a:spcAft>
                      </a:pPr>
                      <a:r>
                        <a:rPr lang="en-US" sz="2000">
                          <a:effectLst/>
                        </a:rPr>
                        <a:t>Reduced model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0.000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1919853"/>
                  </a:ext>
                </a:extLst>
              </a:tr>
              <a:tr h="276553">
                <a:tc>
                  <a:txBody>
                    <a:bodyPr/>
                    <a:lstStyle/>
                    <a:p>
                      <a:pPr algn="just">
                        <a:lnSpc>
                          <a:spcPct val="107000"/>
                        </a:lnSpc>
                        <a:spcAft>
                          <a:spcPts val="800"/>
                        </a:spcAft>
                      </a:pPr>
                      <a:r>
                        <a:rPr lang="en-US" sz="2000">
                          <a:effectLst/>
                        </a:rPr>
                        <a:t>Full model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1.000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223964"/>
                  </a:ext>
                </a:extLst>
              </a:tr>
            </a:tbl>
          </a:graphicData>
        </a:graphic>
      </p:graphicFrame>
      <p:sp>
        <p:nvSpPr>
          <p:cNvPr id="13" name="TextBox 12">
            <a:extLst>
              <a:ext uri="{FF2B5EF4-FFF2-40B4-BE49-F238E27FC236}">
                <a16:creationId xmlns:a16="http://schemas.microsoft.com/office/drawing/2014/main" id="{C3598BE1-E695-4181-9F88-F15878FFBD37}"/>
              </a:ext>
            </a:extLst>
          </p:cNvPr>
          <p:cNvSpPr txBox="1"/>
          <p:nvPr/>
        </p:nvSpPr>
        <p:spPr>
          <a:xfrm>
            <a:off x="4492190" y="2949322"/>
            <a:ext cx="3207619"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Table 8: Model Comparison [1]</a:t>
            </a:r>
          </a:p>
        </p:txBody>
      </p:sp>
      <p:sp>
        <p:nvSpPr>
          <p:cNvPr id="5" name="Rectangle 3">
            <a:extLst>
              <a:ext uri="{FF2B5EF4-FFF2-40B4-BE49-F238E27FC236}">
                <a16:creationId xmlns:a16="http://schemas.microsoft.com/office/drawing/2014/main" id="{C5B4ACB5-04EA-422F-A3EA-382B001858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40460EB7-B514-46AA-8B67-93A434247969}"/>
              </a:ext>
            </a:extLst>
          </p:cNvPr>
          <p:cNvSpPr>
            <a:spLocks noChangeArrowheads="1"/>
          </p:cNvSpPr>
          <p:nvPr/>
        </p:nvSpPr>
        <p:spPr bwMode="auto">
          <a:xfrm>
            <a:off x="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35AED-450C-429E-B64D-4D46A2236C6F}"/>
              </a:ext>
            </a:extLst>
          </p:cNvPr>
          <p:cNvSpPr>
            <a:spLocks noChangeArrowheads="1"/>
          </p:cNvSpPr>
          <p:nvPr/>
        </p:nvSpPr>
        <p:spPr bwMode="auto">
          <a:xfrm>
            <a:off x="0" y="377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 name="Picture 11">
            <a:extLst>
              <a:ext uri="{FF2B5EF4-FFF2-40B4-BE49-F238E27FC236}">
                <a16:creationId xmlns:a16="http://schemas.microsoft.com/office/drawing/2014/main" id="{9A3793A9-4CEE-4689-93F7-B4C118C7F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518" y="3324033"/>
            <a:ext cx="4399690" cy="30611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a:extLst>
              <a:ext uri="{FF2B5EF4-FFF2-40B4-BE49-F238E27FC236}">
                <a16:creationId xmlns:a16="http://schemas.microsoft.com/office/drawing/2014/main" id="{ED7F2C30-08C6-4FA7-BA77-231354E6D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627" y="3324034"/>
            <a:ext cx="4320946" cy="306116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28F6B91-4E03-4E7B-AE8A-57742AB2A4D0}"/>
              </a:ext>
            </a:extLst>
          </p:cNvPr>
          <p:cNvSpPr txBox="1"/>
          <p:nvPr/>
        </p:nvSpPr>
        <p:spPr>
          <a:xfrm>
            <a:off x="1512382" y="6266656"/>
            <a:ext cx="10515600"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10: Classification error of reduced model [1]        Figure 11: Loss function of reduced model [1]</a:t>
            </a:r>
          </a:p>
        </p:txBody>
      </p:sp>
    </p:spTree>
    <p:extLst>
      <p:ext uri="{BB962C8B-B14F-4D97-AF65-F5344CB8AC3E}">
        <p14:creationId xmlns:p14="http://schemas.microsoft.com/office/powerpoint/2010/main" val="2750369624"/>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sp>
        <p:nvSpPr>
          <p:cNvPr id="5" name="Rectangle 3">
            <a:extLst>
              <a:ext uri="{FF2B5EF4-FFF2-40B4-BE49-F238E27FC236}">
                <a16:creationId xmlns:a16="http://schemas.microsoft.com/office/drawing/2014/main" id="{C5B4ACB5-04EA-422F-A3EA-382B001858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40460EB7-B514-46AA-8B67-93A434247969}"/>
              </a:ext>
            </a:extLst>
          </p:cNvPr>
          <p:cNvSpPr>
            <a:spLocks noChangeArrowheads="1"/>
          </p:cNvSpPr>
          <p:nvPr/>
        </p:nvSpPr>
        <p:spPr bwMode="auto">
          <a:xfrm>
            <a:off x="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35AED-450C-429E-B64D-4D46A2236C6F}"/>
              </a:ext>
            </a:extLst>
          </p:cNvPr>
          <p:cNvSpPr>
            <a:spLocks noChangeArrowheads="1"/>
          </p:cNvSpPr>
          <p:nvPr/>
        </p:nvSpPr>
        <p:spPr bwMode="auto">
          <a:xfrm>
            <a:off x="0" y="377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4" name="Picture 13">
            <a:extLst>
              <a:ext uri="{FF2B5EF4-FFF2-40B4-BE49-F238E27FC236}">
                <a16:creationId xmlns:a16="http://schemas.microsoft.com/office/drawing/2014/main" id="{4DCECEF0-1BF2-4D14-AB1B-68DB775B12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769" y="1091393"/>
            <a:ext cx="4318092" cy="2731392"/>
          </a:xfrm>
          <a:prstGeom prst="rect">
            <a:avLst/>
          </a:prstGeom>
          <a:noFill/>
          <a:ln>
            <a:noFill/>
          </a:ln>
        </p:spPr>
      </p:pic>
      <p:sp>
        <p:nvSpPr>
          <p:cNvPr id="18" name="TextBox 17">
            <a:extLst>
              <a:ext uri="{FF2B5EF4-FFF2-40B4-BE49-F238E27FC236}">
                <a16:creationId xmlns:a16="http://schemas.microsoft.com/office/drawing/2014/main" id="{F268152A-1BDE-45D0-AE8D-6D7A0A69DB9B}"/>
              </a:ext>
            </a:extLst>
          </p:cNvPr>
          <p:cNvSpPr txBox="1"/>
          <p:nvPr/>
        </p:nvSpPr>
        <p:spPr>
          <a:xfrm>
            <a:off x="5203753" y="2267387"/>
            <a:ext cx="4546903"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Figure 12: Parameters selection procedure [4]</a:t>
            </a:r>
            <a:endParaRPr lang="en-IN" dirty="0"/>
          </a:p>
        </p:txBody>
      </p:sp>
      <p:graphicFrame>
        <p:nvGraphicFramePr>
          <p:cNvPr id="4" name="Table 3">
            <a:extLst>
              <a:ext uri="{FF2B5EF4-FFF2-40B4-BE49-F238E27FC236}">
                <a16:creationId xmlns:a16="http://schemas.microsoft.com/office/drawing/2014/main" id="{1F31EFA0-B02D-4E6F-8ABD-C4A0FFE27256}"/>
              </a:ext>
            </a:extLst>
          </p:cNvPr>
          <p:cNvGraphicFramePr>
            <a:graphicFrameLocks noGrp="1"/>
          </p:cNvGraphicFramePr>
          <p:nvPr>
            <p:extLst>
              <p:ext uri="{D42A27DB-BD31-4B8C-83A1-F6EECF244321}">
                <p14:modId xmlns:p14="http://schemas.microsoft.com/office/powerpoint/2010/main" val="3650737174"/>
              </p:ext>
            </p:extLst>
          </p:nvPr>
        </p:nvGraphicFramePr>
        <p:xfrm>
          <a:off x="2589197" y="3928457"/>
          <a:ext cx="9540375" cy="2847710"/>
        </p:xfrm>
        <a:graphic>
          <a:graphicData uri="http://schemas.openxmlformats.org/drawingml/2006/table">
            <a:tbl>
              <a:tblPr firstRow="1" firstCol="1" bandRow="1">
                <a:tableStyleId>{5C22544A-7EE6-4342-B048-85BDC9FD1C3A}</a:tableStyleId>
              </a:tblPr>
              <a:tblGrid>
                <a:gridCol w="1943410">
                  <a:extLst>
                    <a:ext uri="{9D8B030D-6E8A-4147-A177-3AD203B41FA5}">
                      <a16:colId xmlns:a16="http://schemas.microsoft.com/office/drawing/2014/main" val="185976936"/>
                    </a:ext>
                  </a:extLst>
                </a:gridCol>
                <a:gridCol w="1943410">
                  <a:extLst>
                    <a:ext uri="{9D8B030D-6E8A-4147-A177-3AD203B41FA5}">
                      <a16:colId xmlns:a16="http://schemas.microsoft.com/office/drawing/2014/main" val="4236504620"/>
                    </a:ext>
                  </a:extLst>
                </a:gridCol>
                <a:gridCol w="1943410">
                  <a:extLst>
                    <a:ext uri="{9D8B030D-6E8A-4147-A177-3AD203B41FA5}">
                      <a16:colId xmlns:a16="http://schemas.microsoft.com/office/drawing/2014/main" val="3762840501"/>
                    </a:ext>
                  </a:extLst>
                </a:gridCol>
                <a:gridCol w="1944460">
                  <a:extLst>
                    <a:ext uri="{9D8B030D-6E8A-4147-A177-3AD203B41FA5}">
                      <a16:colId xmlns:a16="http://schemas.microsoft.com/office/drawing/2014/main" val="3936818322"/>
                    </a:ext>
                  </a:extLst>
                </a:gridCol>
                <a:gridCol w="1765685">
                  <a:extLst>
                    <a:ext uri="{9D8B030D-6E8A-4147-A177-3AD203B41FA5}">
                      <a16:colId xmlns:a16="http://schemas.microsoft.com/office/drawing/2014/main" val="3270458789"/>
                    </a:ext>
                  </a:extLst>
                </a:gridCol>
              </a:tblGrid>
              <a:tr h="963774">
                <a:tc>
                  <a:txBody>
                    <a:bodyPr/>
                    <a:lstStyle/>
                    <a:p>
                      <a:pPr algn="just">
                        <a:lnSpc>
                          <a:spcPct val="107000"/>
                        </a:lnSpc>
                        <a:spcAft>
                          <a:spcPts val="800"/>
                        </a:spcAft>
                      </a:pPr>
                      <a:r>
                        <a:rPr lang="en-IN" sz="2400">
                          <a:effectLst/>
                        </a:rPr>
                        <a:t>Classifier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Accuracy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Precision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Recall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f-measure</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2494841"/>
                  </a:ext>
                </a:extLst>
              </a:tr>
              <a:tr h="470984">
                <a:tc>
                  <a:txBody>
                    <a:bodyPr/>
                    <a:lstStyle/>
                    <a:p>
                      <a:pPr algn="just">
                        <a:lnSpc>
                          <a:spcPct val="107000"/>
                        </a:lnSpc>
                        <a:spcAft>
                          <a:spcPts val="800"/>
                        </a:spcAft>
                      </a:pPr>
                      <a:r>
                        <a:rPr lang="en-IN" sz="2400">
                          <a:effectLst/>
                        </a:rPr>
                        <a:t>ANN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0.980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0.964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1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0.98167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055336"/>
                  </a:ext>
                </a:extLst>
              </a:tr>
              <a:tr h="470984">
                <a:tc>
                  <a:txBody>
                    <a:bodyPr/>
                    <a:lstStyle/>
                    <a:p>
                      <a:pPr algn="just">
                        <a:lnSpc>
                          <a:spcPct val="107000"/>
                        </a:lnSpc>
                        <a:spcAft>
                          <a:spcPts val="800"/>
                        </a:spcAft>
                      </a:pPr>
                      <a:r>
                        <a:rPr lang="en-IN" sz="2400">
                          <a:effectLst/>
                        </a:rPr>
                        <a:t>SVM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0.980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0.964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1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0.98167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7804852"/>
                  </a:ext>
                </a:extLst>
              </a:tr>
              <a:tr h="470984">
                <a:tc>
                  <a:txBody>
                    <a:bodyPr/>
                    <a:lstStyle/>
                    <a:p>
                      <a:pPr algn="just">
                        <a:lnSpc>
                          <a:spcPct val="107000"/>
                        </a:lnSpc>
                        <a:spcAft>
                          <a:spcPts val="800"/>
                        </a:spcAft>
                      </a:pPr>
                      <a:r>
                        <a:rPr lang="en-IN" sz="2400">
                          <a:effectLst/>
                        </a:rPr>
                        <a:t>NB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0.980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0.964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1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0.98167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9138936"/>
                  </a:ext>
                </a:extLst>
              </a:tr>
              <a:tr h="470984">
                <a:tc>
                  <a:txBody>
                    <a:bodyPr/>
                    <a:lstStyle/>
                    <a:p>
                      <a:pPr algn="just">
                        <a:lnSpc>
                          <a:spcPct val="107000"/>
                        </a:lnSpc>
                        <a:spcAft>
                          <a:spcPts val="800"/>
                        </a:spcAft>
                      </a:pPr>
                      <a:r>
                        <a:rPr lang="en-IN" sz="2400">
                          <a:effectLst/>
                        </a:rPr>
                        <a:t>k-NN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0.939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dirty="0">
                          <a:effectLst/>
                        </a:rPr>
                        <a:t>0.929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a:effectLst/>
                        </a:rPr>
                        <a:t>0.963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400" dirty="0">
                          <a:effectLst/>
                        </a:rPr>
                        <a:t>0.9457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004172"/>
                  </a:ext>
                </a:extLst>
              </a:tr>
            </a:tbl>
          </a:graphicData>
        </a:graphic>
      </p:graphicFrame>
      <p:sp>
        <p:nvSpPr>
          <p:cNvPr id="20" name="TextBox 19">
            <a:extLst>
              <a:ext uri="{FF2B5EF4-FFF2-40B4-BE49-F238E27FC236}">
                <a16:creationId xmlns:a16="http://schemas.microsoft.com/office/drawing/2014/main" id="{CD6334A5-85B5-4163-B8B3-C8EB7C7D8919}"/>
              </a:ext>
            </a:extLst>
          </p:cNvPr>
          <p:cNvSpPr txBox="1"/>
          <p:nvPr/>
        </p:nvSpPr>
        <p:spPr>
          <a:xfrm>
            <a:off x="722769" y="4124936"/>
            <a:ext cx="1874657" cy="1477328"/>
          </a:xfrm>
          <a:prstGeom prst="rect">
            <a:avLst/>
          </a:prstGeom>
          <a:noFill/>
        </p:spPr>
        <p:txBody>
          <a:bodyPr wrap="square">
            <a:spAutoFit/>
          </a:bodyPr>
          <a:lstStyle/>
          <a:p>
            <a:pPr algn="r"/>
            <a:r>
              <a:rPr lang="en-US" sz="1800" dirty="0">
                <a:effectLst/>
                <a:latin typeface="Calibri" panose="020F0502020204030204" pitchFamily="34" charset="0"/>
                <a:ea typeface="Calibri" panose="020F0502020204030204" pitchFamily="34" charset="0"/>
                <a:cs typeface="Times New Roman" panose="02020603050405020304" pitchFamily="18" charset="0"/>
              </a:rPr>
              <a:t>Table 9: Classification Performance on Optimal Features [2]</a:t>
            </a:r>
            <a:endParaRPr lang="en-IN" dirty="0"/>
          </a:p>
        </p:txBody>
      </p:sp>
    </p:spTree>
    <p:extLst>
      <p:ext uri="{BB962C8B-B14F-4D97-AF65-F5344CB8AC3E}">
        <p14:creationId xmlns:p14="http://schemas.microsoft.com/office/powerpoint/2010/main" val="517818285"/>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sp>
        <p:nvSpPr>
          <p:cNvPr id="5" name="Rectangle 3">
            <a:extLst>
              <a:ext uri="{FF2B5EF4-FFF2-40B4-BE49-F238E27FC236}">
                <a16:creationId xmlns:a16="http://schemas.microsoft.com/office/drawing/2014/main" id="{C5B4ACB5-04EA-422F-A3EA-382B001858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40460EB7-B514-46AA-8B67-93A434247969}"/>
              </a:ext>
            </a:extLst>
          </p:cNvPr>
          <p:cNvSpPr>
            <a:spLocks noChangeArrowheads="1"/>
          </p:cNvSpPr>
          <p:nvPr/>
        </p:nvSpPr>
        <p:spPr bwMode="auto">
          <a:xfrm>
            <a:off x="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35AED-450C-429E-B64D-4D46A2236C6F}"/>
              </a:ext>
            </a:extLst>
          </p:cNvPr>
          <p:cNvSpPr>
            <a:spLocks noChangeArrowheads="1"/>
          </p:cNvSpPr>
          <p:nvPr/>
        </p:nvSpPr>
        <p:spPr bwMode="auto">
          <a:xfrm>
            <a:off x="0" y="377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3" name="Picture 12">
            <a:extLst>
              <a:ext uri="{FF2B5EF4-FFF2-40B4-BE49-F238E27FC236}">
                <a16:creationId xmlns:a16="http://schemas.microsoft.com/office/drawing/2014/main" id="{D79EA62A-8694-4B3E-8C22-38EC036F5EE9}"/>
              </a:ext>
            </a:extLst>
          </p:cNvPr>
          <p:cNvPicPr>
            <a:picLocks noChangeAspect="1"/>
          </p:cNvPicPr>
          <p:nvPr/>
        </p:nvPicPr>
        <p:blipFill>
          <a:blip r:embed="rId2"/>
          <a:stretch>
            <a:fillRect/>
          </a:stretch>
        </p:blipFill>
        <p:spPr>
          <a:xfrm>
            <a:off x="848239" y="985720"/>
            <a:ext cx="4151698" cy="2896258"/>
          </a:xfrm>
          <a:prstGeom prst="rect">
            <a:avLst/>
          </a:prstGeom>
        </p:spPr>
      </p:pic>
      <p:sp>
        <p:nvSpPr>
          <p:cNvPr id="15" name="TextBox 14">
            <a:extLst>
              <a:ext uri="{FF2B5EF4-FFF2-40B4-BE49-F238E27FC236}">
                <a16:creationId xmlns:a16="http://schemas.microsoft.com/office/drawing/2014/main" id="{C4AF05C4-D80C-4050-992F-FE2E48EEA149}"/>
              </a:ext>
            </a:extLst>
          </p:cNvPr>
          <p:cNvSpPr txBox="1"/>
          <p:nvPr/>
        </p:nvSpPr>
        <p:spPr>
          <a:xfrm>
            <a:off x="4999937" y="3051934"/>
            <a:ext cx="6097604"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Figure 13: Age distribution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3">
            <a:extLst>
              <a:ext uri="{FF2B5EF4-FFF2-40B4-BE49-F238E27FC236}">
                <a16:creationId xmlns:a16="http://schemas.microsoft.com/office/drawing/2014/main" id="{8420D0AB-D07D-4BF4-91B6-EE2BF7E4C88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4">
            <a:extLst>
              <a:ext uri="{FF2B5EF4-FFF2-40B4-BE49-F238E27FC236}">
                <a16:creationId xmlns:a16="http://schemas.microsoft.com/office/drawing/2014/main" id="{36E210E5-1B71-4A5D-B43E-BD00A7411DAC}"/>
              </a:ext>
            </a:extLst>
          </p:cNvPr>
          <p:cNvSpPr>
            <a:spLocks noChangeArrowheads="1"/>
          </p:cNvSpPr>
          <p:nvPr/>
        </p:nvSpPr>
        <p:spPr bwMode="auto">
          <a:xfrm>
            <a:off x="0" y="5334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6" name="Table 15">
            <a:extLst>
              <a:ext uri="{FF2B5EF4-FFF2-40B4-BE49-F238E27FC236}">
                <a16:creationId xmlns:a16="http://schemas.microsoft.com/office/drawing/2014/main" id="{F36B6CBF-1EFB-4498-B1A0-FB1ADA29FC82}"/>
              </a:ext>
            </a:extLst>
          </p:cNvPr>
          <p:cNvGraphicFramePr>
            <a:graphicFrameLocks noGrp="1"/>
          </p:cNvGraphicFramePr>
          <p:nvPr>
            <p:extLst>
              <p:ext uri="{D42A27DB-BD31-4B8C-83A1-F6EECF244321}">
                <p14:modId xmlns:p14="http://schemas.microsoft.com/office/powerpoint/2010/main" val="318382781"/>
              </p:ext>
            </p:extLst>
          </p:nvPr>
        </p:nvGraphicFramePr>
        <p:xfrm>
          <a:off x="1855435" y="4100195"/>
          <a:ext cx="8838231" cy="1848220"/>
        </p:xfrm>
        <a:graphic>
          <a:graphicData uri="http://schemas.openxmlformats.org/drawingml/2006/table">
            <a:tbl>
              <a:tblPr firstRow="1" firstCol="1" bandRow="1">
                <a:tableStyleId>{5C22544A-7EE6-4342-B048-85BDC9FD1C3A}</a:tableStyleId>
              </a:tblPr>
              <a:tblGrid>
                <a:gridCol w="2250228">
                  <a:extLst>
                    <a:ext uri="{9D8B030D-6E8A-4147-A177-3AD203B41FA5}">
                      <a16:colId xmlns:a16="http://schemas.microsoft.com/office/drawing/2014/main" val="2751149098"/>
                    </a:ext>
                  </a:extLst>
                </a:gridCol>
                <a:gridCol w="2251202">
                  <a:extLst>
                    <a:ext uri="{9D8B030D-6E8A-4147-A177-3AD203B41FA5}">
                      <a16:colId xmlns:a16="http://schemas.microsoft.com/office/drawing/2014/main" val="2260878774"/>
                    </a:ext>
                  </a:extLst>
                </a:gridCol>
                <a:gridCol w="2251202">
                  <a:extLst>
                    <a:ext uri="{9D8B030D-6E8A-4147-A177-3AD203B41FA5}">
                      <a16:colId xmlns:a16="http://schemas.microsoft.com/office/drawing/2014/main" val="4131568388"/>
                    </a:ext>
                  </a:extLst>
                </a:gridCol>
                <a:gridCol w="2085599">
                  <a:extLst>
                    <a:ext uri="{9D8B030D-6E8A-4147-A177-3AD203B41FA5}">
                      <a16:colId xmlns:a16="http://schemas.microsoft.com/office/drawing/2014/main" val="4271423998"/>
                    </a:ext>
                  </a:extLst>
                </a:gridCol>
              </a:tblGrid>
              <a:tr h="462055">
                <a:tc gridSpan="4">
                  <a:txBody>
                    <a:bodyPr/>
                    <a:lstStyle/>
                    <a:p>
                      <a:pPr algn="r">
                        <a:lnSpc>
                          <a:spcPct val="107000"/>
                        </a:lnSpc>
                        <a:spcAft>
                          <a:spcPts val="800"/>
                        </a:spcAft>
                      </a:pPr>
                      <a:r>
                        <a:rPr lang="en-US" sz="2400">
                          <a:effectLst/>
                        </a:rPr>
                        <a:t>Predicted Class                                 </a:t>
                      </a:r>
                      <a:r>
                        <a:rPr lang="en-US" sz="700">
                          <a:effectLst/>
                        </a:rPr>
                        <a:t>.</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96075659"/>
                  </a:ext>
                </a:extLst>
              </a:tr>
              <a:tr h="462055">
                <a:tc gridSpan="4">
                  <a:txBody>
                    <a:bodyPr/>
                    <a:lstStyle/>
                    <a:p>
                      <a:pPr algn="r">
                        <a:lnSpc>
                          <a:spcPct val="107000"/>
                        </a:lnSpc>
                        <a:spcAft>
                          <a:spcPts val="800"/>
                        </a:spcAft>
                      </a:pPr>
                      <a:r>
                        <a:rPr lang="en-US" sz="2400" dirty="0">
                          <a:effectLst/>
                        </a:rPr>
                        <a:t> CKD                      </a:t>
                      </a:r>
                      <a:r>
                        <a:rPr lang="en-US" sz="2400" dirty="0" err="1">
                          <a:effectLst/>
                        </a:rPr>
                        <a:t>NoCKD</a:t>
                      </a:r>
                      <a:r>
                        <a:rPr lang="en-US" sz="2400" dirty="0">
                          <a:effectLst/>
                        </a:rPr>
                        <a:t>      </a:t>
                      </a:r>
                      <a:r>
                        <a:rPr lang="en-US" sz="700" dirty="0">
                          <a:effectLst/>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3893427"/>
                  </a:ext>
                </a:extLst>
              </a:tr>
              <a:tr h="462055">
                <a:tc rowSpan="2">
                  <a:txBody>
                    <a:bodyPr/>
                    <a:lstStyle/>
                    <a:p>
                      <a:pPr algn="ctr">
                        <a:lnSpc>
                          <a:spcPct val="107000"/>
                        </a:lnSpc>
                        <a:spcBef>
                          <a:spcPts val="600"/>
                        </a:spcBef>
                        <a:spcAft>
                          <a:spcPts val="800"/>
                        </a:spcAft>
                      </a:pPr>
                      <a:r>
                        <a:rPr lang="en-US" sz="2400">
                          <a:effectLst/>
                        </a:rPr>
                        <a:t>Actual Class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CKD</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11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665129"/>
                  </a:ext>
                </a:extLst>
              </a:tr>
              <a:tr h="462055">
                <a:tc vMerge="1">
                  <a:txBody>
                    <a:bodyPr/>
                    <a:lstStyle/>
                    <a:p>
                      <a:endParaRPr lang="en-IN"/>
                    </a:p>
                  </a:txBody>
                  <a:tcPr/>
                </a:tc>
                <a:tc>
                  <a:txBody>
                    <a:bodyPr/>
                    <a:lstStyle/>
                    <a:p>
                      <a:pPr algn="ctr">
                        <a:lnSpc>
                          <a:spcPct val="107000"/>
                        </a:lnSpc>
                        <a:spcAft>
                          <a:spcPts val="800"/>
                        </a:spcAft>
                      </a:pPr>
                      <a:r>
                        <a:rPr lang="en-US" sz="2400">
                          <a:effectLst/>
                        </a:rPr>
                        <a:t>NoCKD</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a:effectLst/>
                        </a:rPr>
                        <a:t>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400" dirty="0">
                          <a:effectLst/>
                        </a:rPr>
                        <a:t>29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589169"/>
                  </a:ext>
                </a:extLst>
              </a:tr>
            </a:tbl>
          </a:graphicData>
        </a:graphic>
      </p:graphicFrame>
      <p:sp>
        <p:nvSpPr>
          <p:cNvPr id="22" name="TextBox 21">
            <a:extLst>
              <a:ext uri="{FF2B5EF4-FFF2-40B4-BE49-F238E27FC236}">
                <a16:creationId xmlns:a16="http://schemas.microsoft.com/office/drawing/2014/main" id="{793C728B-0A02-4BFE-AA1B-1D594D13C205}"/>
              </a:ext>
            </a:extLst>
          </p:cNvPr>
          <p:cNvSpPr txBox="1"/>
          <p:nvPr/>
        </p:nvSpPr>
        <p:spPr>
          <a:xfrm>
            <a:off x="3655193" y="6039190"/>
            <a:ext cx="6097604" cy="375552"/>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Table 10: Confusion Matrix for the Reduced Model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726177"/>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Feature Selection</a:t>
            </a:r>
            <a:endParaRPr lang="en-CA" dirty="0">
              <a:solidFill>
                <a:srgbClr val="C00000"/>
              </a:solidFill>
            </a:endParaRPr>
          </a:p>
        </p:txBody>
      </p:sp>
      <p:sp>
        <p:nvSpPr>
          <p:cNvPr id="5" name="Rectangle 3">
            <a:extLst>
              <a:ext uri="{FF2B5EF4-FFF2-40B4-BE49-F238E27FC236}">
                <a16:creationId xmlns:a16="http://schemas.microsoft.com/office/drawing/2014/main" id="{C5B4ACB5-04EA-422F-A3EA-382B001858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40460EB7-B514-46AA-8B67-93A434247969}"/>
              </a:ext>
            </a:extLst>
          </p:cNvPr>
          <p:cNvSpPr>
            <a:spLocks noChangeArrowheads="1"/>
          </p:cNvSpPr>
          <p:nvPr/>
        </p:nvSpPr>
        <p:spPr bwMode="auto">
          <a:xfrm>
            <a:off x="0" y="212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35AED-450C-429E-B64D-4D46A2236C6F}"/>
              </a:ext>
            </a:extLst>
          </p:cNvPr>
          <p:cNvSpPr>
            <a:spLocks noChangeArrowheads="1"/>
          </p:cNvSpPr>
          <p:nvPr/>
        </p:nvSpPr>
        <p:spPr bwMode="auto">
          <a:xfrm>
            <a:off x="0" y="3778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4578" name="Picture 9">
            <a:extLst>
              <a:ext uri="{FF2B5EF4-FFF2-40B4-BE49-F238E27FC236}">
                <a16:creationId xmlns:a16="http://schemas.microsoft.com/office/drawing/2014/main" id="{DE4CA071-8F4D-479F-957A-78770CFAE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23" y="1052011"/>
            <a:ext cx="4891916" cy="4240396"/>
          </a:xfrm>
          <a:prstGeom prst="rect">
            <a:avLst/>
          </a:prstGeom>
          <a:noFill/>
          <a:extLst>
            <a:ext uri="{909E8E84-426E-40DD-AFC4-6F175D3DCCD1}">
              <a14:hiddenFill xmlns:a14="http://schemas.microsoft.com/office/drawing/2010/main">
                <a:solidFill>
                  <a:srgbClr val="FFFFFF"/>
                </a:solidFill>
              </a14:hiddenFill>
            </a:ext>
          </a:extLst>
        </p:spPr>
      </p:pic>
      <p:pic>
        <p:nvPicPr>
          <p:cNvPr id="24577" name="Picture 10">
            <a:extLst>
              <a:ext uri="{FF2B5EF4-FFF2-40B4-BE49-F238E27FC236}">
                <a16:creationId xmlns:a16="http://schemas.microsoft.com/office/drawing/2014/main" id="{A0519B07-89F1-4A4E-A6EE-F54C62267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562" y="1052011"/>
            <a:ext cx="4902958" cy="42403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420D0AB-D07D-4BF4-91B6-EE2BF7E4C88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4">
            <a:extLst>
              <a:ext uri="{FF2B5EF4-FFF2-40B4-BE49-F238E27FC236}">
                <a16:creationId xmlns:a16="http://schemas.microsoft.com/office/drawing/2014/main" id="{36E210E5-1B71-4A5D-B43E-BD00A7411DAC}"/>
              </a:ext>
            </a:extLst>
          </p:cNvPr>
          <p:cNvSpPr>
            <a:spLocks noChangeArrowheads="1"/>
          </p:cNvSpPr>
          <p:nvPr/>
        </p:nvSpPr>
        <p:spPr bwMode="auto">
          <a:xfrm>
            <a:off x="0" y="5334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BC38163C-B26A-4765-8E59-26899EB5F1DB}"/>
              </a:ext>
            </a:extLst>
          </p:cNvPr>
          <p:cNvSpPr txBox="1"/>
          <p:nvPr/>
        </p:nvSpPr>
        <p:spPr>
          <a:xfrm>
            <a:off x="1268128" y="5292407"/>
            <a:ext cx="10368162" cy="37555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14: Sensitivity, Specificity, &amp; Accuracy [4]           Figure 15: Precision, F1, &amp; Area under ROC curve [4]</a:t>
            </a:r>
          </a:p>
        </p:txBody>
      </p:sp>
    </p:spTree>
    <p:extLst>
      <p:ext uri="{BB962C8B-B14F-4D97-AF65-F5344CB8AC3E}">
        <p14:creationId xmlns:p14="http://schemas.microsoft.com/office/powerpoint/2010/main" val="228074344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fontScale="92500"/>
          </a:bodyPr>
          <a:lstStyle/>
          <a:p>
            <a:r>
              <a:rPr lang="en-US" sz="2600" dirty="0"/>
              <a:t>Kidney illnesses manifest themselves in a variety of ways all around the world. Chronic Kidney Disease (CKD), has no symptoms in its early stages, thus testing may be the only method to determine whether the patient has renal disease. </a:t>
            </a:r>
          </a:p>
          <a:p>
            <a:r>
              <a:rPr lang="en-US" sz="2600" dirty="0"/>
              <a:t>Early identification of CKD in its early stages can assist patients to receive successful therapy and avoid the development of the disease into ESRD. The sooner people are aware of their illness, the sooner they may seek therapy. A cheap and fast Clinical Decision Support System (CDSS) for automatic diagnosis is particularly advantageous to battle illnesses due to the scarcity and expensive cost of professionals for manual disease diagnosis. </a:t>
            </a:r>
          </a:p>
          <a:p>
            <a:r>
              <a:rPr lang="en-US" sz="2600" dirty="0"/>
              <a:t>Artificial Neural Networks (ANN), Support Vector Machine (SVM), Naive Bayes, decision tree, extreme gradient boosting one (</a:t>
            </a:r>
            <a:r>
              <a:rPr lang="en-US" sz="2600" dirty="0" err="1"/>
              <a:t>XGBoost</a:t>
            </a:r>
            <a:r>
              <a:rPr lang="en-US" sz="2600" dirty="0"/>
              <a:t>), logistic regression, and fuzzy set theory, when combined with medical expertise, go a long way. </a:t>
            </a:r>
          </a:p>
          <a:p>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Introduction</a:t>
            </a:r>
            <a:endParaRPr lang="en-CA" dirty="0">
              <a:solidFill>
                <a:srgbClr val="C00000"/>
              </a:solidFill>
            </a:endParaRPr>
          </a:p>
        </p:txBody>
      </p:sp>
    </p:spTree>
    <p:extLst>
      <p:ext uri="{BB962C8B-B14F-4D97-AF65-F5344CB8AC3E}">
        <p14:creationId xmlns:p14="http://schemas.microsoft.com/office/powerpoint/2010/main" val="213592129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2752825"/>
            <a:ext cx="5561938" cy="110775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Conclusion</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499650"/>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48239" y="1058996"/>
            <a:ext cx="10515600" cy="5501623"/>
          </a:xfrm>
        </p:spPr>
        <p:txBody>
          <a:bodyPr>
            <a:normAutofit fontScale="92500" lnSpcReduction="10000"/>
          </a:bodyPr>
          <a:lstStyle/>
          <a:p>
            <a:r>
              <a:rPr lang="en-US" sz="2600" dirty="0"/>
              <a:t>For CKD diagnosis, different machine learning algorithms were used in this work. The GB classifier, in contrast to all other techniques, produced the most beneficial results. While AB and LDA (97.91 percent) produce a low score, these models effectively yield a 99.80 percent accuracy rate. </a:t>
            </a:r>
          </a:p>
          <a:p>
            <a:r>
              <a:rPr lang="en-US" sz="2600" dirty="0"/>
              <a:t>For feature selection, the authors employed the correlation coefficient and recursive feature removal. Then, SVM, Naive Bayes, ANN, and </a:t>
            </a:r>
            <a:r>
              <a:rPr lang="en-US" sz="2600" dirty="0" err="1"/>
              <a:t>kNN</a:t>
            </a:r>
            <a:r>
              <a:rPr lang="en-US" sz="2600" dirty="0"/>
              <a:t>, were investigated. The classification accuracy, precision, recall, and f-measure attained by each of these classifiers were used to evaluate their performance.</a:t>
            </a:r>
          </a:p>
          <a:p>
            <a:r>
              <a:rPr lang="en-US" sz="2600" dirty="0"/>
              <a:t> ANN, SVM, and NB all had a 98 percent accuracy rate, whereas k-NN had a 93.9 percent accuracy rate., the </a:t>
            </a:r>
            <a:r>
              <a:rPr lang="en-US" sz="2600" dirty="0" err="1"/>
              <a:t>XGBoost</a:t>
            </a:r>
            <a:r>
              <a:rPr lang="en-US" sz="2600" dirty="0"/>
              <a:t> technique has been examined and optimized. The resultant CKD models are compared to the domain's existing CKD models. The accuracy, sensitivity, and specificity of the suggested complete model were all 1.000, 1.000, and 1.000, respectively. </a:t>
            </a:r>
          </a:p>
          <a:p>
            <a:r>
              <a:rPr lang="en-US" sz="2600" dirty="0"/>
              <a:t>By combining the strengths of each approach, three feature selection techniques are created. The accuracy, sensitivity, and specificity of a reduced model with around half of the complete features are 1.000, 1.000, and 1.000, respectively. </a:t>
            </a:r>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Conclusion</a:t>
            </a:r>
            <a:endParaRPr lang="en-CA" dirty="0">
              <a:solidFill>
                <a:srgbClr val="C00000"/>
              </a:solidFill>
            </a:endParaRPr>
          </a:p>
        </p:txBody>
      </p:sp>
    </p:spTree>
    <p:extLst>
      <p:ext uri="{BB962C8B-B14F-4D97-AF65-F5344CB8AC3E}">
        <p14:creationId xmlns:p14="http://schemas.microsoft.com/office/powerpoint/2010/main" val="3806848796"/>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68C99-7483-452A-AFE8-8699C2856441}"/>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sz="4300" b="1" kern="1200" dirty="0">
                <a:solidFill>
                  <a:srgbClr val="FFFFFF"/>
                </a:solidFill>
                <a:latin typeface="+mj-lt"/>
                <a:ea typeface="+mj-ea"/>
                <a:cs typeface="+mj-cs"/>
              </a:rPr>
              <a:t>References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6DE8F22F-F7D7-4BA6-8C6B-658521F5E514}"/>
              </a:ext>
            </a:extLst>
          </p:cNvPr>
          <p:cNvSpPr txBox="1"/>
          <p:nvPr/>
        </p:nvSpPr>
        <p:spPr>
          <a:xfrm>
            <a:off x="5941717" y="115503"/>
            <a:ext cx="5644441" cy="6641431"/>
          </a:xfrm>
          <a:prstGeom prst="rect">
            <a:avLst/>
          </a:prstGeom>
        </p:spPr>
        <p:txBody>
          <a:bodyPr vert="horz" lIns="91440" tIns="45720" rIns="91440" bIns="45720" rtlCol="0" anchor="ctr">
            <a:normAutofit lnSpcReduction="10000"/>
          </a:bodyPr>
          <a:lstStyle/>
          <a:p>
            <a:pPr marL="355600" indent="-355600">
              <a:lnSpc>
                <a:spcPct val="90000"/>
              </a:lnSpc>
              <a:spcAft>
                <a:spcPts val="600"/>
              </a:spcAft>
            </a:pPr>
            <a:r>
              <a:rPr lang="en-US" sz="2000" dirty="0">
                <a:solidFill>
                  <a:schemeClr val="tx1">
                    <a:alpha val="80000"/>
                  </a:schemeClr>
                </a:solidFill>
              </a:rPr>
              <a:t>[1]	A. Ogunleye and Q.-G. Wang, “</a:t>
            </a:r>
            <a:r>
              <a:rPr lang="en-US" sz="2000" dirty="0" err="1">
                <a:solidFill>
                  <a:schemeClr val="tx1">
                    <a:alpha val="80000"/>
                  </a:schemeClr>
                </a:solidFill>
              </a:rPr>
              <a:t>XGBoost</a:t>
            </a:r>
            <a:r>
              <a:rPr lang="en-US" sz="2000" dirty="0">
                <a:solidFill>
                  <a:schemeClr val="tx1">
                    <a:alpha val="80000"/>
                  </a:schemeClr>
                </a:solidFill>
              </a:rPr>
              <a:t> Model for Chronic Kidney Disease Diagnosis”, IEEE/ACM Transactions on Computational Biology and Bioinformatics, vol. 17, no. 6, Nov./Dec. 2020, pp. 2131-2140. </a:t>
            </a:r>
          </a:p>
          <a:p>
            <a:pPr marL="355600" indent="-355600">
              <a:lnSpc>
                <a:spcPct val="90000"/>
              </a:lnSpc>
              <a:spcAft>
                <a:spcPts val="600"/>
              </a:spcAft>
            </a:pPr>
            <a:r>
              <a:rPr lang="en-US" sz="2000" dirty="0">
                <a:solidFill>
                  <a:schemeClr val="tx1">
                    <a:alpha val="80000"/>
                  </a:schemeClr>
                </a:solidFill>
              </a:rPr>
              <a:t>[2]	Reem A. </a:t>
            </a:r>
            <a:r>
              <a:rPr lang="en-US" sz="2000" dirty="0" err="1">
                <a:solidFill>
                  <a:schemeClr val="tx1">
                    <a:alpha val="80000"/>
                  </a:schemeClr>
                </a:solidFill>
              </a:rPr>
              <a:t>Alassaf</a:t>
            </a:r>
            <a:r>
              <a:rPr lang="en-US" sz="2000" dirty="0">
                <a:solidFill>
                  <a:schemeClr val="tx1">
                    <a:alpha val="80000"/>
                  </a:schemeClr>
                </a:solidFill>
              </a:rPr>
              <a:t>, </a:t>
            </a:r>
            <a:r>
              <a:rPr lang="en-US" sz="2000" dirty="0" err="1">
                <a:solidFill>
                  <a:schemeClr val="tx1">
                    <a:alpha val="80000"/>
                  </a:schemeClr>
                </a:solidFill>
              </a:rPr>
              <a:t>Khawla</a:t>
            </a:r>
            <a:r>
              <a:rPr lang="en-US" sz="2000" dirty="0">
                <a:solidFill>
                  <a:schemeClr val="tx1">
                    <a:alpha val="80000"/>
                  </a:schemeClr>
                </a:solidFill>
              </a:rPr>
              <a:t> A. </a:t>
            </a:r>
            <a:r>
              <a:rPr lang="en-US" sz="2000" dirty="0" err="1">
                <a:solidFill>
                  <a:schemeClr val="tx1">
                    <a:alpha val="80000"/>
                  </a:schemeClr>
                </a:solidFill>
              </a:rPr>
              <a:t>Alsulaim</a:t>
            </a:r>
            <a:r>
              <a:rPr lang="en-US" sz="2000" dirty="0">
                <a:solidFill>
                  <a:schemeClr val="tx1">
                    <a:alpha val="80000"/>
                  </a:schemeClr>
                </a:solidFill>
              </a:rPr>
              <a:t>, </a:t>
            </a:r>
            <a:r>
              <a:rPr lang="en-US" sz="2000" dirty="0" err="1">
                <a:solidFill>
                  <a:schemeClr val="tx1">
                    <a:alpha val="80000"/>
                  </a:schemeClr>
                </a:solidFill>
              </a:rPr>
              <a:t>Noura</a:t>
            </a:r>
            <a:r>
              <a:rPr lang="en-US" sz="2000" dirty="0">
                <a:solidFill>
                  <a:schemeClr val="tx1">
                    <a:alpha val="80000"/>
                  </a:schemeClr>
                </a:solidFill>
              </a:rPr>
              <a:t> Y. </a:t>
            </a:r>
            <a:r>
              <a:rPr lang="en-US" sz="2000" dirty="0" err="1">
                <a:solidFill>
                  <a:schemeClr val="tx1">
                    <a:alpha val="80000"/>
                  </a:schemeClr>
                </a:solidFill>
              </a:rPr>
              <a:t>Alroomi</a:t>
            </a:r>
            <a:r>
              <a:rPr lang="en-US" sz="2000" dirty="0">
                <a:solidFill>
                  <a:schemeClr val="tx1">
                    <a:alpha val="80000"/>
                  </a:schemeClr>
                </a:solidFill>
              </a:rPr>
              <a:t>, Nouf S. </a:t>
            </a:r>
            <a:r>
              <a:rPr lang="en-US" sz="2000" dirty="0" err="1">
                <a:solidFill>
                  <a:schemeClr val="tx1">
                    <a:alpha val="80000"/>
                  </a:schemeClr>
                </a:solidFill>
              </a:rPr>
              <a:t>Alsharif</a:t>
            </a:r>
            <a:r>
              <a:rPr lang="en-US" sz="2000" dirty="0">
                <a:solidFill>
                  <a:schemeClr val="tx1">
                    <a:alpha val="80000"/>
                  </a:schemeClr>
                </a:solidFill>
              </a:rPr>
              <a:t>; ”Preemptive Diagnosis of Chronic Kidney Disease Using Machine Learning Techniques”, 2018, pp. 18374828, </a:t>
            </a:r>
            <a:r>
              <a:rPr lang="en-US" sz="2000" dirty="0" err="1">
                <a:solidFill>
                  <a:schemeClr val="tx1">
                    <a:alpha val="80000"/>
                  </a:schemeClr>
                </a:solidFill>
              </a:rPr>
              <a:t>doi</a:t>
            </a:r>
            <a:r>
              <a:rPr lang="en-US" sz="2000" dirty="0">
                <a:solidFill>
                  <a:schemeClr val="tx1">
                    <a:alpha val="80000"/>
                  </a:schemeClr>
                </a:solidFill>
              </a:rPr>
              <a:t>: 10.1109/INNOVATIONS.2018.8606040. </a:t>
            </a:r>
          </a:p>
          <a:p>
            <a:pPr marL="355600" indent="-355600">
              <a:lnSpc>
                <a:spcPct val="90000"/>
              </a:lnSpc>
              <a:spcAft>
                <a:spcPts val="600"/>
              </a:spcAft>
            </a:pPr>
            <a:r>
              <a:rPr lang="en-US" sz="2000" dirty="0">
                <a:solidFill>
                  <a:schemeClr val="tx1">
                    <a:alpha val="80000"/>
                  </a:schemeClr>
                </a:solidFill>
              </a:rPr>
              <a:t>[3]	</a:t>
            </a:r>
            <a:r>
              <a:rPr lang="en-US" sz="2000" dirty="0" err="1">
                <a:solidFill>
                  <a:schemeClr val="tx1">
                    <a:alpha val="80000"/>
                  </a:schemeClr>
                </a:solidFill>
              </a:rPr>
              <a:t>Pronab</a:t>
            </a:r>
            <a:r>
              <a:rPr lang="en-US" sz="2000" dirty="0">
                <a:solidFill>
                  <a:schemeClr val="tx1">
                    <a:alpha val="80000"/>
                  </a:schemeClr>
                </a:solidFill>
              </a:rPr>
              <a:t> Ghosh, F. M. </a:t>
            </a:r>
            <a:r>
              <a:rPr lang="en-US" sz="2000" dirty="0" err="1">
                <a:solidFill>
                  <a:schemeClr val="tx1">
                    <a:alpha val="80000"/>
                  </a:schemeClr>
                </a:solidFill>
              </a:rPr>
              <a:t>Javed</a:t>
            </a:r>
            <a:r>
              <a:rPr lang="en-US" sz="2000" dirty="0">
                <a:solidFill>
                  <a:schemeClr val="tx1">
                    <a:alpha val="80000"/>
                  </a:schemeClr>
                </a:solidFill>
              </a:rPr>
              <a:t> Mehedi </a:t>
            </a:r>
            <a:r>
              <a:rPr lang="en-US" sz="2000" dirty="0" err="1">
                <a:solidFill>
                  <a:schemeClr val="tx1">
                    <a:alpha val="80000"/>
                  </a:schemeClr>
                </a:solidFill>
              </a:rPr>
              <a:t>Shamrat</a:t>
            </a:r>
            <a:r>
              <a:rPr lang="en-US" sz="2000" dirty="0">
                <a:solidFill>
                  <a:schemeClr val="tx1">
                    <a:alpha val="80000"/>
                  </a:schemeClr>
                </a:solidFill>
              </a:rPr>
              <a:t>, </a:t>
            </a:r>
            <a:r>
              <a:rPr lang="en-US" sz="2000" dirty="0" err="1">
                <a:solidFill>
                  <a:schemeClr val="tx1">
                    <a:alpha val="80000"/>
                  </a:schemeClr>
                </a:solidFill>
              </a:rPr>
              <a:t>Shahana</a:t>
            </a:r>
            <a:r>
              <a:rPr lang="en-US" sz="2000" dirty="0">
                <a:solidFill>
                  <a:schemeClr val="tx1">
                    <a:alpha val="80000"/>
                  </a:schemeClr>
                </a:solidFill>
              </a:rPr>
              <a:t> </a:t>
            </a:r>
            <a:r>
              <a:rPr lang="en-US" sz="2000" dirty="0" err="1">
                <a:solidFill>
                  <a:schemeClr val="tx1">
                    <a:alpha val="80000"/>
                  </a:schemeClr>
                </a:solidFill>
              </a:rPr>
              <a:t>Shultana</a:t>
            </a:r>
            <a:r>
              <a:rPr lang="en-US" sz="2000" dirty="0">
                <a:solidFill>
                  <a:schemeClr val="tx1">
                    <a:alpha val="80000"/>
                  </a:schemeClr>
                </a:solidFill>
              </a:rPr>
              <a:t>, Saima Afrin, </a:t>
            </a:r>
            <a:r>
              <a:rPr lang="en-US" sz="2000" dirty="0" err="1">
                <a:solidFill>
                  <a:schemeClr val="tx1">
                    <a:alpha val="80000"/>
                  </a:schemeClr>
                </a:solidFill>
              </a:rPr>
              <a:t>Atqiya</a:t>
            </a:r>
            <a:r>
              <a:rPr lang="en-US" sz="2000" dirty="0">
                <a:solidFill>
                  <a:schemeClr val="tx1">
                    <a:alpha val="80000"/>
                  </a:schemeClr>
                </a:solidFill>
              </a:rPr>
              <a:t> </a:t>
            </a:r>
            <a:r>
              <a:rPr lang="en-US" sz="2000" dirty="0" err="1">
                <a:solidFill>
                  <a:schemeClr val="tx1">
                    <a:alpha val="80000"/>
                  </a:schemeClr>
                </a:solidFill>
              </a:rPr>
              <a:t>Abida</a:t>
            </a:r>
            <a:r>
              <a:rPr lang="en-US" sz="2000" dirty="0">
                <a:solidFill>
                  <a:schemeClr val="tx1">
                    <a:alpha val="80000"/>
                  </a:schemeClr>
                </a:solidFill>
              </a:rPr>
              <a:t> Anjum, Aliza Ahmed Khan, "Optimization of Prediction Method of Chronic Kidney Disease Using Machine Learning Algorithm", in IEEE Access, pp. 20492838, 2021, </a:t>
            </a:r>
            <a:r>
              <a:rPr lang="en-US" sz="2000" dirty="0" err="1">
                <a:solidFill>
                  <a:schemeClr val="tx1">
                    <a:alpha val="80000"/>
                  </a:schemeClr>
                </a:solidFill>
              </a:rPr>
              <a:t>doi</a:t>
            </a:r>
            <a:r>
              <a:rPr lang="en-US" sz="2000" dirty="0">
                <a:solidFill>
                  <a:schemeClr val="tx1">
                    <a:alpha val="80000"/>
                  </a:schemeClr>
                </a:solidFill>
              </a:rPr>
              <a:t>: 10.1109/iSAI-NLP51646.2020.9376787.</a:t>
            </a:r>
          </a:p>
          <a:p>
            <a:pPr marL="355600" indent="-355600">
              <a:lnSpc>
                <a:spcPct val="90000"/>
              </a:lnSpc>
              <a:spcAft>
                <a:spcPts val="600"/>
              </a:spcAft>
            </a:pPr>
            <a:r>
              <a:rPr lang="en-US" sz="2000" dirty="0">
                <a:solidFill>
                  <a:schemeClr val="tx1">
                    <a:alpha val="80000"/>
                  </a:schemeClr>
                </a:solidFill>
              </a:rPr>
              <a:t>[4]	Ahmed J. </a:t>
            </a:r>
            <a:r>
              <a:rPr lang="en-US" sz="2000" dirty="0" err="1">
                <a:solidFill>
                  <a:schemeClr val="tx1">
                    <a:alpha val="80000"/>
                  </a:schemeClr>
                </a:solidFill>
              </a:rPr>
              <a:t>Aljaaf</a:t>
            </a:r>
            <a:r>
              <a:rPr lang="en-US" sz="2000" dirty="0">
                <a:solidFill>
                  <a:schemeClr val="tx1">
                    <a:alpha val="80000"/>
                  </a:schemeClr>
                </a:solidFill>
              </a:rPr>
              <a:t>, </a:t>
            </a:r>
            <a:r>
              <a:rPr lang="en-US" sz="2000" dirty="0" err="1">
                <a:solidFill>
                  <a:schemeClr val="tx1">
                    <a:alpha val="80000"/>
                  </a:schemeClr>
                </a:solidFill>
              </a:rPr>
              <a:t>Dhiya</a:t>
            </a:r>
            <a:r>
              <a:rPr lang="en-US" sz="2000" dirty="0">
                <a:solidFill>
                  <a:schemeClr val="tx1">
                    <a:alpha val="80000"/>
                  </a:schemeClr>
                </a:solidFill>
              </a:rPr>
              <a:t> Al-</a:t>
            </a:r>
            <a:r>
              <a:rPr lang="en-US" sz="2000" dirty="0" err="1">
                <a:solidFill>
                  <a:schemeClr val="tx1">
                    <a:alpha val="80000"/>
                  </a:schemeClr>
                </a:solidFill>
              </a:rPr>
              <a:t>Jumeily</a:t>
            </a:r>
            <a:r>
              <a:rPr lang="en-US" sz="2000" dirty="0">
                <a:solidFill>
                  <a:schemeClr val="tx1">
                    <a:alpha val="80000"/>
                  </a:schemeClr>
                </a:solidFill>
              </a:rPr>
              <a:t>, Hussein M. </a:t>
            </a:r>
            <a:r>
              <a:rPr lang="en-US" sz="2000" dirty="0" err="1">
                <a:solidFill>
                  <a:schemeClr val="tx1">
                    <a:alpha val="80000"/>
                  </a:schemeClr>
                </a:solidFill>
              </a:rPr>
              <a:t>Haglan</a:t>
            </a:r>
            <a:r>
              <a:rPr lang="en-US" sz="2000" dirty="0">
                <a:solidFill>
                  <a:schemeClr val="tx1">
                    <a:alpha val="80000"/>
                  </a:schemeClr>
                </a:solidFill>
              </a:rPr>
              <a:t>, Mohamed </a:t>
            </a:r>
            <a:r>
              <a:rPr lang="en-US" sz="2000" dirty="0" err="1">
                <a:solidFill>
                  <a:schemeClr val="tx1">
                    <a:alpha val="80000"/>
                  </a:schemeClr>
                </a:solidFill>
              </a:rPr>
              <a:t>Alloghani</a:t>
            </a:r>
            <a:r>
              <a:rPr lang="en-US" sz="2000" dirty="0">
                <a:solidFill>
                  <a:schemeClr val="tx1">
                    <a:alpha val="80000"/>
                  </a:schemeClr>
                </a:solidFill>
              </a:rPr>
              <a:t>, Thar Baker, </a:t>
            </a:r>
            <a:r>
              <a:rPr lang="en-US" sz="2000" dirty="0" err="1">
                <a:solidFill>
                  <a:schemeClr val="tx1">
                    <a:alpha val="80000"/>
                  </a:schemeClr>
                </a:solidFill>
              </a:rPr>
              <a:t>Abir</a:t>
            </a:r>
            <a:r>
              <a:rPr lang="en-US" sz="2000" dirty="0">
                <a:solidFill>
                  <a:schemeClr val="tx1">
                    <a:alpha val="80000"/>
                  </a:schemeClr>
                </a:solidFill>
              </a:rPr>
              <a:t> J. Hussain, Jamila Mustafina, "Early Prediction of Chronic Kidney Disease Using Machine Learning Supported by Predictive Analytics", in IEEE Access, pp. 18133484, 2018, </a:t>
            </a:r>
            <a:r>
              <a:rPr lang="en-US" sz="2000" dirty="0" err="1">
                <a:solidFill>
                  <a:schemeClr val="tx1">
                    <a:alpha val="80000"/>
                  </a:schemeClr>
                </a:solidFill>
              </a:rPr>
              <a:t>doi</a:t>
            </a:r>
            <a:r>
              <a:rPr lang="en-US" sz="2000" dirty="0">
                <a:solidFill>
                  <a:schemeClr val="tx1">
                    <a:alpha val="80000"/>
                  </a:schemeClr>
                </a:solidFill>
              </a:rPr>
              <a:t>: 10.1109/CEC.2018.8477876.</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42166"/>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AE369-15B9-4C8F-82DF-1E13A358D31C}"/>
              </a:ext>
            </a:extLst>
          </p:cNvPr>
          <p:cNvSpPr>
            <a:spLocks noGrp="1"/>
          </p:cNvSpPr>
          <p:nvPr>
            <p:ph type="title"/>
          </p:nvPr>
        </p:nvSpPr>
        <p:spPr>
          <a:xfrm>
            <a:off x="1171074" y="1396686"/>
            <a:ext cx="3240506" cy="4064628"/>
          </a:xfrm>
        </p:spPr>
        <p:txBody>
          <a:bodyPr>
            <a:normAutofit/>
          </a:bodyPr>
          <a:lstStyle/>
          <a:p>
            <a:pPr algn="ctr"/>
            <a:r>
              <a:rPr lang="en-US" sz="9600" b="1" dirty="0">
                <a:solidFill>
                  <a:srgbClr val="FFFFFF"/>
                </a:solidFill>
              </a:rPr>
              <a:t>Thank You</a:t>
            </a:r>
            <a:endParaRPr lang="en-CA" sz="96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916161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32976A-F7FE-40AD-853F-50267F304913}"/>
              </a:ext>
            </a:extLst>
          </p:cNvPr>
          <p:cNvSpPr>
            <a:spLocks noGrp="1"/>
          </p:cNvSpPr>
          <p:nvPr>
            <p:ph idx="1"/>
          </p:nvPr>
        </p:nvSpPr>
        <p:spPr>
          <a:xfrm>
            <a:off x="838200" y="965011"/>
            <a:ext cx="10515600" cy="4351338"/>
          </a:xfrm>
        </p:spPr>
        <p:txBody>
          <a:bodyPr>
            <a:normAutofit fontScale="92500" lnSpcReduction="10000"/>
          </a:bodyPr>
          <a:lstStyle/>
          <a:p>
            <a:pPr algn="just">
              <a:lnSpc>
                <a:spcPct val="200000"/>
              </a:lnSpc>
              <a:spcAft>
                <a:spcPts val="800"/>
              </a:spcAft>
            </a:pPr>
            <a:r>
              <a:rPr lang="en-US" sz="2400" dirty="0"/>
              <a:t>The primary objectives are:</a:t>
            </a:r>
            <a:endParaRPr lang="en-IN" sz="2400" dirty="0"/>
          </a:p>
          <a:p>
            <a:pPr marL="342900" lvl="0" indent="-342900" algn="just">
              <a:lnSpc>
                <a:spcPct val="150000"/>
              </a:lnSpc>
              <a:buFont typeface="+mj-lt"/>
              <a:buAutoNum type="arabicParenR"/>
            </a:pPr>
            <a:r>
              <a:rPr lang="en-US" sz="2400" dirty="0"/>
              <a:t>The 80:20 distinction has been used to test the evaluation process of several models.</a:t>
            </a:r>
            <a:endParaRPr lang="en-IN" sz="2400" dirty="0"/>
          </a:p>
          <a:p>
            <a:pPr marL="342900" lvl="0" indent="-342900" algn="just">
              <a:lnSpc>
                <a:spcPct val="150000"/>
              </a:lnSpc>
              <a:buFont typeface="+mj-lt"/>
              <a:buAutoNum type="arabicParenR"/>
            </a:pPr>
            <a:r>
              <a:rPr lang="en-US" sz="2400" dirty="0"/>
              <a:t>To provide more credible results, all missing value concerns were rectified using the K-Nearest Neighbors imputation approach.</a:t>
            </a:r>
            <a:endParaRPr lang="en-IN" sz="2400" dirty="0"/>
          </a:p>
          <a:p>
            <a:pPr marL="342900" lvl="0" indent="-342900" algn="just">
              <a:lnSpc>
                <a:spcPct val="150000"/>
              </a:lnSpc>
              <a:spcAft>
                <a:spcPts val="800"/>
              </a:spcAft>
              <a:buFont typeface="+mj-lt"/>
              <a:buAutoNum type="arabicParenR"/>
            </a:pPr>
            <a:r>
              <a:rPr lang="en-US" sz="2400" dirty="0"/>
              <a:t>All features are prepossessed with the ability to keep their values inside the range of [0, 1] using a conventional scaler approach.</a:t>
            </a:r>
            <a:endParaRPr lang="en-IN" sz="2400" dirty="0"/>
          </a:p>
          <a:p>
            <a:r>
              <a:rPr lang="en-US" sz="2400" dirty="0"/>
              <a:t>This study also looks at accuracy, error rate, execution time, AUC, and ROC statistics to demonstrate the efficacy of many classifiers.</a:t>
            </a:r>
          </a:p>
        </p:txBody>
      </p:sp>
      <p:sp>
        <p:nvSpPr>
          <p:cNvPr id="7" name="Title 1">
            <a:extLst>
              <a:ext uri="{FF2B5EF4-FFF2-40B4-BE49-F238E27FC236}">
                <a16:creationId xmlns:a16="http://schemas.microsoft.com/office/drawing/2014/main" id="{F3C99DE2-BA3F-477C-9373-76484806B9FE}"/>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Introduction</a:t>
            </a:r>
            <a:endParaRPr lang="en-CA" dirty="0">
              <a:solidFill>
                <a:srgbClr val="C00000"/>
              </a:solidFill>
            </a:endParaRPr>
          </a:p>
        </p:txBody>
      </p:sp>
    </p:spTree>
    <p:extLst>
      <p:ext uri="{BB962C8B-B14F-4D97-AF65-F5344CB8AC3E}">
        <p14:creationId xmlns:p14="http://schemas.microsoft.com/office/powerpoint/2010/main" val="59018535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a:extLst>
              <a:ext uri="{FF2B5EF4-FFF2-40B4-BE49-F238E27FC236}">
                <a16:creationId xmlns:a16="http://schemas.microsoft.com/office/drawing/2014/main" id="{8073EC27-B6DB-4A41-859A-DBE0C76D3673}"/>
              </a:ext>
            </a:extLst>
          </p:cNvPr>
          <p:cNvPicPr>
            <a:picLocks noChangeAspect="1"/>
          </p:cNvPicPr>
          <p:nvPr/>
        </p:nvPicPr>
        <p:blipFill>
          <a:blip r:embed="rId2"/>
          <a:stretch>
            <a:fillRect/>
          </a:stretch>
        </p:blipFill>
        <p:spPr>
          <a:xfrm>
            <a:off x="3801427" y="480283"/>
            <a:ext cx="4589145" cy="4732020"/>
          </a:xfrm>
          <a:prstGeom prst="rect">
            <a:avLst/>
          </a:prstGeom>
        </p:spPr>
      </p:pic>
      <p:sp>
        <p:nvSpPr>
          <p:cNvPr id="13" name="TextBox 12">
            <a:extLst>
              <a:ext uri="{FF2B5EF4-FFF2-40B4-BE49-F238E27FC236}">
                <a16:creationId xmlns:a16="http://schemas.microsoft.com/office/drawing/2014/main" id="{D73DA864-7DB2-404B-840C-E6F0FE2932B3}"/>
              </a:ext>
            </a:extLst>
          </p:cNvPr>
          <p:cNvSpPr txBox="1"/>
          <p:nvPr/>
        </p:nvSpPr>
        <p:spPr>
          <a:xfrm>
            <a:off x="3191436" y="5481153"/>
            <a:ext cx="626633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Figure 1: The suggested kidney disease detection mechanism [3].</a:t>
            </a:r>
            <a:endParaRPr lang="en-IN" dirty="0"/>
          </a:p>
        </p:txBody>
      </p:sp>
      <p:sp>
        <p:nvSpPr>
          <p:cNvPr id="14" name="Title 1">
            <a:extLst>
              <a:ext uri="{FF2B5EF4-FFF2-40B4-BE49-F238E27FC236}">
                <a16:creationId xmlns:a16="http://schemas.microsoft.com/office/drawing/2014/main" id="{75300A60-EED1-4934-8AE3-91B1A812FACE}"/>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Introduction</a:t>
            </a:r>
            <a:endParaRPr lang="en-CA" dirty="0">
              <a:solidFill>
                <a:srgbClr val="C00000"/>
              </a:solidFill>
            </a:endParaRPr>
          </a:p>
        </p:txBody>
      </p:sp>
    </p:spTree>
    <p:extLst>
      <p:ext uri="{BB962C8B-B14F-4D97-AF65-F5344CB8AC3E}">
        <p14:creationId xmlns:p14="http://schemas.microsoft.com/office/powerpoint/2010/main" val="342746309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a:t>The planned study's main goal is to develop a renal disease system that is totally based on machine learning. The goal of the study is to solve several algorithms, such as </a:t>
            </a:r>
            <a:r>
              <a:rPr lang="en-US" sz="2600" dirty="0" err="1"/>
              <a:t>XGBoost</a:t>
            </a:r>
            <a:r>
              <a:rPr lang="en-US" sz="2600" dirty="0"/>
              <a:t>, SVM, AB, LDA, and GB, in order to categorize persons with renal illness. This study uses various performance assessment metrics such as:</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Introduction</a:t>
            </a:r>
            <a:endParaRPr lang="en-CA" dirty="0">
              <a:solidFill>
                <a:srgbClr val="C00000"/>
              </a:solidFill>
            </a:endParaRPr>
          </a:p>
        </p:txBody>
      </p:sp>
      <p:pic>
        <p:nvPicPr>
          <p:cNvPr id="7" name="Picture 6">
            <a:extLst>
              <a:ext uri="{FF2B5EF4-FFF2-40B4-BE49-F238E27FC236}">
                <a16:creationId xmlns:a16="http://schemas.microsoft.com/office/drawing/2014/main" id="{58913B6C-BDF9-4521-8D31-DFFD56396896}"/>
              </a:ext>
            </a:extLst>
          </p:cNvPr>
          <p:cNvPicPr>
            <a:picLocks noChangeAspect="1"/>
          </p:cNvPicPr>
          <p:nvPr/>
        </p:nvPicPr>
        <p:blipFill>
          <a:blip r:embed="rId2"/>
          <a:stretch>
            <a:fillRect/>
          </a:stretch>
        </p:blipFill>
        <p:spPr>
          <a:xfrm>
            <a:off x="3913467" y="2966253"/>
            <a:ext cx="4365065" cy="2938661"/>
          </a:xfrm>
          <a:prstGeom prst="rect">
            <a:avLst/>
          </a:prstGeom>
        </p:spPr>
      </p:pic>
    </p:spTree>
    <p:extLst>
      <p:ext uri="{BB962C8B-B14F-4D97-AF65-F5344CB8AC3E}">
        <p14:creationId xmlns:p14="http://schemas.microsoft.com/office/powerpoint/2010/main" val="20800758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9DCAB93-0770-4E11-8725-0E21A4ADED3C}"/>
              </a:ext>
            </a:extLst>
          </p:cNvPr>
          <p:cNvSpPr>
            <a:spLocks noGrp="1"/>
          </p:cNvSpPr>
          <p:nvPr>
            <p:ph type="title"/>
          </p:nvPr>
        </p:nvSpPr>
        <p:spPr>
          <a:xfrm>
            <a:off x="3315031" y="1837954"/>
            <a:ext cx="5561938" cy="2513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Machine Learning Algorithms</a:t>
            </a:r>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5728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163EF-17D5-46A6-B9CA-463BF6A01BD8}"/>
              </a:ext>
            </a:extLst>
          </p:cNvPr>
          <p:cNvSpPr>
            <a:spLocks noGrp="1"/>
          </p:cNvSpPr>
          <p:nvPr>
            <p:ph idx="1"/>
          </p:nvPr>
        </p:nvSpPr>
        <p:spPr>
          <a:xfrm>
            <a:off x="838200" y="1053465"/>
            <a:ext cx="10515600" cy="4351338"/>
          </a:xfrm>
        </p:spPr>
        <p:txBody>
          <a:bodyPr>
            <a:normAutofit/>
          </a:bodyPr>
          <a:lstStyle/>
          <a:p>
            <a:r>
              <a:rPr lang="en-US" sz="2600" dirty="0" err="1"/>
              <a:t>XGBoost</a:t>
            </a:r>
            <a:r>
              <a:rPr lang="en-US" sz="2600" dirty="0"/>
              <a:t> is a distributed gradient boosting toolkit that is </a:t>
            </a:r>
            <a:r>
              <a:rPr lang="en-US" sz="2600" dirty="0" err="1"/>
              <a:t>optimised</a:t>
            </a:r>
            <a:r>
              <a:rPr lang="en-US" sz="2600" dirty="0"/>
              <a:t> for efficiency, flexibility, and portability. It uses the Gradient Boosting framework to create machine learning algorithms. </a:t>
            </a:r>
            <a:r>
              <a:rPr lang="en-US" sz="2600" dirty="0" err="1"/>
              <a:t>XGBoost</a:t>
            </a:r>
            <a:r>
              <a:rPr lang="en-US" sz="2600" dirty="0"/>
              <a:t> is a parallel tree boosting (also known as GBDT, GBM) algorithm that addresses a variety of data science issues quickly and accurately. The same algorithm may tackle problems with billions of instances in a distributed environment (Hadoop, SGE, MPI).</a:t>
            </a:r>
            <a:endParaRPr lang="en-CA" sz="2600" dirty="0"/>
          </a:p>
        </p:txBody>
      </p:sp>
      <p:sp>
        <p:nvSpPr>
          <p:cNvPr id="6" name="Title 1">
            <a:extLst>
              <a:ext uri="{FF2B5EF4-FFF2-40B4-BE49-F238E27FC236}">
                <a16:creationId xmlns:a16="http://schemas.microsoft.com/office/drawing/2014/main" id="{35241C4D-5D2D-44B2-A46A-07A5EA6A5AB2}"/>
              </a:ext>
            </a:extLst>
          </p:cNvPr>
          <p:cNvSpPr>
            <a:spLocks noGrp="1"/>
          </p:cNvSpPr>
          <p:nvPr>
            <p:ph type="title"/>
          </p:nvPr>
        </p:nvSpPr>
        <p:spPr>
          <a:xfrm>
            <a:off x="848239" y="297381"/>
            <a:ext cx="10515600" cy="688339"/>
          </a:xfrm>
        </p:spPr>
        <p:txBody>
          <a:bodyPr>
            <a:normAutofit fontScale="90000"/>
          </a:bodyPr>
          <a:lstStyle/>
          <a:p>
            <a:r>
              <a:rPr lang="en-US" dirty="0">
                <a:solidFill>
                  <a:srgbClr val="C00000"/>
                </a:solidFill>
              </a:rPr>
              <a:t>Machine Learning Algorithms</a:t>
            </a:r>
            <a:endParaRPr lang="en-CA" dirty="0">
              <a:solidFill>
                <a:srgbClr val="C00000"/>
              </a:solidFill>
            </a:endParaRPr>
          </a:p>
        </p:txBody>
      </p:sp>
      <p:pic>
        <p:nvPicPr>
          <p:cNvPr id="4" name="Picture 3">
            <a:extLst>
              <a:ext uri="{FF2B5EF4-FFF2-40B4-BE49-F238E27FC236}">
                <a16:creationId xmlns:a16="http://schemas.microsoft.com/office/drawing/2014/main" id="{85244C62-A6CD-46E9-B229-539F929EA14F}"/>
              </a:ext>
            </a:extLst>
          </p:cNvPr>
          <p:cNvPicPr>
            <a:picLocks noChangeAspect="1"/>
          </p:cNvPicPr>
          <p:nvPr/>
        </p:nvPicPr>
        <p:blipFill>
          <a:blip r:embed="rId2"/>
          <a:stretch>
            <a:fillRect/>
          </a:stretch>
        </p:blipFill>
        <p:spPr>
          <a:xfrm>
            <a:off x="3923928" y="3333193"/>
            <a:ext cx="6080562" cy="3390335"/>
          </a:xfrm>
          <a:prstGeom prst="rect">
            <a:avLst/>
          </a:prstGeom>
        </p:spPr>
      </p:pic>
    </p:spTree>
    <p:extLst>
      <p:ext uri="{BB962C8B-B14F-4D97-AF65-F5344CB8AC3E}">
        <p14:creationId xmlns:p14="http://schemas.microsoft.com/office/powerpoint/2010/main" val="1394293025"/>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B2E2FBC627D4DA8C890B076FBBAD9" ma:contentTypeVersion="5" ma:contentTypeDescription="Create a new document." ma:contentTypeScope="" ma:versionID="df24793e6681849253c856ee87e73600">
  <xsd:schema xmlns:xsd="http://www.w3.org/2001/XMLSchema" xmlns:xs="http://www.w3.org/2001/XMLSchema" xmlns:p="http://schemas.microsoft.com/office/2006/metadata/properties" xmlns:ns2="331aa94a-e401-43b8-8219-5591918854cc" targetNamespace="http://schemas.microsoft.com/office/2006/metadata/properties" ma:root="true" ma:fieldsID="a15d5bdb95da8469645e9b4ad98c48af" ns2:_="">
    <xsd:import namespace="331aa94a-e401-43b8-8219-5591918854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aa94a-e401-43b8-8219-5591918854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9F319-E7DC-48A7-8719-82577B49F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aa94a-e401-43b8-8219-5591918854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370A8C-71B8-4856-83B7-9FA4719F9A0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786211C-488D-4D7F-9246-0328EBF5CD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3403</TotalTime>
  <Words>3617</Words>
  <Application>Microsoft Office PowerPoint</Application>
  <PresentationFormat>Widescreen</PresentationFormat>
  <Paragraphs>551</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     Chronic Kidney Disease Diagnosis</vt:lpstr>
      <vt:lpstr>Outline</vt:lpstr>
      <vt:lpstr>INTRODUCTION</vt:lpstr>
      <vt:lpstr>Introduction</vt:lpstr>
      <vt:lpstr>Introduction</vt:lpstr>
      <vt:lpstr>Introduction</vt:lpstr>
      <vt:lpstr>Introduction</vt:lpstr>
      <vt:lpstr>Machine Learning Algorithms</vt:lpstr>
      <vt:lpstr>Machine Learning Algorithms</vt:lpstr>
      <vt:lpstr>Machine Learning Algorithms</vt:lpstr>
      <vt:lpstr>Machine Learning Algorithms</vt:lpstr>
      <vt:lpstr>Machine Learning Algorithms</vt:lpstr>
      <vt:lpstr>Machine Learning Algorithms</vt:lpstr>
      <vt:lpstr>Machine Learning Algorithms</vt:lpstr>
      <vt:lpstr>Development Of the Model</vt:lpstr>
      <vt:lpstr>Development Of the Model</vt:lpstr>
      <vt:lpstr>Development Of the Model</vt:lpstr>
      <vt:lpstr>Development Of the Model</vt:lpstr>
      <vt:lpstr>Development Of the Model</vt:lpstr>
      <vt:lpstr>Research Methodology</vt:lpstr>
      <vt:lpstr>Research Methodology</vt:lpstr>
      <vt:lpstr>Research Methodology</vt:lpstr>
      <vt:lpstr>Simulation of the Model</vt:lpstr>
      <vt:lpstr>Simulation of the Model</vt:lpstr>
      <vt:lpstr>Simulation of the Model</vt:lpstr>
      <vt:lpstr>Simulation of the Model</vt:lpstr>
      <vt:lpstr>Simulation of the Model</vt:lpstr>
      <vt:lpstr>Simulation of the Model</vt:lpstr>
      <vt:lpstr>Simulation of the Model</vt:lpstr>
      <vt:lpstr>Simulation of the Model</vt:lpstr>
      <vt:lpstr>Optimization Strategy</vt:lpstr>
      <vt:lpstr>Optimization Strategy</vt:lpstr>
      <vt:lpstr>Feature Selection</vt:lpstr>
      <vt:lpstr>Feature Selection</vt:lpstr>
      <vt:lpstr>Feature Selection</vt:lpstr>
      <vt:lpstr>Feature Selection</vt:lpstr>
      <vt:lpstr>Feature Selection</vt:lpstr>
      <vt:lpstr>Feature Selection</vt:lpstr>
      <vt:lpstr>Feature Selection</vt:lpstr>
      <vt:lpstr>Conclusion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Boron Nitride based radiation detectors</dc:title>
  <dc:creator>Neelanjan Goswami</dc:creator>
  <cp:lastModifiedBy>Neelanjan Goswami</cp:lastModifiedBy>
  <cp:revision>28</cp:revision>
  <dcterms:created xsi:type="dcterms:W3CDTF">2022-03-18T19:14:08Z</dcterms:created>
  <dcterms:modified xsi:type="dcterms:W3CDTF">2022-04-20T16:43:16Z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0x01010010BB2E2FBC627D4DA8C890B076FBBAD9</vt:lpwstr>
  </property>
</Properties>
</file>