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7C185-8AEC-4472-ABAF-65340396E2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B7BD6D-6514-45BC-88C6-BDAEBCB5ECB9}">
      <dgm:prSet/>
      <dgm:spPr/>
      <dgm:t>
        <a:bodyPr/>
        <a:lstStyle/>
        <a:p>
          <a:r>
            <a:rPr lang="en-IN"/>
            <a:t>Business Objective – Problem Statement</a:t>
          </a:r>
          <a:endParaRPr lang="en-US"/>
        </a:p>
      </dgm:t>
    </dgm:pt>
    <dgm:pt modelId="{5ED0FAC2-FF8C-4B9C-9E04-E7595A5E5ED9}" type="parTrans" cxnId="{2BF21B69-3DE2-4080-B82F-5420A085A6C2}">
      <dgm:prSet/>
      <dgm:spPr/>
      <dgm:t>
        <a:bodyPr/>
        <a:lstStyle/>
        <a:p>
          <a:endParaRPr lang="en-US"/>
        </a:p>
      </dgm:t>
    </dgm:pt>
    <dgm:pt modelId="{F953F27A-2BD2-43CF-9BE1-8CC625B8D98F}" type="sibTrans" cxnId="{2BF21B69-3DE2-4080-B82F-5420A085A6C2}">
      <dgm:prSet/>
      <dgm:spPr/>
      <dgm:t>
        <a:bodyPr/>
        <a:lstStyle/>
        <a:p>
          <a:endParaRPr lang="en-US"/>
        </a:p>
      </dgm:t>
    </dgm:pt>
    <dgm:pt modelId="{F7EC9A98-820A-4E31-AF33-C80EE34A314A}">
      <dgm:prSet/>
      <dgm:spPr/>
      <dgm:t>
        <a:bodyPr/>
        <a:lstStyle/>
        <a:p>
          <a:r>
            <a:rPr lang="en-IN"/>
            <a:t>Solution Methodology</a:t>
          </a:r>
          <a:endParaRPr lang="en-US"/>
        </a:p>
      </dgm:t>
    </dgm:pt>
    <dgm:pt modelId="{29B310DA-0C06-4004-B664-27F135C5C0EA}" type="parTrans" cxnId="{A1F3DB30-EA9A-4CA1-A7C4-9C99C9F8ED0B}">
      <dgm:prSet/>
      <dgm:spPr/>
      <dgm:t>
        <a:bodyPr/>
        <a:lstStyle/>
        <a:p>
          <a:endParaRPr lang="en-US"/>
        </a:p>
      </dgm:t>
    </dgm:pt>
    <dgm:pt modelId="{ABFF40A0-DD5D-4512-81C5-C8041FA9F8C2}" type="sibTrans" cxnId="{A1F3DB30-EA9A-4CA1-A7C4-9C99C9F8ED0B}">
      <dgm:prSet/>
      <dgm:spPr/>
      <dgm:t>
        <a:bodyPr/>
        <a:lstStyle/>
        <a:p>
          <a:endParaRPr lang="en-US"/>
        </a:p>
      </dgm:t>
    </dgm:pt>
    <dgm:pt modelId="{6C5FC465-47C7-4717-8E13-C3D888C0882E}">
      <dgm:prSet/>
      <dgm:spPr/>
      <dgm:t>
        <a:bodyPr/>
        <a:lstStyle/>
        <a:p>
          <a:r>
            <a:rPr lang="en-IN"/>
            <a:t>Data Preparation and Consolidation</a:t>
          </a:r>
          <a:endParaRPr lang="en-US"/>
        </a:p>
      </dgm:t>
    </dgm:pt>
    <dgm:pt modelId="{B8EF4AFC-EF27-4672-817C-B456B0D6B718}" type="parTrans" cxnId="{E672DD90-0A93-47EC-9EDA-A20012167012}">
      <dgm:prSet/>
      <dgm:spPr/>
      <dgm:t>
        <a:bodyPr/>
        <a:lstStyle/>
        <a:p>
          <a:endParaRPr lang="en-US"/>
        </a:p>
      </dgm:t>
    </dgm:pt>
    <dgm:pt modelId="{81489CA3-A325-4169-AF5F-0D7B733F5CB2}" type="sibTrans" cxnId="{E672DD90-0A93-47EC-9EDA-A20012167012}">
      <dgm:prSet/>
      <dgm:spPr/>
      <dgm:t>
        <a:bodyPr/>
        <a:lstStyle/>
        <a:p>
          <a:endParaRPr lang="en-US"/>
        </a:p>
      </dgm:t>
    </dgm:pt>
    <dgm:pt modelId="{296CC5C2-D0D2-4A68-BC9D-567BE71314AC}">
      <dgm:prSet/>
      <dgm:spPr/>
      <dgm:t>
        <a:bodyPr/>
        <a:lstStyle/>
        <a:p>
          <a:r>
            <a:rPr lang="en-IN"/>
            <a:t>Key Challenges </a:t>
          </a:r>
          <a:endParaRPr lang="en-US"/>
        </a:p>
      </dgm:t>
    </dgm:pt>
    <dgm:pt modelId="{86D4B2D2-5653-4784-88CF-02E7C54133A2}" type="parTrans" cxnId="{D395F15C-9CF9-456D-A6B9-4A773D7A4A10}">
      <dgm:prSet/>
      <dgm:spPr/>
      <dgm:t>
        <a:bodyPr/>
        <a:lstStyle/>
        <a:p>
          <a:endParaRPr lang="en-US"/>
        </a:p>
      </dgm:t>
    </dgm:pt>
    <dgm:pt modelId="{9105E312-A3B7-4C03-82C4-21FDFF7AC4AD}" type="sibTrans" cxnId="{D395F15C-9CF9-456D-A6B9-4A773D7A4A10}">
      <dgm:prSet/>
      <dgm:spPr/>
      <dgm:t>
        <a:bodyPr/>
        <a:lstStyle/>
        <a:p>
          <a:endParaRPr lang="en-US"/>
        </a:p>
      </dgm:t>
    </dgm:pt>
    <dgm:pt modelId="{94DF9874-797B-4988-90FE-C201A4BA7918}">
      <dgm:prSet/>
      <dgm:spPr/>
      <dgm:t>
        <a:bodyPr/>
        <a:lstStyle/>
        <a:p>
          <a:r>
            <a:rPr lang="en-IN"/>
            <a:t>Result</a:t>
          </a:r>
          <a:endParaRPr lang="en-US"/>
        </a:p>
      </dgm:t>
    </dgm:pt>
    <dgm:pt modelId="{470F8DF8-A38C-4A4C-8BDB-9511EE046EB1}" type="parTrans" cxnId="{6CCE0EAF-B5D9-4EC8-89BB-65F80A22B180}">
      <dgm:prSet/>
      <dgm:spPr/>
      <dgm:t>
        <a:bodyPr/>
        <a:lstStyle/>
        <a:p>
          <a:endParaRPr lang="en-US"/>
        </a:p>
      </dgm:t>
    </dgm:pt>
    <dgm:pt modelId="{6854C0A5-7976-4670-BC0A-CAFAC375F4C0}" type="sibTrans" cxnId="{6CCE0EAF-B5D9-4EC8-89BB-65F80A22B180}">
      <dgm:prSet/>
      <dgm:spPr/>
      <dgm:t>
        <a:bodyPr/>
        <a:lstStyle/>
        <a:p>
          <a:endParaRPr lang="en-US"/>
        </a:p>
      </dgm:t>
    </dgm:pt>
    <dgm:pt modelId="{8C1442DD-A4BE-443F-9FB7-61146C96D470}">
      <dgm:prSet/>
      <dgm:spPr/>
      <dgm:t>
        <a:bodyPr/>
        <a:lstStyle/>
        <a:p>
          <a:r>
            <a:rPr lang="en-IN"/>
            <a:t>Conclusion</a:t>
          </a:r>
          <a:endParaRPr lang="en-US"/>
        </a:p>
      </dgm:t>
    </dgm:pt>
    <dgm:pt modelId="{64891A8F-0286-4ED8-9789-FC12B97D9FA2}" type="parTrans" cxnId="{953C56D8-6BB6-4166-85AA-EBFB1D97CACC}">
      <dgm:prSet/>
      <dgm:spPr/>
      <dgm:t>
        <a:bodyPr/>
        <a:lstStyle/>
        <a:p>
          <a:endParaRPr lang="en-US"/>
        </a:p>
      </dgm:t>
    </dgm:pt>
    <dgm:pt modelId="{1B42EB46-DD9C-48E8-9B05-0E64C02BF4FB}" type="sibTrans" cxnId="{953C56D8-6BB6-4166-85AA-EBFB1D97CACC}">
      <dgm:prSet/>
      <dgm:spPr/>
      <dgm:t>
        <a:bodyPr/>
        <a:lstStyle/>
        <a:p>
          <a:endParaRPr lang="en-US"/>
        </a:p>
      </dgm:t>
    </dgm:pt>
    <dgm:pt modelId="{3AFA25D0-02D8-44E3-9456-A5C92982442F}" type="pres">
      <dgm:prSet presAssocID="{1D87C185-8AEC-4472-ABAF-65340396E244}" presName="root" presStyleCnt="0">
        <dgm:presLayoutVars>
          <dgm:dir/>
          <dgm:resizeHandles val="exact"/>
        </dgm:presLayoutVars>
      </dgm:prSet>
      <dgm:spPr/>
    </dgm:pt>
    <dgm:pt modelId="{1EC167A3-4A7B-4228-8771-3B9E25573A62}" type="pres">
      <dgm:prSet presAssocID="{A1B7BD6D-6514-45BC-88C6-BDAEBCB5ECB9}" presName="compNode" presStyleCnt="0"/>
      <dgm:spPr/>
    </dgm:pt>
    <dgm:pt modelId="{F99FEBAF-E3B1-49EC-AE8A-441EC6BED82C}" type="pres">
      <dgm:prSet presAssocID="{A1B7BD6D-6514-45BC-88C6-BDAEBCB5ECB9}" presName="bgRect" presStyleLbl="bgShp" presStyleIdx="0" presStyleCnt="6"/>
      <dgm:spPr/>
    </dgm:pt>
    <dgm:pt modelId="{9978CA2B-B72B-4564-B6C3-22CB8E5F05B5}" type="pres">
      <dgm:prSet presAssocID="{A1B7BD6D-6514-45BC-88C6-BDAEBCB5EC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2223D61-D702-4DBB-BF9E-A252D913EED6}" type="pres">
      <dgm:prSet presAssocID="{A1B7BD6D-6514-45BC-88C6-BDAEBCB5ECB9}" presName="spaceRect" presStyleCnt="0"/>
      <dgm:spPr/>
    </dgm:pt>
    <dgm:pt modelId="{5F6834B3-0A1C-4457-BEBF-423A6604E293}" type="pres">
      <dgm:prSet presAssocID="{A1B7BD6D-6514-45BC-88C6-BDAEBCB5ECB9}" presName="parTx" presStyleLbl="revTx" presStyleIdx="0" presStyleCnt="6">
        <dgm:presLayoutVars>
          <dgm:chMax val="0"/>
          <dgm:chPref val="0"/>
        </dgm:presLayoutVars>
      </dgm:prSet>
      <dgm:spPr/>
    </dgm:pt>
    <dgm:pt modelId="{6FDDACFF-A099-4233-8E00-C3CB74B951A7}" type="pres">
      <dgm:prSet presAssocID="{F953F27A-2BD2-43CF-9BE1-8CC625B8D98F}" presName="sibTrans" presStyleCnt="0"/>
      <dgm:spPr/>
    </dgm:pt>
    <dgm:pt modelId="{FB085063-93B5-48A7-8240-73ED4090AC2D}" type="pres">
      <dgm:prSet presAssocID="{F7EC9A98-820A-4E31-AF33-C80EE34A314A}" presName="compNode" presStyleCnt="0"/>
      <dgm:spPr/>
    </dgm:pt>
    <dgm:pt modelId="{51843951-4A6D-40C4-A016-822681A367F4}" type="pres">
      <dgm:prSet presAssocID="{F7EC9A98-820A-4E31-AF33-C80EE34A314A}" presName="bgRect" presStyleLbl="bgShp" presStyleIdx="1" presStyleCnt="6"/>
      <dgm:spPr/>
    </dgm:pt>
    <dgm:pt modelId="{21E5F8C8-4546-4E3C-A3DE-6F1D05E6952D}" type="pres">
      <dgm:prSet presAssocID="{F7EC9A98-820A-4E31-AF33-C80EE34A31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ACEBFE8-B754-4889-8D71-A13515544B71}" type="pres">
      <dgm:prSet presAssocID="{F7EC9A98-820A-4E31-AF33-C80EE34A314A}" presName="spaceRect" presStyleCnt="0"/>
      <dgm:spPr/>
    </dgm:pt>
    <dgm:pt modelId="{54481DEB-7AB1-44E3-962B-AA454C71B5E1}" type="pres">
      <dgm:prSet presAssocID="{F7EC9A98-820A-4E31-AF33-C80EE34A314A}" presName="parTx" presStyleLbl="revTx" presStyleIdx="1" presStyleCnt="6">
        <dgm:presLayoutVars>
          <dgm:chMax val="0"/>
          <dgm:chPref val="0"/>
        </dgm:presLayoutVars>
      </dgm:prSet>
      <dgm:spPr/>
    </dgm:pt>
    <dgm:pt modelId="{F9D4888D-5FA7-4503-8C9D-985A9A31FF38}" type="pres">
      <dgm:prSet presAssocID="{ABFF40A0-DD5D-4512-81C5-C8041FA9F8C2}" presName="sibTrans" presStyleCnt="0"/>
      <dgm:spPr/>
    </dgm:pt>
    <dgm:pt modelId="{0474E9B4-1AB8-4845-97A9-1D9A46CA1A70}" type="pres">
      <dgm:prSet presAssocID="{6C5FC465-47C7-4717-8E13-C3D888C0882E}" presName="compNode" presStyleCnt="0"/>
      <dgm:spPr/>
    </dgm:pt>
    <dgm:pt modelId="{C15C87E0-C2C1-4A3F-A660-85ADD41EB832}" type="pres">
      <dgm:prSet presAssocID="{6C5FC465-47C7-4717-8E13-C3D888C0882E}" presName="bgRect" presStyleLbl="bgShp" presStyleIdx="2" presStyleCnt="6"/>
      <dgm:spPr/>
    </dgm:pt>
    <dgm:pt modelId="{5EE51833-AB73-4F18-89D4-65835B85289D}" type="pres">
      <dgm:prSet presAssocID="{6C5FC465-47C7-4717-8E13-C3D888C0882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EACEBCE-3390-4DDD-95F7-2D1B58A11D5B}" type="pres">
      <dgm:prSet presAssocID="{6C5FC465-47C7-4717-8E13-C3D888C0882E}" presName="spaceRect" presStyleCnt="0"/>
      <dgm:spPr/>
    </dgm:pt>
    <dgm:pt modelId="{C630F4FA-99A7-48A5-B55B-76CF96D47C1A}" type="pres">
      <dgm:prSet presAssocID="{6C5FC465-47C7-4717-8E13-C3D888C0882E}" presName="parTx" presStyleLbl="revTx" presStyleIdx="2" presStyleCnt="6">
        <dgm:presLayoutVars>
          <dgm:chMax val="0"/>
          <dgm:chPref val="0"/>
        </dgm:presLayoutVars>
      </dgm:prSet>
      <dgm:spPr/>
    </dgm:pt>
    <dgm:pt modelId="{EFFE089D-0EC7-43CF-99FC-60E5BF8709D0}" type="pres">
      <dgm:prSet presAssocID="{81489CA3-A325-4169-AF5F-0D7B733F5CB2}" presName="sibTrans" presStyleCnt="0"/>
      <dgm:spPr/>
    </dgm:pt>
    <dgm:pt modelId="{765DA2B9-7855-4644-A919-30A0099BF123}" type="pres">
      <dgm:prSet presAssocID="{296CC5C2-D0D2-4A68-BC9D-567BE71314AC}" presName="compNode" presStyleCnt="0"/>
      <dgm:spPr/>
    </dgm:pt>
    <dgm:pt modelId="{AA28403D-CDA0-491A-9313-83306E1AFF67}" type="pres">
      <dgm:prSet presAssocID="{296CC5C2-D0D2-4A68-BC9D-567BE71314AC}" presName="bgRect" presStyleLbl="bgShp" presStyleIdx="3" presStyleCnt="6"/>
      <dgm:spPr/>
    </dgm:pt>
    <dgm:pt modelId="{6702B03D-3C44-4624-B082-C3D00CEBFC4A}" type="pres">
      <dgm:prSet presAssocID="{296CC5C2-D0D2-4A68-BC9D-567BE71314A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D5CBE28C-AFE5-4FB1-B594-EE0EE1D84F5A}" type="pres">
      <dgm:prSet presAssocID="{296CC5C2-D0D2-4A68-BC9D-567BE71314AC}" presName="spaceRect" presStyleCnt="0"/>
      <dgm:spPr/>
    </dgm:pt>
    <dgm:pt modelId="{59ECB2F6-5487-4686-B5D6-E1089B393833}" type="pres">
      <dgm:prSet presAssocID="{296CC5C2-D0D2-4A68-BC9D-567BE71314AC}" presName="parTx" presStyleLbl="revTx" presStyleIdx="3" presStyleCnt="6">
        <dgm:presLayoutVars>
          <dgm:chMax val="0"/>
          <dgm:chPref val="0"/>
        </dgm:presLayoutVars>
      </dgm:prSet>
      <dgm:spPr/>
    </dgm:pt>
    <dgm:pt modelId="{0C6C9CE9-9CCA-4500-A52C-3913EAA2BF67}" type="pres">
      <dgm:prSet presAssocID="{9105E312-A3B7-4C03-82C4-21FDFF7AC4AD}" presName="sibTrans" presStyleCnt="0"/>
      <dgm:spPr/>
    </dgm:pt>
    <dgm:pt modelId="{0179DE44-B03B-4550-B2FD-B460A3F41BFA}" type="pres">
      <dgm:prSet presAssocID="{94DF9874-797B-4988-90FE-C201A4BA7918}" presName="compNode" presStyleCnt="0"/>
      <dgm:spPr/>
    </dgm:pt>
    <dgm:pt modelId="{D9EAA2F2-A65E-45C8-9575-089E1E5E29C1}" type="pres">
      <dgm:prSet presAssocID="{94DF9874-797B-4988-90FE-C201A4BA7918}" presName="bgRect" presStyleLbl="bgShp" presStyleIdx="4" presStyleCnt="6"/>
      <dgm:spPr/>
    </dgm:pt>
    <dgm:pt modelId="{3C5976A2-8405-40AA-B09E-1E9607FB116A}" type="pres">
      <dgm:prSet presAssocID="{94DF9874-797B-4988-90FE-C201A4BA79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42906977-7F94-463A-A873-A05AFDB91A0D}" type="pres">
      <dgm:prSet presAssocID="{94DF9874-797B-4988-90FE-C201A4BA7918}" presName="spaceRect" presStyleCnt="0"/>
      <dgm:spPr/>
    </dgm:pt>
    <dgm:pt modelId="{0C7F80DE-6A27-4B6F-B251-0C6FBB307833}" type="pres">
      <dgm:prSet presAssocID="{94DF9874-797B-4988-90FE-C201A4BA7918}" presName="parTx" presStyleLbl="revTx" presStyleIdx="4" presStyleCnt="6">
        <dgm:presLayoutVars>
          <dgm:chMax val="0"/>
          <dgm:chPref val="0"/>
        </dgm:presLayoutVars>
      </dgm:prSet>
      <dgm:spPr/>
    </dgm:pt>
    <dgm:pt modelId="{A15AFE20-1552-4B44-A41B-8E6AEC6EDD88}" type="pres">
      <dgm:prSet presAssocID="{6854C0A5-7976-4670-BC0A-CAFAC375F4C0}" presName="sibTrans" presStyleCnt="0"/>
      <dgm:spPr/>
    </dgm:pt>
    <dgm:pt modelId="{DDFB6C0D-EB05-46F9-A3A7-23AA640685DB}" type="pres">
      <dgm:prSet presAssocID="{8C1442DD-A4BE-443F-9FB7-61146C96D470}" presName="compNode" presStyleCnt="0"/>
      <dgm:spPr/>
    </dgm:pt>
    <dgm:pt modelId="{3F5459F7-6EDC-49A3-8625-C937D4DF0DA5}" type="pres">
      <dgm:prSet presAssocID="{8C1442DD-A4BE-443F-9FB7-61146C96D470}" presName="bgRect" presStyleLbl="bgShp" presStyleIdx="5" presStyleCnt="6"/>
      <dgm:spPr/>
    </dgm:pt>
    <dgm:pt modelId="{2E07C644-7417-4166-9C74-771F6501954F}" type="pres">
      <dgm:prSet presAssocID="{8C1442DD-A4BE-443F-9FB7-61146C96D47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C5C0DF7B-3923-483E-A9B7-A1B245928062}" type="pres">
      <dgm:prSet presAssocID="{8C1442DD-A4BE-443F-9FB7-61146C96D470}" presName="spaceRect" presStyleCnt="0"/>
      <dgm:spPr/>
    </dgm:pt>
    <dgm:pt modelId="{BB531947-07DB-4E71-AB70-995132DA4E44}" type="pres">
      <dgm:prSet presAssocID="{8C1442DD-A4BE-443F-9FB7-61146C96D470}" presName="parTx" presStyleLbl="revTx" presStyleIdx="5" presStyleCnt="6">
        <dgm:presLayoutVars>
          <dgm:chMax val="0"/>
          <dgm:chPref val="0"/>
        </dgm:presLayoutVars>
      </dgm:prSet>
      <dgm:spPr/>
    </dgm:pt>
  </dgm:ptLst>
  <dgm:cxnLst>
    <dgm:cxn modelId="{195F3E1F-54AC-434D-B087-52D711ABD5F6}" type="presOf" srcId="{94DF9874-797B-4988-90FE-C201A4BA7918}" destId="{0C7F80DE-6A27-4B6F-B251-0C6FBB307833}" srcOrd="0" destOrd="0" presId="urn:microsoft.com/office/officeart/2018/2/layout/IconVerticalSolidList"/>
    <dgm:cxn modelId="{A1F3DB30-EA9A-4CA1-A7C4-9C99C9F8ED0B}" srcId="{1D87C185-8AEC-4472-ABAF-65340396E244}" destId="{F7EC9A98-820A-4E31-AF33-C80EE34A314A}" srcOrd="1" destOrd="0" parTransId="{29B310DA-0C06-4004-B664-27F135C5C0EA}" sibTransId="{ABFF40A0-DD5D-4512-81C5-C8041FA9F8C2}"/>
    <dgm:cxn modelId="{9FA05838-E89B-4634-8620-15B090E30CA4}" type="presOf" srcId="{A1B7BD6D-6514-45BC-88C6-BDAEBCB5ECB9}" destId="{5F6834B3-0A1C-4457-BEBF-423A6604E293}" srcOrd="0" destOrd="0" presId="urn:microsoft.com/office/officeart/2018/2/layout/IconVerticalSolidList"/>
    <dgm:cxn modelId="{D395F15C-9CF9-456D-A6B9-4A773D7A4A10}" srcId="{1D87C185-8AEC-4472-ABAF-65340396E244}" destId="{296CC5C2-D0D2-4A68-BC9D-567BE71314AC}" srcOrd="3" destOrd="0" parTransId="{86D4B2D2-5653-4784-88CF-02E7C54133A2}" sibTransId="{9105E312-A3B7-4C03-82C4-21FDFF7AC4AD}"/>
    <dgm:cxn modelId="{2BF21B69-3DE2-4080-B82F-5420A085A6C2}" srcId="{1D87C185-8AEC-4472-ABAF-65340396E244}" destId="{A1B7BD6D-6514-45BC-88C6-BDAEBCB5ECB9}" srcOrd="0" destOrd="0" parTransId="{5ED0FAC2-FF8C-4B9C-9E04-E7595A5E5ED9}" sibTransId="{F953F27A-2BD2-43CF-9BE1-8CC625B8D98F}"/>
    <dgm:cxn modelId="{3E871C4A-9D2B-4F10-A715-77268CAACDF1}" type="presOf" srcId="{1D87C185-8AEC-4472-ABAF-65340396E244}" destId="{3AFA25D0-02D8-44E3-9456-A5C92982442F}" srcOrd="0" destOrd="0" presId="urn:microsoft.com/office/officeart/2018/2/layout/IconVerticalSolidList"/>
    <dgm:cxn modelId="{E672DD90-0A93-47EC-9EDA-A20012167012}" srcId="{1D87C185-8AEC-4472-ABAF-65340396E244}" destId="{6C5FC465-47C7-4717-8E13-C3D888C0882E}" srcOrd="2" destOrd="0" parTransId="{B8EF4AFC-EF27-4672-817C-B456B0D6B718}" sibTransId="{81489CA3-A325-4169-AF5F-0D7B733F5CB2}"/>
    <dgm:cxn modelId="{203178A7-3813-4638-BC75-A7838616A667}" type="presOf" srcId="{F7EC9A98-820A-4E31-AF33-C80EE34A314A}" destId="{54481DEB-7AB1-44E3-962B-AA454C71B5E1}" srcOrd="0" destOrd="0" presId="urn:microsoft.com/office/officeart/2018/2/layout/IconVerticalSolidList"/>
    <dgm:cxn modelId="{6CCE0EAF-B5D9-4EC8-89BB-65F80A22B180}" srcId="{1D87C185-8AEC-4472-ABAF-65340396E244}" destId="{94DF9874-797B-4988-90FE-C201A4BA7918}" srcOrd="4" destOrd="0" parTransId="{470F8DF8-A38C-4A4C-8BDB-9511EE046EB1}" sibTransId="{6854C0A5-7976-4670-BC0A-CAFAC375F4C0}"/>
    <dgm:cxn modelId="{248DBBBC-5390-4D3F-8C8A-13EB63E079D6}" type="presOf" srcId="{296CC5C2-D0D2-4A68-BC9D-567BE71314AC}" destId="{59ECB2F6-5487-4686-B5D6-E1089B393833}" srcOrd="0" destOrd="0" presId="urn:microsoft.com/office/officeart/2018/2/layout/IconVerticalSolidList"/>
    <dgm:cxn modelId="{953C56D8-6BB6-4166-85AA-EBFB1D97CACC}" srcId="{1D87C185-8AEC-4472-ABAF-65340396E244}" destId="{8C1442DD-A4BE-443F-9FB7-61146C96D470}" srcOrd="5" destOrd="0" parTransId="{64891A8F-0286-4ED8-9789-FC12B97D9FA2}" sibTransId="{1B42EB46-DD9C-48E8-9B05-0E64C02BF4FB}"/>
    <dgm:cxn modelId="{9E2483E0-8EB5-4660-B5B9-A1922F9FEE5A}" type="presOf" srcId="{6C5FC465-47C7-4717-8E13-C3D888C0882E}" destId="{C630F4FA-99A7-48A5-B55B-76CF96D47C1A}" srcOrd="0" destOrd="0" presId="urn:microsoft.com/office/officeart/2018/2/layout/IconVerticalSolidList"/>
    <dgm:cxn modelId="{428CC3F7-AC25-496B-8D03-4736F7CE1D06}" type="presOf" srcId="{8C1442DD-A4BE-443F-9FB7-61146C96D470}" destId="{BB531947-07DB-4E71-AB70-995132DA4E44}" srcOrd="0" destOrd="0" presId="urn:microsoft.com/office/officeart/2018/2/layout/IconVerticalSolidList"/>
    <dgm:cxn modelId="{17C5F770-A5F4-4186-A08B-2B848BF72E0C}" type="presParOf" srcId="{3AFA25D0-02D8-44E3-9456-A5C92982442F}" destId="{1EC167A3-4A7B-4228-8771-3B9E25573A62}" srcOrd="0" destOrd="0" presId="urn:microsoft.com/office/officeart/2018/2/layout/IconVerticalSolidList"/>
    <dgm:cxn modelId="{C9F3BB1E-4D2C-40D0-82AB-FF1BE27D153B}" type="presParOf" srcId="{1EC167A3-4A7B-4228-8771-3B9E25573A62}" destId="{F99FEBAF-E3B1-49EC-AE8A-441EC6BED82C}" srcOrd="0" destOrd="0" presId="urn:microsoft.com/office/officeart/2018/2/layout/IconVerticalSolidList"/>
    <dgm:cxn modelId="{45B55342-CE1F-417A-8D2C-74AEB6CA9213}" type="presParOf" srcId="{1EC167A3-4A7B-4228-8771-3B9E25573A62}" destId="{9978CA2B-B72B-4564-B6C3-22CB8E5F05B5}" srcOrd="1" destOrd="0" presId="urn:microsoft.com/office/officeart/2018/2/layout/IconVerticalSolidList"/>
    <dgm:cxn modelId="{8BCF4736-51E3-4EAA-B2B5-A58ECF1D9F06}" type="presParOf" srcId="{1EC167A3-4A7B-4228-8771-3B9E25573A62}" destId="{22223D61-D702-4DBB-BF9E-A252D913EED6}" srcOrd="2" destOrd="0" presId="urn:microsoft.com/office/officeart/2018/2/layout/IconVerticalSolidList"/>
    <dgm:cxn modelId="{1EA41621-A5D4-4BE1-875E-8CBB6B568456}" type="presParOf" srcId="{1EC167A3-4A7B-4228-8771-3B9E25573A62}" destId="{5F6834B3-0A1C-4457-BEBF-423A6604E293}" srcOrd="3" destOrd="0" presId="urn:microsoft.com/office/officeart/2018/2/layout/IconVerticalSolidList"/>
    <dgm:cxn modelId="{8629018D-3F60-468B-A3D5-9BF54D0EB8CF}" type="presParOf" srcId="{3AFA25D0-02D8-44E3-9456-A5C92982442F}" destId="{6FDDACFF-A099-4233-8E00-C3CB74B951A7}" srcOrd="1" destOrd="0" presId="urn:microsoft.com/office/officeart/2018/2/layout/IconVerticalSolidList"/>
    <dgm:cxn modelId="{270F631E-976A-4117-8DF6-9454ED582C69}" type="presParOf" srcId="{3AFA25D0-02D8-44E3-9456-A5C92982442F}" destId="{FB085063-93B5-48A7-8240-73ED4090AC2D}" srcOrd="2" destOrd="0" presId="urn:microsoft.com/office/officeart/2018/2/layout/IconVerticalSolidList"/>
    <dgm:cxn modelId="{15F0DEB1-D855-41A2-8AEE-43C46CACD880}" type="presParOf" srcId="{FB085063-93B5-48A7-8240-73ED4090AC2D}" destId="{51843951-4A6D-40C4-A016-822681A367F4}" srcOrd="0" destOrd="0" presId="urn:microsoft.com/office/officeart/2018/2/layout/IconVerticalSolidList"/>
    <dgm:cxn modelId="{62DD522F-A998-43AA-8B24-184EC52FBD7E}" type="presParOf" srcId="{FB085063-93B5-48A7-8240-73ED4090AC2D}" destId="{21E5F8C8-4546-4E3C-A3DE-6F1D05E6952D}" srcOrd="1" destOrd="0" presId="urn:microsoft.com/office/officeart/2018/2/layout/IconVerticalSolidList"/>
    <dgm:cxn modelId="{2D0202EF-B3DE-48B0-B998-2C682945B408}" type="presParOf" srcId="{FB085063-93B5-48A7-8240-73ED4090AC2D}" destId="{5ACEBFE8-B754-4889-8D71-A13515544B71}" srcOrd="2" destOrd="0" presId="urn:microsoft.com/office/officeart/2018/2/layout/IconVerticalSolidList"/>
    <dgm:cxn modelId="{FB9B7D60-7457-43D5-9793-5D419DA28436}" type="presParOf" srcId="{FB085063-93B5-48A7-8240-73ED4090AC2D}" destId="{54481DEB-7AB1-44E3-962B-AA454C71B5E1}" srcOrd="3" destOrd="0" presId="urn:microsoft.com/office/officeart/2018/2/layout/IconVerticalSolidList"/>
    <dgm:cxn modelId="{19A89D84-7108-4B02-975D-4919951EF792}" type="presParOf" srcId="{3AFA25D0-02D8-44E3-9456-A5C92982442F}" destId="{F9D4888D-5FA7-4503-8C9D-985A9A31FF38}" srcOrd="3" destOrd="0" presId="urn:microsoft.com/office/officeart/2018/2/layout/IconVerticalSolidList"/>
    <dgm:cxn modelId="{485B41A3-EF65-46E1-9201-514319CCAE4E}" type="presParOf" srcId="{3AFA25D0-02D8-44E3-9456-A5C92982442F}" destId="{0474E9B4-1AB8-4845-97A9-1D9A46CA1A70}" srcOrd="4" destOrd="0" presId="urn:microsoft.com/office/officeart/2018/2/layout/IconVerticalSolidList"/>
    <dgm:cxn modelId="{6ABA7008-DB6C-4678-909E-E40B9816509B}" type="presParOf" srcId="{0474E9B4-1AB8-4845-97A9-1D9A46CA1A70}" destId="{C15C87E0-C2C1-4A3F-A660-85ADD41EB832}" srcOrd="0" destOrd="0" presId="urn:microsoft.com/office/officeart/2018/2/layout/IconVerticalSolidList"/>
    <dgm:cxn modelId="{308CB482-65C8-4B59-904A-B69D13D2928E}" type="presParOf" srcId="{0474E9B4-1AB8-4845-97A9-1D9A46CA1A70}" destId="{5EE51833-AB73-4F18-89D4-65835B85289D}" srcOrd="1" destOrd="0" presId="urn:microsoft.com/office/officeart/2018/2/layout/IconVerticalSolidList"/>
    <dgm:cxn modelId="{A596033C-5237-4B3F-9A3D-6E6E53FF4500}" type="presParOf" srcId="{0474E9B4-1AB8-4845-97A9-1D9A46CA1A70}" destId="{7EACEBCE-3390-4DDD-95F7-2D1B58A11D5B}" srcOrd="2" destOrd="0" presId="urn:microsoft.com/office/officeart/2018/2/layout/IconVerticalSolidList"/>
    <dgm:cxn modelId="{7D732453-73F1-47B1-B790-F930605607A2}" type="presParOf" srcId="{0474E9B4-1AB8-4845-97A9-1D9A46CA1A70}" destId="{C630F4FA-99A7-48A5-B55B-76CF96D47C1A}" srcOrd="3" destOrd="0" presId="urn:microsoft.com/office/officeart/2018/2/layout/IconVerticalSolidList"/>
    <dgm:cxn modelId="{28829E0F-973A-4682-8696-EA0CCCF636CC}" type="presParOf" srcId="{3AFA25D0-02D8-44E3-9456-A5C92982442F}" destId="{EFFE089D-0EC7-43CF-99FC-60E5BF8709D0}" srcOrd="5" destOrd="0" presId="urn:microsoft.com/office/officeart/2018/2/layout/IconVerticalSolidList"/>
    <dgm:cxn modelId="{9C228A6E-83F5-4D99-83F9-1E536A9F03B5}" type="presParOf" srcId="{3AFA25D0-02D8-44E3-9456-A5C92982442F}" destId="{765DA2B9-7855-4644-A919-30A0099BF123}" srcOrd="6" destOrd="0" presId="urn:microsoft.com/office/officeart/2018/2/layout/IconVerticalSolidList"/>
    <dgm:cxn modelId="{1C3BF586-A34A-4820-9F0E-7876836DE675}" type="presParOf" srcId="{765DA2B9-7855-4644-A919-30A0099BF123}" destId="{AA28403D-CDA0-491A-9313-83306E1AFF67}" srcOrd="0" destOrd="0" presId="urn:microsoft.com/office/officeart/2018/2/layout/IconVerticalSolidList"/>
    <dgm:cxn modelId="{00BF6258-06D3-4F87-A154-0F05E76AF252}" type="presParOf" srcId="{765DA2B9-7855-4644-A919-30A0099BF123}" destId="{6702B03D-3C44-4624-B082-C3D00CEBFC4A}" srcOrd="1" destOrd="0" presId="urn:microsoft.com/office/officeart/2018/2/layout/IconVerticalSolidList"/>
    <dgm:cxn modelId="{CCFF91A0-F72E-442B-BDE5-4AAE8D614325}" type="presParOf" srcId="{765DA2B9-7855-4644-A919-30A0099BF123}" destId="{D5CBE28C-AFE5-4FB1-B594-EE0EE1D84F5A}" srcOrd="2" destOrd="0" presId="urn:microsoft.com/office/officeart/2018/2/layout/IconVerticalSolidList"/>
    <dgm:cxn modelId="{F2696353-F740-4733-AAB1-2F4A11B5631B}" type="presParOf" srcId="{765DA2B9-7855-4644-A919-30A0099BF123}" destId="{59ECB2F6-5487-4686-B5D6-E1089B393833}" srcOrd="3" destOrd="0" presId="urn:microsoft.com/office/officeart/2018/2/layout/IconVerticalSolidList"/>
    <dgm:cxn modelId="{AF73C790-9F73-4219-AC85-ABEA8207DA32}" type="presParOf" srcId="{3AFA25D0-02D8-44E3-9456-A5C92982442F}" destId="{0C6C9CE9-9CCA-4500-A52C-3913EAA2BF67}" srcOrd="7" destOrd="0" presId="urn:microsoft.com/office/officeart/2018/2/layout/IconVerticalSolidList"/>
    <dgm:cxn modelId="{71CF9201-BD3A-44E2-8B45-A3A03E9DFA2A}" type="presParOf" srcId="{3AFA25D0-02D8-44E3-9456-A5C92982442F}" destId="{0179DE44-B03B-4550-B2FD-B460A3F41BFA}" srcOrd="8" destOrd="0" presId="urn:microsoft.com/office/officeart/2018/2/layout/IconVerticalSolidList"/>
    <dgm:cxn modelId="{0E669E6F-EFAF-4CFA-AE4D-6792309E4B15}" type="presParOf" srcId="{0179DE44-B03B-4550-B2FD-B460A3F41BFA}" destId="{D9EAA2F2-A65E-45C8-9575-089E1E5E29C1}" srcOrd="0" destOrd="0" presId="urn:microsoft.com/office/officeart/2018/2/layout/IconVerticalSolidList"/>
    <dgm:cxn modelId="{312ACA9E-245E-4BE4-84FF-4A6040A659B8}" type="presParOf" srcId="{0179DE44-B03B-4550-B2FD-B460A3F41BFA}" destId="{3C5976A2-8405-40AA-B09E-1E9607FB116A}" srcOrd="1" destOrd="0" presId="urn:microsoft.com/office/officeart/2018/2/layout/IconVerticalSolidList"/>
    <dgm:cxn modelId="{66B43E80-9407-4BB4-AF54-2CC0BCBDDED3}" type="presParOf" srcId="{0179DE44-B03B-4550-B2FD-B460A3F41BFA}" destId="{42906977-7F94-463A-A873-A05AFDB91A0D}" srcOrd="2" destOrd="0" presId="urn:microsoft.com/office/officeart/2018/2/layout/IconVerticalSolidList"/>
    <dgm:cxn modelId="{9549824E-EC73-4E1B-84D7-80485BBD50A2}" type="presParOf" srcId="{0179DE44-B03B-4550-B2FD-B460A3F41BFA}" destId="{0C7F80DE-6A27-4B6F-B251-0C6FBB307833}" srcOrd="3" destOrd="0" presId="urn:microsoft.com/office/officeart/2018/2/layout/IconVerticalSolidList"/>
    <dgm:cxn modelId="{94E57AC6-0473-4FB6-81EB-4B25D51C13D5}" type="presParOf" srcId="{3AFA25D0-02D8-44E3-9456-A5C92982442F}" destId="{A15AFE20-1552-4B44-A41B-8E6AEC6EDD88}" srcOrd="9" destOrd="0" presId="urn:microsoft.com/office/officeart/2018/2/layout/IconVerticalSolidList"/>
    <dgm:cxn modelId="{D4429353-72A7-4E01-AFEA-127740157AB3}" type="presParOf" srcId="{3AFA25D0-02D8-44E3-9456-A5C92982442F}" destId="{DDFB6C0D-EB05-46F9-A3A7-23AA640685DB}" srcOrd="10" destOrd="0" presId="urn:microsoft.com/office/officeart/2018/2/layout/IconVerticalSolidList"/>
    <dgm:cxn modelId="{13B5049A-45EB-4355-81CD-DAA39A7C68B0}" type="presParOf" srcId="{DDFB6C0D-EB05-46F9-A3A7-23AA640685DB}" destId="{3F5459F7-6EDC-49A3-8625-C937D4DF0DA5}" srcOrd="0" destOrd="0" presId="urn:microsoft.com/office/officeart/2018/2/layout/IconVerticalSolidList"/>
    <dgm:cxn modelId="{BB784C9B-810A-4128-B6B0-B9436ACC69A8}" type="presParOf" srcId="{DDFB6C0D-EB05-46F9-A3A7-23AA640685DB}" destId="{2E07C644-7417-4166-9C74-771F6501954F}" srcOrd="1" destOrd="0" presId="urn:microsoft.com/office/officeart/2018/2/layout/IconVerticalSolidList"/>
    <dgm:cxn modelId="{D2B4208F-3D33-490D-B3EA-BF74B72A1787}" type="presParOf" srcId="{DDFB6C0D-EB05-46F9-A3A7-23AA640685DB}" destId="{C5C0DF7B-3923-483E-A9B7-A1B245928062}" srcOrd="2" destOrd="0" presId="urn:microsoft.com/office/officeart/2018/2/layout/IconVerticalSolidList"/>
    <dgm:cxn modelId="{7D0EE75B-D16D-454A-97C1-25F8F56C9161}" type="presParOf" srcId="{DDFB6C0D-EB05-46F9-A3A7-23AA640685DB}" destId="{BB531947-07DB-4E71-AB70-995132DA4E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FEBAF-E3B1-49EC-AE8A-441EC6BED82C}">
      <dsp:nvSpPr>
        <dsp:cNvPr id="0" name=""/>
        <dsp:cNvSpPr/>
      </dsp:nvSpPr>
      <dsp:spPr>
        <a:xfrm>
          <a:off x="0" y="140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8CA2B-B72B-4564-B6C3-22CB8E5F05B5}">
      <dsp:nvSpPr>
        <dsp:cNvPr id="0" name=""/>
        <dsp:cNvSpPr/>
      </dsp:nvSpPr>
      <dsp:spPr>
        <a:xfrm>
          <a:off x="181488" y="136399"/>
          <a:ext cx="329979" cy="329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6834B3-0A1C-4457-BEBF-423A6604E293}">
      <dsp:nvSpPr>
        <dsp:cNvPr id="0" name=""/>
        <dsp:cNvSpPr/>
      </dsp:nvSpPr>
      <dsp:spPr>
        <a:xfrm>
          <a:off x="692956" y="140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Business Objective – Problem Statement</a:t>
          </a:r>
          <a:endParaRPr lang="en-US" sz="1900" kern="1200"/>
        </a:p>
      </dsp:txBody>
      <dsp:txXfrm>
        <a:off x="692956" y="1407"/>
        <a:ext cx="9822643" cy="599962"/>
      </dsp:txXfrm>
    </dsp:sp>
    <dsp:sp modelId="{51843951-4A6D-40C4-A016-822681A367F4}">
      <dsp:nvSpPr>
        <dsp:cNvPr id="0" name=""/>
        <dsp:cNvSpPr/>
      </dsp:nvSpPr>
      <dsp:spPr>
        <a:xfrm>
          <a:off x="0" y="751361"/>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5F8C8-4546-4E3C-A3DE-6F1D05E6952D}">
      <dsp:nvSpPr>
        <dsp:cNvPr id="0" name=""/>
        <dsp:cNvSpPr/>
      </dsp:nvSpPr>
      <dsp:spPr>
        <a:xfrm>
          <a:off x="181488" y="886352"/>
          <a:ext cx="329979" cy="329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81DEB-7AB1-44E3-962B-AA454C71B5E1}">
      <dsp:nvSpPr>
        <dsp:cNvPr id="0" name=""/>
        <dsp:cNvSpPr/>
      </dsp:nvSpPr>
      <dsp:spPr>
        <a:xfrm>
          <a:off x="692956" y="751361"/>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Solution Methodology</a:t>
          </a:r>
          <a:endParaRPr lang="en-US" sz="1900" kern="1200"/>
        </a:p>
      </dsp:txBody>
      <dsp:txXfrm>
        <a:off x="692956" y="751361"/>
        <a:ext cx="9822643" cy="599962"/>
      </dsp:txXfrm>
    </dsp:sp>
    <dsp:sp modelId="{C15C87E0-C2C1-4A3F-A660-85ADD41EB832}">
      <dsp:nvSpPr>
        <dsp:cNvPr id="0" name=""/>
        <dsp:cNvSpPr/>
      </dsp:nvSpPr>
      <dsp:spPr>
        <a:xfrm>
          <a:off x="0" y="1501314"/>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51833-AB73-4F18-89D4-65835B85289D}">
      <dsp:nvSpPr>
        <dsp:cNvPr id="0" name=""/>
        <dsp:cNvSpPr/>
      </dsp:nvSpPr>
      <dsp:spPr>
        <a:xfrm>
          <a:off x="181488" y="1636305"/>
          <a:ext cx="329979" cy="329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30F4FA-99A7-48A5-B55B-76CF96D47C1A}">
      <dsp:nvSpPr>
        <dsp:cNvPr id="0" name=""/>
        <dsp:cNvSpPr/>
      </dsp:nvSpPr>
      <dsp:spPr>
        <a:xfrm>
          <a:off x="692956" y="1501314"/>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Data Preparation and Consolidation</a:t>
          </a:r>
          <a:endParaRPr lang="en-US" sz="1900" kern="1200"/>
        </a:p>
      </dsp:txBody>
      <dsp:txXfrm>
        <a:off x="692956" y="1501314"/>
        <a:ext cx="9822643" cy="599962"/>
      </dsp:txXfrm>
    </dsp:sp>
    <dsp:sp modelId="{AA28403D-CDA0-491A-9313-83306E1AFF67}">
      <dsp:nvSpPr>
        <dsp:cNvPr id="0" name=""/>
        <dsp:cNvSpPr/>
      </dsp:nvSpPr>
      <dsp:spPr>
        <a:xfrm>
          <a:off x="0" y="225126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2B03D-3C44-4624-B082-C3D00CEBFC4A}">
      <dsp:nvSpPr>
        <dsp:cNvPr id="0" name=""/>
        <dsp:cNvSpPr/>
      </dsp:nvSpPr>
      <dsp:spPr>
        <a:xfrm>
          <a:off x="181488" y="2386258"/>
          <a:ext cx="329979" cy="329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ECB2F6-5487-4686-B5D6-E1089B393833}">
      <dsp:nvSpPr>
        <dsp:cNvPr id="0" name=""/>
        <dsp:cNvSpPr/>
      </dsp:nvSpPr>
      <dsp:spPr>
        <a:xfrm>
          <a:off x="692956" y="225126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Key Challenges </a:t>
          </a:r>
          <a:endParaRPr lang="en-US" sz="1900" kern="1200"/>
        </a:p>
      </dsp:txBody>
      <dsp:txXfrm>
        <a:off x="692956" y="2251267"/>
        <a:ext cx="9822643" cy="599962"/>
      </dsp:txXfrm>
    </dsp:sp>
    <dsp:sp modelId="{D9EAA2F2-A65E-45C8-9575-089E1E5E29C1}">
      <dsp:nvSpPr>
        <dsp:cNvPr id="0" name=""/>
        <dsp:cNvSpPr/>
      </dsp:nvSpPr>
      <dsp:spPr>
        <a:xfrm>
          <a:off x="0" y="3001220"/>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976A2-8405-40AA-B09E-1E9607FB116A}">
      <dsp:nvSpPr>
        <dsp:cNvPr id="0" name=""/>
        <dsp:cNvSpPr/>
      </dsp:nvSpPr>
      <dsp:spPr>
        <a:xfrm>
          <a:off x="181488" y="3136211"/>
          <a:ext cx="329979" cy="3299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F80DE-6A27-4B6F-B251-0C6FBB307833}">
      <dsp:nvSpPr>
        <dsp:cNvPr id="0" name=""/>
        <dsp:cNvSpPr/>
      </dsp:nvSpPr>
      <dsp:spPr>
        <a:xfrm>
          <a:off x="692956" y="3001220"/>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Result</a:t>
          </a:r>
          <a:endParaRPr lang="en-US" sz="1900" kern="1200"/>
        </a:p>
      </dsp:txBody>
      <dsp:txXfrm>
        <a:off x="692956" y="3001220"/>
        <a:ext cx="9822643" cy="599962"/>
      </dsp:txXfrm>
    </dsp:sp>
    <dsp:sp modelId="{3F5459F7-6EDC-49A3-8625-C937D4DF0DA5}">
      <dsp:nvSpPr>
        <dsp:cNvPr id="0" name=""/>
        <dsp:cNvSpPr/>
      </dsp:nvSpPr>
      <dsp:spPr>
        <a:xfrm>
          <a:off x="0" y="3751173"/>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7C644-7417-4166-9C74-771F6501954F}">
      <dsp:nvSpPr>
        <dsp:cNvPr id="0" name=""/>
        <dsp:cNvSpPr/>
      </dsp:nvSpPr>
      <dsp:spPr>
        <a:xfrm>
          <a:off x="181488" y="3886165"/>
          <a:ext cx="329979" cy="3299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31947-07DB-4E71-AB70-995132DA4E44}">
      <dsp:nvSpPr>
        <dsp:cNvPr id="0" name=""/>
        <dsp:cNvSpPr/>
      </dsp:nvSpPr>
      <dsp:spPr>
        <a:xfrm>
          <a:off x="692956" y="3751173"/>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IN" sz="1900" kern="1200"/>
            <a:t>Conclusion</a:t>
          </a:r>
          <a:endParaRPr lang="en-US" sz="1900" kern="1200"/>
        </a:p>
      </dsp:txBody>
      <dsp:txXfrm>
        <a:off x="692956" y="3751173"/>
        <a:ext cx="9822643" cy="5999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56885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869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55625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61782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52305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8621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61CF78-4F12-4F02-9CB9-41E918B067EE}"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0909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61CF78-4F12-4F02-9CB9-41E918B067EE}"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6244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1CF78-4F12-4F02-9CB9-41E918B067EE}"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96697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395848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76075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1CF78-4F12-4F02-9CB9-41E918B067EE}" type="datetimeFigureOut">
              <a:rPr lang="en-IN" smtClean="0"/>
              <a:t>30-06-2023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10A0-555C-4A98-8A96-04C81A7FF879}" type="slidenum">
              <a:rPr lang="en-IN" smtClean="0"/>
              <a:t>‹#›</a:t>
            </a:fld>
            <a:endParaRPr lang="en-IN"/>
          </a:p>
        </p:txBody>
      </p:sp>
    </p:spTree>
    <p:extLst>
      <p:ext uri="{BB962C8B-B14F-4D97-AF65-F5344CB8AC3E}">
        <p14:creationId xmlns:p14="http://schemas.microsoft.com/office/powerpoint/2010/main" val="374729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1" name="Freeform: Shape 20">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Picture 2">
            <a:extLst>
              <a:ext uri="{FF2B5EF4-FFF2-40B4-BE49-F238E27FC236}">
                <a16:creationId xmlns:a16="http://schemas.microsoft.com/office/drawing/2014/main" id="{9770F48E-BE0D-323E-11D7-99A0CF6251ED}"/>
              </a:ext>
            </a:extLst>
          </p:cNvPr>
          <p:cNvPicPr>
            <a:picLocks noChangeAspect="1"/>
          </p:cNvPicPr>
          <p:nvPr/>
        </p:nvPicPr>
        <p:blipFill rotWithShape="1">
          <a:blip r:embed="rId2"/>
          <a:srcRect r="16472"/>
          <a:stretch/>
        </p:blipFill>
        <p:spPr>
          <a:xfrm>
            <a:off x="2644776" y="10"/>
            <a:ext cx="9547224" cy="6857990"/>
          </a:xfrm>
          <a:custGeom>
            <a:avLst/>
            <a:gdLst/>
            <a:ahLst/>
            <a:cxnLst/>
            <a:rect l="l" t="t" r="r" b="b"/>
            <a:pathLst>
              <a:path w="9547224" h="6858000">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25" name="Freeform: Shape 24">
            <a:extLst>
              <a:ext uri="{FF2B5EF4-FFF2-40B4-BE49-F238E27FC236}">
                <a16:creationId xmlns:a16="http://schemas.microsoft.com/office/drawing/2014/main" id="{B1F9B6B4-B0C4-45C6-A086-901C960D0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2756893" cy="6858000"/>
          </a:xfrm>
          <a:custGeom>
            <a:avLst/>
            <a:gdLst>
              <a:gd name="connsiteX0" fmla="*/ 1133870 w 2756893"/>
              <a:gd name="connsiteY0" fmla="*/ 0 h 6858000"/>
              <a:gd name="connsiteX1" fmla="*/ 898082 w 2756893"/>
              <a:gd name="connsiteY1" fmla="*/ 0 h 6858000"/>
              <a:gd name="connsiteX2" fmla="*/ 920668 w 2756893"/>
              <a:gd name="connsiteY2" fmla="*/ 14997 h 6858000"/>
              <a:gd name="connsiteX3" fmla="*/ 2554961 w 2756893"/>
              <a:gd name="connsiteY3" fmla="*/ 3621656 h 6858000"/>
              <a:gd name="connsiteX4" fmla="*/ 641513 w 2756893"/>
              <a:gd name="connsiteY4" fmla="*/ 6374814 h 6858000"/>
              <a:gd name="connsiteX5" fmla="*/ 114086 w 2756893"/>
              <a:gd name="connsiteY5" fmla="*/ 6780599 h 6858000"/>
              <a:gd name="connsiteX6" fmla="*/ 0 w 2756893"/>
              <a:gd name="connsiteY6" fmla="*/ 6858000 h 6858000"/>
              <a:gd name="connsiteX7" fmla="*/ 40637 w 2756893"/>
              <a:gd name="connsiteY7" fmla="*/ 6858000 h 6858000"/>
              <a:gd name="connsiteX8" fmla="*/ 254139 w 2756893"/>
              <a:gd name="connsiteY8" fmla="*/ 6858000 h 6858000"/>
              <a:gd name="connsiteX9" fmla="*/ 365895 w 2756893"/>
              <a:gd name="connsiteY9" fmla="*/ 6780599 h 6858000"/>
              <a:gd name="connsiteX10" fmla="*/ 882543 w 2756893"/>
              <a:gd name="connsiteY10" fmla="*/ 6374814 h 6858000"/>
              <a:gd name="connsiteX11" fmla="*/ 2756893 w 2756893"/>
              <a:gd name="connsiteY11" fmla="*/ 3621656 h 6858000"/>
              <a:gd name="connsiteX12" fmla="*/ 1155994 w 2756893"/>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6893" h="6858000">
                <a:moveTo>
                  <a:pt x="1133870" y="0"/>
                </a:moveTo>
                <a:lnTo>
                  <a:pt x="898082" y="0"/>
                </a:lnTo>
                <a:lnTo>
                  <a:pt x="920668" y="14997"/>
                </a:lnTo>
                <a:cubicBezTo>
                  <a:pt x="1969257" y="754641"/>
                  <a:pt x="2554961" y="2093192"/>
                  <a:pt x="2554961" y="3621656"/>
                </a:cubicBezTo>
                <a:cubicBezTo>
                  <a:pt x="2554961" y="4969131"/>
                  <a:pt x="1606863" y="5602839"/>
                  <a:pt x="641513" y="6374814"/>
                </a:cubicBezTo>
                <a:cubicBezTo>
                  <a:pt x="465717" y="6515397"/>
                  <a:pt x="291531" y="6653108"/>
                  <a:pt x="114086" y="6780599"/>
                </a:cubicBezTo>
                <a:lnTo>
                  <a:pt x="0" y="6858000"/>
                </a:lnTo>
                <a:lnTo>
                  <a:pt x="40637" y="6858000"/>
                </a:lnTo>
                <a:lnTo>
                  <a:pt x="254139" y="6858000"/>
                </a:lnTo>
                <a:lnTo>
                  <a:pt x="365895" y="6780599"/>
                </a:lnTo>
                <a:cubicBezTo>
                  <a:pt x="539713" y="6653108"/>
                  <a:pt x="710340" y="6515397"/>
                  <a:pt x="882543" y="6374814"/>
                </a:cubicBezTo>
                <a:cubicBezTo>
                  <a:pt x="1828168" y="5602839"/>
                  <a:pt x="2756893" y="4969131"/>
                  <a:pt x="2756893" y="3621656"/>
                </a:cubicBezTo>
                <a:cubicBezTo>
                  <a:pt x="2756893" y="2093192"/>
                  <a:pt x="2183157" y="754641"/>
                  <a:pt x="1155994"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a:extLst>
              <a:ext uri="{FF2B5EF4-FFF2-40B4-BE49-F238E27FC236}">
                <a16:creationId xmlns:a16="http://schemas.microsoft.com/office/drawing/2014/main" id="{C4B62DFB-B1F3-6772-C63D-E3E3BEDDA9B4}"/>
              </a:ext>
            </a:extLst>
          </p:cNvPr>
          <p:cNvSpPr/>
          <p:nvPr/>
        </p:nvSpPr>
        <p:spPr>
          <a:xfrm>
            <a:off x="3685768" y="1608318"/>
            <a:ext cx="7109254" cy="2585323"/>
          </a:xfrm>
          <a:prstGeom prst="rect">
            <a:avLst/>
          </a:prstGeom>
          <a:noFill/>
        </p:spPr>
        <p:txBody>
          <a:bodyPr wrap="non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University Data Analysis</a:t>
            </a:r>
          </a:p>
          <a:p>
            <a:pPr algn="ctr"/>
            <a:r>
              <a:rPr lang="en-GB"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Power-BI</a:t>
            </a:r>
          </a:p>
          <a:p>
            <a:pPr algn="ctr"/>
            <a:endParaRPr lang="en-GB"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Rectangle 19">
            <a:extLst>
              <a:ext uri="{FF2B5EF4-FFF2-40B4-BE49-F238E27FC236}">
                <a16:creationId xmlns:a16="http://schemas.microsoft.com/office/drawing/2014/main" id="{7AC64354-D698-1D27-6023-F91BBFB0D834}"/>
              </a:ext>
            </a:extLst>
          </p:cNvPr>
          <p:cNvSpPr/>
          <p:nvPr/>
        </p:nvSpPr>
        <p:spPr>
          <a:xfrm>
            <a:off x="4023220" y="3210616"/>
            <a:ext cx="6649834" cy="1754326"/>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By </a:t>
            </a:r>
          </a:p>
          <a:p>
            <a:pPr algn="ctr"/>
            <a:r>
              <a:rPr lang="en-GB" sz="5400" dirty="0">
                <a:ln w="0"/>
                <a:effectLst>
                  <a:outerShdw blurRad="38100" dist="19050" dir="2700000" algn="tl" rotWithShape="0">
                    <a:schemeClr val="dk1">
                      <a:alpha val="40000"/>
                    </a:schemeClr>
                  </a:outerShdw>
                </a:effectLst>
              </a:rPr>
              <a:t>Neelanjan Chakraborty</a:t>
            </a:r>
            <a:endParaRPr lang="en-GB"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034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6D6314-9225-4B7C-96BF-C940B8C60160}"/>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1122362"/>
            <a:ext cx="10515600" cy="2900518"/>
          </a:xfrm>
        </p:spPr>
        <p:txBody>
          <a:bodyPr vert="horz" lIns="91440" tIns="45720" rIns="91440" bIns="45720" rtlCol="0" anchor="b" anchorCtr="1">
            <a:normAutofit/>
          </a:bodyPr>
          <a:lstStyle/>
          <a:p>
            <a:pPr lvl="0" algn="ctr"/>
            <a:br>
              <a:rPr lang="en-US">
                <a:solidFill>
                  <a:srgbClr val="FFFFFF"/>
                </a:solidFill>
              </a:rPr>
            </a:br>
            <a:r>
              <a:rPr lang="en-US">
                <a:solidFill>
                  <a:srgbClr val="FFFFFF"/>
                </a:solidFill>
              </a:rPr>
              <a:t>Data Preparation and Consolidation</a:t>
            </a:r>
          </a:p>
        </p:txBody>
      </p:sp>
    </p:spTree>
    <p:extLst>
      <p:ext uri="{BB962C8B-B14F-4D97-AF65-F5344CB8AC3E}">
        <p14:creationId xmlns:p14="http://schemas.microsoft.com/office/powerpoint/2010/main" val="27453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B67CD1E-18B4-495D-B694-34C39025B058}"/>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914402"/>
            <a:ext cx="10515600" cy="2985923"/>
          </a:xfrm>
        </p:spPr>
        <p:txBody>
          <a:bodyPr vert="horz" lIns="91440" tIns="45720" rIns="91440" bIns="45720" rtlCol="0" anchor="b" anchorCtr="1">
            <a:normAutofit/>
          </a:bodyPr>
          <a:lstStyle/>
          <a:p>
            <a:pPr lvl="0" algn="ctr"/>
            <a:br>
              <a:rPr lang="en-US" sz="5200">
                <a:solidFill>
                  <a:srgbClr val="FFFFFF"/>
                </a:solidFill>
              </a:rPr>
            </a:br>
            <a:r>
              <a:rPr lang="en-US" sz="5200">
                <a:solidFill>
                  <a:srgbClr val="FFFFFF"/>
                </a:solidFill>
              </a:rPr>
              <a:t>Data Preparation and Consolidation</a:t>
            </a:r>
          </a:p>
        </p:txBody>
      </p:sp>
    </p:spTree>
    <p:extLst>
      <p:ext uri="{BB962C8B-B14F-4D97-AF65-F5344CB8AC3E}">
        <p14:creationId xmlns:p14="http://schemas.microsoft.com/office/powerpoint/2010/main" val="32601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F88F973-0302-45B4-A35B-836FAE43C7B2}"/>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914402"/>
            <a:ext cx="10515600" cy="2985923"/>
          </a:xfrm>
        </p:spPr>
        <p:txBody>
          <a:bodyPr vert="horz" lIns="91440" tIns="45720" rIns="91440" bIns="45720" rtlCol="0" anchor="b" anchorCtr="1">
            <a:normAutofit/>
          </a:bodyPr>
          <a:lstStyle/>
          <a:p>
            <a:pPr lvl="0" algn="ctr"/>
            <a:br>
              <a:rPr lang="en-US" sz="5200">
                <a:solidFill>
                  <a:srgbClr val="FFFFFF"/>
                </a:solidFill>
              </a:rPr>
            </a:br>
            <a:r>
              <a:rPr lang="en-US" sz="5200">
                <a:solidFill>
                  <a:srgbClr val="FFFFFF"/>
                </a:solidFill>
              </a:rPr>
              <a:t>Data Preparation and Consolidation</a:t>
            </a:r>
          </a:p>
        </p:txBody>
      </p:sp>
    </p:spTree>
    <p:extLst>
      <p:ext uri="{BB962C8B-B14F-4D97-AF65-F5344CB8AC3E}">
        <p14:creationId xmlns:p14="http://schemas.microsoft.com/office/powerpoint/2010/main" val="200846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4B81EC-58C0-40D2-8E19-B26C26F4D569}"/>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1524000" y="1122362"/>
            <a:ext cx="9144000" cy="2900518"/>
          </a:xfrm>
        </p:spPr>
        <p:txBody>
          <a:bodyPr vert="horz" lIns="91440" tIns="45720" rIns="91440" bIns="45720" rtlCol="0" anchor="b" anchorCtr="1">
            <a:normAutofit/>
          </a:bodyPr>
          <a:lstStyle/>
          <a:p>
            <a:pPr lvl="0" algn="ctr"/>
            <a:br>
              <a:rPr lang="en-US" sz="6000">
                <a:solidFill>
                  <a:srgbClr val="FFFFFF"/>
                </a:solidFill>
              </a:rPr>
            </a:br>
            <a:r>
              <a:rPr lang="en-US" sz="6000">
                <a:solidFill>
                  <a:srgbClr val="FFFFFF"/>
                </a:solidFill>
              </a:rPr>
              <a:t>Data Preparation and Consolidation</a:t>
            </a:r>
          </a:p>
        </p:txBody>
      </p:sp>
    </p:spTree>
    <p:extLst>
      <p:ext uri="{BB962C8B-B14F-4D97-AF65-F5344CB8AC3E}">
        <p14:creationId xmlns:p14="http://schemas.microsoft.com/office/powerpoint/2010/main" val="3698730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14BDE18-92C0-46EB-B5B1-1ABDABAA238D}"/>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1122362"/>
            <a:ext cx="10515600" cy="2900518"/>
          </a:xfrm>
        </p:spPr>
        <p:txBody>
          <a:bodyPr vert="horz" lIns="91440" tIns="45720" rIns="91440" bIns="45720" rtlCol="0" anchor="b" anchorCtr="1">
            <a:normAutofit/>
          </a:bodyPr>
          <a:lstStyle/>
          <a:p>
            <a:pPr lvl="0" algn="ctr"/>
            <a:br>
              <a:rPr lang="en-US">
                <a:solidFill>
                  <a:srgbClr val="FFFFFF"/>
                </a:solidFill>
              </a:rPr>
            </a:br>
            <a:r>
              <a:rPr lang="en-US">
                <a:solidFill>
                  <a:srgbClr val="FFFFFF"/>
                </a:solidFill>
              </a:rPr>
              <a:t>Data Preparation and Consolidation</a:t>
            </a:r>
          </a:p>
        </p:txBody>
      </p:sp>
    </p:spTree>
    <p:extLst>
      <p:ext uri="{BB962C8B-B14F-4D97-AF65-F5344CB8AC3E}">
        <p14:creationId xmlns:p14="http://schemas.microsoft.com/office/powerpoint/2010/main" val="107319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22" name="Freeform: Shape 21">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7" name="Freeform: Shape 26">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8" name="Title 1">
            <a:extLst>
              <a:ext uri="{FF2B5EF4-FFF2-40B4-BE49-F238E27FC236}">
                <a16:creationId xmlns:a16="http://schemas.microsoft.com/office/drawing/2014/main" id="{677DAF1A-7AD6-4EAC-BDAD-916D2E3C9CC5}"/>
              </a:ext>
            </a:extLst>
          </p:cNvPr>
          <p:cNvSpPr txBox="1">
            <a:spLocks/>
          </p:cNvSpPr>
          <p:nvPr/>
        </p:nvSpPr>
        <p:spPr>
          <a:xfrm>
            <a:off x="3033466" y="991261"/>
            <a:ext cx="5754696" cy="1837349"/>
          </a:xfrm>
          <a:prstGeom prst="rect">
            <a:avLst/>
          </a:prstGeom>
        </p:spPr>
        <p:txBody>
          <a:bodyPr vert="horz" lIns="91440" tIns="45720" rIns="91440" bIns="45720" numCol="1" rtlCol="0" anchor="ctr" anchorCtr="0" compatLnSpc="1">
            <a:prstTxWarp prst="textNoShape">
              <a:avLst/>
            </a:prstTxWarp>
            <a:norm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a:lnSpc>
                <a:spcPct val="90000"/>
              </a:lnSpc>
              <a:spcAft>
                <a:spcPts val="600"/>
              </a:spcAft>
            </a:pPr>
            <a:r>
              <a:rPr lang="en-US" sz="3600" kern="1200">
                <a:latin typeface="+mj-lt"/>
                <a:ea typeface="+mj-ea"/>
                <a:cs typeface="+mj-cs"/>
              </a:rPr>
              <a:t>Key Challenges</a:t>
            </a:r>
          </a:p>
        </p:txBody>
      </p:sp>
      <p:sp>
        <p:nvSpPr>
          <p:cNvPr id="12" name="TextBox 11">
            <a:extLst>
              <a:ext uri="{FF2B5EF4-FFF2-40B4-BE49-F238E27FC236}">
                <a16:creationId xmlns:a16="http://schemas.microsoft.com/office/drawing/2014/main" id="{97FA67ED-3ACA-4ACA-9A31-84FECD3A05CF}"/>
              </a:ext>
            </a:extLst>
          </p:cNvPr>
          <p:cNvSpPr txBox="1"/>
          <p:nvPr/>
        </p:nvSpPr>
        <p:spPr>
          <a:xfrm>
            <a:off x="3055954" y="2979336"/>
            <a:ext cx="5709721" cy="2430864"/>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1400">
                <a:solidFill>
                  <a:schemeClr val="tx2"/>
                </a:solidFill>
                <a:effectLst>
                  <a:outerShdw blurRad="38100" dist="38100" dir="2700000" algn="tl">
                    <a:srgbClr val="000000">
                      <a:alpha val="43137"/>
                    </a:srgbClr>
                  </a:outerShdw>
                </a:effectLst>
              </a:rPr>
              <a:t>Integrating data from different source systems</a:t>
            </a:r>
          </a:p>
          <a:p>
            <a:pPr marL="342900" indent="-228600">
              <a:lnSpc>
                <a:spcPct val="90000"/>
              </a:lnSpc>
              <a:spcAft>
                <a:spcPts val="600"/>
              </a:spcAft>
              <a:buFont typeface="Arial" panose="020B0604020202020204" pitchFamily="34" charset="0"/>
              <a:buChar char="•"/>
            </a:pPr>
            <a:endParaRPr lang="en-US" sz="1400">
              <a:solidFill>
                <a:schemeClr val="tx2"/>
              </a:solidFill>
              <a:effectLst>
                <a:outerShdw blurRad="38100" dist="38100" dir="2700000" algn="tl">
                  <a:srgbClr val="000000">
                    <a:alpha val="43137"/>
                  </a:srgbClr>
                </a:outerShdw>
              </a:effectLst>
            </a:endParaRPr>
          </a:p>
          <a:p>
            <a:pPr marL="342900" indent="-228600">
              <a:lnSpc>
                <a:spcPct val="90000"/>
              </a:lnSpc>
              <a:spcAft>
                <a:spcPts val="600"/>
              </a:spcAft>
              <a:buFont typeface="Arial" panose="020B0604020202020204" pitchFamily="34" charset="0"/>
              <a:buChar char="•"/>
            </a:pPr>
            <a:r>
              <a:rPr lang="en-US" sz="1400">
                <a:solidFill>
                  <a:schemeClr val="tx2"/>
                </a:solidFill>
                <a:effectLst>
                  <a:outerShdw blurRad="38100" dist="38100" dir="2700000" algn="tl">
                    <a:srgbClr val="000000">
                      <a:alpha val="43137"/>
                    </a:srgbClr>
                  </a:outerShdw>
                </a:effectLst>
              </a:rPr>
              <a:t>Creating a data-driven culture</a:t>
            </a:r>
          </a:p>
          <a:p>
            <a:pPr marL="342900" indent="-228600">
              <a:lnSpc>
                <a:spcPct val="90000"/>
              </a:lnSpc>
              <a:spcAft>
                <a:spcPts val="600"/>
              </a:spcAft>
              <a:buFont typeface="Arial" panose="020B0604020202020204" pitchFamily="34" charset="0"/>
              <a:buChar char="•"/>
            </a:pPr>
            <a:endParaRPr lang="en-US" sz="1400">
              <a:solidFill>
                <a:schemeClr val="tx2"/>
              </a:solidFill>
              <a:effectLst>
                <a:outerShdw blurRad="38100" dist="38100" dir="2700000" algn="tl">
                  <a:srgbClr val="000000">
                    <a:alpha val="43137"/>
                  </a:srgbClr>
                </a:outerShdw>
              </a:effectLst>
            </a:endParaRPr>
          </a:p>
          <a:p>
            <a:pPr marL="342900" indent="-228600">
              <a:lnSpc>
                <a:spcPct val="90000"/>
              </a:lnSpc>
              <a:spcAft>
                <a:spcPts val="600"/>
              </a:spcAft>
              <a:buFont typeface="Arial" panose="020B0604020202020204" pitchFamily="34" charset="0"/>
              <a:buChar char="•"/>
            </a:pPr>
            <a:r>
              <a:rPr lang="en-US" sz="1400">
                <a:solidFill>
                  <a:schemeClr val="tx2"/>
                </a:solidFill>
                <a:effectLst>
                  <a:outerShdw blurRad="38100" dist="38100" dir="2700000" algn="tl">
                    <a:srgbClr val="000000">
                      <a:alpha val="43137"/>
                    </a:srgbClr>
                  </a:outerShdw>
                </a:effectLst>
              </a:rPr>
              <a:t>Managing the use of self-service BI tools</a:t>
            </a:r>
          </a:p>
          <a:p>
            <a:pPr marL="342900" indent="-228600">
              <a:lnSpc>
                <a:spcPct val="90000"/>
              </a:lnSpc>
              <a:spcAft>
                <a:spcPts val="600"/>
              </a:spcAft>
              <a:buFont typeface="Arial" panose="020B0604020202020204" pitchFamily="34" charset="0"/>
              <a:buChar char="•"/>
            </a:pPr>
            <a:endParaRPr lang="en-US" sz="1400">
              <a:solidFill>
                <a:schemeClr val="tx2"/>
              </a:solidFill>
              <a:effectLst>
                <a:outerShdw blurRad="38100" dist="38100" dir="2700000" algn="tl">
                  <a:srgbClr val="000000">
                    <a:alpha val="43137"/>
                  </a:srgbClr>
                </a:outerShdw>
              </a:effectLst>
            </a:endParaRPr>
          </a:p>
          <a:p>
            <a:pPr marL="342900" indent="-228600">
              <a:lnSpc>
                <a:spcPct val="90000"/>
              </a:lnSpc>
              <a:spcAft>
                <a:spcPts val="600"/>
              </a:spcAft>
              <a:buFont typeface="Arial" panose="020B0604020202020204" pitchFamily="34" charset="0"/>
              <a:buChar char="•"/>
            </a:pPr>
            <a:r>
              <a:rPr lang="en-US" sz="1400">
                <a:solidFill>
                  <a:schemeClr val="tx2"/>
                </a:solidFill>
                <a:effectLst>
                  <a:outerShdw blurRad="38100" dist="38100" dir="2700000" algn="tl">
                    <a:srgbClr val="000000">
                      <a:alpha val="43137"/>
                    </a:srgbClr>
                  </a:outerShdw>
                </a:effectLst>
              </a:rPr>
              <a:t>Bad data visualization and dashboard design practices</a:t>
            </a:r>
          </a:p>
          <a:p>
            <a:pPr marL="342900" indent="-228600">
              <a:lnSpc>
                <a:spcPct val="90000"/>
              </a:lnSpc>
              <a:spcAft>
                <a:spcPts val="600"/>
              </a:spcAft>
              <a:buFont typeface="Arial" panose="020B0604020202020204" pitchFamily="34" charset="0"/>
              <a:buChar char="•"/>
            </a:pPr>
            <a:endParaRPr lang="en-US" sz="1400">
              <a:solidFill>
                <a:schemeClr val="tx2"/>
              </a:solidFill>
              <a:effectLst>
                <a:outerShdw blurRad="38100" dist="38100" dir="2700000" algn="tl">
                  <a:srgbClr val="000000">
                    <a:alpha val="43137"/>
                  </a:srgbClr>
                </a:outerShdw>
              </a:effectLst>
            </a:endParaRPr>
          </a:p>
          <a:p>
            <a:pPr marL="342900" indent="-228600">
              <a:lnSpc>
                <a:spcPct val="90000"/>
              </a:lnSpc>
              <a:spcAft>
                <a:spcPts val="600"/>
              </a:spcAft>
              <a:buFont typeface="Arial" panose="020B0604020202020204" pitchFamily="34" charset="0"/>
              <a:buChar char="•"/>
            </a:pPr>
            <a:r>
              <a:rPr lang="en-US" sz="1400">
                <a:solidFill>
                  <a:schemeClr val="tx2"/>
                </a:solidFill>
                <a:effectLst>
                  <a:outerShdw blurRad="38100" dist="38100" dir="2700000" algn="tl">
                    <a:srgbClr val="000000">
                      <a:alpha val="43137"/>
                    </a:srgbClr>
                  </a:outerShdw>
                </a:effectLst>
              </a:rPr>
              <a:t>Analyzing data from different data section</a:t>
            </a:r>
          </a:p>
        </p:txBody>
      </p:sp>
    </p:spTree>
    <p:extLst>
      <p:ext uri="{BB962C8B-B14F-4D97-AF65-F5344CB8AC3E}">
        <p14:creationId xmlns:p14="http://schemas.microsoft.com/office/powerpoint/2010/main" val="93969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62E09648-5B6C-40EF-A32B-B0D211E0BB3F}"/>
              </a:ext>
            </a:extLst>
          </p:cNvPr>
          <p:cNvCxnSpPr/>
          <p:nvPr/>
        </p:nvCxnSpPr>
        <p:spPr>
          <a:xfrm>
            <a:off x="6202492" y="1966173"/>
            <a:ext cx="0" cy="424400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511908F-0412-4557-BA2A-3430D1180C5E}"/>
              </a:ext>
            </a:extLst>
          </p:cNvPr>
          <p:cNvSpPr/>
          <p:nvPr/>
        </p:nvSpPr>
        <p:spPr>
          <a:xfrm>
            <a:off x="7248536" y="1784548"/>
            <a:ext cx="1576072"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Calibri" panose="020F0502020204030204" pitchFamily="34" charset="0"/>
                <a:cs typeface="Calibri" panose="020F0502020204030204" pitchFamily="34" charset="0"/>
              </a:rPr>
              <a:t>Conclusion</a:t>
            </a:r>
            <a:endParaRPr lang="en-IN" sz="2400" dirty="0"/>
          </a:p>
        </p:txBody>
      </p:sp>
      <p:sp>
        <p:nvSpPr>
          <p:cNvPr id="18" name="Title 1">
            <a:extLst>
              <a:ext uri="{FF2B5EF4-FFF2-40B4-BE49-F238E27FC236}">
                <a16:creationId xmlns:a16="http://schemas.microsoft.com/office/drawing/2014/main" id="{8A4977B1-20C6-478F-B3DD-DDE3076B2684}"/>
              </a:ext>
            </a:extLst>
          </p:cNvPr>
          <p:cNvSpPr txBox="1">
            <a:spLocks/>
          </p:cNvSpPr>
          <p:nvPr/>
        </p:nvSpPr>
        <p:spPr>
          <a:xfrm>
            <a:off x="2911937" y="786847"/>
            <a:ext cx="6768740" cy="6623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IN" sz="2400" dirty="0">
                <a:solidFill>
                  <a:schemeClr val="tx1"/>
                </a:solidFill>
                <a:latin typeface="Poppins Medium" panose="00000600000000000000" pitchFamily="50" charset="0"/>
                <a:cs typeface="Poppins Medium" panose="00000600000000000000" pitchFamily="50" charset="0"/>
              </a:rPr>
              <a:t>Project Plan and Support Required</a:t>
            </a:r>
          </a:p>
        </p:txBody>
      </p:sp>
      <p:sp>
        <p:nvSpPr>
          <p:cNvPr id="19" name="Rectangle 18">
            <a:extLst>
              <a:ext uri="{FF2B5EF4-FFF2-40B4-BE49-F238E27FC236}">
                <a16:creationId xmlns:a16="http://schemas.microsoft.com/office/drawing/2014/main" id="{87757067-24CB-46A2-8541-88EF008999CB}"/>
              </a:ext>
            </a:extLst>
          </p:cNvPr>
          <p:cNvSpPr/>
          <p:nvPr/>
        </p:nvSpPr>
        <p:spPr>
          <a:xfrm>
            <a:off x="2791458" y="1784548"/>
            <a:ext cx="1103507"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Calibri" panose="020F0502020204030204" pitchFamily="34" charset="0"/>
                <a:cs typeface="Calibri" panose="020F0502020204030204" pitchFamily="34" charset="0"/>
              </a:rPr>
              <a:t>Results</a:t>
            </a:r>
            <a:endParaRPr lang="en-IN" sz="2400" dirty="0"/>
          </a:p>
        </p:txBody>
      </p:sp>
      <p:sp>
        <p:nvSpPr>
          <p:cNvPr id="13" name="TextBox 12">
            <a:extLst>
              <a:ext uri="{FF2B5EF4-FFF2-40B4-BE49-F238E27FC236}">
                <a16:creationId xmlns:a16="http://schemas.microsoft.com/office/drawing/2014/main" id="{B9AD5162-0C3B-4A4C-8046-5AD07ADF4AF7}"/>
              </a:ext>
            </a:extLst>
          </p:cNvPr>
          <p:cNvSpPr txBox="1"/>
          <p:nvPr/>
        </p:nvSpPr>
        <p:spPr>
          <a:xfrm>
            <a:off x="6428187" y="2268727"/>
            <a:ext cx="5731713" cy="4524315"/>
          </a:xfrm>
          <a:prstGeom prst="rect">
            <a:avLst/>
          </a:prstGeom>
          <a:noFill/>
        </p:spPr>
        <p:txBody>
          <a:bodyPr wrap="square">
            <a:spAutoFit/>
          </a:bodyPr>
          <a:lstStyle/>
          <a:p>
            <a:pPr marL="285750" indent="-285750">
              <a:buFont typeface="Arial" panose="020B0604020202020204" pitchFamily="34" charset="0"/>
              <a:buChar char="•"/>
            </a:pPr>
            <a:r>
              <a:rPr lang="en-US" sz="1600" dirty="0"/>
              <a:t>Overall, Power BI Dashboard helps  to better visualize their data in order to gain actionable insights from their Organization.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make the best use of these dashboards, organizations need relevant data, and there lies a big challenge.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By using the “Select Year” and “Select college ” drop-down list box filters, viewers can customize the dashboard to display data for any combination of years.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filters can be applied to any dashboards that display data across time periods or for separate, defined groups. As can be seen, this can be especially useful for reviewing trends over 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Even though Power BI supports most of the common databases, it does not handle cloud-based data sources outside the Microsoft ecosystem well</a:t>
            </a:r>
            <a:r>
              <a:rPr lang="en-US" sz="1400" dirty="0"/>
              <a:t>.</a:t>
            </a:r>
          </a:p>
        </p:txBody>
      </p:sp>
      <p:sp>
        <p:nvSpPr>
          <p:cNvPr id="20" name="TextBox 19">
            <a:extLst>
              <a:ext uri="{FF2B5EF4-FFF2-40B4-BE49-F238E27FC236}">
                <a16:creationId xmlns:a16="http://schemas.microsoft.com/office/drawing/2014/main" id="{2F503CE5-2F53-452E-AC12-0784426FFA91}"/>
              </a:ext>
            </a:extLst>
          </p:cNvPr>
          <p:cNvSpPr txBox="1"/>
          <p:nvPr/>
        </p:nvSpPr>
        <p:spPr>
          <a:xfrm>
            <a:off x="329950" y="2268727"/>
            <a:ext cx="5766050" cy="3693319"/>
          </a:xfrm>
          <a:prstGeom prst="rect">
            <a:avLst/>
          </a:prstGeom>
          <a:noFill/>
        </p:spPr>
        <p:txBody>
          <a:bodyPr wrap="square">
            <a:spAutoFit/>
          </a:bodyPr>
          <a:lstStyle/>
          <a:p>
            <a:pPr marL="285750" indent="-285750">
              <a:buFont typeface="Arial" panose="020B0604020202020204" pitchFamily="34" charset="0"/>
              <a:buChar char="•"/>
            </a:pPr>
            <a:r>
              <a:rPr lang="en-US" dirty="0"/>
              <a:t>Firstly, with this dashboard, we can track the University enrollment details by noting the total number of students. along with degree details. Also, we can see how many college and university  members have been their in public and private in the control of institution.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“University Degree ” doughnut chart displays the number of university  who are providing masters  graduation degree and who are their in private and public university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data can help the university  ensure they are able to meet students’  career in future as per their needs.</a:t>
            </a:r>
            <a:endParaRPr lang="en-IN" dirty="0"/>
          </a:p>
        </p:txBody>
      </p:sp>
    </p:spTree>
    <p:extLst>
      <p:ext uri="{BB962C8B-B14F-4D97-AF65-F5344CB8AC3E}">
        <p14:creationId xmlns:p14="http://schemas.microsoft.com/office/powerpoint/2010/main" val="278822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8FF1EB8-ABF0-943D-2E09-58A61C046EF2}"/>
              </a:ext>
            </a:extLst>
          </p:cNvPr>
          <p:cNvPicPr>
            <a:picLocks noChangeAspect="1"/>
          </p:cNvPicPr>
          <p:nvPr/>
        </p:nvPicPr>
        <p:blipFill rotWithShape="1">
          <a:blip r:embed="rId2"/>
          <a:srcRect t="8290" b="1244"/>
          <a:stretch/>
        </p:blipFill>
        <p:spPr>
          <a:xfrm>
            <a:off x="20" y="1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p:spPr>
      </p:pic>
      <p:sp>
        <p:nvSpPr>
          <p:cNvPr id="2" name="Rectangle 1">
            <a:extLst>
              <a:ext uri="{FF2B5EF4-FFF2-40B4-BE49-F238E27FC236}">
                <a16:creationId xmlns:a16="http://schemas.microsoft.com/office/drawing/2014/main" id="{64FEFD68-964E-0ABA-5A08-1BFAE61D400E}"/>
              </a:ext>
            </a:extLst>
          </p:cNvPr>
          <p:cNvSpPr/>
          <p:nvPr/>
        </p:nvSpPr>
        <p:spPr>
          <a:xfrm>
            <a:off x="4492677" y="2967335"/>
            <a:ext cx="3206647" cy="923330"/>
          </a:xfrm>
          <a:prstGeom prst="rect">
            <a:avLst/>
          </a:prstGeom>
          <a:noFill/>
        </p:spPr>
        <p:txBody>
          <a:bodyPr wrap="none" lIns="91440" tIns="45720" rIns="91440" bIns="45720">
            <a:spAutoFit/>
          </a:bodyPr>
          <a:lstStyle/>
          <a:p>
            <a:pPr algn="ctr"/>
            <a:r>
              <a:rPr lang="en-GB" sz="5400" b="1" cap="none" spc="50" dirty="0">
                <a:ln w="0"/>
                <a:solidFill>
                  <a:schemeClr val="bg2"/>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46673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a:solidFill>
                  <a:schemeClr val="tx1"/>
                </a:solidFill>
                <a:latin typeface="+mj-lt"/>
                <a:ea typeface="+mj-ea"/>
                <a:cs typeface="+mj-cs"/>
              </a:rPr>
              <a:t>Contents</a:t>
            </a:r>
          </a:p>
        </p:txBody>
      </p:sp>
      <p:graphicFrame>
        <p:nvGraphicFramePr>
          <p:cNvPr id="30" name="TextBox 27">
            <a:extLst>
              <a:ext uri="{FF2B5EF4-FFF2-40B4-BE49-F238E27FC236}">
                <a16:creationId xmlns:a16="http://schemas.microsoft.com/office/drawing/2014/main" id="{9A530DF1-5A9D-B312-8F64-F527D9B56B89}"/>
              </a:ext>
            </a:extLst>
          </p:cNvPr>
          <p:cNvGraphicFramePr/>
          <p:nvPr>
            <p:extLst>
              <p:ext uri="{D42A27DB-BD31-4B8C-83A1-F6EECF244321}">
                <p14:modId xmlns:p14="http://schemas.microsoft.com/office/powerpoint/2010/main" val="49074955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7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EC8CA-3314-46BE-83E8-ED43143428B7}"/>
              </a:ext>
            </a:extLst>
          </p:cNvPr>
          <p:cNvSpPr/>
          <p:nvPr/>
        </p:nvSpPr>
        <p:spPr>
          <a:xfrm>
            <a:off x="804672"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2"/>
                </a:solidFill>
                <a:latin typeface="+mj-lt"/>
                <a:ea typeface="+mj-ea"/>
                <a:cs typeface="+mj-cs"/>
              </a:rPr>
              <a:t>Business Objective – Problem Statement</a:t>
            </a:r>
          </a:p>
        </p:txBody>
      </p:sp>
      <p:grpSp>
        <p:nvGrpSpPr>
          <p:cNvPr id="29" name="Group 2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0" name="Freeform: Shape 2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30D5E32D-9D89-2508-43C0-057468ACD812}"/>
              </a:ext>
            </a:extLst>
          </p:cNvPr>
          <p:cNvGrpSpPr/>
          <p:nvPr/>
        </p:nvGrpSpPr>
        <p:grpSpPr>
          <a:xfrm>
            <a:off x="5818239" y="2257006"/>
            <a:ext cx="5985349" cy="3317648"/>
            <a:chOff x="7708392" y="2861598"/>
            <a:chExt cx="4142232" cy="2058347"/>
          </a:xfrm>
        </p:grpSpPr>
        <p:sp>
          <p:nvSpPr>
            <p:cNvPr id="5" name="Rectangle: Rounded Corners 36">
              <a:extLst>
                <a:ext uri="{FF2B5EF4-FFF2-40B4-BE49-F238E27FC236}">
                  <a16:creationId xmlns:a16="http://schemas.microsoft.com/office/drawing/2014/main" id="{5DEE101B-4248-4D58-A84D-D2DD4FC8713B}"/>
                </a:ext>
              </a:extLst>
            </p:cNvPr>
            <p:cNvSpPr/>
            <p:nvPr/>
          </p:nvSpPr>
          <p:spPr>
            <a:xfrm>
              <a:off x="7737702" y="4338472"/>
              <a:ext cx="543365" cy="306978"/>
            </a:xfrm>
            <a:prstGeom prst="roundRect">
              <a:avLst/>
            </a:prstGeom>
            <a:solidFill>
              <a:srgbClr val="C0000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6" name="Rectangle: Rounded Corners 37">
              <a:extLst>
                <a:ext uri="{FF2B5EF4-FFF2-40B4-BE49-F238E27FC236}">
                  <a16:creationId xmlns:a16="http://schemas.microsoft.com/office/drawing/2014/main" id="{8F004C31-D4C7-4935-8EFC-70C1FCB52068}"/>
                </a:ext>
              </a:extLst>
            </p:cNvPr>
            <p:cNvSpPr/>
            <p:nvPr/>
          </p:nvSpPr>
          <p:spPr>
            <a:xfrm>
              <a:off x="7737702" y="3000824"/>
              <a:ext cx="543365" cy="306978"/>
            </a:xfrm>
            <a:prstGeom prst="roundRect">
              <a:avLst/>
            </a:prstGeom>
            <a:solidFill>
              <a:srgbClr val="C0000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7" name="Rectangle 6">
              <a:extLst>
                <a:ext uri="{FF2B5EF4-FFF2-40B4-BE49-F238E27FC236}">
                  <a16:creationId xmlns:a16="http://schemas.microsoft.com/office/drawing/2014/main" id="{60E2D169-5C4D-4D7C-B0FB-88C7903F3383}"/>
                </a:ext>
              </a:extLst>
            </p:cNvPr>
            <p:cNvSpPr/>
            <p:nvPr/>
          </p:nvSpPr>
          <p:spPr>
            <a:xfrm>
              <a:off x="8538003" y="2861598"/>
              <a:ext cx="3312620" cy="728324"/>
            </a:xfrm>
            <a:prstGeom prst="rect">
              <a:avLst/>
            </a:prstGeom>
            <a:solidFill>
              <a:schemeClr val="bg1"/>
            </a:solidFill>
            <a:ln w="12700" cap="flat" cmpd="sng" algn="ctr">
              <a:solidFill>
                <a:srgbClr val="4472C4">
                  <a:shade val="50000"/>
                </a:srgbClr>
              </a:solidFill>
              <a:prstDash val="solid"/>
              <a:miter lim="800000"/>
            </a:ln>
            <a:effectLst/>
          </p:spPr>
          <p:txBody>
            <a:bodyPr rtlCol="0" anchor="ctr"/>
            <a:lstStyle/>
            <a:p>
              <a:pPr marL="171450" indent="-171450" algn="just" defTabSz="342900">
                <a:lnSpc>
                  <a:spcPct val="200000"/>
                </a:lnSpc>
                <a:spcAft>
                  <a:spcPts val="600"/>
                </a:spcAft>
                <a:buFont typeface="Wingdings" panose="05000000000000000000" pitchFamily="2" charset="2"/>
                <a:buChar char="v"/>
                <a:defRPr/>
              </a:pPr>
              <a:r>
                <a:rPr lang="en-US" sz="1000" kern="1200">
                  <a:solidFill>
                    <a:srgbClr val="202124"/>
                  </a:solidFill>
                  <a:latin typeface="arial" panose="020B0604020202020204" pitchFamily="34" charset="0"/>
                  <a:ea typeface="+mn-ea"/>
                  <a:cs typeface="+mn-cs"/>
                </a:rPr>
                <a:t>Offering too much information</a:t>
              </a:r>
            </a:p>
            <a:p>
              <a:pPr marL="171450" indent="-171450" algn="just" defTabSz="342900">
                <a:lnSpc>
                  <a:spcPct val="200000"/>
                </a:lnSpc>
                <a:spcAft>
                  <a:spcPts val="600"/>
                </a:spcAft>
                <a:buFont typeface="Wingdings" panose="05000000000000000000" pitchFamily="2" charset="2"/>
                <a:buChar char="v"/>
                <a:defRPr/>
              </a:pPr>
              <a:r>
                <a:rPr lang="en-US" sz="1000" kern="1200">
                  <a:solidFill>
                    <a:srgbClr val="202124"/>
                  </a:solidFill>
                  <a:latin typeface="arial" panose="020B0604020202020204" pitchFamily="34" charset="0"/>
                  <a:ea typeface="+mn-ea"/>
                  <a:cs typeface="+mn-cs"/>
                </a:rPr>
                <a:t>Displaying unclear metrics</a:t>
              </a:r>
              <a:endParaRPr lang="en-US" sz="2000" b="0" i="0">
                <a:solidFill>
                  <a:srgbClr val="202124"/>
                </a:solidFill>
                <a:effectLst/>
                <a:latin typeface="arial" panose="020B0604020202020204" pitchFamily="34" charset="0"/>
              </a:endParaRPr>
            </a:p>
          </p:txBody>
        </p:sp>
        <p:sp>
          <p:nvSpPr>
            <p:cNvPr id="8" name="Rectangle 7">
              <a:extLst>
                <a:ext uri="{FF2B5EF4-FFF2-40B4-BE49-F238E27FC236}">
                  <a16:creationId xmlns:a16="http://schemas.microsoft.com/office/drawing/2014/main" id="{52925CF2-3D93-4F82-BF86-52F9D70F7419}"/>
                </a:ext>
              </a:extLst>
            </p:cNvPr>
            <p:cNvSpPr/>
            <p:nvPr/>
          </p:nvSpPr>
          <p:spPr>
            <a:xfrm>
              <a:off x="8538004" y="3990296"/>
              <a:ext cx="3312620" cy="929649"/>
            </a:xfrm>
            <a:prstGeom prst="rect">
              <a:avLst/>
            </a:prstGeom>
            <a:solidFill>
              <a:schemeClr val="bg1">
                <a:lumMod val="95000"/>
              </a:schemeClr>
            </a:solidFill>
            <a:ln w="12700" cap="flat" cmpd="sng" algn="ctr">
              <a:solidFill>
                <a:srgbClr val="4472C4">
                  <a:shade val="50000"/>
                </a:srgbClr>
              </a:solidFill>
              <a:prstDash val="solid"/>
              <a:miter lim="800000"/>
            </a:ln>
            <a:effectLst/>
          </p:spPr>
          <p:txBody>
            <a:bodyPr rtlCol="0" anchor="ctr"/>
            <a:lstStyle/>
            <a:p>
              <a:pPr marL="171450" indent="-171450" algn="just" defTabSz="342900">
                <a:spcAft>
                  <a:spcPts val="600"/>
                </a:spcAft>
                <a:buFont typeface="Wingdings" panose="05000000000000000000" pitchFamily="2" charset="2"/>
                <a:buChar char="v"/>
                <a:defRPr/>
              </a:pPr>
              <a:r>
                <a:rPr lang="en-US" sz="800" kern="1200">
                  <a:solidFill>
                    <a:srgbClr val="202124"/>
                  </a:solidFill>
                  <a:latin typeface="arial" panose="020B0604020202020204" pitchFamily="34" charset="0"/>
                  <a:ea typeface="+mn-ea"/>
                  <a:cs typeface="+mn-cs"/>
                </a:rPr>
                <a:t>To find or analyze the insights details within an Collateral Education  data. </a:t>
              </a:r>
            </a:p>
            <a:p>
              <a:pPr marL="171450" indent="-171450" algn="just" defTabSz="342900">
                <a:spcAft>
                  <a:spcPts val="600"/>
                </a:spcAft>
                <a:buFont typeface="Wingdings" panose="05000000000000000000" pitchFamily="2" charset="2"/>
                <a:buChar char="v"/>
                <a:defRPr/>
              </a:pPr>
              <a:endParaRPr lang="en-US" sz="800" kern="1200">
                <a:solidFill>
                  <a:srgbClr val="202124"/>
                </a:solidFill>
                <a:latin typeface="arial" panose="020B0604020202020204" pitchFamily="34" charset="0"/>
                <a:ea typeface="+mn-ea"/>
                <a:cs typeface="+mn-cs"/>
              </a:endParaRPr>
            </a:p>
            <a:p>
              <a:pPr marL="171450" indent="-171450" algn="just" defTabSz="342900">
                <a:spcAft>
                  <a:spcPts val="600"/>
                </a:spcAft>
                <a:buFont typeface="Wingdings" panose="05000000000000000000" pitchFamily="2" charset="2"/>
                <a:buChar char="v"/>
                <a:defRPr/>
              </a:pPr>
              <a:r>
                <a:rPr lang="en-US" sz="800" kern="1200">
                  <a:solidFill>
                    <a:srgbClr val="202124"/>
                  </a:solidFill>
                  <a:latin typeface="arial" panose="020B0604020202020204" pitchFamily="34" charset="0"/>
                  <a:ea typeface="+mn-ea"/>
                  <a:cs typeface="+mn-cs"/>
                </a:rPr>
                <a:t>To transform and clean the data into a data model and create charts or graphs to provide visuals of the data. </a:t>
              </a:r>
              <a:endParaRPr lang="en-IN" sz="1600" b="1" kern="0">
                <a:solidFill>
                  <a:prstClr val="black"/>
                </a:solidFill>
              </a:endParaRPr>
            </a:p>
          </p:txBody>
        </p:sp>
        <p:sp>
          <p:nvSpPr>
            <p:cNvPr id="13" name="TextBox 12">
              <a:extLst>
                <a:ext uri="{FF2B5EF4-FFF2-40B4-BE49-F238E27FC236}">
                  <a16:creationId xmlns:a16="http://schemas.microsoft.com/office/drawing/2014/main" id="{CF1F2882-F311-4379-899A-0736F09177D0}"/>
                </a:ext>
              </a:extLst>
            </p:cNvPr>
            <p:cNvSpPr txBox="1"/>
            <p:nvPr/>
          </p:nvSpPr>
          <p:spPr>
            <a:xfrm>
              <a:off x="7708392" y="2989355"/>
              <a:ext cx="572675" cy="461665"/>
            </a:xfrm>
            <a:prstGeom prst="rect">
              <a:avLst/>
            </a:prstGeom>
            <a:noFill/>
          </p:spPr>
          <p:txBody>
            <a:bodyPr wrap="square" rtlCol="0">
              <a:spAutoFit/>
            </a:bodyPr>
            <a:lstStyle/>
            <a:p>
              <a:pPr algn="ctr" defTabSz="342900">
                <a:spcAft>
                  <a:spcPts val="600"/>
                </a:spcAft>
              </a:pPr>
              <a:r>
                <a:rPr lang="en-US" sz="800" b="1" kern="1200">
                  <a:solidFill>
                    <a:prstClr val="white"/>
                  </a:solidFill>
                  <a:latin typeface="Calibri" panose="020F0502020204030204"/>
                  <a:ea typeface="+mn-ea"/>
                  <a:cs typeface="+mn-cs"/>
                </a:rPr>
                <a:t>Problem Statements</a:t>
              </a:r>
              <a:endParaRPr lang="en-IN" sz="1600" b="1">
                <a:solidFill>
                  <a:prstClr val="white"/>
                </a:solidFill>
                <a:latin typeface="Calibri" panose="020F0502020204030204"/>
              </a:endParaRPr>
            </a:p>
          </p:txBody>
        </p:sp>
        <p:sp>
          <p:nvSpPr>
            <p:cNvPr id="14" name="TextBox 13">
              <a:extLst>
                <a:ext uri="{FF2B5EF4-FFF2-40B4-BE49-F238E27FC236}">
                  <a16:creationId xmlns:a16="http://schemas.microsoft.com/office/drawing/2014/main" id="{82204171-18EA-4C73-AA8C-E990D90405ED}"/>
                </a:ext>
              </a:extLst>
            </p:cNvPr>
            <p:cNvSpPr txBox="1"/>
            <p:nvPr/>
          </p:nvSpPr>
          <p:spPr>
            <a:xfrm>
              <a:off x="7710610" y="4371575"/>
              <a:ext cx="577279" cy="338554"/>
            </a:xfrm>
            <a:prstGeom prst="rect">
              <a:avLst/>
            </a:prstGeom>
            <a:noFill/>
          </p:spPr>
          <p:txBody>
            <a:bodyPr wrap="square" rtlCol="0">
              <a:spAutoFit/>
            </a:bodyPr>
            <a:lstStyle/>
            <a:p>
              <a:pPr algn="ctr" defTabSz="342900">
                <a:spcAft>
                  <a:spcPts val="600"/>
                </a:spcAft>
              </a:pPr>
              <a:r>
                <a:rPr lang="en-US" sz="800" b="1" kern="1200">
                  <a:solidFill>
                    <a:prstClr val="white"/>
                  </a:solidFill>
                  <a:latin typeface="Calibri" panose="020F0502020204030204"/>
                  <a:ea typeface="+mn-ea"/>
                  <a:cs typeface="+mn-cs"/>
                </a:rPr>
                <a:t>Objectives</a:t>
              </a:r>
              <a:endParaRPr lang="en-IN" sz="1600" b="1">
                <a:solidFill>
                  <a:prstClr val="white"/>
                </a:solidFill>
                <a:latin typeface="Calibri" panose="020F0502020204030204"/>
              </a:endParaRPr>
            </a:p>
          </p:txBody>
        </p:sp>
        <p:sp>
          <p:nvSpPr>
            <p:cNvPr id="15" name="Arrow: Down 46">
              <a:extLst>
                <a:ext uri="{FF2B5EF4-FFF2-40B4-BE49-F238E27FC236}">
                  <a16:creationId xmlns:a16="http://schemas.microsoft.com/office/drawing/2014/main" id="{92210802-BD05-4A13-AB92-6D379D19BDF1}"/>
                </a:ext>
              </a:extLst>
            </p:cNvPr>
            <p:cNvSpPr/>
            <p:nvPr/>
          </p:nvSpPr>
          <p:spPr>
            <a:xfrm>
              <a:off x="10070589" y="3657314"/>
              <a:ext cx="256495" cy="314465"/>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8" name="Arrow: Right 49">
              <a:extLst>
                <a:ext uri="{FF2B5EF4-FFF2-40B4-BE49-F238E27FC236}">
                  <a16:creationId xmlns:a16="http://schemas.microsoft.com/office/drawing/2014/main" id="{E539BE08-AED0-4197-9C4A-8BB1FB1B75DB}"/>
                </a:ext>
              </a:extLst>
            </p:cNvPr>
            <p:cNvSpPr/>
            <p:nvPr/>
          </p:nvSpPr>
          <p:spPr>
            <a:xfrm>
              <a:off x="8332204" y="3058876"/>
              <a:ext cx="147176" cy="139042"/>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9" name="Arrow: Right 50">
              <a:extLst>
                <a:ext uri="{FF2B5EF4-FFF2-40B4-BE49-F238E27FC236}">
                  <a16:creationId xmlns:a16="http://schemas.microsoft.com/office/drawing/2014/main" id="{0CCBC573-B402-4201-AE4E-5BC4206E6754}"/>
                </a:ext>
              </a:extLst>
            </p:cNvPr>
            <p:cNvSpPr/>
            <p:nvPr/>
          </p:nvSpPr>
          <p:spPr>
            <a:xfrm>
              <a:off x="8332204" y="4390613"/>
              <a:ext cx="147176" cy="150901"/>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grpSp>
    </p:spTree>
    <p:extLst>
      <p:ext uri="{BB962C8B-B14F-4D97-AF65-F5344CB8AC3E}">
        <p14:creationId xmlns:p14="http://schemas.microsoft.com/office/powerpoint/2010/main" val="74571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7DAF1A-7AD6-4EAC-BDAD-916D2E3C9CC5}"/>
              </a:ext>
            </a:extLst>
          </p:cNvPr>
          <p:cNvSpPr txBox="1">
            <a:spLocks/>
          </p:cNvSpPr>
          <p:nvPr/>
        </p:nvSpPr>
        <p:spPr>
          <a:xfrm>
            <a:off x="4491380" y="928292"/>
            <a:ext cx="3924436"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US" sz="2400" dirty="0">
                <a:solidFill>
                  <a:schemeClr val="tx1"/>
                </a:solidFill>
                <a:latin typeface="Poppins Medium" panose="00000600000000000000" pitchFamily="50" charset="0"/>
                <a:cs typeface="Poppins Medium" panose="00000600000000000000" pitchFamily="50" charset="0"/>
              </a:rPr>
              <a:t>Solution  Methodology</a:t>
            </a:r>
          </a:p>
        </p:txBody>
      </p:sp>
      <p:sp>
        <p:nvSpPr>
          <p:cNvPr id="6" name="Rectangle: Rounded Corners 38">
            <a:extLst>
              <a:ext uri="{FF2B5EF4-FFF2-40B4-BE49-F238E27FC236}">
                <a16:creationId xmlns:a16="http://schemas.microsoft.com/office/drawing/2014/main" id="{90A884E3-3FB4-4B3D-8B4F-21A83C0D67A0}"/>
              </a:ext>
            </a:extLst>
          </p:cNvPr>
          <p:cNvSpPr/>
          <p:nvPr/>
        </p:nvSpPr>
        <p:spPr>
          <a:xfrm>
            <a:off x="2816542" y="1714062"/>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7" name="Rectangle: Rounded Corners 39">
            <a:extLst>
              <a:ext uri="{FF2B5EF4-FFF2-40B4-BE49-F238E27FC236}">
                <a16:creationId xmlns:a16="http://schemas.microsoft.com/office/drawing/2014/main" id="{92A337C1-31CB-4DF4-BFED-8DDBFF4D6F95}"/>
              </a:ext>
            </a:extLst>
          </p:cNvPr>
          <p:cNvSpPr/>
          <p:nvPr/>
        </p:nvSpPr>
        <p:spPr>
          <a:xfrm>
            <a:off x="5754647" y="1714062"/>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8" name="Rectangle: Rounded Corners 40">
            <a:extLst>
              <a:ext uri="{FF2B5EF4-FFF2-40B4-BE49-F238E27FC236}">
                <a16:creationId xmlns:a16="http://schemas.microsoft.com/office/drawing/2014/main" id="{DC86A53E-1050-41E7-A70E-6BF58B8D8E0A}"/>
              </a:ext>
            </a:extLst>
          </p:cNvPr>
          <p:cNvSpPr/>
          <p:nvPr/>
        </p:nvSpPr>
        <p:spPr>
          <a:xfrm>
            <a:off x="8233815" y="1724554"/>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9" name="Rectangle 8">
            <a:extLst>
              <a:ext uri="{FF2B5EF4-FFF2-40B4-BE49-F238E27FC236}">
                <a16:creationId xmlns:a16="http://schemas.microsoft.com/office/drawing/2014/main" id="{E07DBAC3-426E-4264-92A2-2197F35FE6E6}"/>
              </a:ext>
            </a:extLst>
          </p:cNvPr>
          <p:cNvSpPr/>
          <p:nvPr/>
        </p:nvSpPr>
        <p:spPr>
          <a:xfrm>
            <a:off x="7826188" y="4001918"/>
            <a:ext cx="2394137" cy="319861"/>
          </a:xfrm>
          <a:prstGeom prst="rect">
            <a:avLst/>
          </a:prstGeom>
          <a:solidFill>
            <a:schemeClr val="bg1"/>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400" b="1" kern="0" dirty="0">
              <a:latin typeface="Calibri" panose="020F0502020204030204"/>
            </a:endParaRPr>
          </a:p>
        </p:txBody>
      </p:sp>
      <p:sp>
        <p:nvSpPr>
          <p:cNvPr id="12" name="Rectangle 11">
            <a:extLst>
              <a:ext uri="{FF2B5EF4-FFF2-40B4-BE49-F238E27FC236}">
                <a16:creationId xmlns:a16="http://schemas.microsoft.com/office/drawing/2014/main" id="{51BC7546-0625-4C19-9B1A-15311DBE1611}"/>
              </a:ext>
            </a:extLst>
          </p:cNvPr>
          <p:cNvSpPr/>
          <p:nvPr/>
        </p:nvSpPr>
        <p:spPr>
          <a:xfrm>
            <a:off x="2321278" y="2416750"/>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r>
              <a:rPr lang="en-IN" sz="2000" kern="0" dirty="0">
                <a:solidFill>
                  <a:prstClr val="white"/>
                </a:solidFill>
                <a:latin typeface="Calibri" panose="020F0502020204030204"/>
              </a:rPr>
              <a:t>Plan</a:t>
            </a:r>
          </a:p>
        </p:txBody>
      </p:sp>
      <p:sp>
        <p:nvSpPr>
          <p:cNvPr id="13" name="Rectangle 12">
            <a:extLst>
              <a:ext uri="{FF2B5EF4-FFF2-40B4-BE49-F238E27FC236}">
                <a16:creationId xmlns:a16="http://schemas.microsoft.com/office/drawing/2014/main" id="{06C20304-7EC9-4781-91E9-DA6DA318BD1E}"/>
              </a:ext>
            </a:extLst>
          </p:cNvPr>
          <p:cNvSpPr/>
          <p:nvPr/>
        </p:nvSpPr>
        <p:spPr>
          <a:xfrm>
            <a:off x="2321277" y="3378198"/>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r>
              <a:rPr lang="en-IN" kern="0" dirty="0">
                <a:solidFill>
                  <a:prstClr val="white"/>
                </a:solidFill>
                <a:latin typeface="Calibri" panose="020F0502020204030204"/>
              </a:rPr>
              <a:t>Requirements gathering and prototype</a:t>
            </a:r>
          </a:p>
        </p:txBody>
      </p:sp>
      <p:sp>
        <p:nvSpPr>
          <p:cNvPr id="14" name="Rectangle 13">
            <a:extLst>
              <a:ext uri="{FF2B5EF4-FFF2-40B4-BE49-F238E27FC236}">
                <a16:creationId xmlns:a16="http://schemas.microsoft.com/office/drawing/2014/main" id="{317CF152-7617-43B3-885C-7C47AE0BCC8F}"/>
              </a:ext>
            </a:extLst>
          </p:cNvPr>
          <p:cNvSpPr/>
          <p:nvPr/>
        </p:nvSpPr>
        <p:spPr>
          <a:xfrm>
            <a:off x="2321277" y="5280143"/>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r>
              <a:rPr lang="en-IN" sz="2000" kern="0" dirty="0">
                <a:solidFill>
                  <a:prstClr val="white"/>
                </a:solidFill>
                <a:latin typeface="Calibri" panose="020F0502020204030204"/>
              </a:rPr>
              <a:t>Build and validate</a:t>
            </a:r>
          </a:p>
        </p:txBody>
      </p:sp>
      <p:sp>
        <p:nvSpPr>
          <p:cNvPr id="15" name="Arrow: Down 47">
            <a:extLst>
              <a:ext uri="{FF2B5EF4-FFF2-40B4-BE49-F238E27FC236}">
                <a16:creationId xmlns:a16="http://schemas.microsoft.com/office/drawing/2014/main" id="{31E32BA1-6A32-4E29-BFBA-AF746C3CC520}"/>
              </a:ext>
            </a:extLst>
          </p:cNvPr>
          <p:cNvSpPr/>
          <p:nvPr/>
        </p:nvSpPr>
        <p:spPr>
          <a:xfrm>
            <a:off x="3469242" y="3079888"/>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6" name="Arrow: Down 48">
            <a:extLst>
              <a:ext uri="{FF2B5EF4-FFF2-40B4-BE49-F238E27FC236}">
                <a16:creationId xmlns:a16="http://schemas.microsoft.com/office/drawing/2014/main" id="{B4F5003B-B11B-4E6E-87AF-3106C0591FE5}"/>
              </a:ext>
            </a:extLst>
          </p:cNvPr>
          <p:cNvSpPr/>
          <p:nvPr/>
        </p:nvSpPr>
        <p:spPr>
          <a:xfrm>
            <a:off x="3469242" y="4002358"/>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7" name="Rectangle 16">
            <a:extLst>
              <a:ext uri="{FF2B5EF4-FFF2-40B4-BE49-F238E27FC236}">
                <a16:creationId xmlns:a16="http://schemas.microsoft.com/office/drawing/2014/main" id="{A2890E25-04A8-4191-88D5-6CF610E706BF}"/>
              </a:ext>
            </a:extLst>
          </p:cNvPr>
          <p:cNvSpPr/>
          <p:nvPr/>
        </p:nvSpPr>
        <p:spPr>
          <a:xfrm>
            <a:off x="7822310" y="2590801"/>
            <a:ext cx="2398015" cy="2800767"/>
          </a:xfrm>
          <a:prstGeom prst="rect">
            <a:avLst/>
          </a:prstGeom>
          <a:solidFill>
            <a:schemeClr val="bg1"/>
          </a:solidFill>
          <a:ln>
            <a:solidFill>
              <a:srgbClr val="002060"/>
            </a:solidFill>
          </a:ln>
        </p:spPr>
        <p:txBody>
          <a:bodyPr wrap="square">
            <a:spAutoFit/>
          </a:bodyPr>
          <a:lstStyle/>
          <a:p>
            <a:pPr marL="342900" lvl="0" indent="-342900" algn="ctr" defTabSz="685800">
              <a:buFont typeface="Wingdings" panose="05000000000000000000" pitchFamily="2" charset="2"/>
              <a:buChar char="v"/>
              <a:defRPr/>
            </a:pPr>
            <a:r>
              <a:rPr lang="en-US" sz="1600" dirty="0">
                <a:solidFill>
                  <a:srgbClr val="202124"/>
                </a:solidFill>
                <a:latin typeface="arial" panose="020B0604020202020204" pitchFamily="34" charset="0"/>
              </a:rPr>
              <a:t>To find or analyze the insights details within an Collateral Education  data. </a:t>
            </a:r>
          </a:p>
          <a:p>
            <a:pPr marL="342900" lvl="0" indent="-342900" algn="just" defTabSz="685800">
              <a:buFont typeface="Wingdings" panose="05000000000000000000" pitchFamily="2" charset="2"/>
              <a:buChar char="v"/>
              <a:defRPr/>
            </a:pPr>
            <a:endParaRPr lang="en-US" sz="1600" dirty="0">
              <a:solidFill>
                <a:srgbClr val="202124"/>
              </a:solidFill>
              <a:latin typeface="arial" panose="020B0604020202020204" pitchFamily="34" charset="0"/>
            </a:endParaRPr>
          </a:p>
          <a:p>
            <a:pPr marL="342900" lvl="0" indent="-342900" algn="ctr" defTabSz="685800">
              <a:buFont typeface="Wingdings" panose="05000000000000000000" pitchFamily="2" charset="2"/>
              <a:buChar char="v"/>
              <a:defRPr/>
            </a:pPr>
            <a:r>
              <a:rPr lang="en-US" sz="1600" b="0" i="0" dirty="0">
                <a:solidFill>
                  <a:srgbClr val="202124"/>
                </a:solidFill>
                <a:effectLst/>
                <a:latin typeface="arial" panose="020B0604020202020204" pitchFamily="34" charset="0"/>
              </a:rPr>
              <a:t>To transform and clean the data into a data model and create charts or graphs to provide visuals of the data. </a:t>
            </a:r>
            <a:endParaRPr lang="en-IN" sz="1600" b="1" kern="0" dirty="0">
              <a:solidFill>
                <a:prstClr val="black"/>
              </a:solidFill>
            </a:endParaRPr>
          </a:p>
        </p:txBody>
      </p:sp>
      <p:sp>
        <p:nvSpPr>
          <p:cNvPr id="19" name="Rectangle 18">
            <a:extLst>
              <a:ext uri="{FF2B5EF4-FFF2-40B4-BE49-F238E27FC236}">
                <a16:creationId xmlns:a16="http://schemas.microsoft.com/office/drawing/2014/main" id="{13F3519C-6F22-4F4B-9178-E1ECAC4260F7}"/>
              </a:ext>
            </a:extLst>
          </p:cNvPr>
          <p:cNvSpPr/>
          <p:nvPr/>
        </p:nvSpPr>
        <p:spPr>
          <a:xfrm>
            <a:off x="2326341" y="4316507"/>
            <a:ext cx="2494851" cy="586712"/>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r>
              <a:rPr lang="en-IN" sz="2000" kern="0" dirty="0">
                <a:solidFill>
                  <a:prstClr val="white"/>
                </a:solidFill>
                <a:latin typeface="Calibri" panose="020F0502020204030204"/>
              </a:rPr>
              <a:t>Design</a:t>
            </a:r>
          </a:p>
        </p:txBody>
      </p:sp>
      <p:sp>
        <p:nvSpPr>
          <p:cNvPr id="20" name="Arrow: Down 53">
            <a:extLst>
              <a:ext uri="{FF2B5EF4-FFF2-40B4-BE49-F238E27FC236}">
                <a16:creationId xmlns:a16="http://schemas.microsoft.com/office/drawing/2014/main" id="{94841C1D-1F03-4E65-97F2-BFF3789E7FDC}"/>
              </a:ext>
            </a:extLst>
          </p:cNvPr>
          <p:cNvSpPr/>
          <p:nvPr/>
        </p:nvSpPr>
        <p:spPr>
          <a:xfrm>
            <a:off x="3494087" y="4961473"/>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21" name="TextBox 20">
            <a:extLst>
              <a:ext uri="{FF2B5EF4-FFF2-40B4-BE49-F238E27FC236}">
                <a16:creationId xmlns:a16="http://schemas.microsoft.com/office/drawing/2014/main" id="{866DE305-D6B9-4184-A1E2-79E02B8ECD5D}"/>
              </a:ext>
            </a:extLst>
          </p:cNvPr>
          <p:cNvSpPr txBox="1"/>
          <p:nvPr/>
        </p:nvSpPr>
        <p:spPr>
          <a:xfrm>
            <a:off x="2881798" y="1721665"/>
            <a:ext cx="1267391"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Solution Methodology</a:t>
            </a:r>
            <a:endParaRPr lang="en-IN" sz="1500" b="1" dirty="0">
              <a:solidFill>
                <a:prstClr val="black"/>
              </a:solidFill>
              <a:latin typeface="Calibri" panose="020F0502020204030204"/>
            </a:endParaRPr>
          </a:p>
        </p:txBody>
      </p:sp>
      <p:sp>
        <p:nvSpPr>
          <p:cNvPr id="22" name="TextBox 21">
            <a:extLst>
              <a:ext uri="{FF2B5EF4-FFF2-40B4-BE49-F238E27FC236}">
                <a16:creationId xmlns:a16="http://schemas.microsoft.com/office/drawing/2014/main" id="{FB345298-E9BA-411F-BFD8-488ED76395BF}"/>
              </a:ext>
            </a:extLst>
          </p:cNvPr>
          <p:cNvSpPr txBox="1"/>
          <p:nvPr/>
        </p:nvSpPr>
        <p:spPr>
          <a:xfrm>
            <a:off x="5808626" y="1747735"/>
            <a:ext cx="1243978"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Technology Enablers</a:t>
            </a:r>
            <a:endParaRPr lang="en-IN" sz="150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3E5DCDD3-55A6-404C-A485-781107945FA5}"/>
              </a:ext>
            </a:extLst>
          </p:cNvPr>
          <p:cNvSpPr txBox="1"/>
          <p:nvPr/>
        </p:nvSpPr>
        <p:spPr>
          <a:xfrm>
            <a:off x="8323312" y="1751973"/>
            <a:ext cx="1283600"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Realized Objectives</a:t>
            </a:r>
            <a:endParaRPr lang="en-IN" sz="1500" b="1" dirty="0">
              <a:solidFill>
                <a:prstClr val="black"/>
              </a:solidFill>
              <a:latin typeface="Calibri" panose="020F0502020204030204"/>
            </a:endParaRPr>
          </a:p>
        </p:txBody>
      </p:sp>
      <p:sp>
        <p:nvSpPr>
          <p:cNvPr id="24" name="Rectangle 23">
            <a:extLst>
              <a:ext uri="{FF2B5EF4-FFF2-40B4-BE49-F238E27FC236}">
                <a16:creationId xmlns:a16="http://schemas.microsoft.com/office/drawing/2014/main" id="{32EBB1DE-CBF6-49A2-81BD-AA2B662D2BF1}"/>
              </a:ext>
            </a:extLst>
          </p:cNvPr>
          <p:cNvSpPr/>
          <p:nvPr/>
        </p:nvSpPr>
        <p:spPr>
          <a:xfrm>
            <a:off x="5272345" y="2416749"/>
            <a:ext cx="2301994" cy="36009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r>
              <a:rPr lang="en-IN" sz="2000" b="1" kern="0" dirty="0">
                <a:solidFill>
                  <a:prstClr val="white"/>
                </a:solidFill>
                <a:latin typeface="Arial" panose="020B0604020202020204" pitchFamily="34" charset="0"/>
                <a:cs typeface="Arial" panose="020B0604020202020204" pitchFamily="34" charset="0"/>
              </a:rPr>
              <a:t>POWERBI</a:t>
            </a:r>
          </a:p>
        </p:txBody>
      </p:sp>
      <p:cxnSp>
        <p:nvCxnSpPr>
          <p:cNvPr id="26" name="Straight Connector 25">
            <a:extLst>
              <a:ext uri="{FF2B5EF4-FFF2-40B4-BE49-F238E27FC236}">
                <a16:creationId xmlns:a16="http://schemas.microsoft.com/office/drawing/2014/main" id="{026EE057-A80E-4DF2-951A-670872FCB1BA}"/>
              </a:ext>
            </a:extLst>
          </p:cNvPr>
          <p:cNvCxnSpPr>
            <a:cxnSpLocks/>
          </p:cNvCxnSpPr>
          <p:nvPr/>
        </p:nvCxnSpPr>
        <p:spPr>
          <a:xfrm>
            <a:off x="5015880" y="1779980"/>
            <a:ext cx="0" cy="4326316"/>
          </a:xfrm>
          <a:prstGeom prst="line">
            <a:avLst/>
          </a:prstGeom>
          <a:noFill/>
          <a:ln w="6350" cap="flat" cmpd="sng" algn="ctr">
            <a:solidFill>
              <a:srgbClr val="4472C4"/>
            </a:solidFill>
            <a:prstDash val="solid"/>
            <a:miter lim="800000"/>
          </a:ln>
          <a:effectLst/>
        </p:spPr>
      </p:cxnSp>
      <p:cxnSp>
        <p:nvCxnSpPr>
          <p:cNvPr id="27" name="Straight Connector 26">
            <a:extLst>
              <a:ext uri="{FF2B5EF4-FFF2-40B4-BE49-F238E27FC236}">
                <a16:creationId xmlns:a16="http://schemas.microsoft.com/office/drawing/2014/main" id="{AA42DAE3-D475-4BDB-B6FA-21AD0404520E}"/>
              </a:ext>
            </a:extLst>
          </p:cNvPr>
          <p:cNvCxnSpPr>
            <a:cxnSpLocks/>
          </p:cNvCxnSpPr>
          <p:nvPr/>
        </p:nvCxnSpPr>
        <p:spPr>
          <a:xfrm>
            <a:off x="7737930" y="1752958"/>
            <a:ext cx="0" cy="4353339"/>
          </a:xfrm>
          <a:prstGeom prst="line">
            <a:avLst/>
          </a:prstGeom>
          <a:noFill/>
          <a:ln w="6350" cap="flat" cmpd="sng" algn="ctr">
            <a:solidFill>
              <a:srgbClr val="4472C4"/>
            </a:solidFill>
            <a:prstDash val="solid"/>
            <a:miter lim="800000"/>
          </a:ln>
          <a:effectLst/>
        </p:spPr>
      </p:cxnSp>
    </p:spTree>
    <p:extLst>
      <p:ext uri="{BB962C8B-B14F-4D97-AF65-F5344CB8AC3E}">
        <p14:creationId xmlns:p14="http://schemas.microsoft.com/office/powerpoint/2010/main" val="241847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6A69F6-AB23-4EED-BCCC-09012D13929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1524000" y="1122362"/>
            <a:ext cx="9144000" cy="2900518"/>
          </a:xfrm>
        </p:spPr>
        <p:txBody>
          <a:bodyPr vert="horz" lIns="91440" tIns="45720" rIns="91440" bIns="45720" rtlCol="0" anchor="b" anchorCtr="1">
            <a:normAutofit/>
          </a:bodyPr>
          <a:lstStyle/>
          <a:p>
            <a:pPr lvl="0" algn="ctr"/>
            <a:br>
              <a:rPr lang="en-US" sz="6000">
                <a:solidFill>
                  <a:srgbClr val="FFFFFF"/>
                </a:solidFill>
              </a:rPr>
            </a:br>
            <a:r>
              <a:rPr lang="en-US" sz="6000">
                <a:solidFill>
                  <a:srgbClr val="FFFFFF"/>
                </a:solidFill>
              </a:rPr>
              <a:t>Data Preparation and Consolidation</a:t>
            </a:r>
          </a:p>
        </p:txBody>
      </p:sp>
    </p:spTree>
    <p:extLst>
      <p:ext uri="{BB962C8B-B14F-4D97-AF65-F5344CB8AC3E}">
        <p14:creationId xmlns:p14="http://schemas.microsoft.com/office/powerpoint/2010/main" val="10229572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A9CAF60-98F0-4EDC-97F0-92EBBAD8AD5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1524000" y="1122362"/>
            <a:ext cx="9144000" cy="2900518"/>
          </a:xfrm>
        </p:spPr>
        <p:txBody>
          <a:bodyPr vert="horz" lIns="91440" tIns="45720" rIns="91440" bIns="45720" rtlCol="0" anchor="b" anchorCtr="1">
            <a:normAutofit/>
          </a:bodyPr>
          <a:lstStyle/>
          <a:p>
            <a:pPr lvl="0" algn="ctr"/>
            <a:br>
              <a:rPr lang="en-US" sz="6000">
                <a:solidFill>
                  <a:srgbClr val="FFFFFF"/>
                </a:solidFill>
              </a:rPr>
            </a:br>
            <a:r>
              <a:rPr lang="en-US" sz="6000">
                <a:solidFill>
                  <a:srgbClr val="FFFFFF"/>
                </a:solidFill>
              </a:rPr>
              <a:t>Data Preparation and Consolidation</a:t>
            </a:r>
          </a:p>
        </p:txBody>
      </p:sp>
    </p:spTree>
    <p:extLst>
      <p:ext uri="{BB962C8B-B14F-4D97-AF65-F5344CB8AC3E}">
        <p14:creationId xmlns:p14="http://schemas.microsoft.com/office/powerpoint/2010/main" val="30548095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D87B47-1556-4293-92B3-C754E0813F1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1524000" y="1122362"/>
            <a:ext cx="9144000" cy="2900518"/>
          </a:xfrm>
        </p:spPr>
        <p:txBody>
          <a:bodyPr vert="horz" lIns="91440" tIns="45720" rIns="91440" bIns="45720" rtlCol="0" anchor="b" anchorCtr="1">
            <a:normAutofit/>
          </a:bodyPr>
          <a:lstStyle/>
          <a:p>
            <a:pPr lvl="0" algn="ctr"/>
            <a:br>
              <a:rPr lang="en-US" sz="6000">
                <a:solidFill>
                  <a:srgbClr val="FFFFFF"/>
                </a:solidFill>
              </a:rPr>
            </a:br>
            <a:r>
              <a:rPr lang="en-US" sz="6000">
                <a:solidFill>
                  <a:srgbClr val="FFFFFF"/>
                </a:solidFill>
              </a:rPr>
              <a:t>Data Preparation and Consolidation</a:t>
            </a:r>
          </a:p>
        </p:txBody>
      </p:sp>
    </p:spTree>
    <p:extLst>
      <p:ext uri="{BB962C8B-B14F-4D97-AF65-F5344CB8AC3E}">
        <p14:creationId xmlns:p14="http://schemas.microsoft.com/office/powerpoint/2010/main" val="36655661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A4CACB0-DBA0-4BA5-AFF4-860D2E51DEE9}"/>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1122362"/>
            <a:ext cx="10515600" cy="2900518"/>
          </a:xfrm>
        </p:spPr>
        <p:txBody>
          <a:bodyPr vert="horz" lIns="91440" tIns="45720" rIns="91440" bIns="45720" rtlCol="0" anchor="b" anchorCtr="1">
            <a:normAutofit/>
          </a:bodyPr>
          <a:lstStyle/>
          <a:p>
            <a:pPr lvl="0" algn="ctr"/>
            <a:br>
              <a:rPr lang="en-US">
                <a:solidFill>
                  <a:srgbClr val="FFFFFF"/>
                </a:solidFill>
              </a:rPr>
            </a:br>
            <a:r>
              <a:rPr lang="en-US">
                <a:solidFill>
                  <a:srgbClr val="FFFFFF"/>
                </a:solidFill>
              </a:rPr>
              <a:t>Data Preparation and Consolidation</a:t>
            </a:r>
          </a:p>
        </p:txBody>
      </p:sp>
    </p:spTree>
    <p:extLst>
      <p:ext uri="{BB962C8B-B14F-4D97-AF65-F5344CB8AC3E}">
        <p14:creationId xmlns:p14="http://schemas.microsoft.com/office/powerpoint/2010/main" val="359483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53887B9-431E-416A-A099-86986C985FA2}"/>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838200" y="1122362"/>
            <a:ext cx="10515600" cy="2900518"/>
          </a:xfrm>
        </p:spPr>
        <p:txBody>
          <a:bodyPr vert="horz" lIns="91440" tIns="45720" rIns="91440" bIns="45720" rtlCol="0" anchor="b" anchorCtr="1">
            <a:normAutofit/>
          </a:bodyPr>
          <a:lstStyle/>
          <a:p>
            <a:pPr lvl="0" algn="ctr"/>
            <a:br>
              <a:rPr lang="en-US">
                <a:solidFill>
                  <a:srgbClr val="FFFFFF"/>
                </a:solidFill>
              </a:rPr>
            </a:br>
            <a:r>
              <a:rPr lang="en-US">
                <a:solidFill>
                  <a:srgbClr val="FFFFFF"/>
                </a:solidFill>
              </a:rPr>
              <a:t>Data Preparation and Consolidation</a:t>
            </a:r>
          </a:p>
        </p:txBody>
      </p:sp>
    </p:spTree>
    <p:extLst>
      <p:ext uri="{BB962C8B-B14F-4D97-AF65-F5344CB8AC3E}">
        <p14:creationId xmlns:p14="http://schemas.microsoft.com/office/powerpoint/2010/main" val="31870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450</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arial</vt:lpstr>
      <vt:lpstr>arial</vt:lpstr>
      <vt:lpstr>Calibri</vt:lpstr>
      <vt:lpstr>Calibri Light</vt:lpstr>
      <vt:lpstr>Poppins Medium</vt:lpstr>
      <vt:lpstr>Wingdings</vt:lpstr>
      <vt:lpstr>Office Theme</vt:lpstr>
      <vt:lpstr>PowerPoint Presentation</vt:lpstr>
      <vt:lpstr>PowerPoint Presentation</vt:lpstr>
      <vt:lpstr>PowerPoint Presentation</vt:lpstr>
      <vt:lpstr>PowerPoint Presentation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Neelanjan Chakraborty</cp:lastModifiedBy>
  <cp:revision>25</cp:revision>
  <dcterms:created xsi:type="dcterms:W3CDTF">2020-10-23T11:51:57Z</dcterms:created>
  <dcterms:modified xsi:type="dcterms:W3CDTF">2023-06-30T15:33:19Z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2023-06-30T06:40:27Z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e5e2f6b8-41d3-4eff-b612-8a53c9a3bb0f</vt:lpwstr>
  </property>
  <property fmtid="{D5CDD505-2E9C-101B-9397-08002B2CF9AE}" pid="7" name="MSIP_Label_defa4170-0d19-0005-0004-bc88714345d2_ActionId">
    <vt:lpwstr>d221e8da-13da-4014-b025-4e3c851a8564</vt:lpwstr>
  </property>
  <property fmtid="{D5CDD505-2E9C-101B-9397-08002B2CF9AE}" pid="8" name="MSIP_Label_defa4170-0d19-0005-0004-bc88714345d2_ContentBits">
    <vt:lpwstr>0</vt:lpwstr>
  </property>
</Properties>
</file>