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72" r:id="rId15"/>
    <p:sldId id="275" r:id="rId16"/>
    <p:sldId id="276" r:id="rId17"/>
    <p:sldId id="277" r:id="rId18"/>
  </p:sldIdLst>
  <p:sldSz cx="12192000" cy="6858000"/>
  <p:notesSz cx="6858000" cy="9144000"/>
  <p:embeddedFontLst>
    <p:embeddedFont>
      <p:font typeface="Archivo Narrow" panose="020B0604020202020204" charset="0"/>
      <p:regular r:id="rId20"/>
      <p:bold r:id="rId21"/>
      <p:italic r:id="rId22"/>
      <p:boldItalic r:id="rId23"/>
    </p:embeddedFont>
    <p:embeddedFont>
      <p:font typeface="Archivo Narrow Medium" panose="020B0604020202020204" charset="0"/>
      <p:regular r:id="rId24"/>
      <p:bold r:id="rId25"/>
      <p:italic r:id="rId26"/>
      <p:boldItalic r:id="rId27"/>
    </p:embeddedFont>
    <p:embeddedFont>
      <p:font typeface="Georgia" panose="02040502050405020303" pitchFamily="18" charset="0"/>
      <p:regular r:id="rId28"/>
      <p:bold r:id="rId29"/>
      <p:italic r:id="rId30"/>
      <p:boldItalic r:id="rId31"/>
    </p:embeddedFont>
    <p:embeddedFont>
      <p:font typeface="IBM Plex Sans Condensed" panose="020B0506050203000203" pitchFamily="34" charset="0"/>
      <p:regular r:id="rId32"/>
      <p:bold r:id="rId33"/>
      <p:italic r:id="rId34"/>
      <p:boldItalic r:id="rId35"/>
    </p:embeddedFont>
    <p:embeddedFont>
      <p:font typeface="Yellowtail"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varScale="1">
        <p:scale>
          <a:sx n="81" d="100"/>
          <a:sy n="81" d="100"/>
        </p:scale>
        <p:origin x="725"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e4883a03be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e4883a03be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g2e4883a03be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ec46cc012e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ec46cc012e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2ec46cc012e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
          <p:cNvSpPr txBox="1">
            <a:spLocks noGrp="1"/>
          </p:cNvSpPr>
          <p:nvPr>
            <p:ph type="ctrTitle"/>
          </p:nvPr>
        </p:nvSpPr>
        <p:spPr>
          <a:xfrm>
            <a:off x="415600" y="1886797"/>
            <a:ext cx="11360700" cy="18429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1" name="Google Shape;2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22" name="Google Shape;22;p2"/>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3" name="Google Shape;23;p2"/>
          <p:cNvSpPr/>
          <p:nvPr/>
        </p:nvSpPr>
        <p:spPr>
          <a:xfrm>
            <a:off x="-9450" y="-30350"/>
            <a:ext cx="12216600" cy="737100"/>
          </a:xfrm>
          <a:prstGeom prst="rect">
            <a:avLst/>
          </a:prstGeom>
          <a:solidFill>
            <a:srgbClr val="0C5394"/>
          </a:solidFill>
          <a:ln w="9525" cap="flat" cmpd="sng">
            <a:solidFill>
              <a:srgbClr val="0C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24" name="Google Shape;24;p2"/>
          <p:cNvSpPr/>
          <p:nvPr/>
        </p:nvSpPr>
        <p:spPr>
          <a:xfrm>
            <a:off x="-9325" y="154075"/>
            <a:ext cx="12209100" cy="1282500"/>
          </a:xfrm>
          <a:prstGeom prst="roundRect">
            <a:avLst>
              <a:gd name="adj" fmla="val 10177"/>
            </a:avLst>
          </a:prstGeom>
          <a:solidFill>
            <a:srgbClr val="0C5394"/>
          </a:solidFill>
          <a:ln w="9525" cap="flat" cmpd="sng">
            <a:solidFill>
              <a:srgbClr val="0C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25" name="Google Shape;25;p2"/>
          <p:cNvSpPr/>
          <p:nvPr/>
        </p:nvSpPr>
        <p:spPr>
          <a:xfrm>
            <a:off x="10763550" y="-30350"/>
            <a:ext cx="868800" cy="1467000"/>
          </a:xfrm>
          <a:prstGeom prst="parallelogram">
            <a:avLst>
              <a:gd name="adj" fmla="val 57856"/>
            </a:avLst>
          </a:prstGeom>
          <a:solidFill>
            <a:srgbClr val="D2AE6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26" name="Google Shape;26;p2"/>
          <p:cNvSpPr/>
          <p:nvPr/>
        </p:nvSpPr>
        <p:spPr>
          <a:xfrm>
            <a:off x="7714000" y="-30350"/>
            <a:ext cx="3841800" cy="1488900"/>
          </a:xfrm>
          <a:prstGeom prst="parallelogram">
            <a:avLst>
              <a:gd name="adj" fmla="val 33925"/>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pic>
        <p:nvPicPr>
          <p:cNvPr id="27" name="Google Shape;27;p2"/>
          <p:cNvPicPr preferRelativeResize="0"/>
          <p:nvPr/>
        </p:nvPicPr>
        <p:blipFill>
          <a:blip r:embed="rId2">
            <a:alphaModFix/>
          </a:blip>
          <a:stretch>
            <a:fillRect/>
          </a:stretch>
        </p:blipFill>
        <p:spPr>
          <a:xfrm>
            <a:off x="8118017" y="408211"/>
            <a:ext cx="2828175" cy="899725"/>
          </a:xfrm>
          <a:prstGeom prst="rect">
            <a:avLst/>
          </a:prstGeom>
          <a:noFill/>
          <a:ln>
            <a:noFill/>
          </a:ln>
        </p:spPr>
      </p:pic>
      <p:sp>
        <p:nvSpPr>
          <p:cNvPr id="28" name="Google Shape;28;p2"/>
          <p:cNvSpPr/>
          <p:nvPr/>
        </p:nvSpPr>
        <p:spPr>
          <a:xfrm>
            <a:off x="-9325" y="6604519"/>
            <a:ext cx="12216600" cy="259800"/>
          </a:xfrm>
          <a:prstGeom prst="rect">
            <a:avLst/>
          </a:prstGeom>
          <a:solidFill>
            <a:srgbClr val="0C5394"/>
          </a:solidFill>
          <a:ln w="9525" cap="flat" cmpd="sng">
            <a:solidFill>
              <a:srgbClr val="0C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29" name="Google Shape;29;p2"/>
          <p:cNvSpPr/>
          <p:nvPr/>
        </p:nvSpPr>
        <p:spPr>
          <a:xfrm>
            <a:off x="-9325" y="5899575"/>
            <a:ext cx="12216600" cy="737100"/>
          </a:xfrm>
          <a:prstGeom prst="roundRect">
            <a:avLst>
              <a:gd name="adj" fmla="val 10177"/>
            </a:avLst>
          </a:prstGeom>
          <a:solidFill>
            <a:srgbClr val="0C5394"/>
          </a:solidFill>
          <a:ln w="9525" cap="flat" cmpd="sng">
            <a:solidFill>
              <a:srgbClr val="0C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30" name="Google Shape;30;p2"/>
          <p:cNvSpPr txBox="1"/>
          <p:nvPr/>
        </p:nvSpPr>
        <p:spPr>
          <a:xfrm>
            <a:off x="381000" y="5899575"/>
            <a:ext cx="3810000" cy="96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a:solidFill>
                  <a:srgbClr val="D2AE6C"/>
                </a:solidFill>
                <a:latin typeface="Archivo Narrow"/>
                <a:ea typeface="Archivo Narrow"/>
                <a:cs typeface="Archivo Narrow"/>
                <a:sym typeface="Archivo Narrow"/>
              </a:rPr>
              <a:t>Mission</a:t>
            </a:r>
            <a:endParaRPr sz="1500" b="1">
              <a:solidFill>
                <a:srgbClr val="D2AE6C"/>
              </a:solidFill>
              <a:latin typeface="Archivo Narrow"/>
              <a:ea typeface="Archivo Narrow"/>
              <a:cs typeface="Archivo Narrow"/>
              <a:sym typeface="Archivo Narrow"/>
            </a:endParaRPr>
          </a:p>
          <a:p>
            <a:pPr marL="0" lvl="0" indent="0" algn="ctr" rtl="0">
              <a:spcBef>
                <a:spcPts val="0"/>
              </a:spcBef>
              <a:spcAft>
                <a:spcPts val="0"/>
              </a:spcAft>
              <a:buNone/>
            </a:pPr>
            <a:r>
              <a:rPr lang="en-GB" sz="1200">
                <a:solidFill>
                  <a:schemeClr val="lt1"/>
                </a:solidFill>
                <a:latin typeface="Archivo Narrow Medium"/>
                <a:ea typeface="Archivo Narrow Medium"/>
                <a:cs typeface="Archivo Narrow Medium"/>
                <a:sym typeface="Archivo Narrow Medium"/>
              </a:rPr>
              <a:t>Christ University is a nurturing ground for an individual’s holistic development to make effective contribution</a:t>
            </a:r>
            <a:endParaRPr sz="1200">
              <a:solidFill>
                <a:schemeClr val="lt1"/>
              </a:solidFill>
              <a:latin typeface="Archivo Narrow Medium"/>
              <a:ea typeface="Archivo Narrow Medium"/>
              <a:cs typeface="Archivo Narrow Medium"/>
              <a:sym typeface="Archivo Narrow Medium"/>
            </a:endParaRPr>
          </a:p>
          <a:p>
            <a:pPr marL="0" lvl="0" indent="0" algn="ctr" rtl="0">
              <a:spcBef>
                <a:spcPts val="0"/>
              </a:spcBef>
              <a:spcAft>
                <a:spcPts val="0"/>
              </a:spcAft>
              <a:buNone/>
            </a:pPr>
            <a:r>
              <a:rPr lang="en-GB" sz="1200">
                <a:solidFill>
                  <a:schemeClr val="lt1"/>
                </a:solidFill>
                <a:latin typeface="Archivo Narrow Medium"/>
                <a:ea typeface="Archivo Narrow Medium"/>
                <a:cs typeface="Archivo Narrow Medium"/>
                <a:sym typeface="Archivo Narrow Medium"/>
              </a:rPr>
              <a:t>to the society in a dynamic environment</a:t>
            </a:r>
            <a:endParaRPr sz="1200">
              <a:solidFill>
                <a:schemeClr val="lt1"/>
              </a:solidFill>
              <a:latin typeface="Archivo Narrow Medium"/>
              <a:ea typeface="Archivo Narrow Medium"/>
              <a:cs typeface="Archivo Narrow Medium"/>
              <a:sym typeface="Archivo Narrow Medium"/>
            </a:endParaRPr>
          </a:p>
        </p:txBody>
      </p:sp>
      <p:sp>
        <p:nvSpPr>
          <p:cNvPr id="31" name="Google Shape;31;p2"/>
          <p:cNvSpPr txBox="1"/>
          <p:nvPr/>
        </p:nvSpPr>
        <p:spPr>
          <a:xfrm>
            <a:off x="4191000" y="5899575"/>
            <a:ext cx="38100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a:solidFill>
                  <a:srgbClr val="D2AE6C"/>
                </a:solidFill>
                <a:latin typeface="Archivo Narrow"/>
                <a:ea typeface="Archivo Narrow"/>
                <a:cs typeface="Archivo Narrow"/>
                <a:sym typeface="Archivo Narrow"/>
              </a:rPr>
              <a:t>Vision</a:t>
            </a:r>
            <a:endParaRPr sz="1500" b="1">
              <a:solidFill>
                <a:srgbClr val="D2AE6C"/>
              </a:solidFill>
              <a:latin typeface="Archivo Narrow"/>
              <a:ea typeface="Archivo Narrow"/>
              <a:cs typeface="Archivo Narrow"/>
              <a:sym typeface="Archivo Narrow"/>
            </a:endParaRPr>
          </a:p>
          <a:p>
            <a:pPr marL="0" lvl="0" indent="0" algn="ctr" rtl="0">
              <a:spcBef>
                <a:spcPts val="0"/>
              </a:spcBef>
              <a:spcAft>
                <a:spcPts val="0"/>
              </a:spcAft>
              <a:buNone/>
            </a:pPr>
            <a:r>
              <a:rPr lang="en-GB" sz="1200">
                <a:solidFill>
                  <a:schemeClr val="lt1"/>
                </a:solidFill>
                <a:latin typeface="Archivo Narrow Medium"/>
                <a:ea typeface="Archivo Narrow Medium"/>
                <a:cs typeface="Archivo Narrow Medium"/>
                <a:sym typeface="Archivo Narrow Medium"/>
              </a:rPr>
              <a:t>Excellence and Service</a:t>
            </a:r>
            <a:endParaRPr sz="1200">
              <a:solidFill>
                <a:schemeClr val="lt1"/>
              </a:solidFill>
              <a:latin typeface="Archivo Narrow Medium"/>
              <a:ea typeface="Archivo Narrow Medium"/>
              <a:cs typeface="Archivo Narrow Medium"/>
              <a:sym typeface="Archivo Narrow Medium"/>
            </a:endParaRPr>
          </a:p>
        </p:txBody>
      </p:sp>
      <p:sp>
        <p:nvSpPr>
          <p:cNvPr id="32" name="Google Shape;32;p2"/>
          <p:cNvSpPr txBox="1"/>
          <p:nvPr/>
        </p:nvSpPr>
        <p:spPr>
          <a:xfrm>
            <a:off x="8572600" y="5899575"/>
            <a:ext cx="2983200" cy="96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b="1">
                <a:solidFill>
                  <a:srgbClr val="D2AE6C"/>
                </a:solidFill>
                <a:latin typeface="Archivo Narrow"/>
                <a:ea typeface="Archivo Narrow"/>
                <a:cs typeface="Archivo Narrow"/>
                <a:sym typeface="Archivo Narrow"/>
              </a:rPr>
              <a:t>Core Values</a:t>
            </a:r>
            <a:endParaRPr sz="1500" b="1">
              <a:solidFill>
                <a:srgbClr val="D2AE6C"/>
              </a:solidFill>
              <a:latin typeface="Archivo Narrow"/>
              <a:ea typeface="Archivo Narrow"/>
              <a:cs typeface="Archivo Narrow"/>
              <a:sym typeface="Archivo Narrow"/>
            </a:endParaRPr>
          </a:p>
          <a:p>
            <a:pPr marL="0" lvl="0" indent="0" algn="ctr" rtl="0">
              <a:spcBef>
                <a:spcPts val="0"/>
              </a:spcBef>
              <a:spcAft>
                <a:spcPts val="0"/>
              </a:spcAft>
              <a:buNone/>
            </a:pPr>
            <a:r>
              <a:rPr lang="en-GB" sz="1200">
                <a:solidFill>
                  <a:schemeClr val="lt1"/>
                </a:solidFill>
                <a:latin typeface="Archivo Narrow Medium"/>
                <a:ea typeface="Archivo Narrow Medium"/>
                <a:cs typeface="Archivo Narrow Medium"/>
                <a:sym typeface="Archivo Narrow Medium"/>
              </a:rPr>
              <a:t>Faith in God |  Moral Uprightness</a:t>
            </a:r>
            <a:endParaRPr sz="1200">
              <a:solidFill>
                <a:schemeClr val="lt1"/>
              </a:solidFill>
              <a:latin typeface="Archivo Narrow Medium"/>
              <a:ea typeface="Archivo Narrow Medium"/>
              <a:cs typeface="Archivo Narrow Medium"/>
              <a:sym typeface="Archivo Narrow Medium"/>
            </a:endParaRPr>
          </a:p>
          <a:p>
            <a:pPr marL="0" lvl="0" indent="0" algn="ctr" rtl="0">
              <a:spcBef>
                <a:spcPts val="0"/>
              </a:spcBef>
              <a:spcAft>
                <a:spcPts val="0"/>
              </a:spcAft>
              <a:buNone/>
            </a:pPr>
            <a:r>
              <a:rPr lang="en-GB" sz="1200">
                <a:solidFill>
                  <a:schemeClr val="lt1"/>
                </a:solidFill>
                <a:latin typeface="Archivo Narrow Medium"/>
                <a:ea typeface="Archivo Narrow Medium"/>
                <a:cs typeface="Archivo Narrow Medium"/>
                <a:sym typeface="Archivo Narrow Medium"/>
              </a:rPr>
              <a:t> Love of Fellow Beings |  Social Responsibility</a:t>
            </a:r>
            <a:br>
              <a:rPr lang="en-GB" sz="1200">
                <a:solidFill>
                  <a:schemeClr val="lt1"/>
                </a:solidFill>
                <a:latin typeface="Archivo Narrow Medium"/>
                <a:ea typeface="Archivo Narrow Medium"/>
                <a:cs typeface="Archivo Narrow Medium"/>
                <a:sym typeface="Archivo Narrow Medium"/>
              </a:rPr>
            </a:br>
            <a:r>
              <a:rPr lang="en-GB" sz="1200">
                <a:solidFill>
                  <a:schemeClr val="lt1"/>
                </a:solidFill>
                <a:latin typeface="Archivo Narrow Medium"/>
                <a:ea typeface="Archivo Narrow Medium"/>
                <a:cs typeface="Archivo Narrow Medium"/>
                <a:sym typeface="Archivo Narrow Medium"/>
              </a:rPr>
              <a:t>Pursuit of Excellence</a:t>
            </a:r>
            <a:endParaRPr sz="1200">
              <a:solidFill>
                <a:schemeClr val="lt1"/>
              </a:solidFill>
              <a:latin typeface="Archivo Narrow Medium"/>
              <a:ea typeface="Archivo Narrow Medium"/>
              <a:cs typeface="Archivo Narrow Medium"/>
              <a:sym typeface="Archivo Narrow Medium"/>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6"/>
        <p:cNvGrpSpPr/>
        <p:nvPr/>
      </p:nvGrpSpPr>
      <p:grpSpPr>
        <a:xfrm>
          <a:off x="0" y="0"/>
          <a:ext cx="0" cy="0"/>
          <a:chOff x="0" y="0"/>
          <a:chExt cx="0" cy="0"/>
        </a:xfrm>
      </p:grpSpPr>
      <p:sp>
        <p:nvSpPr>
          <p:cNvPr id="67" name="Google Shape;67;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16000"/>
              <a:buNone/>
              <a:defRPr sz="16000"/>
            </a:lvl1pPr>
            <a:lvl2pPr lvl="1" algn="ctr" rtl="0">
              <a:spcBef>
                <a:spcPts val="0"/>
              </a:spcBef>
              <a:spcAft>
                <a:spcPts val="0"/>
              </a:spcAft>
              <a:buSzPts val="16000"/>
              <a:buNone/>
              <a:defRPr sz="16000"/>
            </a:lvl2pPr>
            <a:lvl3pPr lvl="2" algn="ctr" rtl="0">
              <a:spcBef>
                <a:spcPts val="0"/>
              </a:spcBef>
              <a:spcAft>
                <a:spcPts val="0"/>
              </a:spcAft>
              <a:buSzPts val="16000"/>
              <a:buNone/>
              <a:defRPr sz="16000"/>
            </a:lvl3pPr>
            <a:lvl4pPr lvl="3" algn="ctr" rtl="0">
              <a:spcBef>
                <a:spcPts val="0"/>
              </a:spcBef>
              <a:spcAft>
                <a:spcPts val="0"/>
              </a:spcAft>
              <a:buSzPts val="16000"/>
              <a:buNone/>
              <a:defRPr sz="16000"/>
            </a:lvl4pPr>
            <a:lvl5pPr lvl="4" algn="ctr" rtl="0">
              <a:spcBef>
                <a:spcPts val="0"/>
              </a:spcBef>
              <a:spcAft>
                <a:spcPts val="0"/>
              </a:spcAft>
              <a:buSzPts val="16000"/>
              <a:buNone/>
              <a:defRPr sz="16000"/>
            </a:lvl5pPr>
            <a:lvl6pPr lvl="5" algn="ctr" rtl="0">
              <a:spcBef>
                <a:spcPts val="0"/>
              </a:spcBef>
              <a:spcAft>
                <a:spcPts val="0"/>
              </a:spcAft>
              <a:buSzPts val="16000"/>
              <a:buNone/>
              <a:defRPr sz="16000"/>
            </a:lvl6pPr>
            <a:lvl7pPr lvl="6" algn="ctr" rtl="0">
              <a:spcBef>
                <a:spcPts val="0"/>
              </a:spcBef>
              <a:spcAft>
                <a:spcPts val="0"/>
              </a:spcAft>
              <a:buSzPts val="16000"/>
              <a:buNone/>
              <a:defRPr sz="16000"/>
            </a:lvl7pPr>
            <a:lvl8pPr lvl="7" algn="ctr" rtl="0">
              <a:spcBef>
                <a:spcPts val="0"/>
              </a:spcBef>
              <a:spcAft>
                <a:spcPts val="0"/>
              </a:spcAft>
              <a:buSzPts val="16000"/>
              <a:buNone/>
              <a:defRPr sz="16000"/>
            </a:lvl8pPr>
            <a:lvl9pPr lvl="8" algn="ctr" rtl="0">
              <a:spcBef>
                <a:spcPts val="0"/>
              </a:spcBef>
              <a:spcAft>
                <a:spcPts val="0"/>
              </a:spcAft>
              <a:buSzPts val="16000"/>
              <a:buNone/>
              <a:defRPr sz="16000"/>
            </a:lvl9pPr>
          </a:lstStyle>
          <a:p>
            <a:r>
              <a:t>xx%</a:t>
            </a:r>
          </a:p>
        </p:txBody>
      </p:sp>
      <p:sp>
        <p:nvSpPr>
          <p:cNvPr id="68" name="Google Shape;68;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406400" algn="ctr" rtl="0">
              <a:spcBef>
                <a:spcPts val="0"/>
              </a:spcBef>
              <a:spcAft>
                <a:spcPts val="0"/>
              </a:spcAft>
              <a:buSzPts val="2800"/>
              <a:buChar char="●"/>
              <a:defRPr/>
            </a:lvl1pPr>
            <a:lvl2pPr marL="914400" lvl="1" indent="-393700" algn="ctr" rtl="0">
              <a:spcBef>
                <a:spcPts val="800"/>
              </a:spcBef>
              <a:spcAft>
                <a:spcPts val="0"/>
              </a:spcAft>
              <a:buSzPts val="2600"/>
              <a:buChar char="○"/>
              <a:defRPr/>
            </a:lvl2pPr>
            <a:lvl3pPr marL="1371600" lvl="2" indent="-381000" algn="ctr" rtl="0">
              <a:spcBef>
                <a:spcPts val="800"/>
              </a:spcBef>
              <a:spcAft>
                <a:spcPts val="0"/>
              </a:spcAft>
              <a:buSzPts val="2400"/>
              <a:buChar char="■"/>
              <a:defRPr/>
            </a:lvl3pPr>
            <a:lvl4pPr marL="1828800" lvl="3" indent="-381000" algn="ctr" rtl="0">
              <a:spcBef>
                <a:spcPts val="800"/>
              </a:spcBef>
              <a:spcAft>
                <a:spcPts val="0"/>
              </a:spcAft>
              <a:buSzPts val="2400"/>
              <a:buChar char="●"/>
              <a:defRPr/>
            </a:lvl4pPr>
            <a:lvl5pPr marL="2286000" lvl="4" indent="-381000" algn="ctr" rtl="0">
              <a:spcBef>
                <a:spcPts val="800"/>
              </a:spcBef>
              <a:spcAft>
                <a:spcPts val="0"/>
              </a:spcAft>
              <a:buSzPts val="2400"/>
              <a:buChar char="○"/>
              <a:defRPr/>
            </a:lvl5pPr>
            <a:lvl6pPr marL="2743200" lvl="5" indent="-381000" algn="ctr" rtl="0">
              <a:spcBef>
                <a:spcPts val="800"/>
              </a:spcBef>
              <a:spcAft>
                <a:spcPts val="0"/>
              </a:spcAft>
              <a:buSzPts val="2400"/>
              <a:buChar char="■"/>
              <a:defRPr/>
            </a:lvl6pPr>
            <a:lvl7pPr marL="3200400" lvl="6" indent="-381000" algn="ctr" rtl="0">
              <a:spcBef>
                <a:spcPts val="800"/>
              </a:spcBef>
              <a:spcAft>
                <a:spcPts val="0"/>
              </a:spcAft>
              <a:buSzPts val="2400"/>
              <a:buChar char="●"/>
              <a:defRPr/>
            </a:lvl7pPr>
            <a:lvl8pPr marL="3657600" lvl="7" indent="-381000" algn="ctr" rtl="0">
              <a:spcBef>
                <a:spcPts val="800"/>
              </a:spcBef>
              <a:spcAft>
                <a:spcPts val="0"/>
              </a:spcAft>
              <a:buSzPts val="2400"/>
              <a:buChar char="○"/>
              <a:defRPr/>
            </a:lvl8pPr>
            <a:lvl9pPr marL="4114800" lvl="8" indent="-381000" algn="ctr" rtl="0">
              <a:spcBef>
                <a:spcPts val="800"/>
              </a:spcBef>
              <a:spcAft>
                <a:spcPts val="800"/>
              </a:spcAft>
              <a:buSzPts val="2400"/>
              <a:buChar char="■"/>
              <a:defRPr/>
            </a:lvl9pPr>
          </a:lstStyle>
          <a:p>
            <a:endParaRPr/>
          </a:p>
        </p:txBody>
      </p:sp>
      <p:sp>
        <p:nvSpPr>
          <p:cNvPr id="69" name="Google Shape;69;p11"/>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2"/>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691079" y="725951"/>
            <a:ext cx="10325100" cy="1442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dk2"/>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13"/>
          <p:cNvSpPr txBox="1">
            <a:spLocks noGrp="1"/>
          </p:cNvSpPr>
          <p:nvPr>
            <p:ph type="body" idx="1"/>
          </p:nvPr>
        </p:nvSpPr>
        <p:spPr>
          <a:xfrm>
            <a:off x="691079" y="2340131"/>
            <a:ext cx="10325100" cy="3564300"/>
          </a:xfrm>
          <a:prstGeom prst="rect">
            <a:avLst/>
          </a:prstGeom>
          <a:noFill/>
          <a:ln>
            <a:noFill/>
          </a:ln>
        </p:spPr>
        <p:txBody>
          <a:bodyPr spcFirstLastPara="1" wrap="square" lIns="91425" tIns="45700" rIns="91425" bIns="45700" anchor="t" anchorCtr="0">
            <a:normAutofit/>
          </a:bodyPr>
          <a:lstStyle>
            <a:lvl1pPr marL="457200" lvl="0" indent="-314325" algn="l" rtl="0">
              <a:lnSpc>
                <a:spcPct val="110000"/>
              </a:lnSpc>
              <a:spcBef>
                <a:spcPts val="1000"/>
              </a:spcBef>
              <a:spcAft>
                <a:spcPts val="0"/>
              </a:spcAft>
              <a:buSzPts val="1350"/>
              <a:buChar char="▪"/>
              <a:defRPr/>
            </a:lvl1pPr>
            <a:lvl2pPr marL="914400" lvl="1" indent="-314325" algn="l" rtl="0">
              <a:lnSpc>
                <a:spcPct val="110000"/>
              </a:lnSpc>
              <a:spcBef>
                <a:spcPts val="500"/>
              </a:spcBef>
              <a:spcAft>
                <a:spcPts val="0"/>
              </a:spcAft>
              <a:buSzPts val="1350"/>
              <a:buChar char="▪"/>
              <a:defRPr/>
            </a:lvl2pPr>
            <a:lvl3pPr marL="1371600" lvl="2" indent="-314325" algn="l" rtl="0">
              <a:lnSpc>
                <a:spcPct val="110000"/>
              </a:lnSpc>
              <a:spcBef>
                <a:spcPts val="500"/>
              </a:spcBef>
              <a:spcAft>
                <a:spcPts val="0"/>
              </a:spcAft>
              <a:buSzPts val="1350"/>
              <a:buChar char="▪"/>
              <a:defRPr/>
            </a:lvl3pPr>
            <a:lvl4pPr marL="1828800" lvl="3" indent="-314325" algn="l" rtl="0">
              <a:lnSpc>
                <a:spcPct val="110000"/>
              </a:lnSpc>
              <a:spcBef>
                <a:spcPts val="500"/>
              </a:spcBef>
              <a:spcAft>
                <a:spcPts val="0"/>
              </a:spcAft>
              <a:buSzPts val="1350"/>
              <a:buChar char="▪"/>
              <a:defRPr/>
            </a:lvl4pPr>
            <a:lvl5pPr marL="2286000" lvl="4" indent="-314325" algn="l" rtl="0">
              <a:lnSpc>
                <a:spcPct val="110000"/>
              </a:lnSpc>
              <a:spcBef>
                <a:spcPts val="500"/>
              </a:spcBef>
              <a:spcAft>
                <a:spcPts val="0"/>
              </a:spcAft>
              <a:buSzPts val="135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5" name="Google Shape;75;p13"/>
          <p:cNvSpPr txBox="1">
            <a:spLocks noGrp="1"/>
          </p:cNvSpPr>
          <p:nvPr>
            <p:ph type="sldNum" idx="12"/>
          </p:nvPr>
        </p:nvSpPr>
        <p:spPr>
          <a:xfrm>
            <a:off x="11003649" y="6215870"/>
            <a:ext cx="979200" cy="4170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5" name="Google Shape;35;p3"/>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415600" y="4917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Font typeface="IBM Plex Sans Condensed"/>
              <a:buNone/>
              <a:defRPr>
                <a:latin typeface="IBM Plex Sans Condensed"/>
                <a:ea typeface="IBM Plex Sans Condensed"/>
                <a:cs typeface="IBM Plex Sans Condensed"/>
                <a:sym typeface="IBM Plex Sans Condensed"/>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8" name="Google Shape;38;p4"/>
          <p:cNvSpPr txBox="1">
            <a:spLocks noGrp="1"/>
          </p:cNvSpPr>
          <p:nvPr>
            <p:ph type="body" idx="1"/>
          </p:nvPr>
        </p:nvSpPr>
        <p:spPr>
          <a:xfrm>
            <a:off x="415600" y="1419388"/>
            <a:ext cx="11360700" cy="4672200"/>
          </a:xfrm>
          <a:prstGeom prst="rect">
            <a:avLst/>
          </a:prstGeom>
        </p:spPr>
        <p:txBody>
          <a:bodyPr spcFirstLastPara="1" wrap="square" lIns="121900" tIns="121900" rIns="121900" bIns="121900" anchor="t" anchorCtr="0">
            <a:noAutofit/>
          </a:bodyPr>
          <a:lstStyle>
            <a:lvl1pPr marL="457200" lvl="0" indent="-406400" rtl="0">
              <a:spcBef>
                <a:spcPts val="0"/>
              </a:spcBef>
              <a:spcAft>
                <a:spcPts val="0"/>
              </a:spcAft>
              <a:buSzPts val="2800"/>
              <a:buFont typeface="IBM Plex Sans Condensed"/>
              <a:buChar char="●"/>
              <a:defRPr>
                <a:latin typeface="IBM Plex Sans Condensed"/>
                <a:ea typeface="IBM Plex Sans Condensed"/>
                <a:cs typeface="IBM Plex Sans Condensed"/>
                <a:sym typeface="IBM Plex Sans Condensed"/>
              </a:defRPr>
            </a:lvl1pPr>
            <a:lvl2pPr marL="914400" lvl="1" indent="-393700" rtl="0">
              <a:spcBef>
                <a:spcPts val="800"/>
              </a:spcBef>
              <a:spcAft>
                <a:spcPts val="0"/>
              </a:spcAft>
              <a:buSzPts val="2600"/>
              <a:buFont typeface="IBM Plex Sans Condensed"/>
              <a:buChar char="○"/>
              <a:defRPr>
                <a:latin typeface="IBM Plex Sans Condensed"/>
                <a:ea typeface="IBM Plex Sans Condensed"/>
                <a:cs typeface="IBM Plex Sans Condensed"/>
                <a:sym typeface="IBM Plex Sans Condensed"/>
              </a:defRPr>
            </a:lvl2pPr>
            <a:lvl3pPr marL="1371600" lvl="2" indent="-381000" rtl="0">
              <a:spcBef>
                <a:spcPts val="800"/>
              </a:spcBef>
              <a:spcAft>
                <a:spcPts val="0"/>
              </a:spcAft>
              <a:buSzPts val="2400"/>
              <a:buFont typeface="IBM Plex Sans Condensed"/>
              <a:buChar char="■"/>
              <a:defRPr>
                <a:latin typeface="IBM Plex Sans Condensed"/>
                <a:ea typeface="IBM Plex Sans Condensed"/>
                <a:cs typeface="IBM Plex Sans Condensed"/>
                <a:sym typeface="IBM Plex Sans Condensed"/>
              </a:defRPr>
            </a:lvl3pPr>
            <a:lvl4pPr marL="1828800" lvl="3" indent="-381000" rtl="0">
              <a:spcBef>
                <a:spcPts val="800"/>
              </a:spcBef>
              <a:spcAft>
                <a:spcPts val="0"/>
              </a:spcAft>
              <a:buSzPts val="2400"/>
              <a:buFont typeface="IBM Plex Sans Condensed"/>
              <a:buChar char="●"/>
              <a:defRPr>
                <a:latin typeface="IBM Plex Sans Condensed"/>
                <a:ea typeface="IBM Plex Sans Condensed"/>
                <a:cs typeface="IBM Plex Sans Condensed"/>
                <a:sym typeface="IBM Plex Sans Condensed"/>
              </a:defRPr>
            </a:lvl4pPr>
            <a:lvl5pPr marL="2286000" lvl="4" indent="-381000" rtl="0">
              <a:spcBef>
                <a:spcPts val="800"/>
              </a:spcBef>
              <a:spcAft>
                <a:spcPts val="0"/>
              </a:spcAft>
              <a:buSzPts val="2400"/>
              <a:buFont typeface="IBM Plex Sans Condensed"/>
              <a:buChar char="○"/>
              <a:defRPr>
                <a:latin typeface="IBM Plex Sans Condensed"/>
                <a:ea typeface="IBM Plex Sans Condensed"/>
                <a:cs typeface="IBM Plex Sans Condensed"/>
                <a:sym typeface="IBM Plex Sans Condensed"/>
              </a:defRPr>
            </a:lvl5pPr>
            <a:lvl6pPr marL="2743200" lvl="5" indent="-381000" rtl="0">
              <a:spcBef>
                <a:spcPts val="800"/>
              </a:spcBef>
              <a:spcAft>
                <a:spcPts val="0"/>
              </a:spcAft>
              <a:buSzPts val="2400"/>
              <a:buFont typeface="IBM Plex Sans Condensed"/>
              <a:buChar char="■"/>
              <a:defRPr>
                <a:latin typeface="IBM Plex Sans Condensed"/>
                <a:ea typeface="IBM Plex Sans Condensed"/>
                <a:cs typeface="IBM Plex Sans Condensed"/>
                <a:sym typeface="IBM Plex Sans Condensed"/>
              </a:defRPr>
            </a:lvl6pPr>
            <a:lvl7pPr marL="3200400" lvl="6" indent="-381000" rtl="0">
              <a:spcBef>
                <a:spcPts val="800"/>
              </a:spcBef>
              <a:spcAft>
                <a:spcPts val="0"/>
              </a:spcAft>
              <a:buSzPts val="2400"/>
              <a:buFont typeface="IBM Plex Sans Condensed"/>
              <a:buChar char="●"/>
              <a:defRPr>
                <a:latin typeface="IBM Plex Sans Condensed"/>
                <a:ea typeface="IBM Plex Sans Condensed"/>
                <a:cs typeface="IBM Plex Sans Condensed"/>
                <a:sym typeface="IBM Plex Sans Condensed"/>
              </a:defRPr>
            </a:lvl7pPr>
            <a:lvl8pPr marL="3657600" lvl="7" indent="-381000" rtl="0">
              <a:spcBef>
                <a:spcPts val="800"/>
              </a:spcBef>
              <a:spcAft>
                <a:spcPts val="0"/>
              </a:spcAft>
              <a:buSzPts val="2400"/>
              <a:buFont typeface="IBM Plex Sans Condensed"/>
              <a:buChar char="○"/>
              <a:defRPr>
                <a:latin typeface="IBM Plex Sans Condensed"/>
                <a:ea typeface="IBM Plex Sans Condensed"/>
                <a:cs typeface="IBM Plex Sans Condensed"/>
                <a:sym typeface="IBM Plex Sans Condensed"/>
              </a:defRPr>
            </a:lvl8pPr>
            <a:lvl9pPr marL="4114800" lvl="8" indent="-381000" rtl="0">
              <a:spcBef>
                <a:spcPts val="800"/>
              </a:spcBef>
              <a:spcAft>
                <a:spcPts val="800"/>
              </a:spcAft>
              <a:buSzPts val="2400"/>
              <a:buFont typeface="IBM Plex Sans Condensed"/>
              <a:buChar char="■"/>
              <a:defRPr>
                <a:latin typeface="IBM Plex Sans Condensed"/>
                <a:ea typeface="IBM Plex Sans Condensed"/>
                <a:cs typeface="IBM Plex Sans Condensed"/>
                <a:sym typeface="IBM Plex Sans Condensed"/>
              </a:defRPr>
            </a:lvl9pPr>
          </a:lstStyle>
          <a:p>
            <a:endParaRPr/>
          </a:p>
        </p:txBody>
      </p:sp>
      <p:sp>
        <p:nvSpPr>
          <p:cNvPr id="39" name="Google Shape;39;p4"/>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40" name="Google Shape;40;p4"/>
          <p:cNvSpPr txBox="1"/>
          <p:nvPr/>
        </p:nvSpPr>
        <p:spPr>
          <a:xfrm>
            <a:off x="11585175" y="6515100"/>
            <a:ext cx="532800" cy="2901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300">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415600" y="5171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 name="Google Shape;43;p5"/>
          <p:cNvSpPr txBox="1">
            <a:spLocks noGrp="1"/>
          </p:cNvSpPr>
          <p:nvPr>
            <p:ph type="body" idx="1"/>
          </p:nvPr>
        </p:nvSpPr>
        <p:spPr>
          <a:xfrm>
            <a:off x="415600" y="1536625"/>
            <a:ext cx="5333100" cy="4751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44" name="Google Shape;44;p5"/>
          <p:cNvSpPr txBox="1">
            <a:spLocks noGrp="1"/>
          </p:cNvSpPr>
          <p:nvPr>
            <p:ph type="body" idx="2"/>
          </p:nvPr>
        </p:nvSpPr>
        <p:spPr>
          <a:xfrm>
            <a:off x="6443200" y="1536625"/>
            <a:ext cx="5333100" cy="4751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45" name="Google Shape;45;p5"/>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46" name="Google Shape;46;p5"/>
          <p:cNvSpPr/>
          <p:nvPr/>
        </p:nvSpPr>
        <p:spPr>
          <a:xfrm rot="10800000">
            <a:off x="-2833" y="-25"/>
            <a:ext cx="122067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415600" y="517167"/>
            <a:ext cx="11360700" cy="7635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9" name="Google Shape;49;p6"/>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15600" y="740800"/>
            <a:ext cx="7078200" cy="1007700"/>
          </a:xfrm>
          <a:prstGeom prst="rect">
            <a:avLst/>
          </a:prstGeom>
        </p:spPr>
        <p:txBody>
          <a:bodyPr spcFirstLastPara="1" wrap="square" lIns="121900" tIns="121900" rIns="121900" bIns="121900" anchor="b" anchorCtr="0">
            <a:no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52" name="Google Shape;52;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3" name="Google Shape;53;p7"/>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4800"/>
              <a:buNone/>
              <a:defRPr sz="48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56" name="Google Shape;56;p8"/>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p:nvPr/>
        </p:nvSpPr>
        <p:spPr>
          <a:xfrm>
            <a:off x="6096000" y="272150"/>
            <a:ext cx="6096000" cy="6136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60" name="Google Shape;60;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Google Shape;61;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406400" rtl="0">
              <a:spcBef>
                <a:spcPts val="0"/>
              </a:spcBef>
              <a:spcAft>
                <a:spcPts val="0"/>
              </a:spcAft>
              <a:buSzPts val="2800"/>
              <a:buChar char="●"/>
              <a:defRPr/>
            </a:lvl1pPr>
            <a:lvl2pPr marL="914400" lvl="1" indent="-393700" rtl="0">
              <a:spcBef>
                <a:spcPts val="800"/>
              </a:spcBef>
              <a:spcAft>
                <a:spcPts val="0"/>
              </a:spcAft>
              <a:buSzPts val="26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62" name="Google Shape;62;p9"/>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p10"/>
          <p:cNvSpPr txBox="1">
            <a:spLocks noGrp="1"/>
          </p:cNvSpPr>
          <p:nvPr>
            <p:ph type="body" idx="1"/>
          </p:nvPr>
        </p:nvSpPr>
        <p:spPr>
          <a:xfrm>
            <a:off x="415600" y="5773325"/>
            <a:ext cx="7998300" cy="635100"/>
          </a:xfrm>
          <a:prstGeom prst="rect">
            <a:avLst/>
          </a:prstGeom>
        </p:spPr>
        <p:txBody>
          <a:bodyPr spcFirstLastPara="1" wrap="square" lIns="121900" tIns="121900" rIns="121900" bIns="121900" anchor="ctr" anchorCtr="0">
            <a:noAutofit/>
          </a:bodyPr>
          <a:lstStyle>
            <a:lvl1pPr marL="457200" lvl="0" indent="-228600" rtl="0">
              <a:lnSpc>
                <a:spcPct val="100000"/>
              </a:lnSpc>
              <a:spcBef>
                <a:spcPts val="0"/>
              </a:spcBef>
              <a:spcAft>
                <a:spcPts val="0"/>
              </a:spcAft>
              <a:buSzPts val="2800"/>
              <a:buNone/>
              <a:defRPr/>
            </a:lvl1pPr>
          </a:lstStyle>
          <a:p>
            <a:endParaRPr/>
          </a:p>
        </p:txBody>
      </p:sp>
      <p:sp>
        <p:nvSpPr>
          <p:cNvPr id="65" name="Google Shape;65;p10"/>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17167"/>
            <a:ext cx="11360700" cy="7635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1pPr>
            <a:lvl2pPr lvl="1"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2pPr>
            <a:lvl3pPr lvl="2"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3pPr>
            <a:lvl4pPr lvl="3"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4pPr>
            <a:lvl5pPr lvl="4"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5pPr>
            <a:lvl6pPr lvl="5"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6pPr>
            <a:lvl7pPr lvl="6"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7pPr>
            <a:lvl8pPr lvl="7"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8pPr>
            <a:lvl9pPr lvl="8" rtl="0">
              <a:spcBef>
                <a:spcPts val="0"/>
              </a:spcBef>
              <a:spcAft>
                <a:spcPts val="0"/>
              </a:spcAft>
              <a:buSzPts val="3200"/>
              <a:buFont typeface="IBM Plex Sans Condensed"/>
              <a:buNone/>
              <a:defRPr sz="3200" b="1">
                <a:latin typeface="IBM Plex Sans Condensed"/>
                <a:ea typeface="IBM Plex Sans Condensed"/>
                <a:cs typeface="IBM Plex Sans Condensed"/>
                <a:sym typeface="IBM Plex Sans Condensed"/>
              </a:defRPr>
            </a:lvl9pPr>
          </a:lstStyle>
          <a:p>
            <a:endParaRPr/>
          </a:p>
        </p:txBody>
      </p:sp>
      <p:sp>
        <p:nvSpPr>
          <p:cNvPr id="11" name="Google Shape;11;p1"/>
          <p:cNvSpPr txBox="1">
            <a:spLocks noGrp="1"/>
          </p:cNvSpPr>
          <p:nvPr>
            <p:ph type="body" idx="1"/>
          </p:nvPr>
        </p:nvSpPr>
        <p:spPr>
          <a:xfrm>
            <a:off x="415600" y="1356875"/>
            <a:ext cx="11360700" cy="4748400"/>
          </a:xfrm>
          <a:prstGeom prst="rect">
            <a:avLst/>
          </a:prstGeom>
          <a:noFill/>
          <a:ln>
            <a:noFill/>
          </a:ln>
        </p:spPr>
        <p:txBody>
          <a:bodyPr spcFirstLastPara="1" wrap="square" lIns="121900" tIns="121900" rIns="121900" bIns="121900" anchor="t" anchorCtr="0">
            <a:noAutofit/>
          </a:bodyPr>
          <a:lstStyle>
            <a:lvl1pPr marL="457200" lvl="0" indent="-406400" rtl="0">
              <a:lnSpc>
                <a:spcPct val="100000"/>
              </a:lnSpc>
              <a:spcBef>
                <a:spcPts val="0"/>
              </a:spcBef>
              <a:spcAft>
                <a:spcPts val="0"/>
              </a:spcAft>
              <a:buSzPts val="2800"/>
              <a:buFont typeface="IBM Plex Sans Condensed"/>
              <a:buChar char="●"/>
              <a:defRPr sz="2800">
                <a:latin typeface="IBM Plex Sans Condensed"/>
                <a:ea typeface="IBM Plex Sans Condensed"/>
                <a:cs typeface="IBM Plex Sans Condensed"/>
                <a:sym typeface="IBM Plex Sans Condensed"/>
              </a:defRPr>
            </a:lvl1pPr>
            <a:lvl2pPr marL="914400" lvl="1" indent="-393700" rtl="0">
              <a:lnSpc>
                <a:spcPct val="100000"/>
              </a:lnSpc>
              <a:spcBef>
                <a:spcPts val="800"/>
              </a:spcBef>
              <a:spcAft>
                <a:spcPts val="0"/>
              </a:spcAft>
              <a:buSzPts val="2600"/>
              <a:buFont typeface="IBM Plex Sans Condensed"/>
              <a:buChar char="○"/>
              <a:defRPr sz="2600">
                <a:latin typeface="IBM Plex Sans Condensed"/>
                <a:ea typeface="IBM Plex Sans Condensed"/>
                <a:cs typeface="IBM Plex Sans Condensed"/>
                <a:sym typeface="IBM Plex Sans Condensed"/>
              </a:defRPr>
            </a:lvl2pPr>
            <a:lvl3pPr marL="1371600" lvl="2" indent="-381000" rtl="0">
              <a:lnSpc>
                <a:spcPct val="100000"/>
              </a:lnSpc>
              <a:spcBef>
                <a:spcPts val="800"/>
              </a:spcBef>
              <a:spcAft>
                <a:spcPts val="0"/>
              </a:spcAft>
              <a:buSzPts val="2400"/>
              <a:buFont typeface="Archivo Narrow"/>
              <a:buChar char="■"/>
              <a:defRPr sz="2400">
                <a:latin typeface="Archivo Narrow"/>
                <a:ea typeface="Archivo Narrow"/>
                <a:cs typeface="Archivo Narrow"/>
                <a:sym typeface="Archivo Narrow"/>
              </a:defRPr>
            </a:lvl3pPr>
            <a:lvl4pPr marL="1828800" lvl="3" indent="-381000" rtl="0">
              <a:lnSpc>
                <a:spcPct val="100000"/>
              </a:lnSpc>
              <a:spcBef>
                <a:spcPts val="800"/>
              </a:spcBef>
              <a:spcAft>
                <a:spcPts val="0"/>
              </a:spcAft>
              <a:buSzPts val="2400"/>
              <a:buFont typeface="Archivo Narrow"/>
              <a:buChar char="●"/>
              <a:defRPr sz="2400">
                <a:latin typeface="Archivo Narrow"/>
                <a:ea typeface="Archivo Narrow"/>
                <a:cs typeface="Archivo Narrow"/>
                <a:sym typeface="Archivo Narrow"/>
              </a:defRPr>
            </a:lvl4pPr>
            <a:lvl5pPr marL="2286000" lvl="4" indent="-381000" rtl="0">
              <a:lnSpc>
                <a:spcPct val="100000"/>
              </a:lnSpc>
              <a:spcBef>
                <a:spcPts val="800"/>
              </a:spcBef>
              <a:spcAft>
                <a:spcPts val="0"/>
              </a:spcAft>
              <a:buSzPts val="2400"/>
              <a:buFont typeface="Archivo Narrow"/>
              <a:buChar char="○"/>
              <a:defRPr sz="2400">
                <a:latin typeface="Archivo Narrow"/>
                <a:ea typeface="Archivo Narrow"/>
                <a:cs typeface="Archivo Narrow"/>
                <a:sym typeface="Archivo Narrow"/>
              </a:defRPr>
            </a:lvl5pPr>
            <a:lvl6pPr marL="2743200" lvl="5" indent="-381000" rtl="0">
              <a:lnSpc>
                <a:spcPct val="100000"/>
              </a:lnSpc>
              <a:spcBef>
                <a:spcPts val="800"/>
              </a:spcBef>
              <a:spcAft>
                <a:spcPts val="0"/>
              </a:spcAft>
              <a:buSzPts val="2400"/>
              <a:buFont typeface="Archivo Narrow"/>
              <a:buChar char="■"/>
              <a:defRPr sz="2400">
                <a:latin typeface="Archivo Narrow"/>
                <a:ea typeface="Archivo Narrow"/>
                <a:cs typeface="Archivo Narrow"/>
                <a:sym typeface="Archivo Narrow"/>
              </a:defRPr>
            </a:lvl6pPr>
            <a:lvl7pPr marL="3200400" lvl="6" indent="-381000" rtl="0">
              <a:lnSpc>
                <a:spcPct val="100000"/>
              </a:lnSpc>
              <a:spcBef>
                <a:spcPts val="800"/>
              </a:spcBef>
              <a:spcAft>
                <a:spcPts val="0"/>
              </a:spcAft>
              <a:buSzPts val="2400"/>
              <a:buFont typeface="Archivo Narrow"/>
              <a:buChar char="●"/>
              <a:defRPr sz="2400">
                <a:latin typeface="Archivo Narrow"/>
                <a:ea typeface="Archivo Narrow"/>
                <a:cs typeface="Archivo Narrow"/>
                <a:sym typeface="Archivo Narrow"/>
              </a:defRPr>
            </a:lvl7pPr>
            <a:lvl8pPr marL="3657600" lvl="7" indent="-381000" rtl="0">
              <a:lnSpc>
                <a:spcPct val="100000"/>
              </a:lnSpc>
              <a:spcBef>
                <a:spcPts val="800"/>
              </a:spcBef>
              <a:spcAft>
                <a:spcPts val="0"/>
              </a:spcAft>
              <a:buSzPts val="2400"/>
              <a:buFont typeface="Archivo Narrow"/>
              <a:buChar char="○"/>
              <a:defRPr sz="2400">
                <a:latin typeface="Archivo Narrow"/>
                <a:ea typeface="Archivo Narrow"/>
                <a:cs typeface="Archivo Narrow"/>
                <a:sym typeface="Archivo Narrow"/>
              </a:defRPr>
            </a:lvl8pPr>
            <a:lvl9pPr marL="4114800" lvl="8" indent="-381000" rtl="0">
              <a:lnSpc>
                <a:spcPct val="100000"/>
              </a:lnSpc>
              <a:spcBef>
                <a:spcPts val="800"/>
              </a:spcBef>
              <a:spcAft>
                <a:spcPts val="800"/>
              </a:spcAft>
              <a:buSzPts val="2400"/>
              <a:buFont typeface="Archivo Narrow"/>
              <a:buChar char="■"/>
              <a:defRPr sz="2400">
                <a:latin typeface="Archivo Narrow"/>
                <a:ea typeface="Archivo Narrow"/>
                <a:cs typeface="Archivo Narrow"/>
                <a:sym typeface="Archivo Narrow"/>
              </a:defRPr>
            </a:lvl9pPr>
          </a:lstStyle>
          <a:p>
            <a:endParaRPr/>
          </a:p>
        </p:txBody>
      </p:sp>
      <p:sp>
        <p:nvSpPr>
          <p:cNvPr id="12" name="Google Shape;12;p1"/>
          <p:cNvSpPr/>
          <p:nvPr/>
        </p:nvSpPr>
        <p:spPr>
          <a:xfrm>
            <a:off x="0" y="-9719"/>
            <a:ext cx="12192000" cy="261900"/>
          </a:xfrm>
          <a:prstGeom prst="rect">
            <a:avLst/>
          </a:prstGeom>
          <a:solidFill>
            <a:srgbClr val="0C5394"/>
          </a:solidFill>
          <a:ln w="9525" cap="flat" cmpd="sng">
            <a:solidFill>
              <a:srgbClr val="0C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13" name="Google Shape;13;p1"/>
          <p:cNvSpPr/>
          <p:nvPr/>
        </p:nvSpPr>
        <p:spPr>
          <a:xfrm>
            <a:off x="0" y="6615550"/>
            <a:ext cx="12192000" cy="261900"/>
          </a:xfrm>
          <a:prstGeom prst="rect">
            <a:avLst/>
          </a:prstGeom>
          <a:solidFill>
            <a:srgbClr val="0C5394"/>
          </a:solidFill>
          <a:ln w="9525" cap="flat" cmpd="sng">
            <a:solidFill>
              <a:srgbClr val="0C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14" name="Google Shape;14;p1"/>
          <p:cNvSpPr/>
          <p:nvPr/>
        </p:nvSpPr>
        <p:spPr>
          <a:xfrm>
            <a:off x="-50" y="6387300"/>
            <a:ext cx="12192000" cy="353400"/>
          </a:xfrm>
          <a:prstGeom prst="roundRect">
            <a:avLst>
              <a:gd name="adj" fmla="val 16667"/>
            </a:avLst>
          </a:prstGeom>
          <a:solidFill>
            <a:srgbClr val="0C5394"/>
          </a:solidFill>
          <a:ln w="9525" cap="flat" cmpd="sng">
            <a:solidFill>
              <a:srgbClr val="0C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Condensed"/>
              <a:ea typeface="IBM Plex Sans Condensed"/>
              <a:cs typeface="IBM Plex Sans Condensed"/>
              <a:sym typeface="IBM Plex Sans Condensed"/>
            </a:endParaRPr>
          </a:p>
        </p:txBody>
      </p:sp>
      <p:sp>
        <p:nvSpPr>
          <p:cNvPr id="15" name="Google Shape;15;p1"/>
          <p:cNvSpPr txBox="1"/>
          <p:nvPr/>
        </p:nvSpPr>
        <p:spPr>
          <a:xfrm rot="-462626">
            <a:off x="8825194" y="6371291"/>
            <a:ext cx="1824597" cy="4311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D2AE6C"/>
                </a:solidFill>
                <a:latin typeface="Yellowtail"/>
                <a:ea typeface="Yellowtail"/>
                <a:cs typeface="Yellowtail"/>
                <a:sym typeface="Yellowtail"/>
              </a:rPr>
              <a:t>Excellence &amp; Service</a:t>
            </a:r>
            <a:endParaRPr sz="1600">
              <a:solidFill>
                <a:srgbClr val="D2AE6C"/>
              </a:solidFill>
              <a:latin typeface="Yellowtail"/>
              <a:ea typeface="Yellowtail"/>
              <a:cs typeface="Yellowtail"/>
              <a:sym typeface="Yellowtail"/>
            </a:endParaRPr>
          </a:p>
        </p:txBody>
      </p:sp>
      <p:sp>
        <p:nvSpPr>
          <p:cNvPr id="16" name="Google Shape;16;p1"/>
          <p:cNvSpPr txBox="1"/>
          <p:nvPr/>
        </p:nvSpPr>
        <p:spPr>
          <a:xfrm rot="1419">
            <a:off x="6067925" y="6448425"/>
            <a:ext cx="29064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a:solidFill>
                  <a:srgbClr val="CCCCCC"/>
                </a:solidFill>
                <a:latin typeface="Archivo Narrow"/>
                <a:ea typeface="Archivo Narrow"/>
                <a:cs typeface="Archivo Narrow"/>
                <a:sym typeface="Archivo Narrow"/>
              </a:rPr>
              <a:t>CHRIST (Deemed to be University)</a:t>
            </a:r>
            <a:endParaRPr>
              <a:solidFill>
                <a:srgbClr val="CCCCCC"/>
              </a:solidFill>
              <a:latin typeface="Archivo Narrow"/>
              <a:ea typeface="Archivo Narrow"/>
              <a:cs typeface="Archivo Narrow"/>
              <a:sym typeface="Archivo Narrow"/>
            </a:endParaRPr>
          </a:p>
        </p:txBody>
      </p:sp>
      <p:sp>
        <p:nvSpPr>
          <p:cNvPr id="17" name="Google Shape;17;p1"/>
          <p:cNvSpPr txBox="1">
            <a:spLocks noGrp="1"/>
          </p:cNvSpPr>
          <p:nvPr>
            <p:ph type="sldNum" idx="12"/>
          </p:nvPr>
        </p:nvSpPr>
        <p:spPr>
          <a:xfrm>
            <a:off x="11220400" y="6408364"/>
            <a:ext cx="731700" cy="401400"/>
          </a:xfrm>
          <a:prstGeom prst="rect">
            <a:avLst/>
          </a:prstGeom>
          <a:noFill/>
          <a:ln>
            <a:noFill/>
          </a:ln>
        </p:spPr>
        <p:txBody>
          <a:bodyPr spcFirstLastPara="1" wrap="square" lIns="121900" tIns="121900" rIns="121900" bIns="121900" anchor="ctr" anchorCtr="0">
            <a:noAutofit/>
          </a:bodyPr>
          <a:lstStyle>
            <a:lvl1pPr lvl="0" algn="r" rtl="0">
              <a:buNone/>
              <a:defRPr sz="1200">
                <a:solidFill>
                  <a:srgbClr val="FFFFFF"/>
                </a:solidFill>
              </a:defRPr>
            </a:lvl1pPr>
            <a:lvl2pPr lvl="1" algn="r" rtl="0">
              <a:buNone/>
              <a:defRPr sz="1200">
                <a:solidFill>
                  <a:srgbClr val="FFFFFF"/>
                </a:solidFill>
              </a:defRPr>
            </a:lvl2pPr>
            <a:lvl3pPr lvl="2" algn="r" rtl="0">
              <a:buNone/>
              <a:defRPr sz="1200">
                <a:solidFill>
                  <a:srgbClr val="FFFFFF"/>
                </a:solidFill>
              </a:defRPr>
            </a:lvl3pPr>
            <a:lvl4pPr lvl="3" algn="r" rtl="0">
              <a:buNone/>
              <a:defRPr sz="1200">
                <a:solidFill>
                  <a:srgbClr val="FFFFFF"/>
                </a:solidFill>
              </a:defRPr>
            </a:lvl4pPr>
            <a:lvl5pPr lvl="4" algn="r" rtl="0">
              <a:buNone/>
              <a:defRPr sz="1200">
                <a:solidFill>
                  <a:srgbClr val="FFFFFF"/>
                </a:solidFill>
              </a:defRPr>
            </a:lvl5pPr>
            <a:lvl6pPr lvl="5" algn="r" rtl="0">
              <a:buNone/>
              <a:defRPr sz="1200">
                <a:solidFill>
                  <a:srgbClr val="FFFFFF"/>
                </a:solidFill>
              </a:defRPr>
            </a:lvl6pPr>
            <a:lvl7pPr lvl="6" algn="r" rtl="0">
              <a:buNone/>
              <a:defRPr sz="1200">
                <a:solidFill>
                  <a:srgbClr val="FFFFFF"/>
                </a:solidFill>
              </a:defRPr>
            </a:lvl7pPr>
            <a:lvl8pPr lvl="7" algn="r" rtl="0">
              <a:buNone/>
              <a:defRPr sz="1200">
                <a:solidFill>
                  <a:srgbClr val="FFFFFF"/>
                </a:solidFill>
              </a:defRPr>
            </a:lvl8pPr>
            <a:lvl9pPr lvl="8" algn="r" rtl="0">
              <a:buNone/>
              <a:defRPr sz="1200">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pic>
        <p:nvPicPr>
          <p:cNvPr id="18" name="Google Shape;18;p1"/>
          <p:cNvPicPr preferRelativeResize="0"/>
          <p:nvPr/>
        </p:nvPicPr>
        <p:blipFill>
          <a:blip r:embed="rId14">
            <a:alphaModFix amt="2000"/>
          </a:blip>
          <a:stretch>
            <a:fillRect/>
          </a:stretch>
        </p:blipFill>
        <p:spPr>
          <a:xfrm>
            <a:off x="8405600" y="2427475"/>
            <a:ext cx="3338350" cy="3327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hyperlink" Target="https://colab.research.google.com/drive/11kJLCX5bIy5bSFFHDRtmo8MuDuwFBDyn?usp=drive_link" TargetMode="Externa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pavansubhasht/ibm-hr-analytics-attrition-datase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p14"/>
          <p:cNvSpPr txBox="1"/>
          <p:nvPr/>
        </p:nvSpPr>
        <p:spPr>
          <a:xfrm>
            <a:off x="617550" y="2313225"/>
            <a:ext cx="5170800" cy="12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latin typeface="IBM Plex Sans Condensed"/>
              <a:ea typeface="IBM Plex Sans Condensed"/>
              <a:cs typeface="IBM Plex Sans Condensed"/>
              <a:sym typeface="IBM Plex Sans Condensed"/>
            </a:endParaRPr>
          </a:p>
        </p:txBody>
      </p:sp>
      <p:sp>
        <p:nvSpPr>
          <p:cNvPr id="81" name="Google Shape;81;p14"/>
          <p:cNvSpPr txBox="1">
            <a:spLocks noGrp="1"/>
          </p:cNvSpPr>
          <p:nvPr>
            <p:ph type="ctrTitle"/>
          </p:nvPr>
        </p:nvSpPr>
        <p:spPr>
          <a:xfrm>
            <a:off x="415650" y="1747425"/>
            <a:ext cx="11360700" cy="1842900"/>
          </a:xfrm>
          <a:prstGeom prst="rect">
            <a:avLst/>
          </a:prstGeom>
        </p:spPr>
        <p:txBody>
          <a:bodyPr spcFirstLastPara="1" wrap="square" lIns="121900" tIns="121900" rIns="121900" bIns="121900" anchor="b" anchorCtr="0">
            <a:noAutofit/>
          </a:bodyPr>
          <a:lstStyle/>
          <a:p>
            <a:pPr lvl="0"/>
            <a:r>
              <a:rPr lang="en-US" dirty="0"/>
              <a:t>AttriNet– Predictive HR Attrition Intelligence </a:t>
            </a:r>
            <a:endParaRPr sz="4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4813C82-CDF1-D581-5F11-E76FA75DCE2C}"/>
              </a:ext>
            </a:extLst>
          </p:cNvPr>
          <p:cNvSpPr txBox="1"/>
          <p:nvPr/>
        </p:nvSpPr>
        <p:spPr>
          <a:xfrm>
            <a:off x="150828" y="4549524"/>
            <a:ext cx="3525625" cy="1246495"/>
          </a:xfrm>
          <a:prstGeom prst="rect">
            <a:avLst/>
          </a:prstGeom>
          <a:noFill/>
        </p:spPr>
        <p:txBody>
          <a:bodyPr wrap="square" rtlCol="0">
            <a:spAutoFit/>
          </a:bodyPr>
          <a:lstStyle/>
          <a:p>
            <a:r>
              <a:rPr lang="en-IN" sz="2500" b="1" u="sng" dirty="0">
                <a:latin typeface="Times New Roman" panose="02020603050405020304" pitchFamily="18" charset="0"/>
                <a:cs typeface="Times New Roman" panose="02020603050405020304" pitchFamily="18" charset="0"/>
              </a:rPr>
              <a:t>Name</a:t>
            </a:r>
            <a:r>
              <a:rPr lang="en-IN" sz="2500" b="1" dirty="0">
                <a:latin typeface="Times New Roman" panose="02020603050405020304" pitchFamily="18" charset="0"/>
                <a:cs typeface="Times New Roman" panose="02020603050405020304" pitchFamily="18" charset="0"/>
              </a:rPr>
              <a:t>: Neelanjan Dutta</a:t>
            </a:r>
          </a:p>
          <a:p>
            <a:r>
              <a:rPr lang="en-IN" sz="2500" b="1" u="sng" dirty="0">
                <a:latin typeface="Times New Roman" panose="02020603050405020304" pitchFamily="18" charset="0"/>
                <a:cs typeface="Times New Roman" panose="02020603050405020304" pitchFamily="18" charset="0"/>
              </a:rPr>
              <a:t>Register number</a:t>
            </a:r>
            <a:r>
              <a:rPr lang="en-IN" sz="2500" b="1" dirty="0">
                <a:latin typeface="Times New Roman" panose="02020603050405020304" pitchFamily="18" charset="0"/>
                <a:cs typeface="Times New Roman" panose="02020603050405020304" pitchFamily="18" charset="0"/>
              </a:rPr>
              <a:t>: 2448040</a:t>
            </a:r>
          </a:p>
        </p:txBody>
      </p:sp>
      <p:sp>
        <p:nvSpPr>
          <p:cNvPr id="3" name="TextBox 2">
            <a:extLst>
              <a:ext uri="{FF2B5EF4-FFF2-40B4-BE49-F238E27FC236}">
                <a16:creationId xmlns:a16="http://schemas.microsoft.com/office/drawing/2014/main" id="{4F402AAE-03E4-C4E4-CC5E-4459D58AB21F}"/>
              </a:ext>
            </a:extLst>
          </p:cNvPr>
          <p:cNvSpPr txBox="1"/>
          <p:nvPr/>
        </p:nvSpPr>
        <p:spPr>
          <a:xfrm>
            <a:off x="9087730" y="4549524"/>
            <a:ext cx="3713869" cy="861774"/>
          </a:xfrm>
          <a:prstGeom prst="rect">
            <a:avLst/>
          </a:prstGeom>
          <a:noFill/>
        </p:spPr>
        <p:txBody>
          <a:bodyPr wrap="square" rtlCol="0">
            <a:spAutoFit/>
          </a:bodyPr>
          <a:lstStyle/>
          <a:p>
            <a:r>
              <a:rPr lang="en-IN" sz="2500" b="1" u="sng" dirty="0">
                <a:latin typeface="Times New Roman" panose="02020603050405020304" pitchFamily="18" charset="0"/>
                <a:cs typeface="Times New Roman" panose="02020603050405020304" pitchFamily="18" charset="0"/>
              </a:rPr>
              <a:t>Submitted to</a:t>
            </a:r>
            <a:r>
              <a:rPr lang="en-IN" sz="2500" b="1" dirty="0">
                <a:latin typeface="Times New Roman" panose="02020603050405020304" pitchFamily="18" charset="0"/>
                <a:cs typeface="Times New Roman" panose="02020603050405020304" pitchFamily="18" charset="0"/>
              </a:rPr>
              <a:t>:</a:t>
            </a:r>
          </a:p>
          <a:p>
            <a:r>
              <a:rPr lang="en-IN" sz="2500" b="1" dirty="0">
                <a:latin typeface="Times New Roman" panose="02020603050405020304" pitchFamily="18" charset="0"/>
                <a:cs typeface="Times New Roman" panose="02020603050405020304" pitchFamily="18" charset="0"/>
              </a:rPr>
              <a:t>Dr. Sathya 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EC0A8-E2AF-4C4A-DA52-A6C780483E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790113-70D8-E36C-67A0-8C9AC73F14E4}"/>
              </a:ext>
            </a:extLst>
          </p:cNvPr>
          <p:cNvSpPr>
            <a:spLocks noGrp="1"/>
          </p:cNvSpPr>
          <p:nvPr>
            <p:ph type="title"/>
          </p:nvPr>
        </p:nvSpPr>
        <p:spPr>
          <a:xfrm>
            <a:off x="415600" y="491767"/>
            <a:ext cx="11360700" cy="5774562"/>
          </a:xfrm>
        </p:spPr>
        <p:txBody>
          <a:bodyPr/>
          <a:lstStyle/>
          <a:p>
            <a:pPr lvl="0" eaLnBrk="0" fontAlgn="base" hangingPunct="0">
              <a:spcBef>
                <a:spcPct val="0"/>
              </a:spcBef>
              <a:spcAft>
                <a:spcPct val="0"/>
              </a:spcAft>
              <a:buClrTx/>
              <a:buSzTx/>
            </a:pPr>
            <a:r>
              <a:rPr lang="en-IN" sz="2000" u="sng" dirty="0"/>
              <a:t>Proposed neural network/deep learning architecture for TabNet:</a:t>
            </a:r>
            <a:br>
              <a:rPr lang="en-IN" sz="2000" u="sng" dirty="0"/>
            </a:br>
            <a:br>
              <a:rPr lang="en-IN" sz="2000" dirty="0"/>
            </a:br>
            <a:r>
              <a:rPr lang="en-IN" sz="2000" dirty="0"/>
              <a:t>(i) </a:t>
            </a:r>
            <a:r>
              <a:rPr lang="en-IN" sz="2000" u="sng" dirty="0"/>
              <a:t>Data pre-processing steps: </a:t>
            </a:r>
            <a:r>
              <a:rPr lang="en-US" sz="1800" b="0" dirty="0"/>
              <a:t>The </a:t>
            </a:r>
            <a:r>
              <a:rPr lang="en-US" sz="1800" dirty="0"/>
              <a:t>TabNet model </a:t>
            </a:r>
            <a:r>
              <a:rPr lang="en-US" sz="1800" b="0" dirty="0"/>
              <a:t>is configured and trained for predicting employee attrition using both categorical and numerical features without heavy preprocessing.</a:t>
            </a:r>
            <a:br>
              <a:rPr lang="en-US" sz="1800" b="0" dirty="0"/>
            </a:br>
            <a:br>
              <a:rPr lang="en-IN" sz="1800" u="sng" dirty="0"/>
            </a:br>
            <a:r>
              <a:rPr lang="en-IN" sz="1800" dirty="0"/>
              <a:t>(ii) </a:t>
            </a:r>
            <a:r>
              <a:rPr lang="en-IN" sz="1800" u="sng" dirty="0"/>
              <a:t>Model Parameters: </a:t>
            </a:r>
            <a:br>
              <a:rPr lang="en-IN" sz="1800" u="sng" dirty="0"/>
            </a:br>
            <a:r>
              <a:rPr lang="en-IN" sz="1800" dirty="0"/>
              <a:t>   </a:t>
            </a:r>
            <a:r>
              <a:rPr lang="en-IN" sz="1800" b="0" dirty="0"/>
              <a:t>(a) </a:t>
            </a:r>
            <a:r>
              <a:rPr lang="en-US" altLang="en-US" sz="2000" dirty="0">
                <a:solidFill>
                  <a:schemeClr val="tx1"/>
                </a:solidFill>
                <a:latin typeface="IBM Plex Sans Condensed" panose="020B0506050203000203" pitchFamily="34" charset="0"/>
              </a:rPr>
              <a:t>n_d = 16</a:t>
            </a:r>
            <a:r>
              <a:rPr lang="en-US" altLang="en-US" sz="2000" b="0" dirty="0">
                <a:solidFill>
                  <a:schemeClr val="tx1"/>
                </a:solidFill>
                <a:latin typeface="IBM Plex Sans Condensed" panose="020B0506050203000203" pitchFamily="34" charset="0"/>
              </a:rPr>
              <a:t> → Dimension of the </a:t>
            </a:r>
            <a:r>
              <a:rPr lang="en-US" altLang="en-US" sz="2000" dirty="0">
                <a:solidFill>
                  <a:schemeClr val="tx1"/>
                </a:solidFill>
                <a:latin typeface="IBM Plex Sans Condensed" panose="020B0506050203000203" pitchFamily="34" charset="0"/>
              </a:rPr>
              <a:t>decision prediction layer</a:t>
            </a:r>
            <a:r>
              <a:rPr lang="en-US" altLang="en-US" sz="2000" b="0" dirty="0">
                <a:solidFill>
                  <a:schemeClr val="tx1"/>
                </a:solidFill>
                <a:latin typeface="IBM Plex Sans Condensed" panose="020B0506050203000203" pitchFamily="34" charset="0"/>
              </a:rPr>
              <a:t>, controlling the size of the decision step output.</a:t>
            </a:r>
            <a:br>
              <a:rPr lang="en-US" altLang="en-US" sz="2000" b="0" dirty="0">
                <a:solidFill>
                  <a:schemeClr val="tx1"/>
                </a:solidFill>
                <a:latin typeface="IBM Plex Sans Condensed" panose="020B0506050203000203" pitchFamily="34" charset="0"/>
              </a:rPr>
            </a:br>
            <a:r>
              <a:rPr lang="en-US" altLang="en-US" sz="2000" b="0" dirty="0">
                <a:solidFill>
                  <a:schemeClr val="tx1"/>
                </a:solidFill>
                <a:latin typeface="IBM Plex Sans Condensed" panose="020B0506050203000203" pitchFamily="34" charset="0"/>
              </a:rPr>
              <a:t>   (b) </a:t>
            </a:r>
            <a:r>
              <a:rPr lang="en-US" altLang="en-US" sz="2000" dirty="0">
                <a:solidFill>
                  <a:schemeClr val="tx1"/>
                </a:solidFill>
                <a:latin typeface="IBM Plex Sans Condensed" panose="020B0506050203000203" pitchFamily="34" charset="0"/>
              </a:rPr>
              <a:t>n_a = 16</a:t>
            </a:r>
            <a:r>
              <a:rPr lang="en-US" altLang="en-US" sz="2000" b="0" dirty="0">
                <a:solidFill>
                  <a:schemeClr val="tx1"/>
                </a:solidFill>
                <a:latin typeface="IBM Plex Sans Condensed" panose="020B0506050203000203" pitchFamily="34" charset="0"/>
              </a:rPr>
              <a:t> → Dimension of the </a:t>
            </a:r>
            <a:r>
              <a:rPr lang="en-US" altLang="en-US" sz="2000" dirty="0">
                <a:solidFill>
                  <a:schemeClr val="tx1"/>
                </a:solidFill>
                <a:latin typeface="IBM Plex Sans Condensed" panose="020B0506050203000203" pitchFamily="34" charset="0"/>
              </a:rPr>
              <a:t>attention layer</a:t>
            </a:r>
            <a:r>
              <a:rPr lang="en-US" altLang="en-US" sz="2000" b="0" dirty="0">
                <a:solidFill>
                  <a:schemeClr val="tx1"/>
                </a:solidFill>
                <a:latin typeface="IBM Plex Sans Condensed" panose="020B0506050203000203" pitchFamily="34" charset="0"/>
              </a:rPr>
              <a:t>, determining the size of the feature selection representation.</a:t>
            </a:r>
            <a:br>
              <a:rPr lang="en-US" altLang="en-US" sz="2000" b="0" dirty="0">
                <a:solidFill>
                  <a:schemeClr val="tx1"/>
                </a:solidFill>
                <a:latin typeface="IBM Plex Sans Condensed" panose="020B0506050203000203" pitchFamily="34" charset="0"/>
              </a:rPr>
            </a:br>
            <a:r>
              <a:rPr lang="en-US" altLang="en-US" sz="2000" b="0" dirty="0">
                <a:solidFill>
                  <a:schemeClr val="tx1"/>
                </a:solidFill>
                <a:latin typeface="IBM Plex Sans Condensed" panose="020B0506050203000203" pitchFamily="34" charset="0"/>
              </a:rPr>
              <a:t>  (c) </a:t>
            </a:r>
            <a:r>
              <a:rPr lang="en-US" altLang="en-US" sz="2000" dirty="0">
                <a:solidFill>
                  <a:schemeClr val="tx1"/>
                </a:solidFill>
                <a:latin typeface="IBM Plex Sans Condensed" panose="020B0506050203000203" pitchFamily="34" charset="0"/>
              </a:rPr>
              <a:t>n_steps = 5</a:t>
            </a:r>
            <a:r>
              <a:rPr lang="en-US" altLang="en-US" sz="2000" b="0" dirty="0">
                <a:solidFill>
                  <a:schemeClr val="tx1"/>
                </a:solidFill>
                <a:latin typeface="IBM Plex Sans Condensed" panose="020B0506050203000203" pitchFamily="34" charset="0"/>
              </a:rPr>
              <a:t> → Number of </a:t>
            </a:r>
            <a:r>
              <a:rPr lang="en-US" altLang="en-US" sz="2000" dirty="0">
                <a:solidFill>
                  <a:schemeClr val="tx1"/>
                </a:solidFill>
                <a:latin typeface="IBM Plex Sans Condensed" panose="020B0506050203000203" pitchFamily="34" charset="0"/>
              </a:rPr>
              <a:t>sequential decision steps </a:t>
            </a:r>
            <a:r>
              <a:rPr lang="en-US" altLang="en-US" sz="2000" b="0" dirty="0">
                <a:solidFill>
                  <a:schemeClr val="tx1"/>
                </a:solidFill>
                <a:latin typeface="IBM Plex Sans Condensed" panose="020B0506050203000203" pitchFamily="34" charset="0"/>
              </a:rPr>
              <a:t>the model takes to process and refine feature selection and predictions.</a:t>
            </a:r>
            <a:br>
              <a:rPr lang="en-US" altLang="en-US" sz="2000" b="0" dirty="0">
                <a:solidFill>
                  <a:schemeClr val="tx1"/>
                </a:solidFill>
                <a:latin typeface="IBM Plex Sans Condensed" panose="020B0506050203000203" pitchFamily="34" charset="0"/>
              </a:rPr>
            </a:br>
            <a:r>
              <a:rPr lang="en-US" altLang="en-US" sz="2000" b="0" dirty="0">
                <a:solidFill>
                  <a:schemeClr val="tx1"/>
                </a:solidFill>
                <a:latin typeface="IBM Plex Sans Condensed" panose="020B0506050203000203" pitchFamily="34" charset="0"/>
              </a:rPr>
              <a:t> (d) </a:t>
            </a:r>
            <a:r>
              <a:rPr lang="en-US" altLang="en-US" sz="2000" dirty="0">
                <a:solidFill>
                  <a:schemeClr val="tx1"/>
                </a:solidFill>
                <a:latin typeface="IBM Plex Sans Condensed" panose="020B0506050203000203" pitchFamily="34" charset="0"/>
              </a:rPr>
              <a:t>gamma = 1.3</a:t>
            </a:r>
            <a:r>
              <a:rPr lang="en-US" altLang="en-US" sz="2000" b="0" dirty="0">
                <a:solidFill>
                  <a:schemeClr val="tx1"/>
                </a:solidFill>
                <a:latin typeface="IBM Plex Sans Condensed" panose="020B0506050203000203" pitchFamily="34" charset="0"/>
              </a:rPr>
              <a:t> → </a:t>
            </a:r>
            <a:r>
              <a:rPr lang="en-US" altLang="en-US" sz="2000" dirty="0">
                <a:solidFill>
                  <a:schemeClr val="tx1"/>
                </a:solidFill>
                <a:latin typeface="IBM Plex Sans Condensed" panose="020B0506050203000203" pitchFamily="34" charset="0"/>
              </a:rPr>
              <a:t>Relaxation parameter </a:t>
            </a:r>
            <a:r>
              <a:rPr lang="en-US" altLang="en-US" sz="2000" b="0" dirty="0">
                <a:solidFill>
                  <a:schemeClr val="tx1"/>
                </a:solidFill>
                <a:latin typeface="IBM Plex Sans Condensed" panose="020B0506050203000203" pitchFamily="34" charset="0"/>
              </a:rPr>
              <a:t>that controls how much reuse of features is allowed between steps; values &gt;1 encourage feature diversity.</a:t>
            </a:r>
            <a:br>
              <a:rPr lang="en-US" altLang="en-US" sz="2000" b="0" dirty="0">
                <a:solidFill>
                  <a:schemeClr val="tx1"/>
                </a:solidFill>
                <a:latin typeface="IBM Plex Sans Condensed" panose="020B0506050203000203" pitchFamily="34" charset="0"/>
              </a:rPr>
            </a:br>
            <a:r>
              <a:rPr lang="en-US" altLang="en-US" sz="2000" b="0" dirty="0">
                <a:solidFill>
                  <a:schemeClr val="tx1"/>
                </a:solidFill>
                <a:latin typeface="IBM Plex Sans Condensed" panose="020B0506050203000203" pitchFamily="34" charset="0"/>
              </a:rPr>
              <a:t> (e) </a:t>
            </a:r>
            <a:r>
              <a:rPr lang="en-US" altLang="en-US" sz="2000" dirty="0">
                <a:solidFill>
                  <a:schemeClr val="tx1"/>
                </a:solidFill>
                <a:latin typeface="IBM Plex Sans Condensed" panose="020B0506050203000203" pitchFamily="34" charset="0"/>
              </a:rPr>
              <a:t>lambda_sparse = 1e-3</a:t>
            </a:r>
            <a:r>
              <a:rPr lang="en-US" altLang="en-US" sz="2000" b="0" dirty="0">
                <a:solidFill>
                  <a:schemeClr val="tx1"/>
                </a:solidFill>
                <a:latin typeface="IBM Plex Sans Condensed" panose="020B0506050203000203" pitchFamily="34" charset="0"/>
              </a:rPr>
              <a:t> → </a:t>
            </a:r>
            <a:r>
              <a:rPr lang="en-US" altLang="en-US" sz="2000" dirty="0">
                <a:solidFill>
                  <a:schemeClr val="tx1"/>
                </a:solidFill>
                <a:latin typeface="IBM Plex Sans Condensed" panose="020B0506050203000203" pitchFamily="34" charset="0"/>
              </a:rPr>
              <a:t>Sparsity regularization coefficient </a:t>
            </a:r>
            <a:r>
              <a:rPr lang="en-US" altLang="en-US" sz="2000" b="0" dirty="0">
                <a:solidFill>
                  <a:schemeClr val="tx1"/>
                </a:solidFill>
                <a:latin typeface="IBM Plex Sans Condensed" panose="020B0506050203000203" pitchFamily="34" charset="0"/>
              </a:rPr>
              <a:t>that encourages the model to use fewer features per decision step, improving interpretability.</a:t>
            </a:r>
            <a:br>
              <a:rPr lang="en-US" altLang="en-US" sz="2000" b="0" dirty="0">
                <a:solidFill>
                  <a:schemeClr val="tx1"/>
                </a:solidFill>
                <a:latin typeface="IBM Plex Sans Condensed" panose="020B0506050203000203" pitchFamily="34" charset="0"/>
              </a:rPr>
            </a:br>
            <a:r>
              <a:rPr lang="en-US" altLang="en-US" sz="2000" b="0" dirty="0">
                <a:solidFill>
                  <a:schemeClr val="tx1"/>
                </a:solidFill>
                <a:latin typeface="IBM Plex Sans Condensed" panose="020B0506050203000203" pitchFamily="34" charset="0"/>
              </a:rPr>
              <a:t> (f) </a:t>
            </a:r>
            <a:r>
              <a:rPr lang="en-US" altLang="en-US" sz="2000" dirty="0">
                <a:solidFill>
                  <a:schemeClr val="tx1"/>
                </a:solidFill>
                <a:latin typeface="IBM Plex Sans Condensed" panose="020B0506050203000203" pitchFamily="34" charset="0"/>
              </a:rPr>
              <a:t>Optimizer:</a:t>
            </a:r>
            <a:r>
              <a:rPr lang="en-US" altLang="en-US" sz="2000" b="0" dirty="0">
                <a:solidFill>
                  <a:schemeClr val="tx1"/>
                </a:solidFill>
                <a:latin typeface="IBM Plex Sans Condensed" panose="020B0506050203000203" pitchFamily="34" charset="0"/>
              </a:rPr>
              <a:t> </a:t>
            </a:r>
            <a:r>
              <a:rPr lang="en-US" altLang="en-US" sz="2000" dirty="0">
                <a:solidFill>
                  <a:schemeClr val="tx1"/>
                </a:solidFill>
                <a:latin typeface="IBM Plex Sans Condensed" panose="020B0506050203000203" pitchFamily="34" charset="0"/>
              </a:rPr>
              <a:t>Adam optimizer </a:t>
            </a:r>
            <a:r>
              <a:rPr lang="en-US" altLang="en-US" sz="2000" b="0" dirty="0">
                <a:solidFill>
                  <a:schemeClr val="tx1"/>
                </a:solidFill>
                <a:latin typeface="IBM Plex Sans Condensed" panose="020B0506050203000203" pitchFamily="34" charset="0"/>
              </a:rPr>
              <a:t>with learning rate </a:t>
            </a:r>
            <a:r>
              <a:rPr lang="en-US" altLang="en-US" sz="2000" dirty="0">
                <a:solidFill>
                  <a:schemeClr val="tx1"/>
                </a:solidFill>
                <a:latin typeface="IBM Plex Sans Condensed" panose="020B0506050203000203" pitchFamily="34" charset="0"/>
              </a:rPr>
              <a:t>0.01</a:t>
            </a:r>
            <a:r>
              <a:rPr lang="en-US" altLang="en-US" sz="2000" b="0" dirty="0">
                <a:solidFill>
                  <a:schemeClr val="tx1"/>
                </a:solidFill>
                <a:latin typeface="IBM Plex Sans Condensed" panose="020B0506050203000203" pitchFamily="34" charset="0"/>
              </a:rPr>
              <a:t>, chosen for its adaptive learning capabilities.</a:t>
            </a:r>
            <a:br>
              <a:rPr lang="en-US" altLang="en-US" sz="2000" b="0" dirty="0">
                <a:solidFill>
                  <a:schemeClr val="tx1"/>
                </a:solidFill>
                <a:latin typeface="IBM Plex Sans Condensed" panose="020B0506050203000203" pitchFamily="34" charset="0"/>
              </a:rPr>
            </a:br>
            <a:r>
              <a:rPr lang="en-US" altLang="en-US" sz="2000" b="0" dirty="0">
                <a:solidFill>
                  <a:schemeClr val="tx1"/>
                </a:solidFill>
                <a:latin typeface="IBM Plex Sans Condensed" panose="020B0506050203000203" pitchFamily="34" charset="0"/>
              </a:rPr>
              <a:t> (g) </a:t>
            </a:r>
            <a:r>
              <a:rPr lang="en-US" altLang="en-US" sz="2000" dirty="0">
                <a:solidFill>
                  <a:schemeClr val="tx1"/>
                </a:solidFill>
                <a:latin typeface="IBM Plex Sans Condensed" panose="020B0506050203000203" pitchFamily="34" charset="0"/>
              </a:rPr>
              <a:t>mask_type = ‘entmax'</a:t>
            </a:r>
            <a:r>
              <a:rPr lang="en-US" altLang="en-US" sz="2000" b="0" dirty="0">
                <a:solidFill>
                  <a:schemeClr val="tx1"/>
                </a:solidFill>
                <a:latin typeface="IBM Plex Sans Condensed" panose="020B0506050203000203" pitchFamily="34" charset="0"/>
              </a:rPr>
              <a:t> → </a:t>
            </a:r>
            <a:r>
              <a:rPr lang="en-US" altLang="en-US" sz="2000" dirty="0">
                <a:solidFill>
                  <a:schemeClr val="tx1"/>
                </a:solidFill>
                <a:latin typeface="IBM Plex Sans Condensed" panose="020B0506050203000203" pitchFamily="34" charset="0"/>
              </a:rPr>
              <a:t>Feature selection mechanism </a:t>
            </a:r>
            <a:r>
              <a:rPr lang="en-US" altLang="en-US" sz="2000" b="0" dirty="0">
                <a:solidFill>
                  <a:schemeClr val="tx1"/>
                </a:solidFill>
                <a:latin typeface="IBM Plex Sans Condensed" panose="020B0506050203000203" pitchFamily="34" charset="0"/>
              </a:rPr>
              <a:t>that allows sparse probability distributions, enabling TabNet to focus on the most important features.</a:t>
            </a:r>
            <a:br>
              <a:rPr lang="en-US" altLang="en-US" sz="2000" b="0" dirty="0">
                <a:solidFill>
                  <a:schemeClr val="tx1"/>
                </a:solidFill>
                <a:latin typeface="Arial" panose="020B0604020202020204" pitchFamily="34" charset="0"/>
              </a:rPr>
            </a:br>
            <a:endParaRPr lang="en-IN" sz="2000" dirty="0"/>
          </a:p>
        </p:txBody>
      </p:sp>
      <p:sp>
        <p:nvSpPr>
          <p:cNvPr id="4" name="Slide Number Placeholder 3">
            <a:extLst>
              <a:ext uri="{FF2B5EF4-FFF2-40B4-BE49-F238E27FC236}">
                <a16:creationId xmlns:a16="http://schemas.microsoft.com/office/drawing/2014/main" id="{8E5CB441-7068-1139-590B-88D62C70C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2212904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F6971-0175-0FE3-7EBC-DEA5FDEC85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A93AB-68BF-A1CD-1807-1DC588F20B7C}"/>
              </a:ext>
            </a:extLst>
          </p:cNvPr>
          <p:cNvSpPr>
            <a:spLocks noGrp="1"/>
          </p:cNvSpPr>
          <p:nvPr>
            <p:ph type="title"/>
          </p:nvPr>
        </p:nvSpPr>
        <p:spPr>
          <a:xfrm>
            <a:off x="415600" y="491767"/>
            <a:ext cx="11360700" cy="5747668"/>
          </a:xfrm>
        </p:spPr>
        <p:txBody>
          <a:bodyPr/>
          <a:lstStyle/>
          <a:p>
            <a:pPr lvl="0" eaLnBrk="0" fontAlgn="base" hangingPunct="0">
              <a:spcBef>
                <a:spcPct val="0"/>
              </a:spcBef>
              <a:spcAft>
                <a:spcPct val="0"/>
              </a:spcAft>
              <a:buClrTx/>
              <a:buSzTx/>
            </a:pPr>
            <a:r>
              <a:rPr lang="en-IN" sz="2000" dirty="0"/>
              <a:t>(iii) </a:t>
            </a:r>
            <a:r>
              <a:rPr lang="en-IN" sz="2000" u="sng" dirty="0"/>
              <a:t>Training Configuration:</a:t>
            </a:r>
            <a:br>
              <a:rPr lang="en-IN" sz="2000" u="sng" dirty="0"/>
            </a:br>
            <a:r>
              <a:rPr lang="en-IN" sz="2000" dirty="0"/>
              <a:t>   </a:t>
            </a:r>
            <a:r>
              <a:rPr lang="en-IN" sz="2000" b="0" dirty="0"/>
              <a:t> (a) </a:t>
            </a:r>
            <a:r>
              <a:rPr lang="en-US" altLang="en-US" sz="2000" dirty="0">
                <a:solidFill>
                  <a:schemeClr val="tx1"/>
                </a:solidFill>
                <a:latin typeface="Arial" panose="020B0604020202020204" pitchFamily="34" charset="0"/>
              </a:rPr>
              <a:t>Evaluation Metrics:</a:t>
            </a:r>
            <a:r>
              <a:rPr lang="en-US" altLang="en-US" sz="2000" b="0" dirty="0">
                <a:solidFill>
                  <a:schemeClr val="tx1"/>
                </a:solidFill>
                <a:latin typeface="Arial" panose="020B0604020202020204" pitchFamily="34" charset="0"/>
              </a:rPr>
              <a:t> Accuracy and AUC are monitored for both training and validation sets to measure performance and discriminative ability.</a:t>
            </a:r>
            <a:br>
              <a:rPr lang="en-US" altLang="en-US" sz="2000" b="0" dirty="0">
                <a:solidFill>
                  <a:schemeClr val="tx1"/>
                </a:solidFill>
                <a:latin typeface="Arial" panose="020B0604020202020204" pitchFamily="34" charset="0"/>
              </a:rPr>
            </a:br>
            <a:r>
              <a:rPr lang="en-US" altLang="en-US" sz="2000" b="0" dirty="0">
                <a:solidFill>
                  <a:schemeClr val="tx1"/>
                </a:solidFill>
                <a:latin typeface="Arial" panose="020B0604020202020204" pitchFamily="34" charset="0"/>
              </a:rPr>
              <a:t>   (b) </a:t>
            </a:r>
            <a:r>
              <a:rPr lang="en-US" altLang="en-US" sz="2000" dirty="0">
                <a:solidFill>
                  <a:schemeClr val="tx1"/>
                </a:solidFill>
                <a:latin typeface="Arial" panose="020B0604020202020204" pitchFamily="34" charset="0"/>
              </a:rPr>
              <a:t>max_epochs = 200</a:t>
            </a:r>
            <a:r>
              <a:rPr lang="en-US" altLang="en-US" sz="2000" b="0" dirty="0">
                <a:solidFill>
                  <a:schemeClr val="tx1"/>
                </a:solidFill>
                <a:latin typeface="Arial" panose="020B0604020202020204" pitchFamily="34" charset="0"/>
              </a:rPr>
              <a:t> → Model can train for up to 200 epochs unless early stopping occurs.</a:t>
            </a:r>
            <a:br>
              <a:rPr lang="en-US" altLang="en-US" sz="2000" b="0" dirty="0">
                <a:solidFill>
                  <a:schemeClr val="tx1"/>
                </a:solidFill>
                <a:latin typeface="Arial" panose="020B0604020202020204" pitchFamily="34" charset="0"/>
              </a:rPr>
            </a:br>
            <a:r>
              <a:rPr lang="en-US" altLang="en-US" sz="2000" b="0" dirty="0">
                <a:solidFill>
                  <a:schemeClr val="tx1"/>
                </a:solidFill>
                <a:latin typeface="Arial" panose="020B0604020202020204" pitchFamily="34" charset="0"/>
              </a:rPr>
              <a:t>   (c) </a:t>
            </a:r>
            <a:r>
              <a:rPr lang="en-US" altLang="en-US" sz="2000" dirty="0">
                <a:solidFill>
                  <a:schemeClr val="tx1"/>
                </a:solidFill>
                <a:latin typeface="Arial" panose="020B0604020202020204" pitchFamily="34" charset="0"/>
              </a:rPr>
              <a:t>patience = 15</a:t>
            </a:r>
            <a:r>
              <a:rPr lang="en-US" altLang="en-US" sz="2000" b="0" dirty="0">
                <a:solidFill>
                  <a:schemeClr val="tx1"/>
                </a:solidFill>
                <a:latin typeface="Arial" panose="020B0604020202020204" pitchFamily="34" charset="0"/>
              </a:rPr>
              <a:t> → If validation performance does not improve for </a:t>
            </a:r>
            <a:r>
              <a:rPr lang="en-US" altLang="en-US" sz="2000" dirty="0">
                <a:solidFill>
                  <a:schemeClr val="tx1"/>
                </a:solidFill>
                <a:latin typeface="Arial" panose="020B0604020202020204" pitchFamily="34" charset="0"/>
              </a:rPr>
              <a:t>15 consecutive epochs</a:t>
            </a:r>
            <a:r>
              <a:rPr lang="en-US" altLang="en-US" sz="2000" b="0" dirty="0">
                <a:solidFill>
                  <a:schemeClr val="tx1"/>
                </a:solidFill>
                <a:latin typeface="Arial" panose="020B0604020202020204" pitchFamily="34" charset="0"/>
              </a:rPr>
              <a:t>, training stops early to prevent overfitting.</a:t>
            </a:r>
            <a:br>
              <a:rPr lang="en-US" altLang="en-US" sz="2000" b="0" dirty="0">
                <a:solidFill>
                  <a:schemeClr val="tx1"/>
                </a:solidFill>
                <a:latin typeface="Arial" panose="020B0604020202020204" pitchFamily="34" charset="0"/>
              </a:rPr>
            </a:br>
            <a:r>
              <a:rPr lang="en-US" altLang="en-US" sz="2000" b="0" dirty="0">
                <a:solidFill>
                  <a:schemeClr val="tx1"/>
                </a:solidFill>
                <a:latin typeface="Arial" panose="020B0604020202020204" pitchFamily="34" charset="0"/>
              </a:rPr>
              <a:t>  (d) </a:t>
            </a:r>
            <a:r>
              <a:rPr lang="en-US" altLang="en-US" sz="2000" dirty="0">
                <a:solidFill>
                  <a:schemeClr val="tx1"/>
                </a:solidFill>
                <a:latin typeface="Arial" panose="020B0604020202020204" pitchFamily="34" charset="0"/>
              </a:rPr>
              <a:t>batch_size = 512</a:t>
            </a:r>
            <a:r>
              <a:rPr lang="en-US" altLang="en-US" sz="2000" b="0" dirty="0">
                <a:solidFill>
                  <a:schemeClr val="tx1"/>
                </a:solidFill>
                <a:latin typeface="Arial" panose="020B0604020202020204" pitchFamily="34" charset="0"/>
              </a:rPr>
              <a:t> → Number of samples processed in one forward/backward pass for main training batches.</a:t>
            </a:r>
            <a:br>
              <a:rPr lang="en-US" altLang="en-US" sz="2000" b="0" dirty="0">
                <a:solidFill>
                  <a:schemeClr val="tx1"/>
                </a:solidFill>
                <a:latin typeface="Arial" panose="020B0604020202020204" pitchFamily="34" charset="0"/>
              </a:rPr>
            </a:br>
            <a:r>
              <a:rPr lang="en-US" altLang="en-US" sz="2000" b="0" dirty="0">
                <a:solidFill>
                  <a:schemeClr val="tx1"/>
                </a:solidFill>
                <a:latin typeface="Arial" panose="020B0604020202020204" pitchFamily="34" charset="0"/>
              </a:rPr>
              <a:t>  (e) </a:t>
            </a:r>
            <a:r>
              <a:rPr lang="en-US" altLang="en-US" sz="2000" dirty="0">
                <a:solidFill>
                  <a:schemeClr val="tx1"/>
                </a:solidFill>
                <a:latin typeface="Arial" panose="020B0604020202020204" pitchFamily="34" charset="0"/>
              </a:rPr>
              <a:t>virtual_batch_size = 64</a:t>
            </a:r>
            <a:r>
              <a:rPr lang="en-US" altLang="en-US" sz="2000" b="0" dirty="0">
                <a:solidFill>
                  <a:schemeClr val="tx1"/>
                </a:solidFill>
                <a:latin typeface="Arial" panose="020B0604020202020204" pitchFamily="34" charset="0"/>
              </a:rPr>
              <a:t> → Used for Ghost Batch Normalization, enabling stable training even with large batch sizes by simulating smaller batches.</a:t>
            </a:r>
            <a:br>
              <a:rPr lang="en-US" altLang="en-US" sz="2000" b="0" dirty="0">
                <a:solidFill>
                  <a:schemeClr val="tx1"/>
                </a:solidFill>
                <a:latin typeface="Arial" panose="020B0604020202020204" pitchFamily="34" charset="0"/>
              </a:rPr>
            </a:br>
            <a:r>
              <a:rPr lang="en-US" altLang="en-US" sz="2000" b="0" dirty="0">
                <a:solidFill>
                  <a:schemeClr val="tx1"/>
                </a:solidFill>
                <a:latin typeface="Arial" panose="020B0604020202020204" pitchFamily="34" charset="0"/>
              </a:rPr>
              <a:t>  (f) </a:t>
            </a:r>
            <a:r>
              <a:rPr lang="en-US" altLang="en-US" sz="2000" dirty="0">
                <a:solidFill>
                  <a:schemeClr val="tx1"/>
                </a:solidFill>
                <a:latin typeface="Arial" panose="020B0604020202020204" pitchFamily="34" charset="0"/>
              </a:rPr>
              <a:t>drop_last = False</a:t>
            </a:r>
            <a:r>
              <a:rPr lang="en-US" altLang="en-US" sz="2000" b="0" dirty="0">
                <a:solidFill>
                  <a:schemeClr val="tx1"/>
                </a:solidFill>
                <a:latin typeface="Arial" panose="020B0604020202020204" pitchFamily="34" charset="0"/>
              </a:rPr>
              <a:t> → Ensures that the last batch, even if smaller than the batch size, is included in training.</a:t>
            </a:r>
            <a:br>
              <a:rPr lang="en-US" altLang="en-US" sz="2000" b="0" dirty="0">
                <a:solidFill>
                  <a:schemeClr val="tx1"/>
                </a:solidFill>
                <a:latin typeface="Arial" panose="020B0604020202020204" pitchFamily="34" charset="0"/>
              </a:rPr>
            </a:br>
            <a:br>
              <a:rPr lang="en-US" altLang="en-US" sz="2000" b="0" dirty="0">
                <a:solidFill>
                  <a:schemeClr val="tx1"/>
                </a:solidFill>
                <a:latin typeface="Arial" panose="020B0604020202020204" pitchFamily="34" charset="0"/>
              </a:rPr>
            </a:br>
            <a:r>
              <a:rPr lang="en-US" sz="2000" b="0" dirty="0"/>
              <a:t>The </a:t>
            </a:r>
            <a:r>
              <a:rPr lang="en-US" sz="2000" dirty="0"/>
              <a:t>TabNet model </a:t>
            </a:r>
            <a:r>
              <a:rPr lang="en-US" sz="2000" b="0" dirty="0"/>
              <a:t>uses </a:t>
            </a:r>
            <a:r>
              <a:rPr lang="en-US" sz="2000" dirty="0"/>
              <a:t>sequential attention steps </a:t>
            </a:r>
            <a:r>
              <a:rPr lang="en-US" sz="2000" b="0" dirty="0"/>
              <a:t>to focus on </a:t>
            </a:r>
            <a:r>
              <a:rPr lang="en-US" sz="2000" dirty="0"/>
              <a:t>the most relevant features</a:t>
            </a:r>
            <a:r>
              <a:rPr lang="en-US" sz="2000" b="0" dirty="0"/>
              <a:t>, providing both </a:t>
            </a:r>
            <a:r>
              <a:rPr lang="en-US" sz="2000" dirty="0"/>
              <a:t>high predictive power </a:t>
            </a:r>
            <a:r>
              <a:rPr lang="en-US" sz="2000" b="0" dirty="0"/>
              <a:t>and </a:t>
            </a:r>
            <a:r>
              <a:rPr lang="en-US" sz="2000" dirty="0"/>
              <a:t>interpretability</a:t>
            </a:r>
            <a:r>
              <a:rPr lang="en-US" sz="2000" b="0" dirty="0"/>
              <a:t>, which is particularly useful in understanding the key factors contributing to employee attrition.</a:t>
            </a:r>
            <a:br>
              <a:rPr lang="en-US" altLang="en-US" sz="2000" b="0" dirty="0">
                <a:solidFill>
                  <a:schemeClr val="tx1"/>
                </a:solidFill>
                <a:latin typeface="Arial" panose="020B0604020202020204" pitchFamily="34" charset="0"/>
              </a:rPr>
            </a:br>
            <a:br>
              <a:rPr lang="en-IN" sz="2000" u="sng" dirty="0"/>
            </a:br>
            <a:br>
              <a:rPr lang="en-IN" sz="2000" u="sng" dirty="0"/>
            </a:br>
            <a:br>
              <a:rPr lang="en-IN" sz="2000" u="sng" dirty="0"/>
            </a:br>
            <a:endParaRPr lang="en-IN" sz="2000" b="0" u="sng" dirty="0"/>
          </a:p>
        </p:txBody>
      </p:sp>
      <p:sp>
        <p:nvSpPr>
          <p:cNvPr id="4" name="Slide Number Placeholder 3">
            <a:extLst>
              <a:ext uri="{FF2B5EF4-FFF2-40B4-BE49-F238E27FC236}">
                <a16:creationId xmlns:a16="http://schemas.microsoft.com/office/drawing/2014/main" id="{CCD7EB0E-979B-6529-46A3-571D0F9C5D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413254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FAC4-1063-2AF0-0357-07E7A682BE0A}"/>
              </a:ext>
            </a:extLst>
          </p:cNvPr>
          <p:cNvSpPr>
            <a:spLocks noGrp="1"/>
          </p:cNvSpPr>
          <p:nvPr>
            <p:ph type="title"/>
          </p:nvPr>
        </p:nvSpPr>
        <p:spPr>
          <a:xfrm>
            <a:off x="415600" y="491767"/>
            <a:ext cx="11360700" cy="5682790"/>
          </a:xfrm>
        </p:spPr>
        <p:txBody>
          <a:bodyPr/>
          <a:lstStyle/>
          <a:p>
            <a:r>
              <a:rPr lang="en-IN" sz="2000" dirty="0"/>
              <a:t>Flowchart for the model made:</a:t>
            </a:r>
            <a:br>
              <a:rPr lang="en-IN" sz="2000" dirty="0"/>
            </a:br>
            <a:br>
              <a:rPr lang="en-IN" sz="2000" dirty="0"/>
            </a:br>
            <a:endParaRPr lang="en-IN" sz="2000" dirty="0"/>
          </a:p>
        </p:txBody>
      </p:sp>
      <p:sp>
        <p:nvSpPr>
          <p:cNvPr id="4" name="Slide Number Placeholder 3">
            <a:extLst>
              <a:ext uri="{FF2B5EF4-FFF2-40B4-BE49-F238E27FC236}">
                <a16:creationId xmlns:a16="http://schemas.microsoft.com/office/drawing/2014/main" id="{4282AF06-BA40-1F6A-975E-D37933A01D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5" name="Picture 4">
            <a:extLst>
              <a:ext uri="{FF2B5EF4-FFF2-40B4-BE49-F238E27FC236}">
                <a16:creationId xmlns:a16="http://schemas.microsoft.com/office/drawing/2014/main" id="{D2C1D731-BBB6-ADF6-E503-AE0FCD6C1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426" y="491767"/>
            <a:ext cx="4958499" cy="5741882"/>
          </a:xfrm>
          <a:prstGeom prst="rect">
            <a:avLst/>
          </a:prstGeom>
        </p:spPr>
      </p:pic>
    </p:spTree>
    <p:extLst>
      <p:ext uri="{BB962C8B-B14F-4D97-AF65-F5344CB8AC3E}">
        <p14:creationId xmlns:p14="http://schemas.microsoft.com/office/powerpoint/2010/main" val="352954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7F06-D622-6C71-E6F6-929174CBAD2A}"/>
              </a:ext>
            </a:extLst>
          </p:cNvPr>
          <p:cNvSpPr>
            <a:spLocks noGrp="1"/>
          </p:cNvSpPr>
          <p:nvPr>
            <p:ph type="title"/>
          </p:nvPr>
        </p:nvSpPr>
        <p:spPr>
          <a:xfrm>
            <a:off x="283625" y="491766"/>
            <a:ext cx="11360700" cy="5916597"/>
          </a:xfrm>
        </p:spPr>
        <p:txBody>
          <a:bodyPr/>
          <a:lstStyle/>
          <a:p>
            <a:r>
              <a:rPr lang="en-IN" sz="2000" u="sng" dirty="0"/>
              <a:t>Results obtained for the ANN model</a:t>
            </a:r>
            <a:r>
              <a:rPr lang="en-IN" sz="2000" dirty="0"/>
              <a:t>:</a:t>
            </a: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r>
              <a:rPr lang="en-IN" sz="2000" dirty="0"/>
              <a:t>                    </a:t>
            </a:r>
            <a:r>
              <a:rPr lang="en-IN" sz="1800" dirty="0">
                <a:latin typeface="IBM Plex Sans Condensed" panose="020B0506050203000203" pitchFamily="34" charset="0"/>
              </a:rPr>
              <a:t>(ii) </a:t>
            </a:r>
            <a:r>
              <a:rPr lang="en-IN" sz="1800" u="sng" dirty="0">
                <a:latin typeface="IBM Plex Sans Condensed" panose="020B0506050203000203" pitchFamily="34" charset="0"/>
              </a:rPr>
              <a:t>Test set performance:</a:t>
            </a:r>
            <a:br>
              <a:rPr lang="en-IN" sz="2000" u="sng" dirty="0">
                <a:latin typeface="IBM Plex Sans Condensed" panose="020B0506050203000203" pitchFamily="34" charset="0"/>
              </a:rPr>
            </a:br>
            <a:r>
              <a:rPr lang="en-IN" sz="2000" dirty="0">
                <a:latin typeface="IBM Plex Sans Condensed" panose="020B0506050203000203" pitchFamily="34" charset="0"/>
              </a:rPr>
              <a:t>                             (a) </a:t>
            </a:r>
            <a:r>
              <a:rPr lang="en-IN" sz="2000" u="sng" dirty="0"/>
              <a:t>Test Loss: </a:t>
            </a:r>
            <a:r>
              <a:rPr lang="en-IN" sz="2000" b="0" dirty="0"/>
              <a:t>0.4515</a:t>
            </a:r>
            <a:br>
              <a:rPr lang="en-IN" sz="2000" dirty="0"/>
            </a:br>
            <a:r>
              <a:rPr lang="en-IN" sz="2000" dirty="0"/>
              <a:t>                              (b)</a:t>
            </a:r>
            <a:r>
              <a:rPr lang="en-IN" sz="2000" u="sng" dirty="0"/>
              <a:t>Test Accuracy: </a:t>
            </a:r>
            <a:r>
              <a:rPr lang="en-IN" sz="2000" b="0" dirty="0"/>
              <a:t>0.8367</a:t>
            </a:r>
            <a:br>
              <a:rPr lang="en-IN" sz="2000" dirty="0"/>
            </a:br>
            <a:r>
              <a:rPr lang="en-IN" sz="2000" dirty="0"/>
              <a:t>                              (c)</a:t>
            </a:r>
            <a:r>
              <a:rPr lang="en-IN" sz="2000" u="sng" dirty="0"/>
              <a:t>Test AUC: </a:t>
            </a:r>
            <a:r>
              <a:rPr lang="en-IN" sz="2000" b="0" dirty="0"/>
              <a:t>0.7594</a:t>
            </a:r>
            <a:br>
              <a:rPr lang="en-IN" sz="2000" dirty="0"/>
            </a:br>
            <a:r>
              <a:rPr lang="en-IN" sz="2000" dirty="0"/>
              <a:t>                              (d)</a:t>
            </a:r>
            <a:r>
              <a:rPr lang="en-IN" sz="2000" u="sng" dirty="0"/>
              <a:t>Train Accuracy:</a:t>
            </a:r>
            <a:r>
              <a:rPr lang="en-IN" sz="2000" dirty="0"/>
              <a:t> </a:t>
            </a:r>
            <a:r>
              <a:rPr lang="en-IN" sz="2000" b="0" dirty="0"/>
              <a:t>0.9319</a:t>
            </a:r>
            <a:br>
              <a:rPr lang="en-IN" dirty="0"/>
            </a:br>
            <a:endParaRPr lang="en-IN" sz="2000" dirty="0"/>
          </a:p>
        </p:txBody>
      </p:sp>
      <p:sp>
        <p:nvSpPr>
          <p:cNvPr id="4" name="Slide Number Placeholder 3">
            <a:extLst>
              <a:ext uri="{FF2B5EF4-FFF2-40B4-BE49-F238E27FC236}">
                <a16:creationId xmlns:a16="http://schemas.microsoft.com/office/drawing/2014/main" id="{7D8617BF-DC91-F9C2-A20B-37C919ED1A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5" name="Picture 4">
            <a:extLst>
              <a:ext uri="{FF2B5EF4-FFF2-40B4-BE49-F238E27FC236}">
                <a16:creationId xmlns:a16="http://schemas.microsoft.com/office/drawing/2014/main" id="{13D3F16B-1B25-6BDF-5387-52F31E4D0A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910" y="1371443"/>
            <a:ext cx="5731510" cy="2682240"/>
          </a:xfrm>
          <a:prstGeom prst="rect">
            <a:avLst/>
          </a:prstGeom>
          <a:noFill/>
          <a:ln>
            <a:noFill/>
          </a:ln>
        </p:spPr>
      </p:pic>
      <p:sp>
        <p:nvSpPr>
          <p:cNvPr id="6" name="TextBox 5">
            <a:extLst>
              <a:ext uri="{FF2B5EF4-FFF2-40B4-BE49-F238E27FC236}">
                <a16:creationId xmlns:a16="http://schemas.microsoft.com/office/drawing/2014/main" id="{2225F797-BEC9-8463-74C3-A1AFBAD2D09C}"/>
              </a:ext>
            </a:extLst>
          </p:cNvPr>
          <p:cNvSpPr txBox="1"/>
          <p:nvPr/>
        </p:nvSpPr>
        <p:spPr>
          <a:xfrm>
            <a:off x="6701508" y="411637"/>
            <a:ext cx="5392132" cy="3754874"/>
          </a:xfrm>
          <a:prstGeom prst="rect">
            <a:avLst/>
          </a:prstGeom>
          <a:noFill/>
        </p:spPr>
        <p:txBody>
          <a:bodyPr wrap="square" rtlCol="0">
            <a:spAutoFit/>
          </a:bodyPr>
          <a:lstStyle/>
          <a:p>
            <a:r>
              <a:rPr lang="en-IN" b="1" u="sng" dirty="0">
                <a:latin typeface="IBM Plex Sans Condensed" panose="020B0506050203000203" pitchFamily="34" charset="0"/>
              </a:rPr>
              <a:t>Interpretation:</a:t>
            </a:r>
          </a:p>
          <a:p>
            <a:endParaRPr lang="en-IN" b="1" u="sng" dirty="0">
              <a:latin typeface="IBM Plex Sans Condensed" panose="020B0506050203000203" pitchFamily="34" charset="0"/>
            </a:endParaRPr>
          </a:p>
          <a:p>
            <a:r>
              <a:rPr lang="en-IN" dirty="0">
                <a:latin typeface="IBM Plex Sans Condensed" panose="020B0506050203000203" pitchFamily="34" charset="0"/>
              </a:rPr>
              <a:t>The loss curves show a consistent downward trend in both training and validation loss, which means the model is learning well and not stuck in a plateau. While the validation loss flattens slightly after epoch 15 and shows small fluctuations, it does not diverge drastically from the training loss — indicating minimal overfitting. The training loss continues to improve, which suggests the network is still extracting patterns from the data.</a:t>
            </a:r>
            <a:br>
              <a:rPr lang="en-IN" dirty="0">
                <a:latin typeface="IBM Plex Sans Condensed" panose="020B0506050203000203" pitchFamily="34" charset="0"/>
              </a:rPr>
            </a:br>
            <a:r>
              <a:rPr lang="en-IN" dirty="0">
                <a:latin typeface="IBM Plex Sans Condensed" panose="020B0506050203000203" pitchFamily="34" charset="0"/>
              </a:rPr>
              <a:t>The accuracy curves follow a healthy upward trend, with validation accuracy stabilizing around 80–84% and training accuracy reaching close to 90%. The gap between the two curves remains small, which is a sign of good generalization. This balance, combined with your AUC score of 0.78, shows that your ANN is performing well without serious overfitting, making these plots strong supporting evidence for your model’s effectiveness.</a:t>
            </a:r>
          </a:p>
          <a:p>
            <a:endParaRPr lang="en-IN" dirty="0">
              <a:latin typeface="IBM Plex Sans Condensed" panose="020B0506050203000203" pitchFamily="34" charset="0"/>
            </a:endParaRPr>
          </a:p>
        </p:txBody>
      </p:sp>
      <p:sp>
        <p:nvSpPr>
          <p:cNvPr id="7" name="Arrow: Right 6">
            <a:extLst>
              <a:ext uri="{FF2B5EF4-FFF2-40B4-BE49-F238E27FC236}">
                <a16:creationId xmlns:a16="http://schemas.microsoft.com/office/drawing/2014/main" id="{035C8C28-16AE-E33C-484A-24F2334C8220}"/>
              </a:ext>
            </a:extLst>
          </p:cNvPr>
          <p:cNvSpPr/>
          <p:nvPr/>
        </p:nvSpPr>
        <p:spPr>
          <a:xfrm>
            <a:off x="6219424" y="2072944"/>
            <a:ext cx="333080" cy="216817"/>
          </a:xfrm>
          <a:prstGeom prst="rightArrow">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5D2D181-FE22-0FBC-5C58-CF4DB5C64948}"/>
              </a:ext>
            </a:extLst>
          </p:cNvPr>
          <p:cNvSpPr txBox="1"/>
          <p:nvPr/>
        </p:nvSpPr>
        <p:spPr>
          <a:xfrm>
            <a:off x="1601533" y="1002110"/>
            <a:ext cx="3206263" cy="369332"/>
          </a:xfrm>
          <a:prstGeom prst="rect">
            <a:avLst/>
          </a:prstGeom>
          <a:noFill/>
        </p:spPr>
        <p:txBody>
          <a:bodyPr wrap="square" rtlCol="0">
            <a:spAutoFit/>
          </a:bodyPr>
          <a:lstStyle/>
          <a:p>
            <a:r>
              <a:rPr lang="en-IN" sz="1800" b="1" dirty="0">
                <a:latin typeface="IBM Plex Sans Condensed" panose="020B0506050203000203" pitchFamily="34" charset="0"/>
              </a:rPr>
              <a:t>(i) </a:t>
            </a:r>
            <a:r>
              <a:rPr lang="en-IN" sz="1800" b="1" u="sng" dirty="0">
                <a:latin typeface="IBM Plex Sans Condensed" panose="020B0506050203000203" pitchFamily="34" charset="0"/>
              </a:rPr>
              <a:t>Loss and Accuracy curves:</a:t>
            </a:r>
          </a:p>
        </p:txBody>
      </p:sp>
    </p:spTree>
    <p:extLst>
      <p:ext uri="{BB962C8B-B14F-4D97-AF65-F5344CB8AC3E}">
        <p14:creationId xmlns:p14="http://schemas.microsoft.com/office/powerpoint/2010/main" val="3111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743EA-B7DC-9943-D8C6-CAD88A8C6F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6F834D-2D75-25E7-0DEC-3C4AB3774222}"/>
              </a:ext>
            </a:extLst>
          </p:cNvPr>
          <p:cNvSpPr>
            <a:spLocks noGrp="1"/>
          </p:cNvSpPr>
          <p:nvPr>
            <p:ph type="title"/>
          </p:nvPr>
        </p:nvSpPr>
        <p:spPr>
          <a:xfrm>
            <a:off x="283625" y="491766"/>
            <a:ext cx="11360700" cy="5916597"/>
          </a:xfrm>
        </p:spPr>
        <p:txBody>
          <a:bodyPr/>
          <a:lstStyle/>
          <a:p>
            <a:r>
              <a:rPr lang="en-IN" sz="2000" u="sng" dirty="0"/>
              <a:t>Results obtained for the ANN model</a:t>
            </a:r>
            <a:r>
              <a:rPr lang="en-IN" sz="2000" dirty="0"/>
              <a:t>:</a:t>
            </a: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r>
              <a:rPr lang="en-IN" sz="2000" dirty="0"/>
              <a:t>                    </a:t>
            </a:r>
            <a:br>
              <a:rPr lang="en-IN" dirty="0"/>
            </a:br>
            <a:endParaRPr lang="en-IN" sz="2000" dirty="0"/>
          </a:p>
        </p:txBody>
      </p:sp>
      <p:sp>
        <p:nvSpPr>
          <p:cNvPr id="4" name="Slide Number Placeholder 3">
            <a:extLst>
              <a:ext uri="{FF2B5EF4-FFF2-40B4-BE49-F238E27FC236}">
                <a16:creationId xmlns:a16="http://schemas.microsoft.com/office/drawing/2014/main" id="{91E2F310-7641-3D3D-8E07-5B54479C3B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
        <p:nvSpPr>
          <p:cNvPr id="6" name="TextBox 5">
            <a:extLst>
              <a:ext uri="{FF2B5EF4-FFF2-40B4-BE49-F238E27FC236}">
                <a16:creationId xmlns:a16="http://schemas.microsoft.com/office/drawing/2014/main" id="{501FADF9-C6B6-B5DB-41AE-B4456C71D1E6}"/>
              </a:ext>
            </a:extLst>
          </p:cNvPr>
          <p:cNvSpPr txBox="1"/>
          <p:nvPr/>
        </p:nvSpPr>
        <p:spPr>
          <a:xfrm>
            <a:off x="6692081" y="864124"/>
            <a:ext cx="5392132" cy="2031325"/>
          </a:xfrm>
          <a:prstGeom prst="rect">
            <a:avLst/>
          </a:prstGeom>
          <a:noFill/>
        </p:spPr>
        <p:txBody>
          <a:bodyPr wrap="square" rtlCol="0">
            <a:spAutoFit/>
          </a:bodyPr>
          <a:lstStyle/>
          <a:p>
            <a:r>
              <a:rPr lang="en-IN" b="1" u="sng" dirty="0">
                <a:latin typeface="IBM Plex Sans Condensed" panose="020B0506050203000203" pitchFamily="34" charset="0"/>
              </a:rPr>
              <a:t>Interpretation:</a:t>
            </a:r>
          </a:p>
          <a:p>
            <a:endParaRPr lang="en-IN" b="1" u="sng" dirty="0">
              <a:latin typeface="IBM Plex Sans Condensed" panose="020B0506050203000203" pitchFamily="34" charset="0"/>
            </a:endParaRPr>
          </a:p>
          <a:p>
            <a:r>
              <a:rPr lang="en-IN" dirty="0"/>
              <a:t>The ROC Curve shows an AUC of 0.75, indicating that the model has a good ability to distinguish between the “Attrition” and “No Attrition” classes. The curve rises well above the diagonal reference line, meaning the model performs significantly better than random guessing. An AUC in this range suggests reliable classification performance, though there may still be room for improvement</a:t>
            </a:r>
            <a:endParaRPr lang="en-IN" dirty="0">
              <a:latin typeface="IBM Plex Sans Condensed" panose="020B0506050203000203" pitchFamily="34" charset="0"/>
            </a:endParaRPr>
          </a:p>
        </p:txBody>
      </p:sp>
      <p:sp>
        <p:nvSpPr>
          <p:cNvPr id="7" name="Arrow: Right 6">
            <a:extLst>
              <a:ext uri="{FF2B5EF4-FFF2-40B4-BE49-F238E27FC236}">
                <a16:creationId xmlns:a16="http://schemas.microsoft.com/office/drawing/2014/main" id="{A5FA2481-666E-AFF5-D491-A463F69ADEC3}"/>
              </a:ext>
            </a:extLst>
          </p:cNvPr>
          <p:cNvSpPr/>
          <p:nvPr/>
        </p:nvSpPr>
        <p:spPr>
          <a:xfrm>
            <a:off x="6219424" y="2072944"/>
            <a:ext cx="333080" cy="216817"/>
          </a:xfrm>
          <a:prstGeom prst="rightArrow">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B4E100E-CDD0-E8D7-F6E4-84F8B24FDE68}"/>
              </a:ext>
            </a:extLst>
          </p:cNvPr>
          <p:cNvSpPr txBox="1"/>
          <p:nvPr/>
        </p:nvSpPr>
        <p:spPr>
          <a:xfrm>
            <a:off x="286304" y="962046"/>
            <a:ext cx="2343774" cy="369332"/>
          </a:xfrm>
          <a:prstGeom prst="rect">
            <a:avLst/>
          </a:prstGeom>
          <a:noFill/>
        </p:spPr>
        <p:txBody>
          <a:bodyPr wrap="square" rtlCol="0">
            <a:spAutoFit/>
          </a:bodyPr>
          <a:lstStyle/>
          <a:p>
            <a:r>
              <a:rPr lang="en-IN" sz="1800" b="1" dirty="0">
                <a:latin typeface="IBM Plex Sans Condensed" panose="020B0506050203000203" pitchFamily="34" charset="0"/>
              </a:rPr>
              <a:t>(iii) </a:t>
            </a:r>
            <a:r>
              <a:rPr lang="en-IN" sz="1800" b="1" u="sng" dirty="0">
                <a:latin typeface="IBM Plex Sans Condensed" panose="020B0506050203000203" pitchFamily="34" charset="0"/>
              </a:rPr>
              <a:t>AUC-ROC Curve:</a:t>
            </a:r>
          </a:p>
        </p:txBody>
      </p:sp>
      <p:pic>
        <p:nvPicPr>
          <p:cNvPr id="3" name="Picture 2">
            <a:extLst>
              <a:ext uri="{FF2B5EF4-FFF2-40B4-BE49-F238E27FC236}">
                <a16:creationId xmlns:a16="http://schemas.microsoft.com/office/drawing/2014/main" id="{045ACCAF-4405-B5EC-D8F8-E520418EDE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1341" y="962046"/>
            <a:ext cx="3542634" cy="2834107"/>
          </a:xfrm>
          <a:prstGeom prst="rect">
            <a:avLst/>
          </a:prstGeom>
          <a:noFill/>
          <a:ln>
            <a:noFill/>
          </a:ln>
        </p:spPr>
      </p:pic>
      <p:sp>
        <p:nvSpPr>
          <p:cNvPr id="9" name="TextBox 8">
            <a:extLst>
              <a:ext uri="{FF2B5EF4-FFF2-40B4-BE49-F238E27FC236}">
                <a16:creationId xmlns:a16="http://schemas.microsoft.com/office/drawing/2014/main" id="{25B207DB-4B38-C43B-5965-7AFD19DF9256}"/>
              </a:ext>
            </a:extLst>
          </p:cNvPr>
          <p:cNvSpPr txBox="1"/>
          <p:nvPr/>
        </p:nvSpPr>
        <p:spPr>
          <a:xfrm>
            <a:off x="286304" y="3897101"/>
            <a:ext cx="2343774" cy="369332"/>
          </a:xfrm>
          <a:prstGeom prst="rect">
            <a:avLst/>
          </a:prstGeom>
          <a:noFill/>
        </p:spPr>
        <p:txBody>
          <a:bodyPr wrap="square" rtlCol="0">
            <a:spAutoFit/>
          </a:bodyPr>
          <a:lstStyle/>
          <a:p>
            <a:r>
              <a:rPr lang="en-IN" sz="1800" b="1" dirty="0">
                <a:latin typeface="IBM Plex Sans Condensed" panose="020B0506050203000203" pitchFamily="34" charset="0"/>
              </a:rPr>
              <a:t>(iv) </a:t>
            </a:r>
            <a:r>
              <a:rPr lang="en-IN" sz="1800" b="1" u="sng" dirty="0">
                <a:latin typeface="IBM Plex Sans Condensed" panose="020B0506050203000203" pitchFamily="34" charset="0"/>
              </a:rPr>
              <a:t>Confusion matrix:</a:t>
            </a:r>
          </a:p>
        </p:txBody>
      </p:sp>
      <p:pic>
        <p:nvPicPr>
          <p:cNvPr id="10" name="Picture 9">
            <a:extLst>
              <a:ext uri="{FF2B5EF4-FFF2-40B4-BE49-F238E27FC236}">
                <a16:creationId xmlns:a16="http://schemas.microsoft.com/office/drawing/2014/main" id="{458D13EC-EB64-3779-21BE-C12AB7DB7F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60403" y="3937614"/>
            <a:ext cx="3046507" cy="2262868"/>
          </a:xfrm>
          <a:prstGeom prst="rect">
            <a:avLst/>
          </a:prstGeom>
          <a:noFill/>
          <a:ln>
            <a:noFill/>
          </a:ln>
        </p:spPr>
      </p:pic>
      <p:sp>
        <p:nvSpPr>
          <p:cNvPr id="11" name="Arrow: Right 10">
            <a:extLst>
              <a:ext uri="{FF2B5EF4-FFF2-40B4-BE49-F238E27FC236}">
                <a16:creationId xmlns:a16="http://schemas.microsoft.com/office/drawing/2014/main" id="{CEFCBB72-D595-C348-78E0-BDB4A5A8C2F9}"/>
              </a:ext>
            </a:extLst>
          </p:cNvPr>
          <p:cNvSpPr/>
          <p:nvPr/>
        </p:nvSpPr>
        <p:spPr>
          <a:xfrm>
            <a:off x="6043460" y="4749155"/>
            <a:ext cx="333080" cy="319893"/>
          </a:xfrm>
          <a:prstGeom prst="rightArrow">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0CAF8FB0-3EB3-5533-E7FE-735E8DB9A0A0}"/>
              </a:ext>
            </a:extLst>
          </p:cNvPr>
          <p:cNvSpPr txBox="1"/>
          <p:nvPr/>
        </p:nvSpPr>
        <p:spPr>
          <a:xfrm>
            <a:off x="6692081" y="3796153"/>
            <a:ext cx="5392132" cy="2031325"/>
          </a:xfrm>
          <a:prstGeom prst="rect">
            <a:avLst/>
          </a:prstGeom>
          <a:noFill/>
        </p:spPr>
        <p:txBody>
          <a:bodyPr wrap="square" rtlCol="0">
            <a:spAutoFit/>
          </a:bodyPr>
          <a:lstStyle/>
          <a:p>
            <a:r>
              <a:rPr lang="en-IN" b="1" u="sng" dirty="0">
                <a:latin typeface="IBM Plex Sans Condensed" panose="020B0506050203000203" pitchFamily="34" charset="0"/>
              </a:rPr>
              <a:t>Interpretation:</a:t>
            </a:r>
          </a:p>
          <a:p>
            <a:endParaRPr lang="en-IN" b="1" u="sng" dirty="0">
              <a:latin typeface="IBM Plex Sans Condensed" panose="020B0506050203000203" pitchFamily="34" charset="0"/>
            </a:endParaRPr>
          </a:p>
          <a:p>
            <a:r>
              <a:rPr lang="en-IN" dirty="0"/>
              <a:t>The Confusion Matrix indicates that out of the “No Attrition” cases, 212 were correctly predicted and 35 were misclassified as “Attrition.” For “Attrition” cases, 29 were correctly identified and 18 were misclassified as “No Attrition.” This shows the model is stronger at identifying “No Attrition” than “Attrition,” which is common in datasets where one class dominates.</a:t>
            </a:r>
          </a:p>
          <a:p>
            <a:endParaRPr lang="en-IN" dirty="0">
              <a:latin typeface="IBM Plex Sans Condensed" panose="020B0506050203000203" pitchFamily="34" charset="0"/>
            </a:endParaRPr>
          </a:p>
        </p:txBody>
      </p:sp>
    </p:spTree>
    <p:extLst>
      <p:ext uri="{BB962C8B-B14F-4D97-AF65-F5344CB8AC3E}">
        <p14:creationId xmlns:p14="http://schemas.microsoft.com/office/powerpoint/2010/main" val="322949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E4471-7433-8D3D-31F9-7A595B7F83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4B3862-C179-500C-F25E-E18350664765}"/>
              </a:ext>
            </a:extLst>
          </p:cNvPr>
          <p:cNvSpPr>
            <a:spLocks noGrp="1"/>
          </p:cNvSpPr>
          <p:nvPr>
            <p:ph type="title"/>
          </p:nvPr>
        </p:nvSpPr>
        <p:spPr>
          <a:xfrm>
            <a:off x="283625" y="491766"/>
            <a:ext cx="11360700" cy="5916597"/>
          </a:xfrm>
        </p:spPr>
        <p:txBody>
          <a:bodyPr/>
          <a:lstStyle/>
          <a:p>
            <a:r>
              <a:rPr lang="en-IN" sz="2000" u="sng" dirty="0"/>
              <a:t>Results obtained for the TabNet model</a:t>
            </a:r>
            <a:r>
              <a:rPr lang="en-IN" sz="2000" dirty="0"/>
              <a:t>:</a:t>
            </a: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r>
              <a:rPr lang="en-IN" sz="2000" dirty="0"/>
              <a:t>                    </a:t>
            </a:r>
            <a:r>
              <a:rPr lang="en-IN" sz="1800" dirty="0">
                <a:latin typeface="IBM Plex Sans Condensed" panose="020B0506050203000203" pitchFamily="34" charset="0"/>
              </a:rPr>
              <a:t>(ii) </a:t>
            </a:r>
            <a:r>
              <a:rPr lang="en-IN" sz="1800" u="sng" dirty="0">
                <a:latin typeface="IBM Plex Sans Condensed" panose="020B0506050203000203" pitchFamily="34" charset="0"/>
              </a:rPr>
              <a:t>Test set performance:</a:t>
            </a:r>
            <a:br>
              <a:rPr lang="en-IN" sz="2000" dirty="0"/>
            </a:br>
            <a:r>
              <a:rPr lang="en-IN" sz="2000"/>
              <a:t>                              (a)</a:t>
            </a:r>
            <a:r>
              <a:rPr lang="en-IN" sz="2000" u="sng" dirty="0"/>
              <a:t>Test Accuracy: </a:t>
            </a:r>
            <a:r>
              <a:rPr lang="en-IN" sz="2000" b="0" dirty="0"/>
              <a:t>0.8401</a:t>
            </a:r>
            <a:br>
              <a:rPr lang="en-IN" sz="2000" dirty="0"/>
            </a:br>
            <a:r>
              <a:rPr lang="en-IN" sz="2000"/>
              <a:t>                              (b)</a:t>
            </a:r>
            <a:r>
              <a:rPr lang="en-IN" sz="2000" u="sng" dirty="0"/>
              <a:t>Test AUC: </a:t>
            </a:r>
            <a:r>
              <a:rPr lang="en-IN" sz="2000" b="0" dirty="0"/>
              <a:t>0.7372</a:t>
            </a:r>
            <a:br>
              <a:rPr lang="en-IN" sz="2000" dirty="0"/>
            </a:br>
            <a:r>
              <a:rPr lang="en-IN" sz="2000" dirty="0"/>
              <a:t>                              </a:t>
            </a:r>
            <a:br>
              <a:rPr lang="en-IN" dirty="0"/>
            </a:br>
            <a:endParaRPr lang="en-IN" sz="2000" dirty="0"/>
          </a:p>
        </p:txBody>
      </p:sp>
      <p:sp>
        <p:nvSpPr>
          <p:cNvPr id="4" name="Slide Number Placeholder 3">
            <a:extLst>
              <a:ext uri="{FF2B5EF4-FFF2-40B4-BE49-F238E27FC236}">
                <a16:creationId xmlns:a16="http://schemas.microsoft.com/office/drawing/2014/main" id="{376FDBAB-7DDC-6C10-BAE6-C223E09900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
        <p:nvSpPr>
          <p:cNvPr id="6" name="TextBox 5">
            <a:extLst>
              <a:ext uri="{FF2B5EF4-FFF2-40B4-BE49-F238E27FC236}">
                <a16:creationId xmlns:a16="http://schemas.microsoft.com/office/drawing/2014/main" id="{40A34CBD-FF23-7FB7-EB3D-0BC0CC0262D4}"/>
              </a:ext>
            </a:extLst>
          </p:cNvPr>
          <p:cNvSpPr txBox="1"/>
          <p:nvPr/>
        </p:nvSpPr>
        <p:spPr>
          <a:xfrm>
            <a:off x="6701508" y="411637"/>
            <a:ext cx="5392132" cy="4401205"/>
          </a:xfrm>
          <a:prstGeom prst="rect">
            <a:avLst/>
          </a:prstGeom>
          <a:noFill/>
        </p:spPr>
        <p:txBody>
          <a:bodyPr wrap="square" rtlCol="0">
            <a:spAutoFit/>
          </a:bodyPr>
          <a:lstStyle/>
          <a:p>
            <a:r>
              <a:rPr lang="en-IN" b="1" u="sng" dirty="0">
                <a:latin typeface="IBM Plex Sans Condensed" panose="020B0506050203000203" pitchFamily="34" charset="0"/>
              </a:rPr>
              <a:t>Interpretation:</a:t>
            </a:r>
          </a:p>
          <a:p>
            <a:br>
              <a:rPr lang="en-IN" dirty="0"/>
            </a:br>
            <a:r>
              <a:rPr lang="en-IN" dirty="0"/>
              <a:t>The loss curve shows how the model’s error changes over each epoch during training and validation. In our case, the training loss starts relatively high in the initial epochs but decreases steadily as the model learns the patterns in the data. The validation loss also decreases in a similar trend, indicating that the model is generalizing well and not overfitting significantly. A stable or slightly decreasing validation loss towards the end is a good sign that the model is learning effectively.</a:t>
            </a:r>
            <a:br>
              <a:rPr lang="en-IN" dirty="0"/>
            </a:br>
            <a:br>
              <a:rPr lang="en-IN" dirty="0"/>
            </a:br>
            <a:r>
              <a:rPr lang="en-IN" dirty="0"/>
              <a:t>The accuracy curve depicts the proportion of correct predictions made by the model during training and validation across epochs. Initially, the accuracy is low, but as the epochs progress, both training and validation accuracy increase steadily. The gap between the two remains minimal, suggesting that the model maintains consistent performance on unseen data. A plateau in accuracy towards the later epochs shows that the model has reached a stable learning point without severe overfitting.</a:t>
            </a:r>
          </a:p>
          <a:p>
            <a:endParaRPr lang="en-IN" dirty="0">
              <a:latin typeface="IBM Plex Sans Condensed" panose="020B0506050203000203" pitchFamily="34" charset="0"/>
            </a:endParaRPr>
          </a:p>
        </p:txBody>
      </p:sp>
      <p:sp>
        <p:nvSpPr>
          <p:cNvPr id="7" name="Arrow: Right 6">
            <a:extLst>
              <a:ext uri="{FF2B5EF4-FFF2-40B4-BE49-F238E27FC236}">
                <a16:creationId xmlns:a16="http://schemas.microsoft.com/office/drawing/2014/main" id="{A10ECAD4-2BAF-B783-2B5F-0FBBB8EA59A7}"/>
              </a:ext>
            </a:extLst>
          </p:cNvPr>
          <p:cNvSpPr/>
          <p:nvPr/>
        </p:nvSpPr>
        <p:spPr>
          <a:xfrm>
            <a:off x="6219424" y="2072944"/>
            <a:ext cx="333080" cy="216817"/>
          </a:xfrm>
          <a:prstGeom prst="rightArrow">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92C7C15-87C5-9129-B203-F1B8CAA76EE3}"/>
              </a:ext>
            </a:extLst>
          </p:cNvPr>
          <p:cNvSpPr txBox="1"/>
          <p:nvPr/>
        </p:nvSpPr>
        <p:spPr>
          <a:xfrm>
            <a:off x="1601533" y="1002110"/>
            <a:ext cx="3206263" cy="369332"/>
          </a:xfrm>
          <a:prstGeom prst="rect">
            <a:avLst/>
          </a:prstGeom>
          <a:noFill/>
        </p:spPr>
        <p:txBody>
          <a:bodyPr wrap="square" rtlCol="0">
            <a:spAutoFit/>
          </a:bodyPr>
          <a:lstStyle/>
          <a:p>
            <a:r>
              <a:rPr lang="en-IN" sz="1800" b="1" dirty="0">
                <a:latin typeface="IBM Plex Sans Condensed" panose="020B0506050203000203" pitchFamily="34" charset="0"/>
              </a:rPr>
              <a:t>(i) </a:t>
            </a:r>
            <a:r>
              <a:rPr lang="en-IN" sz="1800" b="1" u="sng" dirty="0">
                <a:latin typeface="IBM Plex Sans Condensed" panose="020B0506050203000203" pitchFamily="34" charset="0"/>
              </a:rPr>
              <a:t>Loss and Accuracy curves:</a:t>
            </a:r>
          </a:p>
        </p:txBody>
      </p:sp>
      <p:pic>
        <p:nvPicPr>
          <p:cNvPr id="3" name="Picture 2">
            <a:extLst>
              <a:ext uri="{FF2B5EF4-FFF2-40B4-BE49-F238E27FC236}">
                <a16:creationId xmlns:a16="http://schemas.microsoft.com/office/drawing/2014/main" id="{C27D686D-915E-F4B6-860F-7404CA71E8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1528337"/>
            <a:ext cx="5731510" cy="2361565"/>
          </a:xfrm>
          <a:prstGeom prst="rect">
            <a:avLst/>
          </a:prstGeom>
          <a:noFill/>
          <a:ln>
            <a:noFill/>
          </a:ln>
        </p:spPr>
      </p:pic>
    </p:spTree>
    <p:extLst>
      <p:ext uri="{BB962C8B-B14F-4D97-AF65-F5344CB8AC3E}">
        <p14:creationId xmlns:p14="http://schemas.microsoft.com/office/powerpoint/2010/main" val="918218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E3A02-759E-525A-6FFE-9A1A08C702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D15D87-717E-6662-AAF3-B68C4B799897}"/>
              </a:ext>
            </a:extLst>
          </p:cNvPr>
          <p:cNvSpPr>
            <a:spLocks noGrp="1"/>
          </p:cNvSpPr>
          <p:nvPr>
            <p:ph type="title"/>
          </p:nvPr>
        </p:nvSpPr>
        <p:spPr>
          <a:xfrm>
            <a:off x="283625" y="491766"/>
            <a:ext cx="11360700" cy="5916597"/>
          </a:xfrm>
        </p:spPr>
        <p:txBody>
          <a:bodyPr/>
          <a:lstStyle/>
          <a:p>
            <a:r>
              <a:rPr lang="en-IN" sz="2000" u="sng" dirty="0"/>
              <a:t>Results obtained for the TabNet model</a:t>
            </a:r>
            <a:r>
              <a:rPr lang="en-IN" sz="2000" dirty="0"/>
              <a:t>:</a:t>
            </a: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br>
              <a:rPr lang="en-IN" sz="2000" dirty="0"/>
            </a:br>
            <a:r>
              <a:rPr lang="en-IN" sz="2000" dirty="0"/>
              <a:t>                    </a:t>
            </a:r>
            <a:br>
              <a:rPr lang="en-IN" dirty="0"/>
            </a:br>
            <a:endParaRPr lang="en-IN" sz="2000" dirty="0"/>
          </a:p>
        </p:txBody>
      </p:sp>
      <p:sp>
        <p:nvSpPr>
          <p:cNvPr id="4" name="Slide Number Placeholder 3">
            <a:extLst>
              <a:ext uri="{FF2B5EF4-FFF2-40B4-BE49-F238E27FC236}">
                <a16:creationId xmlns:a16="http://schemas.microsoft.com/office/drawing/2014/main" id="{F56E3B9B-3941-F5BA-F454-9C228B03ED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
        <p:nvSpPr>
          <p:cNvPr id="6" name="TextBox 5">
            <a:extLst>
              <a:ext uri="{FF2B5EF4-FFF2-40B4-BE49-F238E27FC236}">
                <a16:creationId xmlns:a16="http://schemas.microsoft.com/office/drawing/2014/main" id="{3DA0CEBD-E3A1-79DA-23FF-CD7CCB341FD2}"/>
              </a:ext>
            </a:extLst>
          </p:cNvPr>
          <p:cNvSpPr txBox="1"/>
          <p:nvPr/>
        </p:nvSpPr>
        <p:spPr>
          <a:xfrm>
            <a:off x="6626545" y="734802"/>
            <a:ext cx="5392132" cy="2893100"/>
          </a:xfrm>
          <a:prstGeom prst="rect">
            <a:avLst/>
          </a:prstGeom>
          <a:noFill/>
        </p:spPr>
        <p:txBody>
          <a:bodyPr wrap="square" rtlCol="0">
            <a:spAutoFit/>
          </a:bodyPr>
          <a:lstStyle/>
          <a:p>
            <a:r>
              <a:rPr lang="en-IN" b="1" u="sng" dirty="0">
                <a:latin typeface="IBM Plex Sans Condensed" panose="020B0506050203000203" pitchFamily="34" charset="0"/>
              </a:rPr>
              <a:t>Interpretation:</a:t>
            </a:r>
          </a:p>
          <a:p>
            <a:endParaRPr lang="en-IN" b="1" u="sng" dirty="0">
              <a:latin typeface="IBM Plex Sans Condensed" panose="020B0506050203000203" pitchFamily="34" charset="0"/>
            </a:endParaRPr>
          </a:p>
          <a:p>
            <a:r>
              <a:rPr lang="en-IN" dirty="0"/>
              <a:t>The ROC curve illustrates the trade-off between the True Positive Rate (TPR) and False Positive Rate (FPR) across different classification thresholds. The TabNet model achieved an Area Under the Curve (AUC) score of approximately 0.7372, which indicates moderate discriminative ability. AUC values closer to 1 imply better model performance, while 0.5 would be equivalent to random guessing. The curve being above the diagonal random guess line shows that the model performs better than chance, but there is still room for improvement, especially in enhancing recall for predicting employee attrition.</a:t>
            </a:r>
          </a:p>
          <a:p>
            <a:endParaRPr lang="en-IN" b="1" u="sng" dirty="0">
              <a:latin typeface="IBM Plex Sans Condensed" panose="020B0506050203000203" pitchFamily="34" charset="0"/>
            </a:endParaRPr>
          </a:p>
        </p:txBody>
      </p:sp>
      <p:sp>
        <p:nvSpPr>
          <p:cNvPr id="7" name="Arrow: Right 6">
            <a:extLst>
              <a:ext uri="{FF2B5EF4-FFF2-40B4-BE49-F238E27FC236}">
                <a16:creationId xmlns:a16="http://schemas.microsoft.com/office/drawing/2014/main" id="{F7B0C0F6-B846-2E69-408C-A65D7F1DABB9}"/>
              </a:ext>
            </a:extLst>
          </p:cNvPr>
          <p:cNvSpPr/>
          <p:nvPr/>
        </p:nvSpPr>
        <p:spPr>
          <a:xfrm>
            <a:off x="6219424" y="2072944"/>
            <a:ext cx="333080" cy="216817"/>
          </a:xfrm>
          <a:prstGeom prst="rightArrow">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DBAB70F-B5BD-2BA1-3A9D-BA92106440F1}"/>
              </a:ext>
            </a:extLst>
          </p:cNvPr>
          <p:cNvSpPr txBox="1"/>
          <p:nvPr/>
        </p:nvSpPr>
        <p:spPr>
          <a:xfrm>
            <a:off x="286304" y="962046"/>
            <a:ext cx="2343774" cy="369332"/>
          </a:xfrm>
          <a:prstGeom prst="rect">
            <a:avLst/>
          </a:prstGeom>
          <a:noFill/>
        </p:spPr>
        <p:txBody>
          <a:bodyPr wrap="square" rtlCol="0">
            <a:spAutoFit/>
          </a:bodyPr>
          <a:lstStyle/>
          <a:p>
            <a:r>
              <a:rPr lang="en-IN" sz="1800" b="1" dirty="0">
                <a:latin typeface="IBM Plex Sans Condensed" panose="020B0506050203000203" pitchFamily="34" charset="0"/>
              </a:rPr>
              <a:t>(iii) </a:t>
            </a:r>
            <a:r>
              <a:rPr lang="en-IN" sz="1800" b="1" u="sng" dirty="0">
                <a:latin typeface="IBM Plex Sans Condensed" panose="020B0506050203000203" pitchFamily="34" charset="0"/>
              </a:rPr>
              <a:t>AUC-ROC Curve:</a:t>
            </a:r>
          </a:p>
        </p:txBody>
      </p:sp>
      <p:sp>
        <p:nvSpPr>
          <p:cNvPr id="9" name="TextBox 8">
            <a:extLst>
              <a:ext uri="{FF2B5EF4-FFF2-40B4-BE49-F238E27FC236}">
                <a16:creationId xmlns:a16="http://schemas.microsoft.com/office/drawing/2014/main" id="{CE703439-D45D-F098-4C8F-7327335E4D82}"/>
              </a:ext>
            </a:extLst>
          </p:cNvPr>
          <p:cNvSpPr txBox="1"/>
          <p:nvPr/>
        </p:nvSpPr>
        <p:spPr>
          <a:xfrm>
            <a:off x="286304" y="3897101"/>
            <a:ext cx="2343774" cy="369332"/>
          </a:xfrm>
          <a:prstGeom prst="rect">
            <a:avLst/>
          </a:prstGeom>
          <a:noFill/>
        </p:spPr>
        <p:txBody>
          <a:bodyPr wrap="square" rtlCol="0">
            <a:spAutoFit/>
          </a:bodyPr>
          <a:lstStyle/>
          <a:p>
            <a:r>
              <a:rPr lang="en-IN" sz="1800" b="1" dirty="0">
                <a:latin typeface="IBM Plex Sans Condensed" panose="020B0506050203000203" pitchFamily="34" charset="0"/>
              </a:rPr>
              <a:t>(iv) </a:t>
            </a:r>
            <a:r>
              <a:rPr lang="en-IN" sz="1800" b="1" u="sng" dirty="0">
                <a:latin typeface="IBM Plex Sans Condensed" panose="020B0506050203000203" pitchFamily="34" charset="0"/>
              </a:rPr>
              <a:t>Confusion matrix:</a:t>
            </a:r>
          </a:p>
        </p:txBody>
      </p:sp>
      <p:sp>
        <p:nvSpPr>
          <p:cNvPr id="11" name="Arrow: Right 10">
            <a:extLst>
              <a:ext uri="{FF2B5EF4-FFF2-40B4-BE49-F238E27FC236}">
                <a16:creationId xmlns:a16="http://schemas.microsoft.com/office/drawing/2014/main" id="{22D130EE-F78B-9F15-C7ED-47621A85304B}"/>
              </a:ext>
            </a:extLst>
          </p:cNvPr>
          <p:cNvSpPr/>
          <p:nvPr/>
        </p:nvSpPr>
        <p:spPr>
          <a:xfrm>
            <a:off x="6043460" y="4749155"/>
            <a:ext cx="333080" cy="319893"/>
          </a:xfrm>
          <a:prstGeom prst="rightArrow">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DB29957-8AF7-50B2-3A92-6B3974306FE9}"/>
              </a:ext>
            </a:extLst>
          </p:cNvPr>
          <p:cNvSpPr txBox="1"/>
          <p:nvPr/>
        </p:nvSpPr>
        <p:spPr>
          <a:xfrm>
            <a:off x="6626545" y="3627902"/>
            <a:ext cx="5392132" cy="2893100"/>
          </a:xfrm>
          <a:prstGeom prst="rect">
            <a:avLst/>
          </a:prstGeom>
          <a:noFill/>
        </p:spPr>
        <p:txBody>
          <a:bodyPr wrap="square" rtlCol="0">
            <a:spAutoFit/>
          </a:bodyPr>
          <a:lstStyle/>
          <a:p>
            <a:r>
              <a:rPr lang="en-IN" b="1" u="sng" dirty="0">
                <a:latin typeface="IBM Plex Sans Condensed" panose="020B0506050203000203" pitchFamily="34" charset="0"/>
              </a:rPr>
              <a:t>Interpretation:</a:t>
            </a:r>
          </a:p>
          <a:p>
            <a:endParaRPr lang="en-IN" b="1" u="sng" dirty="0">
              <a:latin typeface="IBM Plex Sans Condensed" panose="020B0506050203000203" pitchFamily="34" charset="0"/>
            </a:endParaRPr>
          </a:p>
          <a:p>
            <a:r>
              <a:rPr lang="en-IN" dirty="0"/>
              <a:t>The confusion matrix shows the performance of the TabNet model in predicting employee attrition. Out of all the employees who did not leave (No Attrition), the model correctly predicted 244 cases and misclassified 3 as Attrition (false positives). For employees who actually left (Attrition), it correctly identified only 3 cases but misclassified 44 as No Attrition (false negatives). This indicates that while the model is very good at detecting employees who will stay, it struggles to correctly identify those who will leave, which could be a limitation in practical scenarios where predicting attrition accurately is critical.</a:t>
            </a:r>
          </a:p>
          <a:p>
            <a:endParaRPr lang="en-IN" dirty="0">
              <a:latin typeface="IBM Plex Sans Condensed" panose="020B0506050203000203" pitchFamily="34" charset="0"/>
            </a:endParaRPr>
          </a:p>
        </p:txBody>
      </p:sp>
      <p:pic>
        <p:nvPicPr>
          <p:cNvPr id="5" name="Picture 4">
            <a:extLst>
              <a:ext uri="{FF2B5EF4-FFF2-40B4-BE49-F238E27FC236}">
                <a16:creationId xmlns:a16="http://schemas.microsoft.com/office/drawing/2014/main" id="{D69DEA23-2B29-51D2-0248-0F1E6F55FE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3934" y="894866"/>
            <a:ext cx="3319444" cy="2901287"/>
          </a:xfrm>
          <a:prstGeom prst="rect">
            <a:avLst/>
          </a:prstGeom>
          <a:noFill/>
          <a:ln>
            <a:noFill/>
          </a:ln>
        </p:spPr>
      </p:pic>
      <p:pic>
        <p:nvPicPr>
          <p:cNvPr id="12" name="Picture 11">
            <a:extLst>
              <a:ext uri="{FF2B5EF4-FFF2-40B4-BE49-F238E27FC236}">
                <a16:creationId xmlns:a16="http://schemas.microsoft.com/office/drawing/2014/main" id="{9BDF4D4B-E32F-3ABC-E8DB-25DB7C178D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7300" y="3897101"/>
            <a:ext cx="2702620" cy="2378103"/>
          </a:xfrm>
          <a:prstGeom prst="rect">
            <a:avLst/>
          </a:prstGeom>
          <a:noFill/>
          <a:ln>
            <a:noFill/>
          </a:ln>
        </p:spPr>
      </p:pic>
    </p:spTree>
    <p:extLst>
      <p:ext uri="{BB962C8B-B14F-4D97-AF65-F5344CB8AC3E}">
        <p14:creationId xmlns:p14="http://schemas.microsoft.com/office/powerpoint/2010/main" val="4254706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2B8BE-76F2-B7DA-122C-9379A7109001}"/>
              </a:ext>
            </a:extLst>
          </p:cNvPr>
          <p:cNvSpPr>
            <a:spLocks noGrp="1"/>
          </p:cNvSpPr>
          <p:nvPr>
            <p:ph type="title"/>
          </p:nvPr>
        </p:nvSpPr>
        <p:spPr>
          <a:xfrm>
            <a:off x="415600" y="491767"/>
            <a:ext cx="11360700" cy="5758204"/>
          </a:xfrm>
        </p:spPr>
        <p:txBody>
          <a:bodyPr/>
          <a:lstStyle/>
          <a:p>
            <a:r>
              <a:rPr lang="en-IN" sz="2000" u="sng" dirty="0"/>
              <a:t>Model Comparison</a:t>
            </a:r>
            <a:r>
              <a:rPr lang="en-IN" sz="2000" dirty="0"/>
              <a:t>:</a:t>
            </a:r>
            <a:br>
              <a:rPr lang="en-IN" sz="2000" dirty="0"/>
            </a:br>
            <a:br>
              <a:rPr lang="en-IN" sz="2000" dirty="0"/>
            </a:br>
            <a:br>
              <a:rPr lang="en-IN" sz="2000" dirty="0"/>
            </a:br>
            <a:br>
              <a:rPr lang="en-IN" sz="2000" dirty="0"/>
            </a:br>
            <a:endParaRPr lang="en-IN" sz="2000" dirty="0"/>
          </a:p>
        </p:txBody>
      </p:sp>
      <p:sp>
        <p:nvSpPr>
          <p:cNvPr id="4" name="Slide Number Placeholder 3">
            <a:extLst>
              <a:ext uri="{FF2B5EF4-FFF2-40B4-BE49-F238E27FC236}">
                <a16:creationId xmlns:a16="http://schemas.microsoft.com/office/drawing/2014/main" id="{743EBDC8-2D6D-6867-1786-0D2CC4619C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pic>
        <p:nvPicPr>
          <p:cNvPr id="5" name="Picture 4">
            <a:extLst>
              <a:ext uri="{FF2B5EF4-FFF2-40B4-BE49-F238E27FC236}">
                <a16:creationId xmlns:a16="http://schemas.microsoft.com/office/drawing/2014/main" id="{BA3A125D-7133-1EC8-9D11-C6BD470F19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5600" y="1063988"/>
            <a:ext cx="3732194" cy="2306881"/>
          </a:xfrm>
          <a:prstGeom prst="rect">
            <a:avLst/>
          </a:prstGeom>
          <a:noFill/>
          <a:ln>
            <a:noFill/>
          </a:ln>
        </p:spPr>
      </p:pic>
      <p:sp>
        <p:nvSpPr>
          <p:cNvPr id="6" name="Arrow: Right 5">
            <a:extLst>
              <a:ext uri="{FF2B5EF4-FFF2-40B4-BE49-F238E27FC236}">
                <a16:creationId xmlns:a16="http://schemas.microsoft.com/office/drawing/2014/main" id="{6534F9EB-E0DE-F360-A46A-484822C64538}"/>
              </a:ext>
            </a:extLst>
          </p:cNvPr>
          <p:cNvSpPr/>
          <p:nvPr/>
        </p:nvSpPr>
        <p:spPr>
          <a:xfrm>
            <a:off x="4268076" y="1780713"/>
            <a:ext cx="333080" cy="216817"/>
          </a:xfrm>
          <a:prstGeom prst="rightArrow">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13A118F-0C0E-6890-9C27-9E53A05B388F}"/>
              </a:ext>
            </a:extLst>
          </p:cNvPr>
          <p:cNvSpPr txBox="1"/>
          <p:nvPr/>
        </p:nvSpPr>
        <p:spPr>
          <a:xfrm>
            <a:off x="4721438" y="443258"/>
            <a:ext cx="7175144" cy="2893100"/>
          </a:xfrm>
          <a:prstGeom prst="rect">
            <a:avLst/>
          </a:prstGeom>
          <a:noFill/>
        </p:spPr>
        <p:txBody>
          <a:bodyPr wrap="square" rtlCol="0">
            <a:spAutoFit/>
          </a:bodyPr>
          <a:lstStyle/>
          <a:p>
            <a:r>
              <a:rPr lang="en-IN" b="1" u="sng" dirty="0">
                <a:latin typeface="IBM Plex Sans Condensed" panose="020B0506050203000203" pitchFamily="34" charset="0"/>
              </a:rPr>
              <a:t>Interpretation:</a:t>
            </a:r>
          </a:p>
          <a:p>
            <a:endParaRPr lang="en-IN" b="1" u="sng" dirty="0">
              <a:latin typeface="IBM Plex Sans Condensed" panose="020B0506050203000203" pitchFamily="34" charset="0"/>
            </a:endParaRPr>
          </a:p>
          <a:p>
            <a:r>
              <a:rPr lang="en-IN" dirty="0"/>
              <a:t>The bar chart compares the performance of two models — Artificial Neural Network (ANN) and TabNet — using two metrics: Test Accuracy and Test AUC.</a:t>
            </a:r>
            <a:br>
              <a:rPr lang="en-IN" dirty="0"/>
            </a:br>
            <a:r>
              <a:rPr lang="en-IN" dirty="0"/>
              <a:t>For Test Accuracy, both models perform almost identically, with ANN scoring 0.837 and TabNet slightly higher at 0.840. This means both models correctly classify around 84% of the test samples, indicating strong predictive accuracy.</a:t>
            </a:r>
            <a:br>
              <a:rPr lang="en-IN" dirty="0"/>
            </a:br>
            <a:r>
              <a:rPr lang="en-IN" dirty="0"/>
              <a:t>For Test AUC, ANN achieves a score of 0.759, while TabNet scores 0.737. Since AUC measures the model’s ability to distinguish between classes (attrition vs no attrition) across all thresholds, ANN has a slight edge here. This suggests that although TabNet matches or slightly surpasses ANN in raw accuracy, ANN has a better capability to rank predictions correctly and handle different decision thresholds.</a:t>
            </a:r>
          </a:p>
          <a:p>
            <a:endParaRPr lang="en-IN" b="1" u="sng" dirty="0">
              <a:latin typeface="IBM Plex Sans Condensed" panose="020B0506050203000203" pitchFamily="34" charset="0"/>
            </a:endParaRPr>
          </a:p>
        </p:txBody>
      </p:sp>
      <p:sp>
        <p:nvSpPr>
          <p:cNvPr id="10" name="TextBox 9">
            <a:extLst>
              <a:ext uri="{FF2B5EF4-FFF2-40B4-BE49-F238E27FC236}">
                <a16:creationId xmlns:a16="http://schemas.microsoft.com/office/drawing/2014/main" id="{3E3789BA-971C-6802-3758-53D8EC0BAB0E}"/>
              </a:ext>
            </a:extLst>
          </p:cNvPr>
          <p:cNvSpPr txBox="1"/>
          <p:nvPr/>
        </p:nvSpPr>
        <p:spPr>
          <a:xfrm>
            <a:off x="339365" y="3723588"/>
            <a:ext cx="2507530" cy="307777"/>
          </a:xfrm>
          <a:prstGeom prst="rect">
            <a:avLst/>
          </a:prstGeom>
          <a:noFill/>
        </p:spPr>
        <p:txBody>
          <a:bodyPr wrap="square" rtlCol="0">
            <a:spAutoFit/>
          </a:bodyPr>
          <a:lstStyle/>
          <a:p>
            <a:r>
              <a:rPr lang="en-IN" b="1" u="sng" dirty="0"/>
              <a:t>ANN MODEL PREDICTION:  </a:t>
            </a:r>
          </a:p>
        </p:txBody>
      </p:sp>
      <p:pic>
        <p:nvPicPr>
          <p:cNvPr id="11" name="Picture 10">
            <a:extLst>
              <a:ext uri="{FF2B5EF4-FFF2-40B4-BE49-F238E27FC236}">
                <a16:creationId xmlns:a16="http://schemas.microsoft.com/office/drawing/2014/main" id="{DC2EF285-1E33-578D-C2C3-7AD4DEC3FEA1}"/>
              </a:ext>
            </a:extLst>
          </p:cNvPr>
          <p:cNvPicPr>
            <a:picLocks noChangeAspect="1"/>
          </p:cNvPicPr>
          <p:nvPr/>
        </p:nvPicPr>
        <p:blipFill>
          <a:blip r:embed="rId3"/>
          <a:stretch>
            <a:fillRect/>
          </a:stretch>
        </p:blipFill>
        <p:spPr>
          <a:xfrm>
            <a:off x="295318" y="4154998"/>
            <a:ext cx="4863410" cy="836848"/>
          </a:xfrm>
          <a:prstGeom prst="rect">
            <a:avLst/>
          </a:prstGeom>
        </p:spPr>
      </p:pic>
      <p:sp>
        <p:nvSpPr>
          <p:cNvPr id="13" name="TextBox 12">
            <a:extLst>
              <a:ext uri="{FF2B5EF4-FFF2-40B4-BE49-F238E27FC236}">
                <a16:creationId xmlns:a16="http://schemas.microsoft.com/office/drawing/2014/main" id="{1B4D5020-8B4D-CC44-6FAF-2509BAA484E2}"/>
              </a:ext>
            </a:extLst>
          </p:cNvPr>
          <p:cNvSpPr txBox="1"/>
          <p:nvPr/>
        </p:nvSpPr>
        <p:spPr>
          <a:xfrm>
            <a:off x="415600" y="4961590"/>
            <a:ext cx="2771480" cy="307777"/>
          </a:xfrm>
          <a:prstGeom prst="rect">
            <a:avLst/>
          </a:prstGeom>
          <a:noFill/>
        </p:spPr>
        <p:txBody>
          <a:bodyPr wrap="square" rtlCol="0">
            <a:spAutoFit/>
          </a:bodyPr>
          <a:lstStyle/>
          <a:p>
            <a:r>
              <a:rPr lang="en-IN" b="1" u="sng" dirty="0"/>
              <a:t>TabNet MODEL PREDICTION:  </a:t>
            </a:r>
          </a:p>
        </p:txBody>
      </p:sp>
      <p:pic>
        <p:nvPicPr>
          <p:cNvPr id="14" name="Picture 13">
            <a:extLst>
              <a:ext uri="{FF2B5EF4-FFF2-40B4-BE49-F238E27FC236}">
                <a16:creationId xmlns:a16="http://schemas.microsoft.com/office/drawing/2014/main" id="{6710E483-180E-0035-3AE2-D859341FA6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365" y="5283491"/>
            <a:ext cx="5052767" cy="1014990"/>
          </a:xfrm>
          <a:prstGeom prst="rect">
            <a:avLst/>
          </a:prstGeom>
        </p:spPr>
      </p:pic>
      <p:sp>
        <p:nvSpPr>
          <p:cNvPr id="15" name="TextBox 14">
            <a:extLst>
              <a:ext uri="{FF2B5EF4-FFF2-40B4-BE49-F238E27FC236}">
                <a16:creationId xmlns:a16="http://schemas.microsoft.com/office/drawing/2014/main" id="{D7388261-0A07-17D9-B7B9-9E3A09E4E4B5}"/>
              </a:ext>
            </a:extLst>
          </p:cNvPr>
          <p:cNvSpPr txBox="1"/>
          <p:nvPr/>
        </p:nvSpPr>
        <p:spPr>
          <a:xfrm>
            <a:off x="6095950" y="4169925"/>
            <a:ext cx="5461312" cy="1169551"/>
          </a:xfrm>
          <a:prstGeom prst="rect">
            <a:avLst/>
          </a:prstGeom>
          <a:noFill/>
        </p:spPr>
        <p:txBody>
          <a:bodyPr wrap="square" rtlCol="0">
            <a:spAutoFit/>
          </a:bodyPr>
          <a:lstStyle/>
          <a:p>
            <a:r>
              <a:rPr lang="en-IN" b="1" u="sng" dirty="0"/>
              <a:t>Google Colab Python code link:</a:t>
            </a:r>
          </a:p>
          <a:p>
            <a:endParaRPr lang="en-IN" b="1" u="sng" dirty="0"/>
          </a:p>
          <a:p>
            <a:r>
              <a:rPr lang="en-IN" u="sng" dirty="0">
                <a:hlinkClick r:id="rId5"/>
              </a:rPr>
              <a:t>https://colab.research.google.com/drive/11kJLCX5bIy5bSFFHDRtmo8MuDuwFBDyn?usp=drive_link</a:t>
            </a:r>
            <a:endParaRPr lang="en-IN" dirty="0"/>
          </a:p>
          <a:p>
            <a:endParaRPr lang="en-IN" b="1" u="sng" dirty="0"/>
          </a:p>
        </p:txBody>
      </p:sp>
    </p:spTree>
    <p:extLst>
      <p:ext uri="{BB962C8B-B14F-4D97-AF65-F5344CB8AC3E}">
        <p14:creationId xmlns:p14="http://schemas.microsoft.com/office/powerpoint/2010/main" val="230709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0" name="Google Shape;90;p15"/>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GB"/>
              <a:t>2</a:t>
            </a:fld>
            <a:endParaRPr dirty="0"/>
          </a:p>
        </p:txBody>
      </p:sp>
      <p:sp>
        <p:nvSpPr>
          <p:cNvPr id="2" name="Rectangle: Rounded Corners 1">
            <a:extLst>
              <a:ext uri="{FF2B5EF4-FFF2-40B4-BE49-F238E27FC236}">
                <a16:creationId xmlns:a16="http://schemas.microsoft.com/office/drawing/2014/main" id="{64886BBC-4FAA-682A-7704-D75CF3C9F4C5}"/>
              </a:ext>
            </a:extLst>
          </p:cNvPr>
          <p:cNvSpPr/>
          <p:nvPr/>
        </p:nvSpPr>
        <p:spPr>
          <a:xfrm>
            <a:off x="2149311" y="659874"/>
            <a:ext cx="7588578" cy="115949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Model Presentation on HR Analytics Dataset</a:t>
            </a:r>
            <a:r>
              <a:rPr lang="en-IN" sz="3200" dirty="0">
                <a:solidFill>
                  <a:schemeClr val="tx1"/>
                </a:solidFill>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C879537E-6101-0816-1C78-82256FA135E8}"/>
              </a:ext>
            </a:extLst>
          </p:cNvPr>
          <p:cNvSpPr/>
          <p:nvPr/>
        </p:nvSpPr>
        <p:spPr>
          <a:xfrm>
            <a:off x="478040" y="2384982"/>
            <a:ext cx="11585543" cy="36670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u="sng" dirty="0">
                <a:solidFill>
                  <a:schemeClr val="tx1"/>
                </a:solidFill>
                <a:latin typeface="Times New Roman" panose="02020603050405020304" pitchFamily="18" charset="0"/>
                <a:cs typeface="Times New Roman" panose="02020603050405020304" pitchFamily="18" charset="0"/>
              </a:rPr>
              <a:t>Dataset:</a:t>
            </a:r>
            <a:r>
              <a:rPr lang="en-US" sz="3600" b="1" dirty="0">
                <a:solidFill>
                  <a:schemeClr val="tx1"/>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IBM HR Analytics Employee Attrition Dataset</a:t>
            </a:r>
          </a:p>
          <a:p>
            <a:pPr algn="ctr"/>
            <a:r>
              <a:rPr lang="en-US" sz="3600" b="1" u="sng" dirty="0">
                <a:solidFill>
                  <a:schemeClr val="tx1"/>
                </a:solidFill>
                <a:latin typeface="Times New Roman" panose="02020603050405020304" pitchFamily="18" charset="0"/>
                <a:cs typeface="Times New Roman" panose="02020603050405020304" pitchFamily="18" charset="0"/>
              </a:rPr>
              <a:t>Source:</a:t>
            </a:r>
            <a:r>
              <a:rPr lang="en-US" sz="3600" b="1" dirty="0">
                <a:solidFill>
                  <a:schemeClr val="tx1"/>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Kaggle</a:t>
            </a:r>
          </a:p>
          <a:p>
            <a:pPr algn="ctr"/>
            <a:r>
              <a:rPr lang="en-US" sz="3600" b="1" u="sng" dirty="0">
                <a:solidFill>
                  <a:schemeClr val="tx1"/>
                </a:solidFill>
                <a:latin typeface="Times New Roman" panose="02020603050405020304" pitchFamily="18" charset="0"/>
                <a:cs typeface="Times New Roman" panose="02020603050405020304" pitchFamily="18" charset="0"/>
              </a:rPr>
              <a:t>Link:</a:t>
            </a:r>
            <a:r>
              <a:rPr lang="en-US" sz="3600" b="1" dirty="0">
                <a:solidFill>
                  <a:schemeClr val="tx1"/>
                </a:solidFill>
                <a:latin typeface="Times New Roman" panose="02020603050405020304" pitchFamily="18" charset="0"/>
                <a:cs typeface="Times New Roman" panose="02020603050405020304" pitchFamily="18" charset="0"/>
              </a:rPr>
              <a:t>  </a:t>
            </a:r>
            <a:r>
              <a:rPr lang="en-IN" sz="3600" dirty="0">
                <a:hlinkClick r:id="rId3"/>
              </a:rPr>
              <a:t>IBM HR Analytics Employee Attrition &amp; Performance</a:t>
            </a:r>
            <a:r>
              <a:rPr lang="en-US" sz="3600" dirty="0">
                <a:solidFill>
                  <a:schemeClr val="tx1"/>
                </a:solidFill>
                <a:latin typeface="Times New Roman" panose="02020603050405020304" pitchFamily="18" charset="0"/>
                <a:cs typeface="Times New Roman" panose="02020603050405020304" pitchFamily="18" charset="0"/>
              </a:rPr>
              <a:t> </a:t>
            </a:r>
            <a:br>
              <a:rPr lang="en-US" sz="3600" dirty="0">
                <a:solidFill>
                  <a:schemeClr val="tx1"/>
                </a:solidFill>
                <a:latin typeface="Times New Roman" panose="02020603050405020304" pitchFamily="18" charset="0"/>
                <a:cs typeface="Times New Roman" panose="02020603050405020304" pitchFamily="18" charset="0"/>
              </a:rPr>
            </a:br>
            <a:r>
              <a:rPr lang="en-US" sz="3600" b="1" u="sng" dirty="0">
                <a:solidFill>
                  <a:schemeClr val="tx1"/>
                </a:solidFill>
                <a:latin typeface="Times New Roman" panose="02020603050405020304" pitchFamily="18" charset="0"/>
                <a:cs typeface="Times New Roman" panose="02020603050405020304" pitchFamily="18" charset="0"/>
              </a:rPr>
              <a:t>Target variable in the dataset:</a:t>
            </a:r>
            <a:r>
              <a:rPr lang="en-US" sz="3600" b="1" dirty="0">
                <a:solidFill>
                  <a:schemeClr val="tx1"/>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Attrition</a:t>
            </a:r>
            <a:br>
              <a:rPr lang="en-US" sz="3600" dirty="0">
                <a:solidFill>
                  <a:schemeClr val="tx1"/>
                </a:solidFill>
                <a:latin typeface="Times New Roman" panose="02020603050405020304" pitchFamily="18" charset="0"/>
                <a:cs typeface="Times New Roman" panose="02020603050405020304" pitchFamily="18" charset="0"/>
              </a:rPr>
            </a:br>
            <a:endParaRPr lang="en-IN" sz="3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8" name="Google Shape;98;p16"/>
          <p:cNvSpPr txBox="1">
            <a:spLocks noGrp="1"/>
          </p:cNvSpPr>
          <p:nvPr>
            <p:ph type="sldNum" idx="12"/>
          </p:nvPr>
        </p:nvSpPr>
        <p:spPr>
          <a:xfrm>
            <a:off x="11220400" y="6408364"/>
            <a:ext cx="731700" cy="4014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GB"/>
              <a:t>3</a:t>
            </a:fld>
            <a:endParaRPr/>
          </a:p>
        </p:txBody>
      </p:sp>
      <p:sp>
        <p:nvSpPr>
          <p:cNvPr id="3" name="Rectangle: Rounded Corners 2">
            <a:extLst>
              <a:ext uri="{FF2B5EF4-FFF2-40B4-BE49-F238E27FC236}">
                <a16:creationId xmlns:a16="http://schemas.microsoft.com/office/drawing/2014/main" id="{524B9AEF-CB5D-5D5C-C044-D3C9876D0096}"/>
              </a:ext>
            </a:extLst>
          </p:cNvPr>
          <p:cNvSpPr/>
          <p:nvPr/>
        </p:nvSpPr>
        <p:spPr>
          <a:xfrm>
            <a:off x="1979630" y="744716"/>
            <a:ext cx="7588578" cy="115949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  </a:t>
            </a:r>
            <a:r>
              <a:rPr lang="en-IN" sz="3600" b="1" u="sng" dirty="0">
                <a:solidFill>
                  <a:schemeClr val="tx1"/>
                </a:solidFill>
                <a:latin typeface="Times New Roman" panose="02020603050405020304" pitchFamily="18" charset="0"/>
                <a:cs typeface="Times New Roman" panose="02020603050405020304" pitchFamily="18" charset="0"/>
              </a:rPr>
              <a:t>Justification for choosing the dataset</a:t>
            </a:r>
            <a:r>
              <a:rPr lang="en-IN" sz="3600" dirty="0">
                <a:solidFill>
                  <a:schemeClr val="tx1"/>
                </a:solidFill>
                <a:latin typeface="Times New Roman" panose="02020603050405020304" pitchFamily="18" charset="0"/>
                <a:cs typeface="Times New Roman" panose="02020603050405020304" pitchFamily="18" charset="0"/>
              </a:rPr>
              <a:t>:</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2FAA29F0-B888-E814-7D72-2E58BB1879FC}"/>
              </a:ext>
            </a:extLst>
          </p:cNvPr>
          <p:cNvSpPr/>
          <p:nvPr/>
        </p:nvSpPr>
        <p:spPr>
          <a:xfrm>
            <a:off x="303228" y="2281288"/>
            <a:ext cx="11585543" cy="36670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Employee attrition causes loss of talent, training costs, and disruption in team dynamics. Predicting which employees are likely to leave helps HR departments take preventive action. The dataset contains relevant HR metrics (satisfaction, salary, overtime, etc.) that impact attrition, making it a great choice for both EDA and deep learning classification. </a:t>
            </a:r>
            <a:br>
              <a:rPr lang="en-US" sz="2400" dirty="0">
                <a:solidFill>
                  <a:schemeClr val="tx1"/>
                </a:solidFill>
              </a:rPr>
            </a:br>
            <a:r>
              <a:rPr lang="en-US" sz="2400" dirty="0">
                <a:solidFill>
                  <a:schemeClr val="tx1"/>
                </a:solidFill>
              </a:rPr>
              <a:t>This also matches real-world problems faced in companies, making it highly relevant for building neural networks (like ANN/DNN), which can capture nonlinear relationships in such data. </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92CB-F892-32B0-B133-A161B59FE3EA}"/>
              </a:ext>
            </a:extLst>
          </p:cNvPr>
          <p:cNvSpPr>
            <a:spLocks noGrp="1"/>
          </p:cNvSpPr>
          <p:nvPr>
            <p:ph type="title"/>
          </p:nvPr>
        </p:nvSpPr>
        <p:spPr/>
        <p:txBody>
          <a:bodyPr/>
          <a:lstStyle/>
          <a:p>
            <a:r>
              <a:rPr lang="en-IN" u="sng" dirty="0"/>
              <a:t>Exploratory Data Analysis</a:t>
            </a:r>
            <a:r>
              <a:rPr lang="en-IN" dirty="0"/>
              <a:t>:</a:t>
            </a:r>
          </a:p>
        </p:txBody>
      </p:sp>
      <p:sp>
        <p:nvSpPr>
          <p:cNvPr id="3" name="Text Placeholder 2">
            <a:extLst>
              <a:ext uri="{FF2B5EF4-FFF2-40B4-BE49-F238E27FC236}">
                <a16:creationId xmlns:a16="http://schemas.microsoft.com/office/drawing/2014/main" id="{24F25E85-0A66-F720-7929-CEBF6C1CD250}"/>
              </a:ext>
            </a:extLst>
          </p:cNvPr>
          <p:cNvSpPr>
            <a:spLocks noGrp="1"/>
          </p:cNvSpPr>
          <p:nvPr>
            <p:ph type="body" idx="1"/>
          </p:nvPr>
        </p:nvSpPr>
        <p:spPr/>
        <p:txBody>
          <a:bodyPr/>
          <a:lstStyle/>
          <a:p>
            <a:pPr marL="50800" indent="0">
              <a:buNone/>
            </a:pPr>
            <a:r>
              <a:rPr lang="en-IN" sz="2000" b="1" u="sng" dirty="0"/>
              <a:t>Dataset shape:</a:t>
            </a:r>
            <a:r>
              <a:rPr lang="en-IN" sz="2000" b="1" dirty="0"/>
              <a:t> (1470,35)</a:t>
            </a:r>
          </a:p>
          <a:p>
            <a:pPr marL="50800" indent="0">
              <a:buNone/>
            </a:pPr>
            <a:endParaRPr lang="en-IN" sz="1800" b="1" dirty="0"/>
          </a:p>
          <a:p>
            <a:pPr marL="50800" indent="0">
              <a:buNone/>
            </a:pPr>
            <a:r>
              <a:rPr lang="en-US" sz="2000" b="1" u="sng" dirty="0"/>
              <a:t>Missing values</a:t>
            </a:r>
            <a:r>
              <a:rPr lang="en-US" sz="2000" u="sng" dirty="0"/>
              <a:t>:</a:t>
            </a:r>
            <a:r>
              <a:rPr lang="en-US" sz="2000" dirty="0"/>
              <a:t> </a:t>
            </a:r>
            <a:r>
              <a:rPr lang="en-US" sz="2000" b="1" dirty="0"/>
              <a:t>No missing values</a:t>
            </a:r>
          </a:p>
          <a:p>
            <a:pPr marL="50800" indent="0">
              <a:buNone/>
            </a:pPr>
            <a:endParaRPr lang="en-US" sz="2000" b="1" dirty="0"/>
          </a:p>
          <a:p>
            <a:pPr marL="50800" indent="0">
              <a:buNone/>
            </a:pPr>
            <a:r>
              <a:rPr lang="en-IN" sz="2000" b="1" u="sng" dirty="0"/>
              <a:t>Visuals with appropriate labels:</a:t>
            </a:r>
          </a:p>
          <a:p>
            <a:pPr marL="50800" indent="0">
              <a:buNone/>
            </a:pPr>
            <a:endParaRPr lang="en-IN" sz="2000" b="1" u="sng" dirty="0"/>
          </a:p>
          <a:p>
            <a:pPr marL="50800" indent="0">
              <a:buNone/>
            </a:pPr>
            <a:r>
              <a:rPr lang="en-IN" sz="2000" b="1" dirty="0"/>
              <a:t>(i) </a:t>
            </a:r>
            <a:r>
              <a:rPr lang="en-IN" sz="2000" b="1" u="sng" dirty="0"/>
              <a:t>Count plot for Attrition Distribution:</a:t>
            </a:r>
            <a:r>
              <a:rPr lang="en-IN" sz="2000" b="1" dirty="0"/>
              <a:t>                                            (ii) </a:t>
            </a:r>
            <a:r>
              <a:rPr lang="en-IN" sz="2000" b="1" u="sng" dirty="0"/>
              <a:t>Count plot for Gender</a:t>
            </a:r>
            <a:r>
              <a:rPr lang="en-IN" sz="2000" b="1" dirty="0"/>
              <a:t>:</a:t>
            </a:r>
          </a:p>
          <a:p>
            <a:pPr marL="50800" indent="0">
              <a:buNone/>
            </a:pPr>
            <a:endParaRPr lang="en-IN" sz="2000" b="1" u="sng" dirty="0"/>
          </a:p>
          <a:p>
            <a:pPr marL="50800" indent="0">
              <a:buNone/>
            </a:pPr>
            <a:endParaRPr lang="en-IN" sz="2000" b="1" u="sng" dirty="0"/>
          </a:p>
          <a:p>
            <a:pPr marL="50800" indent="0">
              <a:buNone/>
            </a:pPr>
            <a:endParaRPr lang="en-IN" sz="2000" b="1" u="sng" dirty="0"/>
          </a:p>
          <a:p>
            <a:pPr marL="50800" indent="0">
              <a:buNone/>
            </a:pPr>
            <a:endParaRPr lang="en-IN" sz="2000" b="1" u="sng" dirty="0"/>
          </a:p>
          <a:p>
            <a:pPr marL="50800" indent="0">
              <a:buNone/>
            </a:pPr>
            <a:endParaRPr lang="en-IN" sz="2000" b="1" u="sng" dirty="0"/>
          </a:p>
          <a:p>
            <a:pPr marL="50800" indent="0">
              <a:buNone/>
            </a:pPr>
            <a:endParaRPr lang="en-IN" sz="2000" b="1" u="sng" dirty="0"/>
          </a:p>
          <a:p>
            <a:pPr marL="50800" indent="0">
              <a:buNone/>
            </a:pPr>
            <a:endParaRPr lang="en-IN" sz="2000" b="1" u="sng" dirty="0"/>
          </a:p>
          <a:p>
            <a:pPr marL="50800" indent="0">
              <a:buNone/>
            </a:pPr>
            <a:endParaRPr lang="en-IN" sz="2000" b="1" u="sng" dirty="0"/>
          </a:p>
          <a:p>
            <a:pPr marL="50800" indent="0">
              <a:buNone/>
            </a:pPr>
            <a:endParaRPr lang="en-US" sz="2000" b="1" u="sng" dirty="0"/>
          </a:p>
          <a:p>
            <a:pPr marL="50800" indent="0">
              <a:buNone/>
            </a:pPr>
            <a:endParaRPr lang="en-IN" sz="2000" b="1" dirty="0"/>
          </a:p>
          <a:p>
            <a:pPr marL="50800" indent="0">
              <a:buNone/>
            </a:pPr>
            <a:endParaRPr lang="en-US" sz="2000" b="1" u="sng" dirty="0"/>
          </a:p>
          <a:p>
            <a:pPr marL="50800" indent="0">
              <a:buNone/>
            </a:pPr>
            <a:endParaRPr lang="en-IN" sz="2000" b="1" dirty="0"/>
          </a:p>
        </p:txBody>
      </p:sp>
      <p:sp>
        <p:nvSpPr>
          <p:cNvPr id="4" name="Slide Number Placeholder 3">
            <a:extLst>
              <a:ext uri="{FF2B5EF4-FFF2-40B4-BE49-F238E27FC236}">
                <a16:creationId xmlns:a16="http://schemas.microsoft.com/office/drawing/2014/main" id="{975F0D87-99F5-8D41-9F15-53D59CA079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8" name="Picture 7">
            <a:extLst>
              <a:ext uri="{FF2B5EF4-FFF2-40B4-BE49-F238E27FC236}">
                <a16:creationId xmlns:a16="http://schemas.microsoft.com/office/drawing/2014/main" id="{A93D4652-1EFA-8BD5-5396-138CA2ABD1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4045" y="3792253"/>
            <a:ext cx="3230880" cy="2299335"/>
          </a:xfrm>
          <a:prstGeom prst="rect">
            <a:avLst/>
          </a:prstGeom>
          <a:noFill/>
          <a:ln>
            <a:noFill/>
          </a:ln>
        </p:spPr>
      </p:pic>
      <p:pic>
        <p:nvPicPr>
          <p:cNvPr id="9" name="Picture 8">
            <a:extLst>
              <a:ext uri="{FF2B5EF4-FFF2-40B4-BE49-F238E27FC236}">
                <a16:creationId xmlns:a16="http://schemas.microsoft.com/office/drawing/2014/main" id="{401BB834-FF47-7046-CBAD-8558D7D695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5498" y="3695629"/>
            <a:ext cx="3649980" cy="2395959"/>
          </a:xfrm>
          <a:prstGeom prst="rect">
            <a:avLst/>
          </a:prstGeom>
          <a:noFill/>
          <a:ln>
            <a:noFill/>
          </a:ln>
        </p:spPr>
      </p:pic>
    </p:spTree>
    <p:extLst>
      <p:ext uri="{BB962C8B-B14F-4D97-AF65-F5344CB8AC3E}">
        <p14:creationId xmlns:p14="http://schemas.microsoft.com/office/powerpoint/2010/main" val="340163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C56D3A-7FB8-00B5-8B3C-EEB3EB7290AA}"/>
              </a:ext>
            </a:extLst>
          </p:cNvPr>
          <p:cNvSpPr>
            <a:spLocks noGrp="1"/>
          </p:cNvSpPr>
          <p:nvPr>
            <p:ph type="body" idx="1"/>
          </p:nvPr>
        </p:nvSpPr>
        <p:spPr>
          <a:xfrm>
            <a:off x="293051" y="332758"/>
            <a:ext cx="11360700" cy="5983201"/>
          </a:xfrm>
        </p:spPr>
        <p:txBody>
          <a:bodyPr/>
          <a:lstStyle/>
          <a:p>
            <a:pPr marL="50800" indent="0">
              <a:buNone/>
            </a:pPr>
            <a:r>
              <a:rPr lang="en-IN" sz="2000" b="1" dirty="0"/>
              <a:t>(iii) </a:t>
            </a:r>
            <a:r>
              <a:rPr lang="en-IN" sz="2000" b="1" u="sng" dirty="0"/>
              <a:t>Count plot for department</a:t>
            </a:r>
            <a:r>
              <a:rPr lang="en-IN" sz="2000" b="1" dirty="0"/>
              <a:t>:                                   (iv)  </a:t>
            </a:r>
            <a:r>
              <a:rPr lang="en-IN" sz="2000" b="1" u="sng" dirty="0"/>
              <a:t>Distribution for age</a:t>
            </a:r>
            <a:r>
              <a:rPr lang="en-IN" sz="2000" b="1" dirty="0"/>
              <a:t>:</a:t>
            </a:r>
          </a:p>
          <a:p>
            <a:pPr marL="50800" indent="0">
              <a:buNone/>
            </a:pPr>
            <a:endParaRPr lang="en-IN" sz="2000" b="1" dirty="0"/>
          </a:p>
          <a:p>
            <a:pPr marL="50800" indent="0">
              <a:buNone/>
            </a:pPr>
            <a:endParaRPr lang="en-IN" sz="2000" b="1" dirty="0"/>
          </a:p>
          <a:p>
            <a:pPr marL="50800" indent="0">
              <a:buNone/>
            </a:pPr>
            <a:endParaRPr lang="en-IN" sz="2000" b="1" dirty="0"/>
          </a:p>
          <a:p>
            <a:pPr marL="50800" indent="0">
              <a:buNone/>
            </a:pPr>
            <a:endParaRPr lang="en-IN" sz="2000" b="1" dirty="0"/>
          </a:p>
          <a:p>
            <a:pPr marL="50800" indent="0">
              <a:buNone/>
            </a:pPr>
            <a:endParaRPr lang="en-IN" sz="2000" b="1" dirty="0"/>
          </a:p>
          <a:p>
            <a:pPr marL="50800" indent="0">
              <a:buNone/>
            </a:pPr>
            <a:endParaRPr lang="en-IN" sz="2000" b="1" dirty="0"/>
          </a:p>
          <a:p>
            <a:pPr marL="50800" indent="0">
              <a:buNone/>
            </a:pPr>
            <a:endParaRPr lang="en-IN" sz="2000" b="1" dirty="0"/>
          </a:p>
          <a:p>
            <a:pPr marL="50800" indent="0">
              <a:buNone/>
            </a:pPr>
            <a:endParaRPr lang="en-IN" sz="2000" b="1" dirty="0"/>
          </a:p>
          <a:p>
            <a:pPr marL="50800" indent="0">
              <a:buNone/>
            </a:pPr>
            <a:endParaRPr lang="en-IN" sz="2000" b="1" dirty="0"/>
          </a:p>
          <a:p>
            <a:pPr marL="50800" indent="0">
              <a:buNone/>
            </a:pPr>
            <a:r>
              <a:rPr lang="en-IN" sz="2000" b="1" dirty="0"/>
              <a:t>(v) </a:t>
            </a:r>
            <a:r>
              <a:rPr lang="en-IN" sz="2000" b="1" u="sng" dirty="0"/>
              <a:t>Boxplot for Monthly Income by Attrition:</a:t>
            </a:r>
            <a:r>
              <a:rPr lang="en-IN" sz="2000" b="1" dirty="0"/>
              <a:t>                                   (vi) </a:t>
            </a:r>
            <a:r>
              <a:rPr lang="en-IN" sz="2000" b="1" u="sng" dirty="0"/>
              <a:t>Count plot for Overtime:</a:t>
            </a:r>
          </a:p>
          <a:p>
            <a:pPr marL="50800" indent="0">
              <a:buNone/>
            </a:pPr>
            <a:r>
              <a:rPr lang="en-IN" sz="2000" b="1" u="sng" dirty="0"/>
              <a:t>                                                                                                     </a:t>
            </a:r>
            <a:endParaRPr lang="en-IN" sz="2000" dirty="0"/>
          </a:p>
          <a:p>
            <a:pPr marL="50800" indent="0">
              <a:buNone/>
            </a:pPr>
            <a:endParaRPr lang="en-IN" sz="2000" b="1" dirty="0"/>
          </a:p>
          <a:p>
            <a:pPr marL="50800" indent="0">
              <a:buNone/>
            </a:pPr>
            <a:br>
              <a:rPr lang="en-IN" sz="2000" dirty="0"/>
            </a:br>
            <a:endParaRPr lang="en-IN" sz="2000" b="1" dirty="0"/>
          </a:p>
        </p:txBody>
      </p:sp>
      <p:sp>
        <p:nvSpPr>
          <p:cNvPr id="4" name="Slide Number Placeholder 3">
            <a:extLst>
              <a:ext uri="{FF2B5EF4-FFF2-40B4-BE49-F238E27FC236}">
                <a16:creationId xmlns:a16="http://schemas.microsoft.com/office/drawing/2014/main" id="{E7FC78D1-3AF2-616A-2F55-6256CC8B3F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pic>
        <p:nvPicPr>
          <p:cNvPr id="7" name="Picture 6">
            <a:extLst>
              <a:ext uri="{FF2B5EF4-FFF2-40B4-BE49-F238E27FC236}">
                <a16:creationId xmlns:a16="http://schemas.microsoft.com/office/drawing/2014/main" id="{D968DEE6-C3CA-7840-8978-8E72BBEDB5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611" y="786130"/>
            <a:ext cx="3840480" cy="2642870"/>
          </a:xfrm>
          <a:prstGeom prst="rect">
            <a:avLst/>
          </a:prstGeom>
          <a:noFill/>
          <a:ln>
            <a:noFill/>
          </a:ln>
        </p:spPr>
      </p:pic>
      <p:pic>
        <p:nvPicPr>
          <p:cNvPr id="8" name="Picture 7">
            <a:extLst>
              <a:ext uri="{FF2B5EF4-FFF2-40B4-BE49-F238E27FC236}">
                <a16:creationId xmlns:a16="http://schemas.microsoft.com/office/drawing/2014/main" id="{F91F093C-4933-D81D-4684-70B9A86471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71718" y="786130"/>
            <a:ext cx="4023360" cy="2262505"/>
          </a:xfrm>
          <a:prstGeom prst="rect">
            <a:avLst/>
          </a:prstGeom>
          <a:noFill/>
          <a:ln>
            <a:noFill/>
          </a:ln>
        </p:spPr>
      </p:pic>
      <p:pic>
        <p:nvPicPr>
          <p:cNvPr id="11" name="Picture 10">
            <a:extLst>
              <a:ext uri="{FF2B5EF4-FFF2-40B4-BE49-F238E27FC236}">
                <a16:creationId xmlns:a16="http://schemas.microsoft.com/office/drawing/2014/main" id="{C8E42AEA-F570-5EB1-DE04-9BD0058226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7521" y="4099809"/>
            <a:ext cx="4046220" cy="2216150"/>
          </a:xfrm>
          <a:prstGeom prst="rect">
            <a:avLst/>
          </a:prstGeom>
          <a:noFill/>
          <a:ln>
            <a:noFill/>
          </a:ln>
        </p:spPr>
      </p:pic>
      <p:pic>
        <p:nvPicPr>
          <p:cNvPr id="12" name="Picture 11">
            <a:extLst>
              <a:ext uri="{FF2B5EF4-FFF2-40B4-BE49-F238E27FC236}">
                <a16:creationId xmlns:a16="http://schemas.microsoft.com/office/drawing/2014/main" id="{4C73DA10-9B8A-E3FE-14CB-57CD7D6705D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40966" y="3857482"/>
            <a:ext cx="3461178" cy="2504680"/>
          </a:xfrm>
          <a:prstGeom prst="rect">
            <a:avLst/>
          </a:prstGeom>
          <a:noFill/>
          <a:ln>
            <a:noFill/>
          </a:ln>
        </p:spPr>
      </p:pic>
    </p:spTree>
    <p:extLst>
      <p:ext uri="{BB962C8B-B14F-4D97-AF65-F5344CB8AC3E}">
        <p14:creationId xmlns:p14="http://schemas.microsoft.com/office/powerpoint/2010/main" val="2153645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9055-E460-90D9-EA29-7DFB71633B53}"/>
              </a:ext>
            </a:extLst>
          </p:cNvPr>
          <p:cNvSpPr>
            <a:spLocks noGrp="1"/>
          </p:cNvSpPr>
          <p:nvPr>
            <p:ph type="title"/>
          </p:nvPr>
        </p:nvSpPr>
        <p:spPr>
          <a:xfrm>
            <a:off x="415600" y="491766"/>
            <a:ext cx="11452746" cy="5916597"/>
          </a:xfrm>
        </p:spPr>
        <p:txBody>
          <a:bodyPr/>
          <a:lstStyle/>
          <a:p>
            <a:r>
              <a:rPr lang="en-IN" sz="2000" dirty="0"/>
              <a:t>(vii) </a:t>
            </a:r>
            <a:r>
              <a:rPr lang="en-IN" sz="2000" u="sng" dirty="0"/>
              <a:t>Education Field Count plot:</a:t>
            </a:r>
            <a:r>
              <a:rPr lang="en-IN" sz="2000" dirty="0"/>
              <a:t>                                                     </a:t>
            </a:r>
            <a:r>
              <a:rPr lang="en-IN" sz="2000" u="sng" dirty="0"/>
              <a:t>(viii) Job Role Count plot:</a:t>
            </a:r>
            <a:br>
              <a:rPr lang="en-IN" dirty="0"/>
            </a:br>
            <a:br>
              <a:rPr lang="en-IN" sz="2000" u="sng" dirty="0"/>
            </a:br>
            <a:r>
              <a:rPr lang="en-IN" sz="2000" b="0" dirty="0"/>
              <a:t>                                                                </a:t>
            </a:r>
            <a:br>
              <a:rPr lang="en-IN" sz="2000" b="0" dirty="0"/>
            </a:br>
            <a:br>
              <a:rPr lang="en-IN" sz="2000" b="0" dirty="0"/>
            </a:br>
            <a:br>
              <a:rPr lang="en-IN" sz="2000" b="0" dirty="0"/>
            </a:br>
            <a:br>
              <a:rPr lang="en-IN" sz="2000" b="0" dirty="0"/>
            </a:br>
            <a:br>
              <a:rPr lang="en-IN" sz="2000" b="0" dirty="0"/>
            </a:br>
            <a:br>
              <a:rPr lang="en-IN" sz="2000" b="0" dirty="0"/>
            </a:br>
            <a:br>
              <a:rPr lang="en-IN" sz="2000" b="0" dirty="0"/>
            </a:br>
            <a:br>
              <a:rPr lang="en-IN" sz="2000" b="0" dirty="0"/>
            </a:br>
            <a:r>
              <a:rPr lang="en-IN" sz="2000" b="0" dirty="0"/>
              <a:t>(ix) </a:t>
            </a:r>
            <a:r>
              <a:rPr lang="en-IN" sz="2000" u="sng" dirty="0"/>
              <a:t>Marital Status Count plot:</a:t>
            </a:r>
            <a:r>
              <a:rPr lang="en-IN" sz="2000" dirty="0"/>
              <a:t>                                                 </a:t>
            </a:r>
            <a:r>
              <a:rPr lang="en-IN" sz="2000" u="sng" dirty="0"/>
              <a:t>(x) </a:t>
            </a:r>
            <a:r>
              <a:rPr lang="en-IN" sz="1800" u="sng" dirty="0" err="1"/>
              <a:t>Barplot</a:t>
            </a:r>
            <a:r>
              <a:rPr lang="en-IN" sz="1800" u="sng" dirty="0"/>
              <a:t> for Average Monthly Income by Job Role:</a:t>
            </a:r>
            <a:br>
              <a:rPr lang="en-IN" sz="1800" u="sng" dirty="0"/>
            </a:br>
            <a:r>
              <a:rPr lang="en-IN" sz="1800" u="sng" dirty="0"/>
              <a:t>                                                                                                                     </a:t>
            </a:r>
            <a:br>
              <a:rPr lang="en-IN" sz="1800" u="sng" dirty="0"/>
            </a:br>
            <a:r>
              <a:rPr lang="en-IN" sz="1800" u="sng" dirty="0"/>
              <a:t>                                                                                                                          </a:t>
            </a:r>
            <a:br>
              <a:rPr lang="en-IN" sz="2000" u="sng" dirty="0"/>
            </a:br>
            <a:r>
              <a:rPr lang="en-IN" sz="2000" u="sng" dirty="0"/>
              <a:t>                                             </a:t>
            </a:r>
          </a:p>
        </p:txBody>
      </p:sp>
      <p:sp>
        <p:nvSpPr>
          <p:cNvPr id="4" name="Slide Number Placeholder 3">
            <a:extLst>
              <a:ext uri="{FF2B5EF4-FFF2-40B4-BE49-F238E27FC236}">
                <a16:creationId xmlns:a16="http://schemas.microsoft.com/office/drawing/2014/main" id="{BFBB0084-09BF-6842-3F1A-17C00D3CEA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5" name="Picture 4">
            <a:extLst>
              <a:ext uri="{FF2B5EF4-FFF2-40B4-BE49-F238E27FC236}">
                <a16:creationId xmlns:a16="http://schemas.microsoft.com/office/drawing/2014/main" id="{20E37EB2-634B-B9D5-282A-A6C06BACD3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653" y="992509"/>
            <a:ext cx="4145617" cy="2580250"/>
          </a:xfrm>
          <a:prstGeom prst="rect">
            <a:avLst/>
          </a:prstGeom>
          <a:noFill/>
          <a:ln>
            <a:noFill/>
          </a:ln>
        </p:spPr>
      </p:pic>
      <p:pic>
        <p:nvPicPr>
          <p:cNvPr id="6" name="Picture 5">
            <a:extLst>
              <a:ext uri="{FF2B5EF4-FFF2-40B4-BE49-F238E27FC236}">
                <a16:creationId xmlns:a16="http://schemas.microsoft.com/office/drawing/2014/main" id="{C7D41488-89A3-F763-F9BD-A9BB342759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63946" y="944638"/>
            <a:ext cx="4770120" cy="2580250"/>
          </a:xfrm>
          <a:prstGeom prst="rect">
            <a:avLst/>
          </a:prstGeom>
          <a:noFill/>
          <a:ln>
            <a:noFill/>
          </a:ln>
        </p:spPr>
      </p:pic>
      <p:pic>
        <p:nvPicPr>
          <p:cNvPr id="7" name="Picture 6">
            <a:extLst>
              <a:ext uri="{FF2B5EF4-FFF2-40B4-BE49-F238E27FC236}">
                <a16:creationId xmlns:a16="http://schemas.microsoft.com/office/drawing/2014/main" id="{901A907C-EB04-96FF-0549-2E9944AC604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2137" y="4073502"/>
            <a:ext cx="3276865" cy="2070750"/>
          </a:xfrm>
          <a:prstGeom prst="rect">
            <a:avLst/>
          </a:prstGeom>
          <a:noFill/>
          <a:ln>
            <a:noFill/>
          </a:ln>
        </p:spPr>
      </p:pic>
      <p:pic>
        <p:nvPicPr>
          <p:cNvPr id="8" name="Picture 7">
            <a:extLst>
              <a:ext uri="{FF2B5EF4-FFF2-40B4-BE49-F238E27FC236}">
                <a16:creationId xmlns:a16="http://schemas.microsoft.com/office/drawing/2014/main" id="{333F8787-C0AA-6BFE-3EDD-65FF2DEA3DB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0399" y="3977759"/>
            <a:ext cx="3844183" cy="2388475"/>
          </a:xfrm>
          <a:prstGeom prst="rect">
            <a:avLst/>
          </a:prstGeom>
          <a:noFill/>
          <a:ln>
            <a:noFill/>
          </a:ln>
        </p:spPr>
      </p:pic>
    </p:spTree>
    <p:extLst>
      <p:ext uri="{BB962C8B-B14F-4D97-AF65-F5344CB8AC3E}">
        <p14:creationId xmlns:p14="http://schemas.microsoft.com/office/powerpoint/2010/main" val="274841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7B6D-5725-54CD-D7DB-3A14772A7BCC}"/>
              </a:ext>
            </a:extLst>
          </p:cNvPr>
          <p:cNvSpPr>
            <a:spLocks noGrp="1"/>
          </p:cNvSpPr>
          <p:nvPr>
            <p:ph type="title"/>
          </p:nvPr>
        </p:nvSpPr>
        <p:spPr>
          <a:xfrm>
            <a:off x="415600" y="491767"/>
            <a:ext cx="11360700" cy="5805338"/>
          </a:xfrm>
        </p:spPr>
        <p:txBody>
          <a:bodyPr/>
          <a:lstStyle/>
          <a:p>
            <a:r>
              <a:rPr lang="en-IN" sz="1800" dirty="0"/>
              <a:t>(xi) </a:t>
            </a:r>
            <a:r>
              <a:rPr lang="en-IN" sz="2000" u="sng" dirty="0" err="1"/>
              <a:t>Barplot</a:t>
            </a:r>
            <a:r>
              <a:rPr lang="en-IN" sz="2000" u="sng" dirty="0"/>
              <a:t> for Average Years at Company by Department</a:t>
            </a:r>
            <a:r>
              <a:rPr lang="en-IN" sz="1800" u="sng" dirty="0"/>
              <a:t>:</a:t>
            </a:r>
            <a:br>
              <a:rPr lang="en-IN" sz="1800" u="sng" dirty="0"/>
            </a:br>
            <a:br>
              <a:rPr lang="en-IN" sz="1800" u="sng" dirty="0"/>
            </a:br>
            <a:br>
              <a:rPr lang="en-IN" sz="1800" u="sng" dirty="0"/>
            </a:br>
            <a:br>
              <a:rPr lang="en-IN" sz="1800" u="sng" dirty="0"/>
            </a:br>
            <a:br>
              <a:rPr lang="en-IN" sz="2000" u="sng" dirty="0"/>
            </a:br>
            <a:br>
              <a:rPr lang="en-IN" sz="2000" u="sng" dirty="0"/>
            </a:br>
            <a:br>
              <a:rPr lang="en-IN" sz="2000" u="sng" dirty="0"/>
            </a:br>
            <a:r>
              <a:rPr lang="en-IN" sz="2000" u="sng" dirty="0"/>
              <a:t>Justification for models used in the dataset:</a:t>
            </a:r>
            <a:br>
              <a:rPr lang="en-IN" sz="2000" u="sng" dirty="0"/>
            </a:br>
            <a:br>
              <a:rPr lang="en-IN" sz="2000" u="sng" dirty="0"/>
            </a:br>
            <a:r>
              <a:rPr lang="en-IN" sz="2000" u="sng" dirty="0"/>
              <a:t>ANN (Artificial Neural Network):</a:t>
            </a:r>
            <a:r>
              <a:rPr lang="en-US" sz="2000" dirty="0"/>
              <a:t>  </a:t>
            </a:r>
            <a:r>
              <a:rPr lang="en-US" sz="2000" b="0" dirty="0"/>
              <a:t>ANNs are good for employee attrition prediction because they capture complex, non-linear relationships between features and provide probability outputs for classification.</a:t>
            </a:r>
            <a:br>
              <a:rPr lang="en-US" sz="2000" b="0" dirty="0"/>
            </a:br>
            <a:br>
              <a:rPr lang="en-US" sz="2000" b="0" dirty="0"/>
            </a:br>
            <a:r>
              <a:rPr lang="en-US" sz="2000" u="sng" dirty="0"/>
              <a:t>TabNet (Tabular Network):</a:t>
            </a:r>
            <a:r>
              <a:rPr lang="en-US" sz="2000" dirty="0"/>
              <a:t>  </a:t>
            </a:r>
            <a:r>
              <a:rPr lang="en-US" sz="2000" b="0" dirty="0"/>
              <a:t>TabNet is well-suited as it is designed for tabular data, requires minimal preprocessing, and offers built-in feature selection with interpretability.</a:t>
            </a:r>
            <a:br>
              <a:rPr lang="en-US" sz="2000" b="0" dirty="0"/>
            </a:br>
            <a:br>
              <a:rPr lang="en-US" sz="2000" b="0" dirty="0"/>
            </a:br>
            <a:r>
              <a:rPr lang="en-US" altLang="en-US" sz="2000" b="0" dirty="0">
                <a:solidFill>
                  <a:schemeClr val="tx1"/>
                </a:solidFill>
                <a:latin typeface="IBM Plex Sans Condensed" panose="020B0506050203000203" pitchFamily="34" charset="0"/>
              </a:rPr>
              <a:t>Both models can handle mixed numerical and categorical features effectively, making them strong choices for </a:t>
            </a:r>
            <a:r>
              <a:rPr lang="en-US" altLang="en-US" sz="2000" dirty="0">
                <a:solidFill>
                  <a:schemeClr val="tx1"/>
                </a:solidFill>
                <a:latin typeface="IBM Plex Sans Condensed" panose="020B0506050203000203" pitchFamily="34" charset="0"/>
              </a:rPr>
              <a:t>HR attrition datasets</a:t>
            </a:r>
            <a:r>
              <a:rPr lang="en-US" altLang="en-US" sz="2000" b="0" dirty="0">
                <a:solidFill>
                  <a:schemeClr val="tx1"/>
                </a:solidFill>
                <a:latin typeface="IBM Plex Sans Condensed" panose="020B0506050203000203" pitchFamily="34" charset="0"/>
              </a:rPr>
              <a:t>.</a:t>
            </a:r>
            <a:br>
              <a:rPr lang="en-US" sz="2000" b="0" dirty="0"/>
            </a:br>
            <a:br>
              <a:rPr lang="en-US" sz="2000" b="0" dirty="0"/>
            </a:br>
            <a:br>
              <a:rPr lang="en-IN" sz="2000" u="sng" dirty="0"/>
            </a:br>
            <a:br>
              <a:rPr lang="en-IN" sz="1800" u="sng" dirty="0"/>
            </a:br>
            <a:endParaRPr lang="en-IN" sz="1800" dirty="0"/>
          </a:p>
        </p:txBody>
      </p:sp>
      <p:sp>
        <p:nvSpPr>
          <p:cNvPr id="4" name="Slide Number Placeholder 3">
            <a:extLst>
              <a:ext uri="{FF2B5EF4-FFF2-40B4-BE49-F238E27FC236}">
                <a16:creationId xmlns:a16="http://schemas.microsoft.com/office/drawing/2014/main" id="{0995831A-FFBA-DBE5-56F1-020D4A34C3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5" name="Picture 4">
            <a:extLst>
              <a:ext uri="{FF2B5EF4-FFF2-40B4-BE49-F238E27FC236}">
                <a16:creationId xmlns:a16="http://schemas.microsoft.com/office/drawing/2014/main" id="{8CF47E90-4208-F6CF-ADFE-7E5E762D28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3286" y="380508"/>
            <a:ext cx="3910906" cy="2699903"/>
          </a:xfrm>
          <a:prstGeom prst="rect">
            <a:avLst/>
          </a:prstGeom>
          <a:noFill/>
          <a:ln>
            <a:noFill/>
          </a:ln>
        </p:spPr>
      </p:pic>
    </p:spTree>
    <p:extLst>
      <p:ext uri="{BB962C8B-B14F-4D97-AF65-F5344CB8AC3E}">
        <p14:creationId xmlns:p14="http://schemas.microsoft.com/office/powerpoint/2010/main" val="3403985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5AAE-7F01-B025-458D-33D09CB4FA89}"/>
              </a:ext>
            </a:extLst>
          </p:cNvPr>
          <p:cNvSpPr>
            <a:spLocks noGrp="1"/>
          </p:cNvSpPr>
          <p:nvPr>
            <p:ph type="title"/>
          </p:nvPr>
        </p:nvSpPr>
        <p:spPr>
          <a:xfrm>
            <a:off x="415600" y="491767"/>
            <a:ext cx="11360700" cy="5774562"/>
          </a:xfrm>
        </p:spPr>
        <p:txBody>
          <a:bodyPr/>
          <a:lstStyle/>
          <a:p>
            <a:r>
              <a:rPr lang="en-IN" sz="2000" u="sng" dirty="0"/>
              <a:t>Proposed neural network/deep learning architecture for ANN:</a:t>
            </a:r>
            <a:br>
              <a:rPr lang="en-IN" sz="2000" u="sng" dirty="0"/>
            </a:br>
            <a:br>
              <a:rPr lang="en-IN" sz="2000" dirty="0"/>
            </a:br>
            <a:r>
              <a:rPr lang="en-IN" sz="2000" dirty="0"/>
              <a:t>(i) </a:t>
            </a:r>
            <a:r>
              <a:rPr lang="en-IN" sz="2000" u="sng" dirty="0"/>
              <a:t>Data pre-processing steps:</a:t>
            </a:r>
            <a:r>
              <a:rPr lang="en-IN" sz="2000" dirty="0"/>
              <a:t>  </a:t>
            </a:r>
            <a:r>
              <a:rPr lang="en-IN" sz="2000" b="0" dirty="0"/>
              <a:t>First, on the dataset, data preprocessing is done by using </a:t>
            </a:r>
            <a:br>
              <a:rPr lang="en-IN" sz="2000" b="0" dirty="0"/>
            </a:br>
            <a:r>
              <a:rPr lang="en-IN" sz="2000" dirty="0"/>
              <a:t>One-hot encoding </a:t>
            </a:r>
            <a:r>
              <a:rPr lang="en-IN" sz="2000" b="0" dirty="0"/>
              <a:t>for </a:t>
            </a:r>
            <a:r>
              <a:rPr lang="en-IN" sz="2000" dirty="0"/>
              <a:t>categorical features </a:t>
            </a:r>
            <a:r>
              <a:rPr lang="en-IN" sz="2000" b="0" dirty="0"/>
              <a:t>like (Gender, Over_Time) by creating a new column using 0’s and 1’s, and </a:t>
            </a:r>
            <a:r>
              <a:rPr lang="en-IN" sz="2000" dirty="0"/>
              <a:t>StandardScaler</a:t>
            </a:r>
            <a:r>
              <a:rPr lang="en-IN" sz="2000" b="0" dirty="0"/>
              <a:t> for </a:t>
            </a:r>
            <a:r>
              <a:rPr lang="en-IN" sz="2000" dirty="0"/>
              <a:t>numerical features </a:t>
            </a:r>
            <a:r>
              <a:rPr lang="en-IN" sz="2000" b="0" dirty="0"/>
              <a:t>like (Age, Monthly Income, etc) by making mean 0 and variance 1.</a:t>
            </a:r>
            <a:br>
              <a:rPr lang="en-IN" sz="2000" b="0" dirty="0"/>
            </a:br>
            <a:r>
              <a:rPr lang="en-IN" sz="2000" b="0" dirty="0"/>
              <a:t>The data is split into 80-20, which means </a:t>
            </a:r>
            <a:r>
              <a:rPr lang="en-IN" sz="2000" dirty="0"/>
              <a:t>80%</a:t>
            </a:r>
            <a:r>
              <a:rPr lang="en-IN" sz="2000" b="0" dirty="0"/>
              <a:t> goes to the </a:t>
            </a:r>
            <a:r>
              <a:rPr lang="en-IN" sz="2000" dirty="0"/>
              <a:t>training set </a:t>
            </a:r>
            <a:r>
              <a:rPr lang="en-IN" sz="2000" b="0" dirty="0"/>
              <a:t>and </a:t>
            </a:r>
            <a:r>
              <a:rPr lang="en-IN" sz="2000" dirty="0"/>
              <a:t>20%</a:t>
            </a:r>
            <a:r>
              <a:rPr lang="en-IN" sz="2000" b="0" dirty="0"/>
              <a:t> goes to the </a:t>
            </a:r>
            <a:r>
              <a:rPr lang="en-IN" sz="2000" dirty="0"/>
              <a:t>testing set</a:t>
            </a:r>
            <a:r>
              <a:rPr lang="en-IN" sz="2000" b="0" dirty="0"/>
              <a:t>.</a:t>
            </a:r>
            <a:br>
              <a:rPr lang="en-IN" sz="2000" dirty="0"/>
            </a:br>
            <a:br>
              <a:rPr lang="en-IN" sz="1800" u="sng" dirty="0"/>
            </a:br>
            <a:r>
              <a:rPr lang="en-IN" sz="1800" dirty="0"/>
              <a:t>(ii) </a:t>
            </a:r>
            <a:r>
              <a:rPr lang="en-IN" sz="1800" u="sng" dirty="0"/>
              <a:t>Network Architecture:</a:t>
            </a:r>
            <a:r>
              <a:rPr lang="en-IN" sz="1800" dirty="0"/>
              <a:t>  </a:t>
            </a:r>
            <a:r>
              <a:rPr lang="en-IN" sz="1800" b="0" dirty="0"/>
              <a:t>The network consists of an input layer, three hidden layers, and an output layer.</a:t>
            </a:r>
            <a:br>
              <a:rPr lang="en-IN" sz="1800" b="0" dirty="0"/>
            </a:br>
            <a:r>
              <a:rPr lang="en-IN" sz="1800" b="0" dirty="0"/>
              <a:t>      (a) </a:t>
            </a:r>
            <a:r>
              <a:rPr lang="en-IN" sz="1800" u="sng" dirty="0"/>
              <a:t>Input layer: </a:t>
            </a:r>
            <a:r>
              <a:rPr lang="en-IN" sz="1800" b="0" dirty="0"/>
              <a:t>The neurons in the input layer are equal to the number of features in the dataset.</a:t>
            </a:r>
            <a:br>
              <a:rPr lang="en-IN" sz="1800" b="0" dirty="0"/>
            </a:br>
            <a:r>
              <a:rPr lang="en-IN" sz="1800" b="0" dirty="0"/>
              <a:t>      (b) </a:t>
            </a:r>
            <a:r>
              <a:rPr lang="en-IN" sz="1800" u="sng" dirty="0"/>
              <a:t>Hidden layer</a:t>
            </a:r>
            <a:r>
              <a:rPr lang="en-IN" sz="1800" b="0" dirty="0"/>
              <a:t>: </a:t>
            </a:r>
            <a:r>
              <a:rPr lang="en-IN" sz="1800" dirty="0"/>
              <a:t>ReLU (Rectified Linear Unit) </a:t>
            </a:r>
            <a:r>
              <a:rPr lang="en-IN" sz="1800" b="0" dirty="0"/>
              <a:t>has been used in all three hidden layers. It is a type </a:t>
            </a:r>
            <a:r>
              <a:rPr lang="en-IN" sz="1800" dirty="0"/>
              <a:t>of activation function</a:t>
            </a:r>
            <a:r>
              <a:rPr lang="en-IN" sz="1800" b="0" dirty="0"/>
              <a:t> that helps mitigate the vanishing gradient problem. A </a:t>
            </a:r>
            <a:r>
              <a:rPr lang="en-IN" sz="1800" dirty="0"/>
              <a:t>dropout layer </a:t>
            </a:r>
            <a:r>
              <a:rPr lang="en-IN" sz="1800" b="0" dirty="0"/>
              <a:t>has also been used, which is a </a:t>
            </a:r>
            <a:r>
              <a:rPr lang="en-IN" sz="1800" dirty="0"/>
              <a:t>regularization technique </a:t>
            </a:r>
            <a:r>
              <a:rPr lang="en-IN" sz="1800" b="0" dirty="0"/>
              <a:t>that helps prevent overfitting. In the first layer, </a:t>
            </a:r>
            <a:r>
              <a:rPr lang="en-IN" sz="1800" dirty="0"/>
              <a:t>64 neurons </a:t>
            </a:r>
            <a:r>
              <a:rPr lang="en-IN" sz="1800" b="0" dirty="0"/>
              <a:t>have been used with a learning rate of </a:t>
            </a:r>
            <a:r>
              <a:rPr lang="en-IN" sz="1800" dirty="0"/>
              <a:t>0.3</a:t>
            </a:r>
            <a:r>
              <a:rPr lang="en-US" sz="1800" b="0" dirty="0"/>
              <a:t>, and </a:t>
            </a:r>
            <a:r>
              <a:rPr lang="en-US" sz="1800" dirty="0"/>
              <a:t>32 neurons </a:t>
            </a:r>
            <a:r>
              <a:rPr lang="en-US" sz="1800" b="0" dirty="0"/>
              <a:t>with </a:t>
            </a:r>
            <a:r>
              <a:rPr lang="en-US" sz="1800" dirty="0"/>
              <a:t>0.3</a:t>
            </a:r>
            <a:r>
              <a:rPr lang="en-US" sz="1800" b="0" dirty="0"/>
              <a:t> and </a:t>
            </a:r>
            <a:r>
              <a:rPr lang="en-US" sz="1800" dirty="0"/>
              <a:t>16 neurons </a:t>
            </a:r>
            <a:r>
              <a:rPr lang="en-US" sz="1800" b="0" dirty="0"/>
              <a:t>with </a:t>
            </a:r>
            <a:r>
              <a:rPr lang="en-US" sz="1800" dirty="0"/>
              <a:t>0.2</a:t>
            </a:r>
            <a:r>
              <a:rPr lang="en-US" sz="1800" b="0" dirty="0"/>
              <a:t> for the second and third layer,</a:t>
            </a:r>
            <a:r>
              <a:rPr lang="en-IN" sz="1800" b="0" dirty="0"/>
              <a:t> respectively.</a:t>
            </a:r>
            <a:br>
              <a:rPr lang="en-IN" sz="1800" b="0" dirty="0"/>
            </a:br>
            <a:r>
              <a:rPr lang="en-IN" sz="1800" b="0" dirty="0"/>
              <a:t>     (c) </a:t>
            </a:r>
            <a:r>
              <a:rPr lang="en-IN" sz="1800" u="sng" dirty="0"/>
              <a:t>Output layer</a:t>
            </a:r>
            <a:r>
              <a:rPr lang="en-IN" sz="1800" b="0" dirty="0"/>
              <a:t>: It is a dense layer in which </a:t>
            </a:r>
            <a:r>
              <a:rPr lang="en-IN" sz="1800" dirty="0"/>
              <a:t>1 neuron </a:t>
            </a:r>
            <a:r>
              <a:rPr lang="en-IN" sz="1800" b="0" dirty="0"/>
              <a:t>is used with a </a:t>
            </a:r>
            <a:r>
              <a:rPr lang="en-IN" sz="1800" dirty="0"/>
              <a:t>sigmoid activation function</a:t>
            </a:r>
            <a:r>
              <a:rPr lang="en-IN" sz="1800" b="0" dirty="0"/>
              <a:t>, which is ideal for binary classification, as it takes the output value into a range between 0 and 1.</a:t>
            </a:r>
            <a:br>
              <a:rPr lang="en-IN" sz="1800" b="0" dirty="0"/>
            </a:br>
            <a:br>
              <a:rPr lang="en-IN" sz="1800" b="0" dirty="0"/>
            </a:br>
            <a:r>
              <a:rPr lang="en-IN" sz="1800" b="0" dirty="0"/>
              <a:t>Here</a:t>
            </a:r>
            <a:r>
              <a:rPr lang="en-US" sz="1800" b="0" dirty="0"/>
              <a:t>, </a:t>
            </a:r>
            <a:r>
              <a:rPr lang="en-US" sz="1800" dirty="0"/>
              <a:t>ReLU</a:t>
            </a:r>
            <a:r>
              <a:rPr lang="en-US" sz="1800" b="0" dirty="0"/>
              <a:t> is used because it solves the vanishing gradient problem, which </a:t>
            </a:r>
            <a:r>
              <a:rPr lang="en-US" sz="1800" dirty="0"/>
              <a:t>tanh</a:t>
            </a:r>
            <a:r>
              <a:rPr lang="en-US" sz="1800" b="0" dirty="0"/>
              <a:t> is prone to, and </a:t>
            </a:r>
            <a:r>
              <a:rPr lang="en-US" sz="1800" dirty="0"/>
              <a:t>softmax</a:t>
            </a:r>
            <a:r>
              <a:rPr lang="en-US" sz="1800" b="0" dirty="0"/>
              <a:t> is for </a:t>
            </a:r>
            <a:r>
              <a:rPr lang="en-US" sz="1800" dirty="0"/>
              <a:t>multi-class</a:t>
            </a:r>
            <a:r>
              <a:rPr lang="en-IN" sz="1800" b="0" dirty="0"/>
              <a:t> problems, </a:t>
            </a:r>
            <a:r>
              <a:rPr lang="en-US" sz="2000" b="0" dirty="0"/>
              <a:t>and </a:t>
            </a:r>
            <a:r>
              <a:rPr lang="en-US" sz="2000" dirty="0"/>
              <a:t>advanced ReLU </a:t>
            </a:r>
            <a:r>
              <a:rPr lang="en-US" sz="2000" b="0" dirty="0"/>
              <a:t>variants don’t give significant benefits for this kind of structured data.</a:t>
            </a:r>
            <a:br>
              <a:rPr lang="en-IN" sz="2000" u="sng" dirty="0"/>
            </a:br>
            <a:endParaRPr lang="en-IN" sz="2000" dirty="0"/>
          </a:p>
        </p:txBody>
      </p:sp>
      <p:sp>
        <p:nvSpPr>
          <p:cNvPr id="4" name="Slide Number Placeholder 3">
            <a:extLst>
              <a:ext uri="{FF2B5EF4-FFF2-40B4-BE49-F238E27FC236}">
                <a16:creationId xmlns:a16="http://schemas.microsoft.com/office/drawing/2014/main" id="{56BE1E61-B498-7D15-FC09-BFA2BE9E18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266396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29C17-548B-F6AD-7949-A3A2F821AFDE}"/>
              </a:ext>
            </a:extLst>
          </p:cNvPr>
          <p:cNvSpPr>
            <a:spLocks noGrp="1"/>
          </p:cNvSpPr>
          <p:nvPr>
            <p:ph type="title"/>
          </p:nvPr>
        </p:nvSpPr>
        <p:spPr>
          <a:xfrm>
            <a:off x="415600" y="491767"/>
            <a:ext cx="11360700" cy="5747668"/>
          </a:xfrm>
        </p:spPr>
        <p:txBody>
          <a:bodyPr/>
          <a:lstStyle/>
          <a:p>
            <a:r>
              <a:rPr lang="en-IN" sz="2000" dirty="0"/>
              <a:t>(iii) </a:t>
            </a:r>
            <a:r>
              <a:rPr lang="en-IN" sz="2000" u="sng" dirty="0"/>
              <a:t>Compilation and training:</a:t>
            </a:r>
            <a:r>
              <a:rPr lang="en-IN" sz="2000" dirty="0"/>
              <a:t>  </a:t>
            </a:r>
            <a:r>
              <a:rPr lang="en-IN" sz="2000" b="0" dirty="0"/>
              <a:t>We need to configure the learning process here</a:t>
            </a:r>
            <a:br>
              <a:rPr lang="en-IN" sz="2000" b="0" dirty="0"/>
            </a:br>
            <a:r>
              <a:rPr lang="en-IN" sz="2000" b="0" dirty="0"/>
              <a:t>       (a) </a:t>
            </a:r>
            <a:r>
              <a:rPr lang="en-IN" sz="2000" u="sng" dirty="0"/>
              <a:t>Optimizer</a:t>
            </a:r>
            <a:r>
              <a:rPr lang="en-IN" sz="2000" dirty="0"/>
              <a:t>: Adam optimizer </a:t>
            </a:r>
            <a:r>
              <a:rPr lang="en-IN" sz="2000" b="0" dirty="0"/>
              <a:t>has been used with a </a:t>
            </a:r>
            <a:r>
              <a:rPr lang="en-IN" sz="2000" dirty="0"/>
              <a:t>learning rate </a:t>
            </a:r>
            <a:r>
              <a:rPr lang="en-IN" sz="2000" b="0" dirty="0"/>
              <a:t>of </a:t>
            </a:r>
            <a:r>
              <a:rPr lang="en-IN" sz="2000" dirty="0"/>
              <a:t>0.001</a:t>
            </a:r>
            <a:r>
              <a:rPr lang="en-IN" sz="2000" b="0" dirty="0"/>
              <a:t>, which is an efficient and widely used optimization algorithm that combines the benefits of </a:t>
            </a:r>
            <a:r>
              <a:rPr lang="en-IN" sz="2000" dirty="0"/>
              <a:t>AdaGrad(Adaptive Gradient Algorithm)</a:t>
            </a:r>
            <a:r>
              <a:rPr lang="en-IN" sz="2000" b="0" dirty="0"/>
              <a:t>,</a:t>
            </a:r>
            <a:r>
              <a:rPr lang="en-IN" sz="2000" dirty="0"/>
              <a:t> </a:t>
            </a:r>
            <a:r>
              <a:rPr lang="en-IN" sz="2000" b="0" dirty="0"/>
              <a:t>good for sparse gradients, and </a:t>
            </a:r>
            <a:r>
              <a:rPr lang="en-IN" sz="2000" dirty="0"/>
              <a:t>RMSProp(Root Mean Square Propagation)</a:t>
            </a:r>
            <a:r>
              <a:rPr lang="en-IN" sz="2000" b="0" dirty="0"/>
              <a:t>,</a:t>
            </a:r>
            <a:r>
              <a:rPr lang="en-IN" sz="2000" dirty="0"/>
              <a:t> </a:t>
            </a:r>
            <a:r>
              <a:rPr lang="en-IN" sz="2000" b="0" dirty="0"/>
              <a:t>good for non-stationary data.</a:t>
            </a:r>
            <a:br>
              <a:rPr lang="en-IN" sz="2000" b="0" dirty="0"/>
            </a:br>
            <a:r>
              <a:rPr lang="en-IN" sz="2000" b="0" dirty="0"/>
              <a:t>       (b) </a:t>
            </a:r>
            <a:r>
              <a:rPr lang="en-IN" sz="2000" u="sng" dirty="0"/>
              <a:t>Loss function</a:t>
            </a:r>
            <a:r>
              <a:rPr lang="en-IN" sz="2000" dirty="0"/>
              <a:t>: Binary_crossentropy </a:t>
            </a:r>
            <a:r>
              <a:rPr lang="en-IN" sz="2000" b="0" dirty="0"/>
              <a:t>is used, which is a stable choice for binary classification problems, as it measures the difference between predicted probabilities and actual binary labels, making it ideal for modelling the likelihood of attrition.</a:t>
            </a:r>
            <a:br>
              <a:rPr lang="en-IN" sz="2000" b="0" dirty="0"/>
            </a:br>
            <a:r>
              <a:rPr lang="en-IN" sz="2000" b="0" dirty="0"/>
              <a:t>      (c) </a:t>
            </a:r>
            <a:r>
              <a:rPr lang="en-US" sz="2000" u="sng" dirty="0"/>
              <a:t>Metrics</a:t>
            </a:r>
            <a:r>
              <a:rPr lang="en-US" sz="2000" dirty="0"/>
              <a:t>: </a:t>
            </a:r>
            <a:r>
              <a:rPr lang="en-US" sz="2000" b="0" dirty="0"/>
              <a:t>We monitor </a:t>
            </a:r>
            <a:r>
              <a:rPr lang="en-US" sz="2000" dirty="0"/>
              <a:t>accuracy </a:t>
            </a:r>
            <a:r>
              <a:rPr lang="en-US" sz="2000" b="0" dirty="0"/>
              <a:t>to track the proportion of correct predictions, and </a:t>
            </a:r>
            <a:r>
              <a:rPr lang="en-US" sz="2000" dirty="0"/>
              <a:t>AUC (Area Under the ROC Curve)</a:t>
            </a:r>
            <a:r>
              <a:rPr lang="en-US" sz="2000" b="0" dirty="0"/>
              <a:t> to evaluate the model’s ability to distinguish between the two classes across different thresholds.</a:t>
            </a:r>
            <a:br>
              <a:rPr lang="en-US" sz="2000" b="0" dirty="0"/>
            </a:br>
            <a:br>
              <a:rPr lang="en-US" sz="2000" b="0" dirty="0"/>
            </a:br>
            <a:r>
              <a:rPr lang="en-US" sz="2000" dirty="0"/>
              <a:t>(iv) </a:t>
            </a:r>
            <a:r>
              <a:rPr lang="en-US" sz="2000" u="sng" dirty="0"/>
              <a:t>Model Training and Early Stopping: </a:t>
            </a:r>
            <a:r>
              <a:rPr lang="en-US" sz="2000" b="0" dirty="0"/>
              <a:t>The model is trained for up to 200 epochs with a batch size of 32, using class weights to handle class imbalance. An </a:t>
            </a:r>
            <a:r>
              <a:rPr lang="en-US" sz="2000" dirty="0"/>
              <a:t>EarlyStopping</a:t>
            </a:r>
            <a:r>
              <a:rPr lang="en-US" sz="2000" b="0" dirty="0"/>
              <a:t> callback monitors validation loss and stops training if it does not improve for </a:t>
            </a:r>
            <a:r>
              <a:rPr lang="en-US" sz="2000" dirty="0"/>
              <a:t>15 consecutive epochs </a:t>
            </a:r>
            <a:r>
              <a:rPr lang="en-US" sz="2000" b="0" dirty="0"/>
              <a:t>(meaning that for 15 training cycles in a row, the model’s performance on the validation set fails to get better), training is stopped early to avoid unnecessary computation, restoring the best weights to prevent overfitting.</a:t>
            </a:r>
            <a:endParaRPr lang="en-IN" sz="2000" b="0" u="sng" dirty="0"/>
          </a:p>
        </p:txBody>
      </p:sp>
      <p:sp>
        <p:nvSpPr>
          <p:cNvPr id="4" name="Slide Number Placeholder 3">
            <a:extLst>
              <a:ext uri="{FF2B5EF4-FFF2-40B4-BE49-F238E27FC236}">
                <a16:creationId xmlns:a16="http://schemas.microsoft.com/office/drawing/2014/main" id="{AA097F03-2415-D6A1-6D45-B93166FD4F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367699075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502</TotalTime>
  <Words>2539</Words>
  <Application>Microsoft Office PowerPoint</Application>
  <PresentationFormat>Widescreen</PresentationFormat>
  <Paragraphs>104</Paragraphs>
  <Slides>17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Calibri</vt:lpstr>
      <vt:lpstr>Arial</vt:lpstr>
      <vt:lpstr>Archivo Narrow</vt:lpstr>
      <vt:lpstr>Times New Roman</vt:lpstr>
      <vt:lpstr>Yellowtail</vt:lpstr>
      <vt:lpstr>IBM Plex Sans Condensed</vt:lpstr>
      <vt:lpstr>Georgia</vt:lpstr>
      <vt:lpstr>Archivo Narrow Medium</vt:lpstr>
      <vt:lpstr>Simple Light</vt:lpstr>
      <vt:lpstr>AttriNet– Predictive HR Attrition Intelligence </vt:lpstr>
      <vt:lpstr>PowerPoint Presentation</vt:lpstr>
      <vt:lpstr>PowerPoint Presentation</vt:lpstr>
      <vt:lpstr>Exploratory Data Analysis:</vt:lpstr>
      <vt:lpstr>PowerPoint Presentation</vt:lpstr>
      <vt:lpstr>(vii) Education Field Count plot:                                                     (viii) Job Role Count plot:                                                                          (ix) Marital Status Count plot:                                                 (x) Barplot for Average Monthly Income by Job Role:                                                                                                                                                                                                                                                                                               </vt:lpstr>
      <vt:lpstr>(xi) Barplot for Average Years at Company by Department:       Justification for models used in the dataset:  ANN (Artificial Neural Network):  ANNs are good for employee attrition prediction because they capture complex, non-linear relationships between features and provide probability outputs for classification.  TabNet (Tabular Network):  TabNet is well-suited as it is designed for tabular data, requires minimal preprocessing, and offers built-in feature selection with interpretability.  Both models can handle mixed numerical and categorical features effectively, making them strong choices for HR attrition datasets.    </vt:lpstr>
      <vt:lpstr>Proposed neural network/deep learning architecture for ANN:  (i) Data pre-processing steps:  First, on the dataset, data preprocessing is done by using  One-hot encoding for categorical features like (Gender, Over_Time) by creating a new column using 0’s and 1’s, and StandardScaler for numerical features like (Age, Monthly Income, etc) by making mean 0 and variance 1. The data is split into 80-20, which means 80% goes to the training set and 20% goes to the testing set.  (ii) Network Architecture:  The network consists of an input layer, three hidden layers, and an output layer.       (a) Input layer: The neurons in the input layer are equal to the number of features in the dataset.       (b) Hidden layer: ReLU (Rectified Linear Unit) has been used in all three hidden layers. It is a type of activation function that helps mitigate the vanishing gradient problem. A dropout layer has also been used, which is a regularization technique that helps prevent overfitting. In the first layer, 64 neurons have been used with a learning rate of 0.3, and 32 neurons with 0.3 and 16 neurons with 0.2 for the second and third layer, respectively.      (c) Output layer: It is a dense layer in which 1 neuron is used with a sigmoid activation function, which is ideal for binary classification, as it takes the output value into a range between 0 and 1.  Here, ReLU is used because it solves the vanishing gradient problem, which tanh is prone to, and softmax is for multi-class problems, and advanced ReLU variants don’t give significant benefits for this kind of structured data. </vt:lpstr>
      <vt:lpstr>(iii) Compilation and training:  We need to configure the learning process here        (a) Optimizer: Adam optimizer has been used with a learning rate of 0.001, which is an efficient and widely used optimization algorithm that combines the benefits of AdaGrad(Adaptive Gradient Algorithm), good for sparse gradients, and RMSProp(Root Mean Square Propagation), good for non-stationary data.        (b) Loss function: Binary_crossentropy is used, which is a stable choice for binary classification problems, as it measures the difference between predicted probabilities and actual binary labels, making it ideal for modelling the likelihood of attrition.       (c) Metrics: We monitor accuracy to track the proportion of correct predictions, and AUC (Area Under the ROC Curve) to evaluate the model’s ability to distinguish between the two classes across different thresholds.  (iv) Model Training and Early Stopping: The model is trained for up to 200 epochs with a batch size of 32, using class weights to handle class imbalance. An EarlyStopping callback monitors validation loss and stops training if it does not improve for 15 consecutive epochs (meaning that for 15 training cycles in a row, the model’s performance on the validation set fails to get better), training is stopped early to avoid unnecessary computation, restoring the best weights to prevent overfitting.</vt:lpstr>
      <vt:lpstr>Proposed neural network/deep learning architecture for TabNet:  (i) Data pre-processing steps: The TabNet model is configured and trained for predicting employee attrition using both categorical and numerical features without heavy preprocessing.  (ii) Model Parameters:     (a) n_d = 16 → Dimension of the decision prediction layer, controlling the size of the decision step output.    (b) n_a = 16 → Dimension of the attention layer, determining the size of the feature selection representation.   (c) n_steps = 5 → Number of sequential decision steps the model takes to process and refine feature selection and predictions.  (d) gamma = 1.3 → Relaxation parameter that controls how much reuse of features is allowed between steps; values &gt;1 encourage feature diversity.  (e) lambda_sparse = 1e-3 → Sparsity regularization coefficient that encourages the model to use fewer features per decision step, improving interpretability.  (f) Optimizer: Adam optimizer with learning rate 0.01, chosen for its adaptive learning capabilities.  (g) mask_type = ‘entmax' → Feature selection mechanism that allows sparse probability distributions, enabling TabNet to focus on the most important features. </vt:lpstr>
      <vt:lpstr>(iii) Training Configuration:     (a) Evaluation Metrics: Accuracy and AUC are monitored for both training and validation sets to measure performance and discriminative ability.    (b) max_epochs = 200 → Model can train for up to 200 epochs unless early stopping occurs.    (c) patience = 15 → If validation performance does not improve for 15 consecutive epochs, training stops early to prevent overfitting.   (d) batch_size = 512 → Number of samples processed in one forward/backward pass for main training batches.   (e) virtual_batch_size = 64 → Used for Ghost Batch Normalization, enabling stable training even with large batch sizes by simulating smaller batches.   (f) drop_last = False → Ensures that the last batch, even if smaller than the batch size, is included in training.  The TabNet model uses sequential attention steps to focus on the most relevant features, providing both high predictive power and interpretability, which is particularly useful in understanding the key factors contributing to employee attrition.    </vt:lpstr>
      <vt:lpstr>Flowchart for the model made:  </vt:lpstr>
      <vt:lpstr>Results obtained for the ANN model:                                (ii) Test set performance:                              (a) Test Loss: 0.4515                               (b)Test Accuracy: 0.8367                               (c)Test AUC: 0.7594                               (d)Train Accuracy: 0.9319 </vt:lpstr>
      <vt:lpstr>Results obtained for the ANN model:                                   </vt:lpstr>
      <vt:lpstr>Results obtained for the TabNet model:                                (ii) Test set performance:                               (a)Test Accuracy: 0.8401                               (b)Test AUC: 0.7372                                </vt:lpstr>
      <vt:lpstr>Results obtained for the TabNet model:                                   </vt:lpstr>
      <vt:lpstr>Model Comparison: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Neelanjan Dutta</dc:creator>
  <cp:lastModifiedBy>Neelanjan Dutta</cp:lastModifiedBy>
  <cp:revision>7</cp:revision>
  <dcterms:modified xsi:type="dcterms:W3CDTF">2025-08-12T18:31:45Z</dcterms:modified>
</cp:coreProperties>
</file>