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9" r:id="rId4"/>
    <p:sldId id="280" r:id="rId5"/>
    <p:sldId id="281" r:id="rId6"/>
    <p:sldId id="260" r:id="rId7"/>
    <p:sldId id="277" r:id="rId8"/>
    <p:sldId id="278" r:id="rId9"/>
    <p:sldId id="282" r:id="rId10"/>
    <p:sldId id="283" r:id="rId11"/>
    <p:sldId id="284" r:id="rId12"/>
    <p:sldId id="285" r:id="rId13"/>
    <p:sldId id="286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88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B5C55B-3E3E-E9FB-D708-9522F215B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4FC472D-B297-38D7-3E55-227E50778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09B8AD-86D4-BDF6-809E-B28A5B79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8E87A9-FD12-EA4D-A9AE-553F9CBD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A05082-34CF-16D7-478B-B56D26E5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097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518017-4191-36FE-2E36-4382A462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CF36952-E5B5-20A7-FE5B-945486FA1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C26197F-1442-1DCF-8529-4AB7AF43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907F66C-FA09-CED2-DCA5-1E1BD9F4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B446C9-C04F-C552-22CB-A1678BC4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8307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2A9024C-B27F-1A0E-F9A6-3CC5BD587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E8B1958-DAF7-7017-30BA-9DCF830EB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0DEAD-83FF-B502-9412-D8F705EC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09BB8B3-5819-C1DC-BC30-A3277FC9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2FA7DD-96CC-275B-DD0B-06217BB2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2732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8461DB-8C41-7FB3-3A6A-54A62AE1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30A6E7-3128-0170-1FAB-E9F124A5B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BCED7A8-2DD3-B9C8-9CDC-4EF4040B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55EBDD-C476-44EE-2099-FB7BEB3C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D18412-8BC7-DFC1-F419-B965E611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4154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502C2F-5F40-972C-D39E-FBF68941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998431-322A-9BD3-DFE6-AEAB53694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219BBC-AC39-A467-127F-51637BD0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E85BD4C-9C31-83D4-B1AC-5D12636A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97A36E-2DF0-DC49-25F0-36A86182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887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C8898F-E7D7-DAE0-0852-9479517B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499ABA-5654-1147-5162-0188EBF11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7143FF7-9D58-915E-9F8D-3109D8FF8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5D2250A-70C6-31C4-6C7E-EECBA47A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70016AD-054A-2638-5A6A-FA768DD1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14EF4D8-83D2-96E4-C5A3-EBD0E413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9139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91C9D5-4C60-49EB-DD15-7C0616CD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B10C43E-A704-5681-D51F-62C5E63A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2198C5D-0089-A105-8373-4F4C39131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8827A8A-2C46-9BBE-0F51-888371914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87FC592-AFF7-801B-EBF7-53C1BA55E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3501B82-1829-99D2-4D0D-17E0AD84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0C8D415-C9B7-E8CB-CD24-49A6C9B9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2515F93-7BF2-C544-DCAF-E8EFECD8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981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2E969E-42B9-33CE-EDF4-ABB0216E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3B1C684-0D3D-D48B-C617-F7E62DEB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6310283-173A-441C-1567-423017C8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254BDDD-2A39-0910-07FA-B40B336F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3249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0207820-3EB2-832A-5547-5F412AC0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8B4BD66-F144-835B-6714-0F855407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4E15771-E8FB-431F-60E9-E4DE94EC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1066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9EBE33-7454-BA66-48D4-F249926A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738DCF-733A-2D2B-669A-B5A14CB0E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F379EC9-A462-ABE7-C21C-4F481D25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995EBE5-D680-6C26-B8D6-79C91526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AD48FD1-AF3D-51C1-F3ED-C209D911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CF68E9-0AAB-B874-F325-CED1CD61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5698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D23F0C-6294-7E64-3142-90F77FAA4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2711AF3-A2B1-3F95-65B6-A559D75DB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EC92E1C-A4B6-28D5-5003-98540FBB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661BA85-4C1C-E9EF-DE5D-10FD94A7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A2BC4FD-A04D-36C4-BFAE-6DC8843C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FD227E2-A951-998E-94C6-4549A258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4736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4F99182-74E1-C871-E178-896CDE14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CADEAD4-6BB2-E353-B347-2E421BFA2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D74CF1-44DF-5955-4B67-8850D1B13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21F5D1-5682-8ADC-36F7-DE1FFC149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E7B31F-94A2-728B-67FA-265C6DF51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1834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elansh01/ML-Project-Wor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entence-transformers/all-MiniLM-L6-v2" TargetMode="External"/><Relationship Id="rId2" Type="http://schemas.openxmlformats.org/officeDocument/2006/relationships/hyperlink" Target="https://huggingface.co/sentence-transformers/bert-base-nli-mean-toke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ggingface.co/sentence-transformers/all-mpnet-base-v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A01C66-D769-39A6-37A4-A826A85D1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9CA245F-04D9-B697-E955-DB3DA0FE6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PROJECT WORK</a:t>
            </a:r>
          </a:p>
        </p:txBody>
      </p:sp>
    </p:spTree>
    <p:extLst>
      <p:ext uri="{BB962C8B-B14F-4D97-AF65-F5344CB8AC3E}">
        <p14:creationId xmlns="" xmlns:p14="http://schemas.microsoft.com/office/powerpoint/2010/main" val="2275398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5679A8-C085-0E12-6660-0B49AA7E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PRECISION COMPARISON REPORT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2A062B-92ED-3634-4FB9-C358D646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SVC and Logistic Regression performed on the basis of average precision of the 5 sentiment classes.</a:t>
            </a:r>
            <a:endParaRPr lang="en-IN" dirty="0"/>
          </a:p>
          <a:p>
            <a:r>
              <a:rPr lang="en-IN" dirty="0"/>
              <a:t>SVC gave the </a:t>
            </a:r>
            <a:r>
              <a:rPr lang="en-IN" dirty="0" smtClean="0"/>
              <a:t>maximum </a:t>
            </a:r>
            <a:r>
              <a:rPr lang="en-IN" dirty="0" smtClean="0"/>
              <a:t>average precision </a:t>
            </a:r>
            <a:r>
              <a:rPr lang="en-IN" dirty="0" smtClean="0"/>
              <a:t>across the three embedding models.</a:t>
            </a:r>
            <a:endParaRPr lang="en-IN" dirty="0"/>
          </a:p>
          <a:p>
            <a:r>
              <a:rPr lang="en-IN" dirty="0" smtClean="0"/>
              <a:t>Precision for decision tree was the lowest.</a:t>
            </a:r>
          </a:p>
          <a:p>
            <a:r>
              <a:rPr lang="en-IN" dirty="0" smtClean="0"/>
              <a:t>Naïve </a:t>
            </a:r>
            <a:r>
              <a:rPr lang="en-IN" dirty="0" err="1" smtClean="0"/>
              <a:t>Bayes</a:t>
            </a:r>
            <a:r>
              <a:rPr lang="en-IN" dirty="0" smtClean="0"/>
              <a:t> and Decision Tree resulted in lower precision compared to other models.</a:t>
            </a:r>
            <a:endParaRPr lang="en-IN" dirty="0"/>
          </a:p>
          <a:p>
            <a:r>
              <a:rPr lang="en-IN" dirty="0" smtClean="0"/>
              <a:t>ANN, GBDT and KNN performed in best first order for predicting true positives.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3367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EC6193-F361-6023-7F65-42EC8111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AVERAGE RECALL (5 Classes) - COMPARISON</a:t>
            </a:r>
            <a:endParaRPr lang="en-IN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AB6BA24B-6C94-B6CB-F1ED-3E8B88BDE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06482416"/>
              </p:ext>
            </p:extLst>
          </p:nvPr>
        </p:nvGraphicFramePr>
        <p:xfrm>
          <a:off x="744894" y="1836538"/>
          <a:ext cx="10515600" cy="411808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52600">
                  <a:extLst>
                    <a:ext uri="{9D8B030D-6E8A-4147-A177-3AD203B41FA5}">
                      <a16:colId xmlns="" xmlns:a16="http://schemas.microsoft.com/office/drawing/2014/main" val="3532690087"/>
                    </a:ext>
                  </a:extLst>
                </a:gridCol>
                <a:gridCol w="1752600"/>
                <a:gridCol w="1752600"/>
                <a:gridCol w="1752600"/>
                <a:gridCol w="1752600">
                  <a:extLst>
                    <a:ext uri="{9D8B030D-6E8A-4147-A177-3AD203B41FA5}">
                      <a16:colId xmlns="" xmlns:a16="http://schemas.microsoft.com/office/drawing/2014/main" val="225735056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754261031"/>
                    </a:ext>
                  </a:extLst>
                </a:gridCol>
              </a:tblGrid>
              <a:tr h="45040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BERT (100%)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SBERT (100%)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MPNET (100%)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AVERAGE (100</a:t>
                      </a:r>
                      <a:r>
                        <a:rPr lang="en-IN" sz="1600" dirty="0"/>
                        <a:t>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50454461"/>
                  </a:ext>
                </a:extLst>
              </a:tr>
              <a:tr h="450401">
                <a:tc>
                  <a:txBody>
                    <a:bodyPr/>
                    <a:lstStyle/>
                    <a:p>
                      <a:r>
                        <a:rPr lang="en-IN" sz="16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56.7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53.6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59.1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56.5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</a:tr>
              <a:tr h="450401">
                <a:tc>
                  <a:txBody>
                    <a:bodyPr/>
                    <a:lstStyle/>
                    <a:p>
                      <a:r>
                        <a:rPr lang="en-IN" sz="1600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47.7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50.7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</a:tr>
              <a:tr h="450401">
                <a:tc>
                  <a:txBody>
                    <a:bodyPr/>
                    <a:lstStyle/>
                    <a:p>
                      <a:r>
                        <a:rPr lang="en-IN" sz="1600" dirty="0"/>
                        <a:t>ANN (Multi Layer Perceptron)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48.4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50.6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50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3</a:t>
                      </a:r>
                    </a:p>
                  </a:txBody>
                  <a:tcPr/>
                </a:tc>
              </a:tr>
              <a:tr h="450401">
                <a:tc>
                  <a:txBody>
                    <a:bodyPr/>
                    <a:lstStyle/>
                    <a:p>
                      <a:r>
                        <a:rPr lang="en-IN" sz="1600" dirty="0"/>
                        <a:t>KNN (K Nearest Neighbour)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49.7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46.8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46.9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47.8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</a:tr>
              <a:tr h="450401">
                <a:tc>
                  <a:txBody>
                    <a:bodyPr/>
                    <a:lstStyle/>
                    <a:p>
                      <a:r>
                        <a:rPr lang="en-IN" sz="1600" dirty="0"/>
                        <a:t>SVC (Support Vector Classifier)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46.7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43.2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45.2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45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3174786"/>
                  </a:ext>
                </a:extLst>
              </a:tr>
              <a:tr h="450401">
                <a:tc>
                  <a:txBody>
                    <a:bodyPr/>
                    <a:lstStyle/>
                    <a:p>
                      <a:r>
                        <a:rPr lang="en-IN" sz="1600" dirty="0"/>
                        <a:t>Gradient Boosted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46.3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46.8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39.4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44.2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</a:tr>
              <a:tr h="450401">
                <a:tc>
                  <a:txBody>
                    <a:bodyPr/>
                    <a:lstStyle/>
                    <a:p>
                      <a:r>
                        <a:rPr lang="en-IN" sz="16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42.4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33.3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37.1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86060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5679A8-C085-0E12-6660-0B49AA7E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RECALL COMPARISON REPORT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2A062B-92ED-3634-4FB9-C358D646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Logistic Regression has maximum recall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 smtClean="0"/>
              <a:t>Naïve </a:t>
            </a:r>
            <a:r>
              <a:rPr lang="en-IN" dirty="0" err="1" smtClean="0"/>
              <a:t>Bayes</a:t>
            </a:r>
            <a:r>
              <a:rPr lang="en-IN" dirty="0" smtClean="0"/>
              <a:t> and ANN performed well on the basis of average recall of the 5 sentiment classes.</a:t>
            </a:r>
            <a:endParaRPr lang="en-IN" dirty="0"/>
          </a:p>
          <a:p>
            <a:r>
              <a:rPr lang="en-IN" dirty="0" smtClean="0"/>
              <a:t>Recall for decision tree is the lowest.</a:t>
            </a:r>
          </a:p>
          <a:p>
            <a:r>
              <a:rPr lang="en-IN" dirty="0" smtClean="0"/>
              <a:t>KNN, SVC and GDBT performed in best first order for predicting the outputs.</a:t>
            </a:r>
          </a:p>
          <a:p>
            <a:r>
              <a:rPr lang="en-IN" dirty="0" smtClean="0"/>
              <a:t>Neural Network is best suited for text embeddings.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3367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EC6193-F361-6023-7F65-42EC8111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AVERAGE F1 SCORE(5 Classes) - COMPARISON</a:t>
            </a:r>
            <a:endParaRPr lang="en-IN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AB6BA24B-6C94-B6CB-F1ED-3E8B88BDE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06482416"/>
              </p:ext>
            </p:extLst>
          </p:nvPr>
        </p:nvGraphicFramePr>
        <p:xfrm>
          <a:off x="744894" y="1836538"/>
          <a:ext cx="10515600" cy="411808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52600">
                  <a:extLst>
                    <a:ext uri="{9D8B030D-6E8A-4147-A177-3AD203B41FA5}">
                      <a16:colId xmlns="" xmlns:a16="http://schemas.microsoft.com/office/drawing/2014/main" val="3532690087"/>
                    </a:ext>
                  </a:extLst>
                </a:gridCol>
                <a:gridCol w="1752600"/>
                <a:gridCol w="1752600"/>
                <a:gridCol w="1752600"/>
                <a:gridCol w="1752600">
                  <a:extLst>
                    <a:ext uri="{9D8B030D-6E8A-4147-A177-3AD203B41FA5}">
                      <a16:colId xmlns="" xmlns:a16="http://schemas.microsoft.com/office/drawing/2014/main" val="225735056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754261031"/>
                    </a:ext>
                  </a:extLst>
                </a:gridCol>
              </a:tblGrid>
              <a:tr h="45040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BERT (100%)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SBERT (100%)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MPNET (100%)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AVERAGE (100</a:t>
                      </a:r>
                      <a:r>
                        <a:rPr lang="en-IN" sz="1600" dirty="0"/>
                        <a:t>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50454461"/>
                  </a:ext>
                </a:extLst>
              </a:tr>
              <a:tr h="450401">
                <a:tc>
                  <a:txBody>
                    <a:bodyPr/>
                    <a:lstStyle/>
                    <a:p>
                      <a:r>
                        <a:rPr lang="en-IN" sz="1600" dirty="0"/>
                        <a:t>ANN (Multi Layer Perceptron)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53.6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53.5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52.5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</a:tr>
              <a:tr h="450401">
                <a:tc>
                  <a:txBody>
                    <a:bodyPr/>
                    <a:lstStyle/>
                    <a:p>
                      <a:r>
                        <a:rPr lang="en-IN" sz="1600" dirty="0"/>
                        <a:t>KNN (K Nearest Neighbour)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51.9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49.2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49.7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50.3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</a:tr>
              <a:tr h="450401">
                <a:tc>
                  <a:txBody>
                    <a:bodyPr/>
                    <a:lstStyle/>
                    <a:p>
                      <a:r>
                        <a:rPr lang="en-IN" sz="16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52.3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45.9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51.3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49.8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</a:tr>
              <a:tr h="450401">
                <a:tc>
                  <a:txBody>
                    <a:bodyPr/>
                    <a:lstStyle/>
                    <a:p>
                      <a:r>
                        <a:rPr lang="en-IN" sz="1600" dirty="0"/>
                        <a:t>SVC (Support Vector Classifier)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47.2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49.3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49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</a:tr>
              <a:tr h="450401">
                <a:tc>
                  <a:txBody>
                    <a:bodyPr/>
                    <a:lstStyle/>
                    <a:p>
                      <a:r>
                        <a:rPr lang="en-IN" sz="1600" dirty="0"/>
                        <a:t>Gradient Boosted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49.7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49.2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43.2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47.4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</a:tr>
              <a:tr h="450401">
                <a:tc>
                  <a:txBody>
                    <a:bodyPr/>
                    <a:lstStyle/>
                    <a:p>
                      <a:r>
                        <a:rPr lang="en-IN" sz="1600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43.7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42.5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44.5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43.6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</a:tr>
              <a:tr h="450401">
                <a:tc>
                  <a:txBody>
                    <a:bodyPr/>
                    <a:lstStyle/>
                    <a:p>
                      <a:r>
                        <a:rPr lang="en-IN" sz="16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42.8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35.6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33.4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37.2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86060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5679A8-C085-0E12-6660-0B49AA7E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F1 </a:t>
            </a:r>
            <a:r>
              <a:rPr lang="en-IN" b="1" dirty="0" smtClean="0"/>
              <a:t>SCORE COMPARISON REPORT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2A062B-92ED-3634-4FB9-C358D646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ANN performed with maximum F1 score across 3 data samples averaged over 3 embedding models.</a:t>
            </a:r>
            <a:endParaRPr lang="en-IN" dirty="0" smtClean="0"/>
          </a:p>
          <a:p>
            <a:r>
              <a:rPr lang="en-IN" dirty="0" smtClean="0"/>
              <a:t>KNN and Logistic Regression performed well on the basis of average F1 Score of the 5 sentiment classes.</a:t>
            </a:r>
            <a:endParaRPr lang="en-IN" dirty="0"/>
          </a:p>
          <a:p>
            <a:r>
              <a:rPr lang="en-IN" dirty="0" smtClean="0"/>
              <a:t>F1 Score for decision tree was the lowest.</a:t>
            </a:r>
          </a:p>
          <a:p>
            <a:r>
              <a:rPr lang="en-IN" dirty="0" smtClean="0"/>
              <a:t>Naïve </a:t>
            </a:r>
            <a:r>
              <a:rPr lang="en-IN" dirty="0" err="1" smtClean="0"/>
              <a:t>Bayes</a:t>
            </a:r>
            <a:r>
              <a:rPr lang="en-IN" dirty="0" smtClean="0"/>
              <a:t> and Decision Tree resulted in lower F1 Score compared to other models.</a:t>
            </a:r>
            <a:endParaRPr lang="en-IN" dirty="0"/>
          </a:p>
          <a:p>
            <a:r>
              <a:rPr lang="en-IN" dirty="0" smtClean="0"/>
              <a:t>Logistic Regression, SVC</a:t>
            </a:r>
            <a:r>
              <a:rPr lang="en-IN" dirty="0" smtClean="0"/>
              <a:t> and</a:t>
            </a:r>
            <a:r>
              <a:rPr lang="en-IN" dirty="0" smtClean="0"/>
              <a:t> GBDT performed in best first order for predicting true positives.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33674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Embedding models differences on the basis of F1 Score:</a:t>
            </a:r>
          </a:p>
          <a:p>
            <a:pPr lvl="1"/>
            <a:r>
              <a:rPr lang="en-IN" sz="2000" dirty="0" smtClean="0"/>
              <a:t>BERT performed the best in almost all the cases.</a:t>
            </a:r>
          </a:p>
          <a:p>
            <a:pPr lvl="1"/>
            <a:r>
              <a:rPr lang="en-IN" sz="2000" dirty="0" smtClean="0"/>
              <a:t>MPNET gave better score than SBERT with a small difference for some models.</a:t>
            </a:r>
          </a:p>
          <a:p>
            <a:pPr lvl="1"/>
            <a:r>
              <a:rPr lang="en-IN" sz="2000" dirty="0" smtClean="0"/>
              <a:t>Probabilistic models and Decision Trees did not qualify as a good text sentiment classifier for the sample in analysis. As the sample contains simple phrases, so this can be generalized over other datasets.</a:t>
            </a:r>
          </a:p>
          <a:p>
            <a:pPr lvl="1">
              <a:buNone/>
            </a:pPr>
            <a:endParaRPr lang="en-IN" sz="1600" dirty="0" smtClean="0"/>
          </a:p>
          <a:p>
            <a:r>
              <a:rPr lang="en-IN" sz="2000" dirty="0" smtClean="0"/>
              <a:t>Considering F1 Score as the base metric for across-embedding-model comparison:</a:t>
            </a:r>
          </a:p>
          <a:p>
            <a:pPr lvl="1"/>
            <a:r>
              <a:rPr lang="en-IN" sz="2000" dirty="0" smtClean="0"/>
              <a:t>Best model for text classification is ANN.</a:t>
            </a:r>
          </a:p>
          <a:p>
            <a:pPr lvl="1"/>
            <a:r>
              <a:rPr lang="en-IN" sz="2000" dirty="0" smtClean="0"/>
              <a:t>KNN, Logistic Regression and SVC performed better after ANN.</a:t>
            </a:r>
          </a:p>
          <a:p>
            <a:pPr lvl="1"/>
            <a:r>
              <a:rPr lang="en-IN" sz="2000" dirty="0" smtClean="0"/>
              <a:t>GBDT performed on the lower side.</a:t>
            </a:r>
          </a:p>
          <a:p>
            <a:pPr lvl="1"/>
            <a:r>
              <a:rPr lang="en-IN" sz="2000" dirty="0" smtClean="0"/>
              <a:t>Naïve </a:t>
            </a:r>
            <a:r>
              <a:rPr lang="en-IN" sz="2000" dirty="0" err="1" smtClean="0"/>
              <a:t>Bayes</a:t>
            </a:r>
            <a:r>
              <a:rPr lang="en-IN" sz="2000" dirty="0" smtClean="0"/>
              <a:t> and Decision Tree gave minimum F1 Score.</a:t>
            </a:r>
          </a:p>
          <a:p>
            <a:pPr lvl="1"/>
            <a:endParaRPr lang="en-IN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9BBE68-97DC-E5AD-1998-C7924E53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TABLE OF CONTENT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B1F75CF2-D94C-6C52-B466-963DE902E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776583248"/>
              </p:ext>
            </p:extLst>
          </p:nvPr>
        </p:nvGraphicFramePr>
        <p:xfrm>
          <a:off x="819538" y="1564368"/>
          <a:ext cx="10515600" cy="4963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473">
                  <a:extLst>
                    <a:ext uri="{9D8B030D-6E8A-4147-A177-3AD203B41FA5}">
                      <a16:colId xmlns="" xmlns:a16="http://schemas.microsoft.com/office/drawing/2014/main" val="70608493"/>
                    </a:ext>
                  </a:extLst>
                </a:gridCol>
                <a:gridCol w="6144927">
                  <a:extLst>
                    <a:ext uri="{9D8B030D-6E8A-4147-A177-3AD203B41FA5}">
                      <a16:colId xmlns="" xmlns:a16="http://schemas.microsoft.com/office/drawing/2014/main" val="231821584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1053061206"/>
                    </a:ext>
                  </a:extLst>
                </a:gridCol>
              </a:tblGrid>
              <a:tr h="513314">
                <a:tc>
                  <a:txBody>
                    <a:bodyPr/>
                    <a:lstStyle/>
                    <a:p>
                      <a:r>
                        <a:rPr lang="en-IN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Table of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900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E-Learning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7542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Project files and python 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GitHub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8189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Detailed Project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GitHub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1007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Detailed Documentation with Readme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GitHub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1832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Other Files: Embeddings,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GitHub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9989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Dataset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Page </a:t>
                      </a:r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477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Embedding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Page </a:t>
                      </a:r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9858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Accuracy Comparison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Page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9826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Precision Comparison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Page </a:t>
                      </a:r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249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Recall</a:t>
                      </a:r>
                      <a:r>
                        <a:rPr lang="en-IN" baseline="0" dirty="0" smtClean="0"/>
                        <a:t> Comparison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Page </a:t>
                      </a:r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385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F1 Score Comparison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Page 13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Conclusion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Page 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03825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651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C6060B-B56E-71AA-2D0D-66A5AA5F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PROJECT FILES, REPORT AND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F95542-4203-7960-837F-85E6319A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GITHUB LINK: </a:t>
            </a:r>
            <a:r>
              <a:rPr lang="en-IN" sz="2000" dirty="0">
                <a:hlinkClick r:id="rId2"/>
              </a:rPr>
              <a:t>https://github.com/Neelansh01/ML-Project-Work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In the </a:t>
            </a:r>
            <a:r>
              <a:rPr lang="en-IN" sz="2000" b="1" dirty="0"/>
              <a:t>project repository</a:t>
            </a:r>
            <a:r>
              <a:rPr lang="en-IN" sz="2000" dirty="0"/>
              <a:t>:</a:t>
            </a:r>
          </a:p>
          <a:p>
            <a:pPr lvl="1"/>
            <a:r>
              <a:rPr lang="en-IN" sz="2000" dirty="0"/>
              <a:t>Project files with classes implemented for all the Classifier and Pretrained models.</a:t>
            </a:r>
          </a:p>
          <a:p>
            <a:pPr lvl="1"/>
            <a:r>
              <a:rPr lang="en-IN" sz="2000" dirty="0"/>
              <a:t>Project Report.</a:t>
            </a:r>
          </a:p>
          <a:p>
            <a:pPr lvl="1"/>
            <a:r>
              <a:rPr lang="en-IN" sz="2000" dirty="0"/>
              <a:t>Documentation (steps/sequence to go through the project files and notebooks and the result files).</a:t>
            </a:r>
          </a:p>
          <a:p>
            <a:pPr lvl="1"/>
            <a:r>
              <a:rPr lang="en-IN" sz="2000" dirty="0"/>
              <a:t>Dataset Analysis.</a:t>
            </a:r>
          </a:p>
          <a:p>
            <a:pPr lvl="1"/>
            <a:r>
              <a:rPr lang="en-IN" sz="2000" dirty="0"/>
              <a:t>Visualizations.</a:t>
            </a:r>
          </a:p>
          <a:p>
            <a:pPr lvl="1"/>
            <a:r>
              <a:rPr lang="en-IN" sz="2000" dirty="0"/>
              <a:t>Complete comparison of different classifiers across various derived embeddings.</a:t>
            </a:r>
          </a:p>
          <a:p>
            <a:pPr lvl="1"/>
            <a:r>
              <a:rPr lang="en-IN" sz="2000" dirty="0"/>
              <a:t>Critical Findings.</a:t>
            </a:r>
          </a:p>
          <a:p>
            <a:pPr lvl="1"/>
            <a:r>
              <a:rPr lang="en-IN" sz="2000" dirty="0"/>
              <a:t>Conclusions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0169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87E85D-AFE4-9FA2-4EDC-8EAA6DA9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DATASET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804F3-F772-06EA-A1D8-B47EE733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Features: {</a:t>
            </a:r>
            <a:r>
              <a:rPr lang="en-IN" sz="2000" dirty="0" err="1"/>
              <a:t>PhraseId</a:t>
            </a:r>
            <a:r>
              <a:rPr lang="en-IN" sz="2000" dirty="0"/>
              <a:t>, </a:t>
            </a:r>
            <a:r>
              <a:rPr lang="en-IN" sz="2000" dirty="0" err="1"/>
              <a:t>SentenceId</a:t>
            </a:r>
            <a:r>
              <a:rPr lang="en-IN" sz="2000" dirty="0"/>
              <a:t>, Phrase, Sentiment}</a:t>
            </a:r>
          </a:p>
          <a:p>
            <a:r>
              <a:rPr lang="en-IN" sz="2000" dirty="0"/>
              <a:t>Rows: 156060</a:t>
            </a:r>
          </a:p>
          <a:p>
            <a:r>
              <a:rPr lang="en-IN" sz="2000" dirty="0"/>
              <a:t>Columns: 4</a:t>
            </a:r>
          </a:p>
          <a:p>
            <a:r>
              <a:rPr lang="en-IN" sz="2000" dirty="0"/>
              <a:t>Rows utilized: 10000 </a:t>
            </a:r>
          </a:p>
          <a:p>
            <a:pPr marL="0" indent="0">
              <a:buNone/>
            </a:pPr>
            <a:r>
              <a:rPr lang="en-IN" sz="1600" dirty="0"/>
              <a:t>(for the sake of enabling computation for all the </a:t>
            </a:r>
          </a:p>
          <a:p>
            <a:pPr marL="0" indent="0">
              <a:buNone/>
            </a:pPr>
            <a:r>
              <a:rPr lang="en-IN" sz="1600" dirty="0"/>
              <a:t>models like GBDT which take a lot of time.)</a:t>
            </a:r>
          </a:p>
          <a:p>
            <a:r>
              <a:rPr lang="en-IN" sz="2000" dirty="0"/>
              <a:t>Output Classes: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CEAFAAA-461D-63B0-0343-728C6D492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932" y="2348469"/>
            <a:ext cx="6090359" cy="35614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3209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5BC3C4-ED65-8D26-89A1-DD39F581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DATASET INTRODUCTION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3C9D174-49B7-1CD7-523C-F4DD1C13B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729" y="1989070"/>
            <a:ext cx="3296592" cy="3526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548C2F0-C8B0-4A90-CC06-827FBB399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879" y="1989070"/>
            <a:ext cx="3333921" cy="2044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4389F02-5D02-08C3-FAA7-F4AF515AB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27" y="1989070"/>
            <a:ext cx="2819545" cy="15304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8783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DEB4BF-B239-A860-EE3F-877FC2FA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EMBEDDING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FB7A6E-A3DD-E6F2-BEB7-60CA2A5E2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Embedding models are used to convert the phrases to corresponding mathematical representation.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The pretrained models which find the embeddings use different algorithms/structure of Neural Network to map input text to the output embeddings.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The models used in this project are:</a:t>
            </a:r>
          </a:p>
          <a:p>
            <a:r>
              <a:rPr lang="en-IN" sz="2000" b="1" dirty="0"/>
              <a:t>BERT</a:t>
            </a:r>
            <a:r>
              <a:rPr lang="en-IN" sz="2000" dirty="0"/>
              <a:t>: </a:t>
            </a:r>
            <a:r>
              <a:rPr lang="en-IN" sz="2000" dirty="0">
                <a:hlinkClick r:id="rId2"/>
              </a:rPr>
              <a:t>https://huggingface.co/sentence-transformers/bert-base-nli-mean-tokens</a:t>
            </a:r>
            <a:endParaRPr lang="en-IN" sz="2000" dirty="0"/>
          </a:p>
          <a:p>
            <a:r>
              <a:rPr lang="en-IN" sz="2000" b="1" dirty="0"/>
              <a:t>SBERT</a:t>
            </a:r>
            <a:r>
              <a:rPr lang="en-IN" sz="2000" dirty="0"/>
              <a:t>: </a:t>
            </a:r>
            <a:r>
              <a:rPr lang="en-IN" sz="2000" dirty="0">
                <a:hlinkClick r:id="rId3"/>
              </a:rPr>
              <a:t>https://huggingface.co/sentence-transformers/all-MiniLM-L6-v2</a:t>
            </a:r>
            <a:endParaRPr lang="en-IN" sz="2000" dirty="0"/>
          </a:p>
          <a:p>
            <a:r>
              <a:rPr lang="en-IN" sz="2000" b="1" dirty="0"/>
              <a:t>MPNET</a:t>
            </a:r>
            <a:r>
              <a:rPr lang="en-IN" sz="2000" dirty="0"/>
              <a:t>: </a:t>
            </a:r>
            <a:r>
              <a:rPr lang="en-IN" sz="2000" dirty="0">
                <a:hlinkClick r:id="rId4"/>
              </a:rPr>
              <a:t>https://huggingface.co/sentence-transformers/all-mpnet-base-v2</a:t>
            </a:r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r>
              <a:rPr lang="en-IN" sz="2000" b="1" dirty="0" smtClean="0"/>
              <a:t>We will be comparing these 3 models over randomly shuffled data of similar type over same sample size across these three models.</a:t>
            </a:r>
            <a:endParaRPr lang="en-IN" sz="2000" b="1" dirty="0"/>
          </a:p>
        </p:txBody>
      </p:sp>
    </p:spTree>
    <p:extLst>
      <p:ext uri="{BB962C8B-B14F-4D97-AF65-F5344CB8AC3E}">
        <p14:creationId xmlns="" xmlns:p14="http://schemas.microsoft.com/office/powerpoint/2010/main" val="100047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EC6193-F361-6023-7F65-42EC8111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ACCURACY COMPARISON</a:t>
            </a:r>
            <a:endParaRPr lang="en-IN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AB6BA24B-6C94-B6CB-F1ED-3E8B88BDE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06482416"/>
              </p:ext>
            </p:extLst>
          </p:nvPr>
        </p:nvGraphicFramePr>
        <p:xfrm>
          <a:off x="744894" y="1836538"/>
          <a:ext cx="10515600" cy="411808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52600">
                  <a:extLst>
                    <a:ext uri="{9D8B030D-6E8A-4147-A177-3AD203B41FA5}">
                      <a16:colId xmlns="" xmlns:a16="http://schemas.microsoft.com/office/drawing/2014/main" val="3532690087"/>
                    </a:ext>
                  </a:extLst>
                </a:gridCol>
                <a:gridCol w="1752600"/>
                <a:gridCol w="1752600"/>
                <a:gridCol w="1752600"/>
                <a:gridCol w="1752600">
                  <a:extLst>
                    <a:ext uri="{9D8B030D-6E8A-4147-A177-3AD203B41FA5}">
                      <a16:colId xmlns="" xmlns:a16="http://schemas.microsoft.com/office/drawing/2014/main" val="225735056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754261031"/>
                    </a:ext>
                  </a:extLst>
                </a:gridCol>
              </a:tblGrid>
              <a:tr h="45040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BERT (100%)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SBERT (100%)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MPNET (100%)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AVERAGE (100</a:t>
                      </a:r>
                      <a:r>
                        <a:rPr lang="en-IN" sz="1600" dirty="0"/>
                        <a:t>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50454461"/>
                  </a:ext>
                </a:extLst>
              </a:tr>
              <a:tr h="450401">
                <a:tc>
                  <a:txBody>
                    <a:bodyPr/>
                    <a:lstStyle/>
                    <a:p>
                      <a:r>
                        <a:rPr lang="en-IN" sz="1600" dirty="0"/>
                        <a:t>SVC (Support Vector Classifier)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70.2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69.9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69.6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3174786"/>
                  </a:ext>
                </a:extLst>
              </a:tr>
              <a:tr h="450401">
                <a:tc>
                  <a:txBody>
                    <a:bodyPr/>
                    <a:lstStyle/>
                    <a:p>
                      <a:r>
                        <a:rPr lang="en-IN" sz="1600" dirty="0"/>
                        <a:t>ANN (Multi Layer Perceptron)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69.1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69.1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68.5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85762669"/>
                  </a:ext>
                </a:extLst>
              </a:tr>
              <a:tr h="450401">
                <a:tc>
                  <a:txBody>
                    <a:bodyPr/>
                    <a:lstStyle/>
                    <a:p>
                      <a:r>
                        <a:rPr lang="en-IN" sz="16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68.2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68.4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67.4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45832654"/>
                  </a:ext>
                </a:extLst>
              </a:tr>
              <a:tr h="450401">
                <a:tc>
                  <a:txBody>
                    <a:bodyPr/>
                    <a:lstStyle/>
                    <a:p>
                      <a:r>
                        <a:rPr lang="en-IN" sz="1600" dirty="0"/>
                        <a:t>KNN (K Nearest Neighbour)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68.6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67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5857883"/>
                  </a:ext>
                </a:extLst>
              </a:tr>
              <a:tr h="450401">
                <a:tc>
                  <a:txBody>
                    <a:bodyPr/>
                    <a:lstStyle/>
                    <a:p>
                      <a:r>
                        <a:rPr lang="en-IN" sz="1600" dirty="0"/>
                        <a:t>Gradient Boosted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68.5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66.1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66.5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5</a:t>
                      </a:r>
                    </a:p>
                  </a:txBody>
                  <a:tcPr/>
                </a:tc>
              </a:tr>
              <a:tr h="450401">
                <a:tc>
                  <a:txBody>
                    <a:bodyPr/>
                    <a:lstStyle/>
                    <a:p>
                      <a:r>
                        <a:rPr lang="en-IN" sz="16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62.7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56.4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57.9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</a:tr>
              <a:tr h="450401">
                <a:tc>
                  <a:txBody>
                    <a:bodyPr/>
                    <a:lstStyle/>
                    <a:p>
                      <a:r>
                        <a:rPr lang="en-IN" sz="1600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54.2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58.2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56.1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8606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5679A8-C085-0E12-6660-0B49AA7E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ACCURACY COMPARISON REPORT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2A062B-92ED-3634-4FB9-C358D646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SVC and ANN performed </a:t>
            </a:r>
            <a:r>
              <a:rPr lang="en-IN" dirty="0"/>
              <a:t>better on average for different sets of parameters.</a:t>
            </a:r>
          </a:p>
          <a:p>
            <a:r>
              <a:rPr lang="en-IN" dirty="0"/>
              <a:t>SVC gave the </a:t>
            </a:r>
            <a:r>
              <a:rPr lang="en-IN" dirty="0" smtClean="0"/>
              <a:t>maximum accuracy across the three embedding models</a:t>
            </a:r>
            <a:endParaRPr lang="en-IN" dirty="0"/>
          </a:p>
          <a:p>
            <a:r>
              <a:rPr lang="en-IN" dirty="0"/>
              <a:t>Decision </a:t>
            </a:r>
            <a:r>
              <a:rPr lang="en-IN" dirty="0" smtClean="0"/>
              <a:t>Tree did </a:t>
            </a:r>
            <a:r>
              <a:rPr lang="en-IN" dirty="0"/>
              <a:t>not perform well over the word </a:t>
            </a:r>
            <a:r>
              <a:rPr lang="en-IN" dirty="0" smtClean="0"/>
              <a:t>embeddings in average.</a:t>
            </a:r>
            <a:endParaRPr lang="en-IN" dirty="0"/>
          </a:p>
          <a:p>
            <a:r>
              <a:rPr lang="en-IN" dirty="0"/>
              <a:t>Naïve Bayes performed the worst out of all the models.</a:t>
            </a:r>
          </a:p>
          <a:p>
            <a:r>
              <a:rPr lang="en-IN" dirty="0"/>
              <a:t>Logistic </a:t>
            </a:r>
            <a:r>
              <a:rPr lang="en-IN" dirty="0" smtClean="0"/>
              <a:t>Regression, KNN and GBDT gave </a:t>
            </a:r>
            <a:r>
              <a:rPr lang="en-IN" dirty="0"/>
              <a:t>almost same metrics while tuning the </a:t>
            </a:r>
            <a:r>
              <a:rPr lang="en-IN" dirty="0" smtClean="0"/>
              <a:t>hyper-parameters.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3367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EC6193-F361-6023-7F65-42EC8111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AVERAGE PRECISION(5 Classes) - COMPARISON</a:t>
            </a:r>
            <a:endParaRPr lang="en-IN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AB6BA24B-6C94-B6CB-F1ED-3E8B88BDE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06482416"/>
              </p:ext>
            </p:extLst>
          </p:nvPr>
        </p:nvGraphicFramePr>
        <p:xfrm>
          <a:off x="744894" y="1836538"/>
          <a:ext cx="10515600" cy="411808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52600">
                  <a:extLst>
                    <a:ext uri="{9D8B030D-6E8A-4147-A177-3AD203B41FA5}">
                      <a16:colId xmlns="" xmlns:a16="http://schemas.microsoft.com/office/drawing/2014/main" val="3532690087"/>
                    </a:ext>
                  </a:extLst>
                </a:gridCol>
                <a:gridCol w="1752600"/>
                <a:gridCol w="1752600"/>
                <a:gridCol w="1752600"/>
                <a:gridCol w="1752600">
                  <a:extLst>
                    <a:ext uri="{9D8B030D-6E8A-4147-A177-3AD203B41FA5}">
                      <a16:colId xmlns="" xmlns:a16="http://schemas.microsoft.com/office/drawing/2014/main" val="225735056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754261031"/>
                    </a:ext>
                  </a:extLst>
                </a:gridCol>
              </a:tblGrid>
              <a:tr h="45040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BERT (100%)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SBERT (100%)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MPNET (100%)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AVERAGE (100</a:t>
                      </a:r>
                      <a:r>
                        <a:rPr lang="en-IN" sz="1600" dirty="0"/>
                        <a:t>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50454461"/>
                  </a:ext>
                </a:extLst>
              </a:tr>
              <a:tr h="450401">
                <a:tc>
                  <a:txBody>
                    <a:bodyPr/>
                    <a:lstStyle/>
                    <a:p>
                      <a:r>
                        <a:rPr lang="en-IN" sz="1600" dirty="0"/>
                        <a:t>SVC (Support Vector Classifier)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63.7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61.9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62.7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62.7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3174786"/>
                  </a:ext>
                </a:extLst>
              </a:tr>
              <a:tr h="450401">
                <a:tc>
                  <a:txBody>
                    <a:bodyPr/>
                    <a:lstStyle/>
                    <a:p>
                      <a:r>
                        <a:rPr lang="en-IN" sz="16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68.3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57.1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61.2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62</a:t>
                      </a:r>
                      <a:r>
                        <a:rPr lang="en-IN" sz="1800" baseline="0" dirty="0" smtClean="0"/>
                        <a:t> </a:t>
                      </a:r>
                      <a:r>
                        <a:rPr lang="en-IN" sz="1800" dirty="0" smtClean="0"/>
                        <a:t>.2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</a:tr>
              <a:tr h="450401">
                <a:tc>
                  <a:txBody>
                    <a:bodyPr/>
                    <a:lstStyle/>
                    <a:p>
                      <a:r>
                        <a:rPr lang="en-IN" sz="1600" dirty="0"/>
                        <a:t>ANN (Multi Layer Perceptron)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60.6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57.1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61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59.6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85762669"/>
                  </a:ext>
                </a:extLst>
              </a:tr>
              <a:tr h="450401">
                <a:tc>
                  <a:txBody>
                    <a:bodyPr/>
                    <a:lstStyle/>
                    <a:p>
                      <a:r>
                        <a:rPr lang="en-IN" sz="1600" dirty="0"/>
                        <a:t>Gradient Boosted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57.8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56.3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</a:tr>
              <a:tr h="450401">
                <a:tc>
                  <a:txBody>
                    <a:bodyPr/>
                    <a:lstStyle/>
                    <a:p>
                      <a:r>
                        <a:rPr lang="en-IN" sz="1600" dirty="0"/>
                        <a:t>KNN (K Nearest Neighbour)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56.4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53.5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55.7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55.2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5857883"/>
                  </a:ext>
                </a:extLst>
              </a:tr>
              <a:tr h="450401">
                <a:tc>
                  <a:txBody>
                    <a:bodyPr/>
                    <a:lstStyle/>
                    <a:p>
                      <a:r>
                        <a:rPr lang="en-IN" sz="1600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41.2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43.2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42.1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</a:tr>
              <a:tr h="450401">
                <a:tc>
                  <a:txBody>
                    <a:bodyPr/>
                    <a:lstStyle/>
                    <a:p>
                      <a:r>
                        <a:rPr lang="en-IN" sz="16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43.3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35.8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33.5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37.5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8606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1021</Words>
  <Application>Microsoft Office PowerPoint</Application>
  <PresentationFormat>Custom</PresentationFormat>
  <Paragraphs>307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MACHINE LEARNING</vt:lpstr>
      <vt:lpstr>TABLE OF CONTENT</vt:lpstr>
      <vt:lpstr>PROJECT FILES, REPORT AND DOCUMENTATION</vt:lpstr>
      <vt:lpstr>DATASET INTRODUCTION</vt:lpstr>
      <vt:lpstr>DATASET INTRODUCTION</vt:lpstr>
      <vt:lpstr>EMBEDDING MODELS</vt:lpstr>
      <vt:lpstr>ACCURACY COMPARISON</vt:lpstr>
      <vt:lpstr>ACCURACY COMPARISON REPORT</vt:lpstr>
      <vt:lpstr>AVERAGE PRECISION(5 Classes) - COMPARISON</vt:lpstr>
      <vt:lpstr>PRECISION COMPARISON REPORT</vt:lpstr>
      <vt:lpstr>AVERAGE RECALL (5 Classes) - COMPARISON</vt:lpstr>
      <vt:lpstr>RECALL COMPARISON REPORT</vt:lpstr>
      <vt:lpstr>AVERAGE F1 SCORE(5 Classes) - COMPARISON</vt:lpstr>
      <vt:lpstr>F1 SCORE COMPARISON REPORT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Neel Kumar</dc:creator>
  <cp:lastModifiedBy>Neel Kumar</cp:lastModifiedBy>
  <cp:revision>195</cp:revision>
  <dcterms:created xsi:type="dcterms:W3CDTF">2022-12-13T01:44:58Z</dcterms:created>
  <dcterms:modified xsi:type="dcterms:W3CDTF">2022-12-14T06:16:26Z</dcterms:modified>
</cp:coreProperties>
</file>