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2" r:id="rId8"/>
    <p:sldId id="279" r:id="rId9"/>
    <p:sldId id="261" r:id="rId10"/>
    <p:sldId id="263" r:id="rId11"/>
    <p:sldId id="264" r:id="rId12"/>
    <p:sldId id="265" r:id="rId13"/>
    <p:sldId id="266" r:id="rId14"/>
    <p:sldId id="268" r:id="rId15"/>
    <p:sldId id="271" r:id="rId16"/>
    <p:sldId id="272" r:id="rId17"/>
    <p:sldId id="273" r:id="rId18"/>
    <p:sldId id="275" r:id="rId19"/>
    <p:sldId id="276" r:id="rId20"/>
    <p:sldId id="274" r:id="rId21"/>
    <p:sldId id="269" r:id="rId22"/>
    <p:sldId id="270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entence-transformers/all-MiniLM-L6-v2" TargetMode="External"/><Relationship Id="rId2" Type="http://schemas.openxmlformats.org/officeDocument/2006/relationships/hyperlink" Target="https://huggingface.co/sentence-transformers/bert-base-nli-mean-tok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entence-transformers/all-mpnet-base-v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27539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EC2EBB-826D-744C-17B3-CFF7EB55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925053"/>
            <a:ext cx="8868599" cy="2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CCF64D-5C51-18F9-AAB7-BB2310B9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2417526"/>
            <a:ext cx="8866902" cy="10575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5218" y="3781814"/>
            <a:ext cx="2759180" cy="15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3760" y="3641400"/>
            <a:ext cx="4431535" cy="215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22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REGRESSION: HYPERPARAMETERS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xmlns="" id="{727FB696-E3A1-DE0E-ED8A-81FAE829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903" y="4090072"/>
            <a:ext cx="2043756" cy="274698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B19E2CFD-502B-D618-6B4A-A86FA0AC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1" y="1685924"/>
            <a:ext cx="1339919" cy="284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F56093E-4D10-1130-825B-2AB6F401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242" y="1690688"/>
            <a:ext cx="1263614" cy="2746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2AE59C3-AAFE-D264-2A9C-EC8F253E1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819" y="4090072"/>
            <a:ext cx="1556620" cy="27469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518" y="2027788"/>
            <a:ext cx="354965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8442" y="2027594"/>
            <a:ext cx="36195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2852" y="4407095"/>
            <a:ext cx="36449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26347" y="4360441"/>
            <a:ext cx="356235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138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SUPPORT VECTOR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BC5FB5-E922-5E02-ACDD-1E3DDDD2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815969"/>
            <a:ext cx="8441787" cy="290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5CBD1A-8903-3E3A-1848-6F7C086D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2338447"/>
            <a:ext cx="8441786" cy="115120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5458" y="3756737"/>
            <a:ext cx="4603652" cy="22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5972" y="3703994"/>
            <a:ext cx="2892133" cy="162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897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4297A-204A-914B-F209-BA4E0239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E2E768-43E6-538E-8963-C7488275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43" y="2016654"/>
            <a:ext cx="3262357" cy="30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1B4C4D-AFCA-6FFA-36BB-BFA20282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84" y="2016654"/>
            <a:ext cx="4130073" cy="27450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55" y="2783372"/>
            <a:ext cx="4709533" cy="224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7912" y="2783567"/>
            <a:ext cx="4906185" cy="226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803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CCE18-1639-F7AF-99B8-461228C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AADBA4-6642-8BD0-D932-6FD32F73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24" y="2444746"/>
            <a:ext cx="3842771" cy="192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3AABB76-56B0-E242-602B-8A83011E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15" y="2472738"/>
            <a:ext cx="2677720" cy="19257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053" y="3053377"/>
            <a:ext cx="4884734" cy="238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8297" y="3066660"/>
            <a:ext cx="4737261" cy="22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350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K NEAREST NEIGHBOUR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214A4-473C-D691-AC46-2AD8CE42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7" y="2348539"/>
            <a:ext cx="9053227" cy="1159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6418E3-D51F-FF8E-0D17-EF12F1CC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7" y="1880858"/>
            <a:ext cx="8884267" cy="159698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2305" y="3722460"/>
            <a:ext cx="2777198" cy="16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5642" y="3744814"/>
            <a:ext cx="4618199" cy="218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0583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C206F3-84A6-A40C-CBD5-9A889B31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55" y="1690688"/>
            <a:ext cx="3524431" cy="177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36DA65-DFCE-100D-2EF5-FC185329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92" y="1681163"/>
            <a:ext cx="3943553" cy="196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46C48E-41E5-74D2-5DA6-28A7CC74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455" y="4050985"/>
            <a:ext cx="3626036" cy="171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C9ADE0-2796-0EDB-49CA-56C8080E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992" y="4050985"/>
            <a:ext cx="4026107" cy="133357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4158" y="1934480"/>
            <a:ext cx="3847679" cy="18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4229" y="1962668"/>
            <a:ext cx="3701369" cy="174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02476" y="4351304"/>
            <a:ext cx="3715682" cy="175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13155" y="4276466"/>
            <a:ext cx="35433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329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7A60A3-CE70-8718-6049-C5BAB86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790328"/>
            <a:ext cx="4975975" cy="221351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6577" y="2587819"/>
            <a:ext cx="5164201" cy="239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648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DECISION TREE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67A60E1-4064-13D7-CD13-9DF314C6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1635803"/>
            <a:ext cx="7684409" cy="302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506E19-C91A-A607-3FE3-671E386B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166357"/>
            <a:ext cx="9056223" cy="102471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9948" y="3433406"/>
            <a:ext cx="3148080" cy="176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5467" y="3417855"/>
            <a:ext cx="4768230" cy="227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467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AFC5F3-B478-25BA-6E01-5267F52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74" y="2050210"/>
            <a:ext cx="3583269" cy="250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4EFD51-67BB-145D-37FB-13FAEE76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74" y="2050210"/>
            <a:ext cx="2637535" cy="251638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058" y="2727000"/>
            <a:ext cx="4418997" cy="208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4131" y="2711710"/>
            <a:ext cx="4309087" cy="203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367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76583248"/>
              </p:ext>
            </p:extLst>
          </p:nvPr>
        </p:nvGraphicFramePr>
        <p:xfrm>
          <a:off x="838199" y="1825625"/>
          <a:ext cx="10515600" cy="4592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:a16="http://schemas.microsoft.com/office/drawing/2014/main" xmlns="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:a16="http://schemas.microsoft.com/office/drawing/2014/main" xmlns="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Embedding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58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26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8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Sample Notebook (Basic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GitHub</a:t>
                      </a:r>
                      <a:r>
                        <a:rPr lang="en-IN" dirty="0" smtClean="0"/>
                        <a:t> Repository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82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51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GRADIENT BOOSTED DECISION TREE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837B27-82EF-0B84-2FE9-7D66AC3A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1658454"/>
            <a:ext cx="8069419" cy="333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7777B-9B9C-05D2-E182-5A45EBF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291387"/>
            <a:ext cx="9056224" cy="834368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4788" y="3405608"/>
            <a:ext cx="3115873" cy="173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4325" y="3420834"/>
            <a:ext cx="4541625" cy="215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241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MULTI LAYER 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583B15-FB77-2BD1-DFEF-EEE729A0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9" y="1792557"/>
            <a:ext cx="7677631" cy="31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74B840-0C84-8EEC-50D7-DF5C3B64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39" y="2269394"/>
            <a:ext cx="8774322" cy="117042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8868" y="3601358"/>
            <a:ext cx="2608650" cy="14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0342" y="3735095"/>
            <a:ext cx="4743999" cy="22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19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7CF3-3796-3628-CC18-64FF3EF0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MLP: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441DF5-FE6F-6A09-8E2E-EA2360D9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5" y="1664219"/>
            <a:ext cx="2729425" cy="203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5BC90A-1586-E509-7B7E-7E1A3569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02" y="1690688"/>
            <a:ext cx="2865952" cy="176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251C7D2-0FF4-D8DB-8AEF-1A49C2A6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38" y="4063234"/>
            <a:ext cx="3905451" cy="158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4EA7C87-A4CC-8F60-19EA-F0F54437F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7" y="4081416"/>
            <a:ext cx="5702593" cy="133357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920" y="1990661"/>
            <a:ext cx="35687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90252" y="2018457"/>
            <a:ext cx="35814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73805" y="4378908"/>
            <a:ext cx="35242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81160" y="4388239"/>
            <a:ext cx="35115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6706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6482416"/>
              </p:ext>
            </p:extLst>
          </p:nvPr>
        </p:nvGraphicFramePr>
        <p:xfrm>
          <a:off x="838200" y="1883192"/>
          <a:ext cx="10515600" cy="36032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35326900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25735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762669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5832654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57883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86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60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data was not empty and had well segmented sentences into phrases. For this example we used the </a:t>
            </a:r>
            <a:r>
              <a:rPr lang="en-IN" dirty="0" smtClean="0"/>
              <a:t>BERT model </a:t>
            </a:r>
            <a:r>
              <a:rPr lang="en-IN" dirty="0"/>
              <a:t>for finding text embeddings.</a:t>
            </a:r>
          </a:p>
          <a:p>
            <a:r>
              <a:rPr lang="en-IN" dirty="0" smtClean="0"/>
              <a:t>SVC performed </a:t>
            </a:r>
            <a:r>
              <a:rPr lang="en-IN" dirty="0"/>
              <a:t>better on average for different sets of parameters.</a:t>
            </a:r>
          </a:p>
          <a:p>
            <a:r>
              <a:rPr lang="en-IN" dirty="0"/>
              <a:t>SVC gave the maximum accuracy on the 10000 subset of the complete data.</a:t>
            </a:r>
          </a:p>
          <a:p>
            <a:r>
              <a:rPr lang="en-IN" dirty="0"/>
              <a:t>Decision Tree </a:t>
            </a:r>
            <a:r>
              <a:rPr lang="en-IN" dirty="0" smtClean="0"/>
              <a:t>did </a:t>
            </a:r>
            <a:r>
              <a:rPr lang="en-IN" dirty="0"/>
              <a:t>not perform well over the word embeddings with various parameters.</a:t>
            </a:r>
          </a:p>
          <a:p>
            <a:r>
              <a:rPr lang="en-IN" dirty="0"/>
              <a:t>Naïve Bayes performed the worst out of all the models.</a:t>
            </a:r>
          </a:p>
          <a:p>
            <a:r>
              <a:rPr lang="en-IN" dirty="0"/>
              <a:t>Logistic </a:t>
            </a:r>
            <a:r>
              <a:rPr lang="en-IN" dirty="0" smtClean="0"/>
              <a:t>Regression, KNN and GBDT gave </a:t>
            </a:r>
            <a:r>
              <a:rPr lang="en-IN" dirty="0"/>
              <a:t>almost same metrics while tuning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8336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B4BF-B239-A860-EE3F-877FC2F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B7A6E-A3DD-E6F2-BEB7-60CA2A5E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Embedding models are used to convert the phrases to corresponding mathematical representation.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pretrained models which find the embeddings use different algorithms/structure of Neural Network to map input text to the output embeddings.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models used in this project are:</a:t>
            </a:r>
          </a:p>
          <a:p>
            <a:r>
              <a:rPr lang="en-IN" sz="2000" b="1" dirty="0"/>
              <a:t>BERT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https://huggingface.co/sentence-transformers/bert-base-nli-mean-tokens</a:t>
            </a:r>
            <a:endParaRPr lang="en-IN" sz="2000" dirty="0"/>
          </a:p>
          <a:p>
            <a:r>
              <a:rPr lang="en-IN" sz="2000" b="1" dirty="0"/>
              <a:t>SBERT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https://huggingface.co/sentence-transformers/all-MiniLM-L6-v2</a:t>
            </a:r>
            <a:endParaRPr lang="en-IN" sz="2000" dirty="0"/>
          </a:p>
          <a:p>
            <a:r>
              <a:rPr lang="en-IN" sz="2000" b="1" dirty="0"/>
              <a:t>MPNET</a:t>
            </a:r>
            <a:r>
              <a:rPr lang="en-IN" sz="2000" dirty="0"/>
              <a:t>: </a:t>
            </a:r>
            <a:r>
              <a:rPr lang="en-IN" sz="2000" dirty="0">
                <a:hlinkClick r:id="rId4"/>
              </a:rPr>
              <a:t>https://huggingface.co/sentence-transformers/all-mpnet-base-v2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For the comparison/content in this presentation, we have used the </a:t>
            </a:r>
            <a:r>
              <a:rPr lang="en-IN" sz="2000" b="1" dirty="0" smtClean="0"/>
              <a:t>BERT model</a:t>
            </a:r>
            <a:r>
              <a:rPr lang="en-IN" sz="2000" b="1" dirty="0"/>
              <a:t>. Detailed comparison across various models is present in the “Comparison” folder of the repo.</a:t>
            </a:r>
          </a:p>
        </p:txBody>
      </p:sp>
    </p:spTree>
    <p:extLst>
      <p:ext uri="{BB962C8B-B14F-4D97-AF65-F5344CB8AC3E}">
        <p14:creationId xmlns:p14="http://schemas.microsoft.com/office/powerpoint/2010/main" xmlns="" val="10004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FE91F-B920-1C82-1260-91C5E5D2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A4E1E-CD2F-2F94-00E5-B7BC260B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078" cy="4351338"/>
          </a:xfrm>
        </p:spPr>
        <p:txBody>
          <a:bodyPr/>
          <a:lstStyle/>
          <a:p>
            <a:r>
              <a:rPr lang="en-IN" dirty="0"/>
              <a:t>Class for Pretrained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F40C90A-DC82-10C3-4095-BB640C095E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54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Class for Pretrained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3E5DD9-432B-27F2-E215-E196151C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3" y="2666977"/>
            <a:ext cx="4692672" cy="2694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C55214-014F-A302-D87D-95FCFB42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66977"/>
            <a:ext cx="4754078" cy="18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CLASSIFICATION MODELS CLASS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783" y="1426546"/>
            <a:ext cx="8229600" cy="490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1E5546-5600-D8B2-7754-53BA5007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1" y="2381753"/>
            <a:ext cx="9285048" cy="1191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E42B69-7415-508F-2852-FD9B1DB1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1" y="1933646"/>
            <a:ext cx="6387844" cy="26331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080" y="3759783"/>
            <a:ext cx="2648761" cy="157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1862" y="3745008"/>
            <a:ext cx="4668384" cy="219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34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506</Words>
  <Application>Microsoft Office PowerPoint</Application>
  <PresentationFormat>Custom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EMBEDDING MODELS</vt:lpstr>
      <vt:lpstr>EMBEDDING MODELS</vt:lpstr>
      <vt:lpstr>CLASSIFICATION MODELS CLASS</vt:lpstr>
      <vt:lpstr>CLASSIFICATION ALGORITHMS: NAÏVE BAYES</vt:lpstr>
      <vt:lpstr>CLASSIFICATION ALGORITHMS: LOGISTIC REGRESSION</vt:lpstr>
      <vt:lpstr>LOGISTIC REGRESSION: HYPERPARAMETERS</vt:lpstr>
      <vt:lpstr>CLASSIFICATION ALGORITHMS: SUPPORT VECTOR CLASSIFIER</vt:lpstr>
      <vt:lpstr>SVC: HYPERPARAMETERS</vt:lpstr>
      <vt:lpstr>SVC: HYPERPARAMETERS</vt:lpstr>
      <vt:lpstr>CLASSIFICATION ALGORITHMS: K NEAREST NEIGHBOUR</vt:lpstr>
      <vt:lpstr>KNN: HYPERPARAMETERS</vt:lpstr>
      <vt:lpstr>KNN: HYPERPARAMETERS</vt:lpstr>
      <vt:lpstr>CLASSIFICATION ALGORITHMS: DECISION TREE</vt:lpstr>
      <vt:lpstr>DECISION TREE: HYPERPARAMETERS</vt:lpstr>
      <vt:lpstr>CLASSIFICATION ALGORITHMS: GRADIENT BOOSTED DECISION TREE</vt:lpstr>
      <vt:lpstr>CLASSIFICATION ALGORITHMS: MULTI LAYER PERCEPTRON</vt:lpstr>
      <vt:lpstr>MLP: HYPERPARAMETERS</vt:lpstr>
      <vt:lpstr>PERFORMANCE COMPARISON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118</cp:revision>
  <dcterms:created xsi:type="dcterms:W3CDTF">2022-12-13T01:44:58Z</dcterms:created>
  <dcterms:modified xsi:type="dcterms:W3CDTF">2022-12-13T22:05:59Z</dcterms:modified>
</cp:coreProperties>
</file>