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9" r:id="rId5"/>
    <p:sldId id="267" r:id="rId6"/>
    <p:sldId id="260" r:id="rId7"/>
    <p:sldId id="262" r:id="rId8"/>
    <p:sldId id="280" r:id="rId9"/>
    <p:sldId id="261" r:id="rId10"/>
    <p:sldId id="263" r:id="rId11"/>
    <p:sldId id="264" r:id="rId12"/>
    <p:sldId id="265" r:id="rId13"/>
    <p:sldId id="266" r:id="rId14"/>
    <p:sldId id="268" r:id="rId15"/>
    <p:sldId id="271" r:id="rId16"/>
    <p:sldId id="272" r:id="rId17"/>
    <p:sldId id="273" r:id="rId18"/>
    <p:sldId id="275" r:id="rId19"/>
    <p:sldId id="276" r:id="rId20"/>
    <p:sldId id="274" r:id="rId21"/>
    <p:sldId id="269" r:id="rId22"/>
    <p:sldId id="270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5C55B-3E3E-E9FB-D708-9522F215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FC472D-B297-38D7-3E55-227E5077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09B8AD-86D4-BDF6-809E-B28A5B7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8E87A9-FD12-EA4D-A9AE-553F9CBD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05082-34CF-16D7-478B-B56D26E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09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18017-4191-36FE-2E36-4382A46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F36952-E5B5-20A7-FE5B-945486FA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26197F-1442-1DCF-8529-4AB7AF43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7F66C-FA09-CED2-DCA5-1E1BD9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446C9-C04F-C552-22CB-A1678BC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30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A9024C-B27F-1A0E-F9A6-3CC5BD587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8B1958-DAF7-7017-30BA-9DCF830EB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0DEAD-83FF-B502-9412-D8F705E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9BB8B3-5819-C1DC-BC30-A3277FC9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2FA7DD-96CC-275B-DD0B-06217BB2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3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461DB-8C41-7FB3-3A6A-54A62AE1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0A6E7-3128-0170-1FAB-E9F124A5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CED7A8-2DD3-B9C8-9CDC-4EF4040B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55EBDD-C476-44EE-2099-FB7BEB3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D18412-8BC7-DFC1-F419-B965E61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15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02C2F-5F40-972C-D39E-FBF6894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998431-322A-9BD3-DFE6-AEAB536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219BBC-AC39-A467-127F-51637BD0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85BD4C-9C31-83D4-B1AC-5D12636A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7A36E-2DF0-DC49-25F0-36A8618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8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8898F-E7D7-DAE0-0852-9479517B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9ABA-5654-1147-5162-0188EBF1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143FF7-9D58-915E-9F8D-3109D8FF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D2250A-70C6-31C4-6C7E-EECBA47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0016AD-054A-2638-5A6A-FA768DD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4EF4D8-83D2-96E4-C5A3-EBD0E413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13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1C9D5-4C60-49EB-DD15-7C0616CD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10C43E-A704-5681-D51F-62C5E63A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198C5D-0089-A105-8373-4F4C391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827A8A-2C46-9BBE-0F51-88837191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7FC592-AFF7-801B-EBF7-53C1BA55E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501B82-1829-99D2-4D0D-17E0AD8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C8D415-C9B7-E8CB-CD24-49A6C9B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2515F93-7BF2-C544-DCAF-E8EFECD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8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E969E-42B9-33CE-EDF4-ABB0216E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B1C684-0D3D-D48B-C617-F7E62DE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310283-173A-441C-1567-423017C8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54BDDD-2A39-0910-07FA-B40B336F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24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0207820-3EB2-832A-5547-5F412AC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B4BD66-F144-835B-6714-0F85540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15771-E8FB-431F-60E9-E4DE94E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066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EBE33-7454-BA66-48D4-F249926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38DCF-733A-2D2B-669A-B5A14CB0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379EC9-A462-ABE7-C21C-4F481D25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95EBE5-D680-6C26-B8D6-79C9152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D48FD1-AF3D-51C1-F3ED-C209D91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CF68E9-0AAB-B874-F325-CED1CD61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69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23F0C-6294-7E64-3142-90F77FA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711AF3-A2B1-3F95-65B6-A559D75D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C92E1C-A4B6-28D5-5003-98540FBB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61BA85-4C1C-E9EF-DE5D-10FD94A7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2BC4FD-A04D-36C4-BFAE-6DC8843C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D227E2-A951-998E-94C6-4549A258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3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F99182-74E1-C871-E178-896CDE14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ADEAD4-6BB2-E353-B347-2E421BFA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D74CF1-44DF-5955-4B67-8850D1B13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297B-411D-4EA5-9A99-5B094D02C525}" type="datetimeFigureOut">
              <a:rPr lang="en-IN" smtClean="0"/>
              <a:pPr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1F5D1-5682-8ADC-36F7-DE1FFC14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7B31F-94A2-728B-67FA-265C6DF5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4347-86A2-4900-B822-AE4B0388E7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83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ansh01/ML-Project-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entence-transformers/all-MiniLM-L6-v2" TargetMode="External"/><Relationship Id="rId2" Type="http://schemas.openxmlformats.org/officeDocument/2006/relationships/hyperlink" Target="https://huggingface.co/sentence-transformers/bert-base-nli-mean-tok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sentence-transformers/all-mpnet-base-v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1C66-D769-39A6-37A4-A826A8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CA245F-04D9-B697-E955-DB3DA0FE6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WORK</a:t>
            </a:r>
          </a:p>
        </p:txBody>
      </p:sp>
    </p:spTree>
    <p:extLst>
      <p:ext uri="{BB962C8B-B14F-4D97-AF65-F5344CB8AC3E}">
        <p14:creationId xmlns:p14="http://schemas.microsoft.com/office/powerpoint/2010/main" xmlns="" val="227539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EC2EBB-826D-744C-17B3-CFF7EB55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0" y="1925053"/>
            <a:ext cx="8868599" cy="25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CCF64D-5C51-18F9-AAB7-BB2310B9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0" y="2417526"/>
            <a:ext cx="8866902" cy="105756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0108" y="3811686"/>
            <a:ext cx="4377011" cy="203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6579" y="3863197"/>
            <a:ext cx="2460980" cy="14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22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LOGISTIC REGRESSION: HYPERPARAMETERS</a:t>
            </a:r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xmlns="" id="{727FB696-E3A1-DE0E-ED8A-81FAE829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0" y="4108734"/>
            <a:ext cx="1742521" cy="234209"/>
          </a:xfr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B19E2CFD-502B-D618-6B4A-A86FA0AC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1" y="1685924"/>
            <a:ext cx="1339919" cy="2842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0F56093E-4D10-1130-825B-2AB6F401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732" y="1709349"/>
            <a:ext cx="1263614" cy="27469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C2AE59C3-AAFE-D264-2A9C-EC8F253E1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488" y="4043420"/>
            <a:ext cx="1556620" cy="274698"/>
          </a:xfrm>
          <a:prstGeom prst="rect">
            <a:avLst/>
          </a:prstGeom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8928" y="2084938"/>
            <a:ext cx="31686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02243" y="2134961"/>
            <a:ext cx="31813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3053" y="4477334"/>
            <a:ext cx="3200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60774" y="4417591"/>
            <a:ext cx="32829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138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SUPPORT VECTOR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BC5FB5-E922-5E02-ACDD-1E3DDDD2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0" y="1843961"/>
            <a:ext cx="8441787" cy="290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C5CBD1A-8903-3E3A-1848-6F7C086D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0" y="2338447"/>
            <a:ext cx="8441786" cy="11885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9256" y="3658118"/>
            <a:ext cx="2632142" cy="15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95570" y="3717602"/>
            <a:ext cx="4282912" cy="211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897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4297A-204A-914B-F209-BA4E0239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SVC: HYPERPARAMETERS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E2E768-43E6-538E-8963-C7488275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39" y="2044646"/>
            <a:ext cx="3262357" cy="30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1B4C4D-AFCA-6FFA-36BB-BFA20282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881" y="2091299"/>
            <a:ext cx="4005912" cy="22269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169" y="2871301"/>
            <a:ext cx="4875101" cy="244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0183" y="2887176"/>
            <a:ext cx="4788666" cy="235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8803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CCE18-1639-F7AF-99B8-461228C1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SVC: HYPERPARAMETERS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AADBA4-6642-8BD0-D932-6FD32F73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82" y="2444746"/>
            <a:ext cx="3842771" cy="192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3AABB76-56B0-E242-602B-8A83011E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56" y="2454077"/>
            <a:ext cx="2677720" cy="19257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327" y="3111888"/>
            <a:ext cx="4780284" cy="218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31820" y="3123617"/>
            <a:ext cx="4836090" cy="225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3507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K NEAREST NEIGHBOUR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A214A4-473C-D691-AC46-2AD8CE42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7" y="2348539"/>
            <a:ext cx="9053227" cy="1150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6418E3-D51F-FF8E-0D17-EF12F1CC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7" y="1880858"/>
            <a:ext cx="8884267" cy="159698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9214" y="3736133"/>
            <a:ext cx="2488973" cy="140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7223" y="3821014"/>
            <a:ext cx="4295029" cy="20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0583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KNN: HYPERPARAMETERS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C206F3-84A6-A40C-CBD5-9A889B31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91" y="1690688"/>
            <a:ext cx="3524431" cy="177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36DA65-DFCE-100D-2EF5-FC185329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92" y="1681163"/>
            <a:ext cx="3943553" cy="196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46C48E-41E5-74D2-5DA6-28A7CC749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455" y="4050985"/>
            <a:ext cx="3626036" cy="171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7C9ADE0-2796-0EDB-49CA-56C8080E1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992" y="4050985"/>
            <a:ext cx="4026107" cy="133357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2695" y="2001546"/>
            <a:ext cx="32194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34582" y="2057530"/>
            <a:ext cx="32258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94446" y="4455691"/>
            <a:ext cx="32639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65165" y="4402300"/>
            <a:ext cx="3276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4329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KNN: HYPERPARAMETERS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7A60A3-CE70-8718-6049-C5BAB869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1" y="1790328"/>
            <a:ext cx="4975975" cy="221351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6897" y="2551664"/>
            <a:ext cx="5140801" cy="24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648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DECISION TREE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67A60E1-4064-13D7-CD13-9DF314C6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6" y="1635803"/>
            <a:ext cx="7684409" cy="302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506E19-C91A-A607-3FE3-671E386B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6" y="2166357"/>
            <a:ext cx="9056223" cy="101538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8739" y="3415327"/>
            <a:ext cx="2524675" cy="150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1714" y="3469627"/>
            <a:ext cx="4356989" cy="20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467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TREE: HYPERPARAMETERS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AFC5F3-B478-25BA-6E01-5267F526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70" y="2050210"/>
            <a:ext cx="3583269" cy="250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4EFD51-67BB-145D-37FB-13FAEE76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236" y="2050210"/>
            <a:ext cx="2637535" cy="251638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7093" y="2784734"/>
            <a:ext cx="4580750" cy="21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5106" y="2831775"/>
            <a:ext cx="4487619" cy="210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367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BBE68-97DC-E5AD-1998-C7924E53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B1F75CF2-D94C-6C52-B466-963DE902E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76583248"/>
              </p:ext>
            </p:extLst>
          </p:nvPr>
        </p:nvGraphicFramePr>
        <p:xfrm>
          <a:off x="838199" y="1825625"/>
          <a:ext cx="10515600" cy="4592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473">
                  <a:extLst>
                    <a:ext uri="{9D8B030D-6E8A-4147-A177-3AD203B41FA5}">
                      <a16:colId xmlns="" xmlns:a16="http://schemas.microsoft.com/office/drawing/2014/main" val="70608493"/>
                    </a:ext>
                  </a:extLst>
                </a:gridCol>
                <a:gridCol w="6144927">
                  <a:extLst>
                    <a:ext uri="{9D8B030D-6E8A-4147-A177-3AD203B41FA5}">
                      <a16:colId xmlns="" xmlns:a16="http://schemas.microsoft.com/office/drawing/2014/main" val="231821584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1053061206"/>
                    </a:ext>
                  </a:extLst>
                </a:gridCol>
              </a:tblGrid>
              <a:tr h="513314">
                <a:tc>
                  <a:txBody>
                    <a:bodyPr/>
                    <a:lstStyle/>
                    <a:p>
                      <a:r>
                        <a:rPr lang="en-IN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Table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90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542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files and python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18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100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Detailed Documentation with Readme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832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Files: Embeddings,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989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4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Embedding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858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826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Algorithms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24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Page </a:t>
                      </a:r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385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Sample Notebook (Basic Implementation)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GitHub</a:t>
                      </a:r>
                      <a:r>
                        <a:rPr lang="en-IN" dirty="0" smtClean="0"/>
                        <a:t> Repository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382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51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A67B5-BDB5-3AAE-7558-402F348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GRADIENT BOOSTED DECISION TREE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837B27-82EF-0B84-2FE9-7D66AC3A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6" y="1658454"/>
            <a:ext cx="8069419" cy="333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D7777B-9B9C-05D2-E182-5A45EBFE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6" y="2291387"/>
            <a:ext cx="9056224" cy="72009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1138" y="3334915"/>
            <a:ext cx="2516380" cy="146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36012" y="3373145"/>
            <a:ext cx="4497214" cy="20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4241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MULTI LAYER PERCEPTRON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583B15-FB77-2BD1-DFEF-EEE729A0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9" y="1792557"/>
            <a:ext cx="7677631" cy="31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74B840-0C84-8EEC-50D7-DF5C3B64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38" y="2269394"/>
            <a:ext cx="8513065" cy="117042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8306" y="3695635"/>
            <a:ext cx="2495154" cy="144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5053" y="3708853"/>
            <a:ext cx="4180082" cy="199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619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27CF3-3796-3628-CC18-64FF3EF0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MLP: HYPERPARAMETERS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441DF5-FE6F-6A09-8E2E-EA2360D9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65" y="1664220"/>
            <a:ext cx="2729425" cy="203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5BC90A-1586-E509-7B7E-7E1A3569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02" y="1690688"/>
            <a:ext cx="2865952" cy="176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251C7D2-0FF4-D8DB-8AEF-1A49C2A63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38" y="4063234"/>
            <a:ext cx="3905451" cy="158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4EA7C87-A4CC-8F60-19EA-F0F54437F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207" y="4081416"/>
            <a:ext cx="5702593" cy="133357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7481" y="2001742"/>
            <a:ext cx="32448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08788" y="2114097"/>
            <a:ext cx="31496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16531" y="4399318"/>
            <a:ext cx="32067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88960" y="4421738"/>
            <a:ext cx="3263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67065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C6193-F361-6023-7F65-42EC8111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PERFORMANCE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B6BA24B-6C94-B6CB-F1ED-3E8B88BD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6482416"/>
              </p:ext>
            </p:extLst>
          </p:nvPr>
        </p:nvGraphicFramePr>
        <p:xfrm>
          <a:off x="838200" y="1883192"/>
          <a:ext cx="10515600" cy="36032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35326900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257350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754261031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 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454461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SVC (Support Vector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69.9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3174786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ANN (Multi Layer Perceptron)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69.1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5762669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68.4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8693825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KNN (K 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5832654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Gradient 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66.1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857883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58.2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868645"/>
                  </a:ext>
                </a:extLst>
              </a:tr>
              <a:tr h="450401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999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606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679A8-C085-0E12-6660-0B49AA7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A062B-92ED-3634-4FB9-C358D646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data was not empty and had well segmented sentences into phrases. For this example we used the Sentence BERT for finding text embeddings.</a:t>
            </a:r>
          </a:p>
          <a:p>
            <a:r>
              <a:rPr lang="en-IN" dirty="0" smtClean="0"/>
              <a:t>SVC and ANN performed </a:t>
            </a:r>
            <a:r>
              <a:rPr lang="en-IN" dirty="0"/>
              <a:t>better on average for different sets of parameters.</a:t>
            </a:r>
          </a:p>
          <a:p>
            <a:r>
              <a:rPr lang="en-IN" dirty="0"/>
              <a:t>SVC gave the maximum accuracy on the 10000 subset of the complete data.</a:t>
            </a:r>
          </a:p>
          <a:p>
            <a:r>
              <a:rPr lang="en-IN" dirty="0"/>
              <a:t>Decision Tree and </a:t>
            </a:r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r>
              <a:rPr lang="en-IN" dirty="0" smtClean="0"/>
              <a:t> did </a:t>
            </a:r>
            <a:r>
              <a:rPr lang="en-IN" dirty="0"/>
              <a:t>not perform well over the word embeddings with various parameters.</a:t>
            </a:r>
          </a:p>
          <a:p>
            <a:r>
              <a:rPr lang="en-IN" dirty="0"/>
              <a:t>Naïve Bayes performed the worst out of all the models.</a:t>
            </a:r>
          </a:p>
          <a:p>
            <a:r>
              <a:rPr lang="en-IN" dirty="0"/>
              <a:t>Logistic </a:t>
            </a:r>
            <a:r>
              <a:rPr lang="en-IN" dirty="0" smtClean="0"/>
              <a:t>Regression performed well over set of hyper-parameters. KNN and GBDT gave </a:t>
            </a:r>
            <a:r>
              <a:rPr lang="en-IN" dirty="0"/>
              <a:t>almost same metrics while tuning the hyperparameters.</a:t>
            </a:r>
          </a:p>
        </p:txBody>
      </p:sp>
    </p:spTree>
    <p:extLst>
      <p:ext uri="{BB962C8B-B14F-4D97-AF65-F5344CB8AC3E}">
        <p14:creationId xmlns:p14="http://schemas.microsoft.com/office/powerpoint/2010/main" xmlns="" val="28336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6060B-B56E-71AA-2D0D-66A5AA5F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FILES, REPORT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95542-4203-7960-837F-85E6319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GITHUB LINK: </a:t>
            </a:r>
            <a:r>
              <a:rPr lang="en-IN" sz="2000" dirty="0">
                <a:hlinkClick r:id="rId2"/>
              </a:rPr>
              <a:t>https://github.com/Neelansh01/ML-Project-Work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In the </a:t>
            </a:r>
            <a:r>
              <a:rPr lang="en-IN" sz="2000" b="1" dirty="0"/>
              <a:t>project repository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Project files with classes implemented for all the Classifier and Pretrained models.</a:t>
            </a:r>
          </a:p>
          <a:p>
            <a:pPr lvl="1"/>
            <a:r>
              <a:rPr lang="en-IN" sz="2000" dirty="0"/>
              <a:t>Project Report.</a:t>
            </a:r>
          </a:p>
          <a:p>
            <a:pPr lvl="1"/>
            <a:r>
              <a:rPr lang="en-IN" sz="2000" dirty="0"/>
              <a:t>Documentation (steps/sequence to go through the project files and notebooks and the result files).</a:t>
            </a:r>
          </a:p>
          <a:p>
            <a:pPr lvl="1"/>
            <a:r>
              <a:rPr lang="en-IN" sz="2000" dirty="0"/>
              <a:t>Dataset Analysis.</a:t>
            </a:r>
          </a:p>
          <a:p>
            <a:pPr lvl="1"/>
            <a:r>
              <a:rPr lang="en-IN" sz="2000" dirty="0"/>
              <a:t>Visualizations.</a:t>
            </a:r>
          </a:p>
          <a:p>
            <a:pPr lvl="1"/>
            <a:r>
              <a:rPr lang="en-IN" sz="2000" dirty="0"/>
              <a:t>Complete comparison of different classifiers across various derived embeddings.</a:t>
            </a:r>
          </a:p>
          <a:p>
            <a:pPr lvl="1"/>
            <a:r>
              <a:rPr lang="en-IN" sz="2000" dirty="0"/>
              <a:t>Critical Findings.</a:t>
            </a:r>
          </a:p>
          <a:p>
            <a:pPr lvl="1"/>
            <a:r>
              <a:rPr lang="en-IN" sz="2000" dirty="0"/>
              <a:t>Conclusions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16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7E85D-AFE4-9FA2-4EDC-8EAA6DA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804F3-F772-06EA-A1D8-B47EE733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Features: {</a:t>
            </a:r>
            <a:r>
              <a:rPr lang="en-IN" sz="2000" dirty="0" err="1"/>
              <a:t>PhraseId</a:t>
            </a:r>
            <a:r>
              <a:rPr lang="en-IN" sz="2000" dirty="0"/>
              <a:t>, </a:t>
            </a:r>
            <a:r>
              <a:rPr lang="en-IN" sz="2000" dirty="0" err="1"/>
              <a:t>SentenceId</a:t>
            </a:r>
            <a:r>
              <a:rPr lang="en-IN" sz="2000" dirty="0"/>
              <a:t>, Phrase, Sentiment}</a:t>
            </a:r>
          </a:p>
          <a:p>
            <a:r>
              <a:rPr lang="en-IN" sz="2000" dirty="0"/>
              <a:t>Rows: 156060</a:t>
            </a:r>
          </a:p>
          <a:p>
            <a:r>
              <a:rPr lang="en-IN" sz="2000" dirty="0"/>
              <a:t>Columns: 4</a:t>
            </a:r>
          </a:p>
          <a:p>
            <a:r>
              <a:rPr lang="en-IN" sz="2000" dirty="0"/>
              <a:t>Rows utilized: 10000 </a:t>
            </a:r>
          </a:p>
          <a:p>
            <a:pPr marL="0" indent="0">
              <a:buNone/>
            </a:pPr>
            <a:r>
              <a:rPr lang="en-IN" sz="1600" dirty="0"/>
              <a:t>(for the sake of enabling computation for all the </a:t>
            </a:r>
          </a:p>
          <a:p>
            <a:pPr marL="0" indent="0">
              <a:buNone/>
            </a:pPr>
            <a:r>
              <a:rPr lang="en-IN" sz="1600" dirty="0"/>
              <a:t>models like GBDT which take a lot of time.)</a:t>
            </a:r>
          </a:p>
          <a:p>
            <a:r>
              <a:rPr lang="en-IN" sz="2000" dirty="0"/>
              <a:t>Output Classes: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EAFAAA-461D-63B0-0343-728C6D49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32" y="2348469"/>
            <a:ext cx="6090359" cy="35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0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BC3C4-ED65-8D26-89A1-DD39F581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INTRODUCTION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C9D174-49B7-1CD7-523C-F4DD1C13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29" y="1989070"/>
            <a:ext cx="3296592" cy="3526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48C2F0-C8B0-4A90-CC06-827FBB39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79" y="1989070"/>
            <a:ext cx="3333921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4389F02-5D02-08C3-FAA7-F4AF515A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27" y="1989070"/>
            <a:ext cx="2819545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EB4BF-B239-A860-EE3F-877FC2F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B7A6E-A3DD-E6F2-BEB7-60CA2A5E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Embedding models are used to convert the phrases to corresponding mathematical representation.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pretrained models which find the embeddings use different algorithms/structure of Neural Network to map input text to the output embeddings.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models used in this project are:</a:t>
            </a:r>
          </a:p>
          <a:p>
            <a:r>
              <a:rPr lang="en-IN" sz="2000" b="1" dirty="0"/>
              <a:t>BERT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https://huggingface.co/sentence-transformers/bert-base-nli-mean-tokens</a:t>
            </a:r>
            <a:endParaRPr lang="en-IN" sz="2000" dirty="0"/>
          </a:p>
          <a:p>
            <a:r>
              <a:rPr lang="en-IN" sz="2000" b="1" dirty="0"/>
              <a:t>SBERT</a:t>
            </a:r>
            <a:r>
              <a:rPr lang="en-IN" sz="2000" dirty="0"/>
              <a:t>: </a:t>
            </a:r>
            <a:r>
              <a:rPr lang="en-IN" sz="2000" dirty="0">
                <a:hlinkClick r:id="rId3"/>
              </a:rPr>
              <a:t>https://huggingface.co/sentence-transformers/all-MiniLM-L6-v2</a:t>
            </a:r>
            <a:endParaRPr lang="en-IN" sz="2000" dirty="0"/>
          </a:p>
          <a:p>
            <a:r>
              <a:rPr lang="en-IN" sz="2000" b="1" dirty="0"/>
              <a:t>MPNET</a:t>
            </a:r>
            <a:r>
              <a:rPr lang="en-IN" sz="2000" dirty="0"/>
              <a:t>: </a:t>
            </a:r>
            <a:r>
              <a:rPr lang="en-IN" sz="2000" dirty="0">
                <a:hlinkClick r:id="rId4"/>
              </a:rPr>
              <a:t>https://huggingface.co/sentence-transformers/all-mpnet-base-v2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For the comparison/content in this presentation, we have used the </a:t>
            </a:r>
            <a:r>
              <a:rPr lang="en-IN" sz="2000" b="1" dirty="0" smtClean="0"/>
              <a:t>MPNET model</a:t>
            </a:r>
            <a:r>
              <a:rPr lang="en-IN" sz="2000" b="1" dirty="0"/>
              <a:t>. Detailed comparison across various models is present in the “Comparison” folder of the repo.</a:t>
            </a:r>
          </a:p>
        </p:txBody>
      </p:sp>
    </p:spTree>
    <p:extLst>
      <p:ext uri="{BB962C8B-B14F-4D97-AF65-F5344CB8AC3E}">
        <p14:creationId xmlns:p14="http://schemas.microsoft.com/office/powerpoint/2010/main" xmlns="" val="100047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FE91F-B920-1C82-1260-91C5E5D2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EMBEDDING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7A4E1E-CD2F-2F94-00E5-B7BC260B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4078" cy="4351338"/>
          </a:xfrm>
        </p:spPr>
        <p:txBody>
          <a:bodyPr/>
          <a:lstStyle/>
          <a:p>
            <a:r>
              <a:rPr lang="en-IN" dirty="0"/>
              <a:t>Class for Pretrained 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F40C90A-DC82-10C3-4095-BB640C095EE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54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Class for Pretrained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3E5DD9-432B-27F2-E215-E196151C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03" y="2666977"/>
            <a:ext cx="4692672" cy="2694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0C55214-014F-A302-D87D-95FCFB42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66977"/>
            <a:ext cx="4754078" cy="18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61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CLASSIFICATION MODELS CLASS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4783" y="1426546"/>
            <a:ext cx="8229600" cy="490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FAF73-0248-F29A-A638-56008198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CLASSIFICATION ALGORITHMS: 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1E5546-5600-D8B2-7754-53BA5007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1" y="2381753"/>
            <a:ext cx="8904949" cy="1210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E42B69-7415-508F-2852-FD9B1DB1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1" y="1933646"/>
            <a:ext cx="6387844" cy="26331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7636" y="3872916"/>
            <a:ext cx="2385948" cy="138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4107" y="3905574"/>
            <a:ext cx="4282911" cy="19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34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517</Words>
  <Application>Microsoft Office PowerPoint</Application>
  <PresentationFormat>Custom</PresentationFormat>
  <Paragraphs>123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MACHINE LEARNING</vt:lpstr>
      <vt:lpstr>TABLE OF CONTENT</vt:lpstr>
      <vt:lpstr>PROJECT FILES, REPORT AND DOCUMENTATION</vt:lpstr>
      <vt:lpstr>DATASET INTRODUCTION</vt:lpstr>
      <vt:lpstr>DATASET INTRODUCTION</vt:lpstr>
      <vt:lpstr>EMBEDDING MODELS</vt:lpstr>
      <vt:lpstr>EMBEDDING MODELS</vt:lpstr>
      <vt:lpstr>CLASSIFICATION MODELS CLASS</vt:lpstr>
      <vt:lpstr>CLASSIFICATION ALGORITHMS: NAÏVE BAYES</vt:lpstr>
      <vt:lpstr>CLASSIFICATION ALGORITHMS: LOGISTIC REGRESSION</vt:lpstr>
      <vt:lpstr>LOGISTIC REGRESSION: HYPERPARAMETERS</vt:lpstr>
      <vt:lpstr>CLASSIFICATION ALGORITHMS: SUPPORT VECTOR CLASSIFIER</vt:lpstr>
      <vt:lpstr>SVC: HYPERPARAMETERS</vt:lpstr>
      <vt:lpstr>SVC: HYPERPARAMETERS</vt:lpstr>
      <vt:lpstr>CLASSIFICATION ALGORITHMS: K NEAREST NEIGHBOUR</vt:lpstr>
      <vt:lpstr>KNN: HYPERPARAMETERS</vt:lpstr>
      <vt:lpstr>KNN: HYPERPARAMETERS</vt:lpstr>
      <vt:lpstr>CLASSIFICATION ALGORITHMS: DECISION TREE</vt:lpstr>
      <vt:lpstr>DECISION TREE: HYPERPARAMETERS</vt:lpstr>
      <vt:lpstr>CLASSIFICATION ALGORITHMS: GRADIENT BOOSTED DECISION TREE</vt:lpstr>
      <vt:lpstr>CLASSIFICATION ALGORITHMS: MULTI LAYER PERCEPTRON</vt:lpstr>
      <vt:lpstr>MLP: HYPERPARAMETERS</vt:lpstr>
      <vt:lpstr>PERFORMANCE COMPARISON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Neel Kumar</dc:creator>
  <cp:lastModifiedBy>Neel Kumar</cp:lastModifiedBy>
  <cp:revision>139</cp:revision>
  <dcterms:created xsi:type="dcterms:W3CDTF">2022-12-13T01:44:58Z</dcterms:created>
  <dcterms:modified xsi:type="dcterms:W3CDTF">2022-12-14T03:24:21Z</dcterms:modified>
</cp:coreProperties>
</file>