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3" r:id="rId9"/>
    <p:sldId id="265" r:id="rId10"/>
    <p:sldId id="264" r:id="rId11"/>
    <p:sldId id="266" r:id="rId12"/>
    <p:sldId id="275" r:id="rId13"/>
    <p:sldId id="267" r:id="rId14"/>
    <p:sldId id="268" r:id="rId15"/>
    <p:sldId id="269" r:id="rId16"/>
    <p:sldId id="270" r:id="rId17"/>
    <p:sldId id="274" r:id="rId18"/>
    <p:sldId id="271" r:id="rId19"/>
    <p:sldId id="272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BC789-2496-4957-9FED-F1EB8E943C4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EA4327-038B-4AB5-B3C4-E31EF93B9FB9}">
      <dgm:prSet/>
      <dgm:spPr/>
      <dgm:t>
        <a:bodyPr/>
        <a:lstStyle/>
        <a:p>
          <a:r>
            <a:rPr lang="en-US"/>
            <a:t>In case of automation, testNG will be used to develop all the scripts using testNG annotations and achieve batch execution without any manual interaction. </a:t>
          </a:r>
        </a:p>
      </dgm:t>
    </dgm:pt>
    <dgm:pt modelId="{37AA95A4-E8FD-485F-9BF7-15B46B219719}" type="parTrans" cxnId="{3847434C-B4D0-480D-86A5-498B146FC2FD}">
      <dgm:prSet/>
      <dgm:spPr/>
      <dgm:t>
        <a:bodyPr/>
        <a:lstStyle/>
        <a:p>
          <a:endParaRPr lang="en-US"/>
        </a:p>
      </dgm:t>
    </dgm:pt>
    <dgm:pt modelId="{7C7700EF-614F-4824-9373-59117B7A0685}" type="sibTrans" cxnId="{3847434C-B4D0-480D-86A5-498B146FC2FD}">
      <dgm:prSet/>
      <dgm:spPr/>
      <dgm:t>
        <a:bodyPr/>
        <a:lstStyle/>
        <a:p>
          <a:endParaRPr lang="en-US"/>
        </a:p>
      </dgm:t>
    </dgm:pt>
    <dgm:pt modelId="{19FD2D62-25F9-4DDC-9755-4AD3313D1A10}">
      <dgm:prSet/>
      <dgm:spPr/>
      <dgm:t>
        <a:bodyPr/>
        <a:lstStyle/>
        <a:p>
          <a:r>
            <a:rPr lang="en-US"/>
            <a:t>TestNG will be used to handle all framework component &amp; help us to run all the test scripts in batch / parallel / group without any manual intervention.</a:t>
          </a:r>
        </a:p>
      </dgm:t>
    </dgm:pt>
    <dgm:pt modelId="{A725904B-7DB3-46CE-BBA9-E632BC8B6B58}" type="parTrans" cxnId="{0A243CEA-6A85-4A68-86B4-00CE8E7492CB}">
      <dgm:prSet/>
      <dgm:spPr/>
      <dgm:t>
        <a:bodyPr/>
        <a:lstStyle/>
        <a:p>
          <a:endParaRPr lang="en-US"/>
        </a:p>
      </dgm:t>
    </dgm:pt>
    <dgm:pt modelId="{88154A5E-3C09-46D5-A25E-7D5300D61DCD}" type="sibTrans" cxnId="{0A243CEA-6A85-4A68-86B4-00CE8E7492CB}">
      <dgm:prSet/>
      <dgm:spPr/>
      <dgm:t>
        <a:bodyPr/>
        <a:lstStyle/>
        <a:p>
          <a:endParaRPr lang="en-US"/>
        </a:p>
      </dgm:t>
    </dgm:pt>
    <dgm:pt modelId="{97ED86E7-C6A7-4FB1-B8A9-1BF30EE91861}">
      <dgm:prSet/>
      <dgm:spPr/>
      <dgm:t>
        <a:bodyPr/>
        <a:lstStyle/>
        <a:p>
          <a:r>
            <a:rPr lang="en-US"/>
            <a:t>TestNG.xml is main controller of the selenium framework , where we start the execution.</a:t>
          </a:r>
        </a:p>
      </dgm:t>
    </dgm:pt>
    <dgm:pt modelId="{6A333DFC-E200-4C3B-9562-83D60A879EB3}" type="parTrans" cxnId="{91E6B7A6-AD49-42C9-84AD-D8AE58698A93}">
      <dgm:prSet/>
      <dgm:spPr/>
      <dgm:t>
        <a:bodyPr/>
        <a:lstStyle/>
        <a:p>
          <a:endParaRPr lang="en-US"/>
        </a:p>
      </dgm:t>
    </dgm:pt>
    <dgm:pt modelId="{61BC367E-474A-41B9-B4A6-E0BE074B31EB}" type="sibTrans" cxnId="{91E6B7A6-AD49-42C9-84AD-D8AE58698A93}">
      <dgm:prSet/>
      <dgm:spPr/>
      <dgm:t>
        <a:bodyPr/>
        <a:lstStyle/>
        <a:p>
          <a:endParaRPr lang="en-US"/>
        </a:p>
      </dgm:t>
    </dgm:pt>
    <dgm:pt modelId="{64BAAAEC-505C-437B-ADCB-23B0CF018BB2}" type="pres">
      <dgm:prSet presAssocID="{05CBC789-2496-4957-9FED-F1EB8E943C4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3A8455-411E-4DF4-92BC-D925C52BFEED}" type="pres">
      <dgm:prSet presAssocID="{AAEA4327-038B-4AB5-B3C4-E31EF93B9FB9}" presName="thickLine" presStyleLbl="alignNode1" presStyleIdx="0" presStyleCnt="3"/>
      <dgm:spPr/>
    </dgm:pt>
    <dgm:pt modelId="{AA1C6E87-BD83-4C4E-B2EA-B50EF1F48859}" type="pres">
      <dgm:prSet presAssocID="{AAEA4327-038B-4AB5-B3C4-E31EF93B9FB9}" presName="horz1" presStyleCnt="0"/>
      <dgm:spPr/>
    </dgm:pt>
    <dgm:pt modelId="{ED426551-331B-4B3E-AEC6-4907E2E18C1A}" type="pres">
      <dgm:prSet presAssocID="{AAEA4327-038B-4AB5-B3C4-E31EF93B9FB9}" presName="tx1" presStyleLbl="revTx" presStyleIdx="0" presStyleCnt="3"/>
      <dgm:spPr/>
      <dgm:t>
        <a:bodyPr/>
        <a:lstStyle/>
        <a:p>
          <a:endParaRPr lang="en-US"/>
        </a:p>
      </dgm:t>
    </dgm:pt>
    <dgm:pt modelId="{85DB03A9-C1F7-4906-8BBD-E2EFE002F3BD}" type="pres">
      <dgm:prSet presAssocID="{AAEA4327-038B-4AB5-B3C4-E31EF93B9FB9}" presName="vert1" presStyleCnt="0"/>
      <dgm:spPr/>
    </dgm:pt>
    <dgm:pt modelId="{66221DCD-0BFB-4804-B049-A822AAD5D63D}" type="pres">
      <dgm:prSet presAssocID="{19FD2D62-25F9-4DDC-9755-4AD3313D1A10}" presName="thickLine" presStyleLbl="alignNode1" presStyleIdx="1" presStyleCnt="3"/>
      <dgm:spPr/>
    </dgm:pt>
    <dgm:pt modelId="{5352B6C7-36DE-4AC3-B0DF-77841FD93D18}" type="pres">
      <dgm:prSet presAssocID="{19FD2D62-25F9-4DDC-9755-4AD3313D1A10}" presName="horz1" presStyleCnt="0"/>
      <dgm:spPr/>
    </dgm:pt>
    <dgm:pt modelId="{DB655963-9C80-4E13-A188-883370912F87}" type="pres">
      <dgm:prSet presAssocID="{19FD2D62-25F9-4DDC-9755-4AD3313D1A10}" presName="tx1" presStyleLbl="revTx" presStyleIdx="1" presStyleCnt="3"/>
      <dgm:spPr/>
      <dgm:t>
        <a:bodyPr/>
        <a:lstStyle/>
        <a:p>
          <a:endParaRPr lang="en-US"/>
        </a:p>
      </dgm:t>
    </dgm:pt>
    <dgm:pt modelId="{7B87A4B6-0C68-443B-AE12-1DEE0E9D1E83}" type="pres">
      <dgm:prSet presAssocID="{19FD2D62-25F9-4DDC-9755-4AD3313D1A10}" presName="vert1" presStyleCnt="0"/>
      <dgm:spPr/>
    </dgm:pt>
    <dgm:pt modelId="{17CDF682-3939-48AC-BFA0-203C43E2B36B}" type="pres">
      <dgm:prSet presAssocID="{97ED86E7-C6A7-4FB1-B8A9-1BF30EE91861}" presName="thickLine" presStyleLbl="alignNode1" presStyleIdx="2" presStyleCnt="3"/>
      <dgm:spPr/>
    </dgm:pt>
    <dgm:pt modelId="{B6B7E419-19B1-4E30-90B9-AA975A269D12}" type="pres">
      <dgm:prSet presAssocID="{97ED86E7-C6A7-4FB1-B8A9-1BF30EE91861}" presName="horz1" presStyleCnt="0"/>
      <dgm:spPr/>
    </dgm:pt>
    <dgm:pt modelId="{DD9ED5AD-738D-49F8-81DA-654385FF2E21}" type="pres">
      <dgm:prSet presAssocID="{97ED86E7-C6A7-4FB1-B8A9-1BF30EE91861}" presName="tx1" presStyleLbl="revTx" presStyleIdx="2" presStyleCnt="3"/>
      <dgm:spPr/>
      <dgm:t>
        <a:bodyPr/>
        <a:lstStyle/>
        <a:p>
          <a:endParaRPr lang="en-US"/>
        </a:p>
      </dgm:t>
    </dgm:pt>
    <dgm:pt modelId="{3CAB7462-793E-4F18-9171-3AB6B8DBE1C4}" type="pres">
      <dgm:prSet presAssocID="{97ED86E7-C6A7-4FB1-B8A9-1BF30EE91861}" presName="vert1" presStyleCnt="0"/>
      <dgm:spPr/>
    </dgm:pt>
  </dgm:ptLst>
  <dgm:cxnLst>
    <dgm:cxn modelId="{2716A7D9-79E0-41CF-8AF6-DE6CDD5B6E85}" type="presOf" srcId="{97ED86E7-C6A7-4FB1-B8A9-1BF30EE91861}" destId="{DD9ED5AD-738D-49F8-81DA-654385FF2E21}" srcOrd="0" destOrd="0" presId="urn:microsoft.com/office/officeart/2008/layout/LinedList"/>
    <dgm:cxn modelId="{D3972400-085D-431A-99F5-41472B92BB4D}" type="presOf" srcId="{19FD2D62-25F9-4DDC-9755-4AD3313D1A10}" destId="{DB655963-9C80-4E13-A188-883370912F87}" srcOrd="0" destOrd="0" presId="urn:microsoft.com/office/officeart/2008/layout/LinedList"/>
    <dgm:cxn modelId="{0A243CEA-6A85-4A68-86B4-00CE8E7492CB}" srcId="{05CBC789-2496-4957-9FED-F1EB8E943C4B}" destId="{19FD2D62-25F9-4DDC-9755-4AD3313D1A10}" srcOrd="1" destOrd="0" parTransId="{A725904B-7DB3-46CE-BBA9-E632BC8B6B58}" sibTransId="{88154A5E-3C09-46D5-A25E-7D5300D61DCD}"/>
    <dgm:cxn modelId="{F1FFB85B-9B88-44F8-8001-32C9483541D5}" type="presOf" srcId="{AAEA4327-038B-4AB5-B3C4-E31EF93B9FB9}" destId="{ED426551-331B-4B3E-AEC6-4907E2E18C1A}" srcOrd="0" destOrd="0" presId="urn:microsoft.com/office/officeart/2008/layout/LinedList"/>
    <dgm:cxn modelId="{5E7A768E-978C-4318-B069-6FAE4C3B7C06}" type="presOf" srcId="{05CBC789-2496-4957-9FED-F1EB8E943C4B}" destId="{64BAAAEC-505C-437B-ADCB-23B0CF018BB2}" srcOrd="0" destOrd="0" presId="urn:microsoft.com/office/officeart/2008/layout/LinedList"/>
    <dgm:cxn modelId="{91E6B7A6-AD49-42C9-84AD-D8AE58698A93}" srcId="{05CBC789-2496-4957-9FED-F1EB8E943C4B}" destId="{97ED86E7-C6A7-4FB1-B8A9-1BF30EE91861}" srcOrd="2" destOrd="0" parTransId="{6A333DFC-E200-4C3B-9562-83D60A879EB3}" sibTransId="{61BC367E-474A-41B9-B4A6-E0BE074B31EB}"/>
    <dgm:cxn modelId="{3847434C-B4D0-480D-86A5-498B146FC2FD}" srcId="{05CBC789-2496-4957-9FED-F1EB8E943C4B}" destId="{AAEA4327-038B-4AB5-B3C4-E31EF93B9FB9}" srcOrd="0" destOrd="0" parTransId="{37AA95A4-E8FD-485F-9BF7-15B46B219719}" sibTransId="{7C7700EF-614F-4824-9373-59117B7A0685}"/>
    <dgm:cxn modelId="{5FE17BBF-9809-48AB-95CD-D34A86D4E1F2}" type="presParOf" srcId="{64BAAAEC-505C-437B-ADCB-23B0CF018BB2}" destId="{2F3A8455-411E-4DF4-92BC-D925C52BFEED}" srcOrd="0" destOrd="0" presId="urn:microsoft.com/office/officeart/2008/layout/LinedList"/>
    <dgm:cxn modelId="{4476240C-59B7-4E8C-AC3F-0C944C0FD885}" type="presParOf" srcId="{64BAAAEC-505C-437B-ADCB-23B0CF018BB2}" destId="{AA1C6E87-BD83-4C4E-B2EA-B50EF1F48859}" srcOrd="1" destOrd="0" presId="urn:microsoft.com/office/officeart/2008/layout/LinedList"/>
    <dgm:cxn modelId="{C5A43E1C-7033-438D-A4D4-19DD65DA1A91}" type="presParOf" srcId="{AA1C6E87-BD83-4C4E-B2EA-B50EF1F48859}" destId="{ED426551-331B-4B3E-AEC6-4907E2E18C1A}" srcOrd="0" destOrd="0" presId="urn:microsoft.com/office/officeart/2008/layout/LinedList"/>
    <dgm:cxn modelId="{B035E6C8-1406-4145-A274-B550156D0EDC}" type="presParOf" srcId="{AA1C6E87-BD83-4C4E-B2EA-B50EF1F48859}" destId="{85DB03A9-C1F7-4906-8BBD-E2EFE002F3BD}" srcOrd="1" destOrd="0" presId="urn:microsoft.com/office/officeart/2008/layout/LinedList"/>
    <dgm:cxn modelId="{CD1B011C-9812-4A6C-B609-88FD1E271B3E}" type="presParOf" srcId="{64BAAAEC-505C-437B-ADCB-23B0CF018BB2}" destId="{66221DCD-0BFB-4804-B049-A822AAD5D63D}" srcOrd="2" destOrd="0" presId="urn:microsoft.com/office/officeart/2008/layout/LinedList"/>
    <dgm:cxn modelId="{424E1A80-DD28-4A4B-8F7C-5785EF8B31B3}" type="presParOf" srcId="{64BAAAEC-505C-437B-ADCB-23B0CF018BB2}" destId="{5352B6C7-36DE-4AC3-B0DF-77841FD93D18}" srcOrd="3" destOrd="0" presId="urn:microsoft.com/office/officeart/2008/layout/LinedList"/>
    <dgm:cxn modelId="{1D801F08-6060-41B9-91A4-6027E0B1377E}" type="presParOf" srcId="{5352B6C7-36DE-4AC3-B0DF-77841FD93D18}" destId="{DB655963-9C80-4E13-A188-883370912F87}" srcOrd="0" destOrd="0" presId="urn:microsoft.com/office/officeart/2008/layout/LinedList"/>
    <dgm:cxn modelId="{583F69EC-CDAD-4687-91B1-5B14453801F3}" type="presParOf" srcId="{5352B6C7-36DE-4AC3-B0DF-77841FD93D18}" destId="{7B87A4B6-0C68-443B-AE12-1DEE0E9D1E83}" srcOrd="1" destOrd="0" presId="urn:microsoft.com/office/officeart/2008/layout/LinedList"/>
    <dgm:cxn modelId="{571CC27A-DAB9-4837-8514-A05340DFDF3E}" type="presParOf" srcId="{64BAAAEC-505C-437B-ADCB-23B0CF018BB2}" destId="{17CDF682-3939-48AC-BFA0-203C43E2B36B}" srcOrd="4" destOrd="0" presId="urn:microsoft.com/office/officeart/2008/layout/LinedList"/>
    <dgm:cxn modelId="{670F4260-BA2C-4F00-ACDC-491E6F534DC6}" type="presParOf" srcId="{64BAAAEC-505C-437B-ADCB-23B0CF018BB2}" destId="{B6B7E419-19B1-4E30-90B9-AA975A269D12}" srcOrd="5" destOrd="0" presId="urn:microsoft.com/office/officeart/2008/layout/LinedList"/>
    <dgm:cxn modelId="{84E09E95-B7BA-46D2-B5C6-2731A69B69AD}" type="presParOf" srcId="{B6B7E419-19B1-4E30-90B9-AA975A269D12}" destId="{DD9ED5AD-738D-49F8-81DA-654385FF2E21}" srcOrd="0" destOrd="0" presId="urn:microsoft.com/office/officeart/2008/layout/LinedList"/>
    <dgm:cxn modelId="{43772044-3AC6-4FF2-82DB-4892F6586E06}" type="presParOf" srcId="{B6B7E419-19B1-4E30-90B9-AA975A269D12}" destId="{3CAB7462-793E-4F18-9171-3AB6B8DBE1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A8455-411E-4DF4-92BC-D925C52BFEE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26551-331B-4B3E-AEC6-4907E2E18C1A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In case of automation, testNG will be used to develop all the scripts using testNG annotations and achieve batch execution without any manual interaction. </a:t>
          </a:r>
        </a:p>
      </dsp:txBody>
      <dsp:txXfrm>
        <a:off x="0" y="2124"/>
        <a:ext cx="10515600" cy="1449029"/>
      </dsp:txXfrm>
    </dsp:sp>
    <dsp:sp modelId="{66221DCD-0BFB-4804-B049-A822AAD5D63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55963-9C80-4E13-A188-883370912F87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TestNG will be used to handle all framework component &amp; help us to run all the test scripts in batch / parallel / group without any manual intervention.</a:t>
          </a:r>
        </a:p>
      </dsp:txBody>
      <dsp:txXfrm>
        <a:off x="0" y="1451154"/>
        <a:ext cx="10515600" cy="1449029"/>
      </dsp:txXfrm>
    </dsp:sp>
    <dsp:sp modelId="{17CDF682-3939-48AC-BFA0-203C43E2B36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ED5AD-738D-49F8-81DA-654385FF2E2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TestNG.xml is main controller of the selenium framework , where we start the execution.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02D9-7D56-ADDC-5766-6F744BFB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0C1B0-EA40-D7CA-08A2-0B0CA0017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25A9-667A-538B-E8AE-60BF8836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62FB-29EE-A911-5B91-D69440CB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DC201-7321-DAE7-E21D-F9C8E60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912C-BA4A-60E3-0580-02660A35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0BF00-6C64-FE4A-490E-FC5170A3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36DB-E917-F16D-DE6E-DC14FDA2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FACD-AF14-F02E-E855-DB3FC46D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12BF-AEF4-A57A-BA29-B6D54AEC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69B41-3B34-D57F-A34F-8DAF2FCA0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8AE2B-253C-E2FC-DBB2-EB7CD665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70EE-EFB3-3527-B14B-86BB840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0CE71-DD53-7827-C4B7-E8AD40B8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D56C-E1A5-8B3D-C2C2-C199FA22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13E4-AA7B-57BD-E83E-69FFC864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9DDDD-D8ED-7ED7-B61B-035251D7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3E5F-27BC-8EBD-9D1D-0C0311B5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80E2-6DD5-ED01-4EE8-8F1DD574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B812-8A36-1B59-B0A3-6E85AA20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B362-58DB-473D-6F9B-3501F018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C9FD5-7D01-2A70-9660-B7220AF1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073C-AC83-9247-A116-B069DACF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00CB-C8D2-8D6B-66E7-4D365AB6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AF43-BE26-D1CA-F5D7-AEC37E73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F7E3-5C31-7E9D-A2CD-2962CA79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7E69-8633-4F4C-CCBB-51546779D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8E337-7F00-EAAB-66E9-34E0789B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E3758-3250-6E3E-6027-1E46AA54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06D56-B5CB-33BB-B527-9CF18007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631F-0E87-775B-9276-5C1A6CA4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F067-675B-3121-AAE3-D705255E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9E22-9F9A-7CCC-B84F-E8AD3BA2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8FEC0-DBDD-5C73-9F28-3E744CEA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F3CDC-1A7E-AB65-767E-4C50FDFD0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504FA-A033-6EC3-7B68-21CFE668E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E2968-8AE5-3FD7-3CBA-C0A18E20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B173C-99C0-A8EB-7D0E-1124616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0985A-43BC-51CB-D860-AFAC3FDB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672-1764-BAAF-B400-F5248B7D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DEDD8-ED11-E67B-76AB-79486A6A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DD8D8-F646-7AE5-3A92-8AA07BBF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A7B68-D868-86FD-A5F5-65F84830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6BC51-A7B7-E69B-EE6F-BB8E43FB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22C07-9FA6-2774-B3E6-7B5B8989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A95A-0D3F-A4C0-8ADB-E01F4915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5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004-9974-2BD3-3A20-42DF4CE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5C2E-C96E-D8D0-D60D-4716CF36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42F5B-795A-8E0C-AEE5-03EFE4B5E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AAD61-E62F-0E84-1D23-EB11158A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E852-67B9-91D2-32CC-6BC18A46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E5EDE-66E2-6120-2254-75BA294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D6AF-9B9C-D6DB-CF48-EBD4625D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947DB-6801-2734-C0B8-B62D8BF24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2FEAE-5B89-B12C-F4F7-79331D66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13105-CE82-E3E6-EE75-7C28F0AC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D797-DC62-CFF9-F671-8F539BB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AAD2F-397B-BCA6-4803-5721F01C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8ADB9-3233-37F9-0936-498ED9D2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523B-5E08-1DCF-79F6-E59FE51F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D513-7E36-8F5E-4E8E-58F392948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3B3A-E04E-4D74-808A-46A30D0AE3C5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54AE-DB9D-0554-CECF-966B8212F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EFCE-365A-8961-547D-A2D8A869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C64-3436-4EB9-A87B-9BBC5199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31D59-CF21-A1B5-855F-1ABFD409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i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                      FRAMEWORK DOCUMENTS    </a:t>
            </a:r>
            <a:br>
              <a:rPr lang="en-US" sz="4000" i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4000" i="1">
                <a:solidFill>
                  <a:srgbClr val="080808"/>
                </a:solidFill>
              </a:rPr>
              <a:t/>
            </a:r>
            <a:br>
              <a:rPr lang="en-US" sz="4000" i="1">
                <a:solidFill>
                  <a:srgbClr val="080808"/>
                </a:solidFill>
              </a:rPr>
            </a:br>
            <a:r>
              <a:rPr lang="en-US" sz="4000" i="1">
                <a:solidFill>
                  <a:srgbClr val="080808"/>
                </a:solidFill>
              </a:rPr>
              <a:t>       </a:t>
            </a:r>
            <a:endParaRPr lang="en-US" sz="4000" i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C138EF-3439-16B0-3E01-D3844F1F2958}"/>
              </a:ext>
            </a:extLst>
          </p:cNvPr>
          <p:cNvSpPr/>
          <p:nvPr/>
        </p:nvSpPr>
        <p:spPr>
          <a:xfrm>
            <a:off x="9802761" y="5132439"/>
            <a:ext cx="2086914" cy="15654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7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A4CF-4F70-5E2F-C72A-DED510F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POM: Page Object Model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C6A1-1E2C-C9A5-E35E-C2E00AEB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POM is a java design pattern preferred by google to develop object repository.  </a:t>
            </a:r>
          </a:p>
          <a:p>
            <a:r>
              <a:rPr lang="en-US" sz="1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a well-organized structured design pattern, where we can maintain all the web elements in page wise, due to POM design pattern maintains &amp; modification is easy &amp; faster.</a:t>
            </a:r>
          </a:p>
          <a:p>
            <a:pPr marL="0" indent="0">
              <a:buNone/>
            </a:pP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</a:p>
          <a:p>
            <a:pPr marL="0" indent="0">
              <a:buNone/>
            </a:pPr>
            <a:r>
              <a:rPr lang="en-US" sz="1700" b="1">
                <a:latin typeface="Consolas" panose="020B0609020204030204" pitchFamily="49" charset="0"/>
              </a:rPr>
              <a:t>public class CLASSNAME{</a:t>
            </a:r>
          </a:p>
          <a:p>
            <a:pPr marL="0" indent="0">
              <a:buNone/>
            </a:pPr>
            <a:r>
              <a:rPr lang="en-US" sz="1700" b="1">
                <a:latin typeface="Consolas" panose="020B0609020204030204" pitchFamily="49" charset="0"/>
              </a:rPr>
              <a:t>public  CLASSNAME(WebDriver driver)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</a:rPr>
              <a:t> PageFactory.</a:t>
            </a:r>
            <a:r>
              <a:rPr lang="en-US" sz="1700" i="1">
                <a:latin typeface="Consolas" panose="020B0609020204030204" pitchFamily="49" charset="0"/>
              </a:rPr>
              <a:t>initElements(driver,</a:t>
            </a:r>
            <a:r>
              <a:rPr lang="en-US" sz="1700" b="1" i="1">
                <a:latin typeface="Consolas" panose="020B0609020204030204" pitchFamily="49" charset="0"/>
              </a:rPr>
              <a:t>this);</a:t>
            </a:r>
          </a:p>
          <a:p>
            <a:pPr marL="0" indent="0">
              <a:buNone/>
            </a:pPr>
            <a:r>
              <a:rPr lang="en-US" sz="1700" b="1" i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>
                <a:latin typeface="Consolas" panose="020B0609020204030204" pitchFamily="49" charset="0"/>
              </a:rPr>
              <a:t>@FindBy(LN=“LV”)</a:t>
            </a:r>
          </a:p>
          <a:p>
            <a:pPr marL="0" indent="0">
              <a:buNone/>
            </a:pPr>
            <a:r>
              <a:rPr lang="en-US" sz="1700" b="1">
                <a:latin typeface="Consolas" panose="020B0609020204030204" pitchFamily="49" charset="0"/>
              </a:rPr>
              <a:t>private WebElement  COMPONENTNAME;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8313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83E3-9E9A-7A10-4713-D363475F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public WebElement getMETHOD() 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return COMPONENTNAME;</a:t>
            </a:r>
          </a:p>
          <a:p>
            <a:pPr marL="0" indent="0">
              <a:buNone/>
            </a:pPr>
            <a:r>
              <a:rPr lang="en-US" sz="2400"/>
              <a:t>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public void NewCampaign()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COMPONENTNAME</a:t>
            </a:r>
            <a:r>
              <a:rPr lang="en-US" sz="2400">
                <a:latin typeface="Consolas" panose="020B0609020204030204" pitchFamily="49" charset="0"/>
              </a:rPr>
              <a:t>.click();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783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CF83-767E-005C-AAC4-24E77A37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800"/>
              </a:spcAft>
              <a:buClr>
                <a:srgbClr val="5B9BD5"/>
              </a:buClr>
              <a:buNone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 of POM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1 : create </a:t>
            </a:r>
            <a:r>
              <a:rPr lang="en-IN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seperate</a:t>
            </a: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class for every page in a application &amp; class name should be same page name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2 : Identify all the elements using @findBy &amp; @findAll , @findbys annotations &amp; store them in specific pom / java class 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(Element </a:t>
            </a:r>
            <a:r>
              <a:rPr lang="en-IN" sz="15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decleration)</a:t>
            </a:r>
            <a:r>
              <a:rPr lang="en-IN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Rule3 : For Every POM class  create Constructor to get an Object of the POM class , inside the  Constructor use </a:t>
            </a: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Pagefactory.initElement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 to initialize the Page Elements  at the time Object creation,  in order to initialize all the page Elements we should use </a:t>
            </a: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Pagefactory.initElement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(Element initialization).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4 : declare all the </a:t>
            </a: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WebElements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private &amp; provide getters methods to accesses elements in </a:t>
            </a: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testScripts</a:t>
            </a: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[this processes is called Encapsulation]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 5 : Go to every Page &amp; identify the reusable business libraries &amp; implement them in same POM class 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191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17FB-D523-4E00-F595-BE6E13AC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Advantages of POM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B9E9-88C7-4512-DFD5-9777F9F9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Font typeface="+mj-lt"/>
              <a:buAutoNum type="arabicPeriod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 organized structure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Font typeface="+mj-lt"/>
              <a:buAutoNum type="arabicPeriod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stale element exception.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Font typeface="+mj-lt"/>
              <a:buAutoNum type="arabicPeriod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maintains &amp; modification of element is easy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Font typeface="+mj-lt"/>
              <a:buAutoNum type="arabicPeriod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directly store Web Elements in java class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Font typeface="+mj-lt"/>
              <a:buAutoNum type="arabicPeriod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fit for Agile processes 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Clr>
                <a:srgbClr val="5B9BD5"/>
              </a:buClr>
              <a:buFont typeface="+mj-lt"/>
              <a:buAutoNum type="arabicPeriod"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Auto heal feature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458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C5BB-0154-82D5-5FFF-24A0D337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TestNG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A5DB-3576-604B-753E-F427E561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TestNG is a unit test framework tool TDD[test Driven Development ], which support java &amp; .Net .</a:t>
            </a:r>
          </a:p>
          <a:p>
            <a:r>
              <a:rPr lang="en-US" sz="2400"/>
              <a:t>TestNG is an open source unit test framework, where NG stands for Next Generation. </a:t>
            </a:r>
          </a:p>
          <a:p>
            <a:r>
              <a:rPr lang="en-US" sz="2400"/>
              <a:t>TestNg developed as addition plugin for Eclipse.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0934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C18E4F-A96B-85C7-1C0C-F8F0119B3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279" b="10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D4CEA-086B-3FE2-8F64-A9DB2FE0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Why TestNG?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33E9E6-FCC9-22B9-361F-E46B6E091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52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973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8DCD-70BE-BF8F-D6E3-F73F044B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Advantages of TestNG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8252-DA91-5C32-3E51-C8EB2F92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 dirty="0"/>
              <a:t>Priority :we can give priority to the test cases .By default priority is zero.</a:t>
            </a:r>
          </a:p>
          <a:p>
            <a:r>
              <a:rPr lang="en-US" sz="2200" dirty="0"/>
              <a:t>Invocation </a:t>
            </a:r>
            <a:r>
              <a:rPr lang="en-US" sz="2200"/>
              <a:t>count:To</a:t>
            </a:r>
            <a:r>
              <a:rPr lang="en-US" sz="2200" dirty="0"/>
              <a:t> run the testcase more than once .by default invocation count is 1.</a:t>
            </a:r>
          </a:p>
          <a:p>
            <a:r>
              <a:rPr lang="en-US" sz="2200" dirty="0"/>
              <a:t>Parallel Execution: Running the same script in multiple browser at same time.</a:t>
            </a:r>
          </a:p>
          <a:p>
            <a:r>
              <a:rPr lang="en-US" sz="2200" dirty="0"/>
              <a:t>Sequential Execution.</a:t>
            </a:r>
          </a:p>
          <a:p>
            <a:r>
              <a:rPr lang="en-US" sz="2200" dirty="0"/>
              <a:t>Generate the test report.</a:t>
            </a:r>
          </a:p>
          <a:p>
            <a:r>
              <a:rPr lang="en-US" sz="2200" dirty="0"/>
              <a:t>Skip the test case.</a:t>
            </a:r>
          </a:p>
          <a:p>
            <a:r>
              <a:rPr lang="en-US" sz="2200" dirty="0"/>
              <a:t>Parallel Execution.</a:t>
            </a:r>
          </a:p>
          <a:p>
            <a:r>
              <a:rPr lang="en-US" sz="2200" dirty="0"/>
              <a:t>Batch /Suite </a:t>
            </a:r>
            <a:r>
              <a:rPr lang="en-US" sz="2200"/>
              <a:t>Execution:Collection</a:t>
            </a:r>
            <a:r>
              <a:rPr lang="en-US" sz="2200" dirty="0"/>
              <a:t> of multiple test script is called batch, execute multiple test script through xml in a single click is called batch execution.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672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CA21-239F-2995-34C4-3E3BF3F5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/>
              <a:t>Assertion:  Assertion is a feature available in TestNG used to validate test scripts expected results  As per the Rule of the automation every expected result should be verified with Assert statements, because java “if else “statement will not have capability to fail the testNG test Scripts.</a:t>
            </a:r>
          </a:p>
          <a:p>
            <a:r>
              <a:rPr lang="en-US" sz="2200"/>
              <a:t>Listener: Listen is feature available in TESTNG , which is used to capture runtime events during execution &amp; perform appropriate action based on event type.</a:t>
            </a:r>
          </a:p>
          <a:p>
            <a:r>
              <a:rPr lang="en-US" sz="2200"/>
              <a:t>RetryAnalyzer: This feature of TestNG helps the user to rerun the test script when ever test is getting failed .</a:t>
            </a:r>
          </a:p>
          <a:p>
            <a:r>
              <a:rPr lang="en-US" sz="2200"/>
              <a:t>DataProvider:. In Order to execute same test case multiple Times with different test Data , we go for @DataProvider annotataion.</a:t>
            </a:r>
          </a:p>
        </p:txBody>
      </p:sp>
    </p:spTree>
    <p:extLst>
      <p:ext uri="{BB962C8B-B14F-4D97-AF65-F5344CB8AC3E}">
        <p14:creationId xmlns:p14="http://schemas.microsoft.com/office/powerpoint/2010/main" val="180251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D49B-B98A-A1A6-C26B-4A49097D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000"/>
              <a:t>Annotations :IT Controls the executions</a:t>
            </a:r>
          </a:p>
          <a:p>
            <a:r>
              <a:rPr lang="en-US" sz="2000"/>
              <a:t>@Test: It acts as main method</a:t>
            </a:r>
          </a:p>
          <a:p>
            <a:pPr marL="0" indent="0">
              <a:buNone/>
            </a:pPr>
            <a:r>
              <a:rPr lang="en-US" sz="2000"/>
              <a:t>    @BeforeSuite:open the database connectivity.</a:t>
            </a:r>
          </a:p>
          <a:p>
            <a:pPr marL="0" indent="0">
              <a:buNone/>
            </a:pPr>
            <a:r>
              <a:rPr lang="en-US" sz="2000"/>
              <a:t>    @BeforeClass:used to launch the browser.</a:t>
            </a:r>
          </a:p>
          <a:p>
            <a:pPr marL="0" indent="0">
              <a:buNone/>
            </a:pPr>
            <a:r>
              <a:rPr lang="en-US" sz="2000"/>
              <a:t>    @BeforeTest:used to specify the type of execution.</a:t>
            </a:r>
          </a:p>
          <a:p>
            <a:pPr marL="0" indent="0">
              <a:buNone/>
            </a:pPr>
            <a:r>
              <a:rPr lang="en-US" sz="2000"/>
              <a:t>    @BeforeMetod:used to login to the applications.</a:t>
            </a:r>
          </a:p>
          <a:p>
            <a:pPr marL="0" indent="0">
              <a:buNone/>
            </a:pPr>
            <a:r>
              <a:rPr lang="en-US" sz="2000"/>
              <a:t>  @AfterSuite:It used to close the database connectivity.</a:t>
            </a:r>
          </a:p>
          <a:p>
            <a:pPr marL="0" indent="0">
              <a:buNone/>
            </a:pPr>
            <a:r>
              <a:rPr lang="en-US" sz="2000"/>
              <a:t>  @AfterClass:used to close the browser</a:t>
            </a:r>
          </a:p>
          <a:p>
            <a:pPr marL="0" indent="0">
              <a:buNone/>
            </a:pPr>
            <a:r>
              <a:rPr lang="en-US" sz="2000"/>
              <a:t>  @AfterTest:used to end the test execution</a:t>
            </a:r>
          </a:p>
          <a:p>
            <a:pPr marL="0" indent="0">
              <a:buNone/>
            </a:pPr>
            <a:r>
              <a:rPr lang="en-US" sz="2000"/>
              <a:t>  @AfterMetod:used to logout from the applications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24153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F256-6B8C-2BCB-B6E9-C062B471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Annotation methods Usage :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5C5E-5E99-80E9-F49B-1491456C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200"/>
              <a:t>In FrameWork , all the configure annotation will be implemented Inside the BaseClass, that is being shared all the Automation engineers via GITGUB</a:t>
            </a:r>
          </a:p>
          <a:p>
            <a:r>
              <a:rPr lang="en-US" sz="2200"/>
              <a:t> 2. BaseClass should be available in generic libraries package.</a:t>
            </a:r>
          </a:p>
          <a:p>
            <a:r>
              <a:rPr lang="en-US" sz="2200"/>
              <a:t> 3. As per the Rule , Every testScripts class should extend BaseClass, so that all the configure annotation will be inherited &amp; executed to the test scripts automatically Advantages : 1. Code Reusability 2. Code Optimization 3. Modification is easy </a:t>
            </a:r>
          </a:p>
          <a:p>
            <a:r>
              <a:rPr lang="en-US" sz="2200"/>
              <a:t>4. Maintenance is easy </a:t>
            </a:r>
          </a:p>
          <a:p>
            <a:r>
              <a:rPr lang="en-US" sz="2200"/>
              <a:t>5. Test Development is faster </a:t>
            </a:r>
          </a:p>
          <a:p>
            <a:r>
              <a:rPr lang="en-US" sz="2200"/>
              <a:t>6. Slightly execution time is reduced</a:t>
            </a:r>
          </a:p>
        </p:txBody>
      </p:sp>
    </p:spTree>
    <p:extLst>
      <p:ext uri="{BB962C8B-B14F-4D97-AF65-F5344CB8AC3E}">
        <p14:creationId xmlns:p14="http://schemas.microsoft.com/office/powerpoint/2010/main" val="290380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1F08-CEA5-3BD8-F408-ABC6F796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2400"/>
              <a:t/>
            </a:r>
            <a:br>
              <a:rPr lang="en-US" sz="2400"/>
            </a:br>
            <a:r>
              <a:rPr lang="en-US" sz="2400" b="1"/>
              <a:t>Contents</a:t>
            </a:r>
            <a:r>
              <a:rPr lang="en-US" sz="2400"/>
              <a:t>:</a:t>
            </a:r>
            <a:br>
              <a:rPr lang="en-US" sz="2400"/>
            </a:br>
            <a:endParaRPr lang="en-US" sz="240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8EAF232E-5637-AF34-BF19-D3DECDE40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450670"/>
          </a:xfrm>
        </p:spPr>
        <p:txBody>
          <a:bodyPr anchor="t">
            <a:normAutofit/>
          </a:bodyPr>
          <a:lstStyle/>
          <a:p>
            <a:r>
              <a:rPr lang="en-US" sz="2200" dirty="0"/>
              <a:t>Definition of Framework</a:t>
            </a:r>
          </a:p>
          <a:p>
            <a:r>
              <a:rPr lang="en-US" sz="2200" dirty="0"/>
              <a:t>Components of Framework</a:t>
            </a:r>
          </a:p>
          <a:p>
            <a:r>
              <a:rPr lang="en-US" sz="2200" dirty="0"/>
              <a:t>Framework Architecture</a:t>
            </a:r>
          </a:p>
          <a:p>
            <a:r>
              <a:rPr lang="en-US" sz="2200" dirty="0"/>
              <a:t>Test Data</a:t>
            </a:r>
          </a:p>
          <a:p>
            <a:r>
              <a:rPr lang="en-US" sz="2200" dirty="0"/>
              <a:t>Generic Utilities</a:t>
            </a:r>
          </a:p>
          <a:p>
            <a:r>
              <a:rPr lang="en-US" sz="2200" dirty="0"/>
              <a:t>POM</a:t>
            </a:r>
          </a:p>
          <a:p>
            <a:r>
              <a:rPr lang="en-US" sz="2200" dirty="0"/>
              <a:t>TestNG</a:t>
            </a:r>
          </a:p>
          <a:p>
            <a:r>
              <a:rPr lang="en-US" sz="2200" dirty="0"/>
              <a:t>Exceptions</a:t>
            </a:r>
          </a:p>
          <a:p>
            <a:r>
              <a:rPr lang="en-US" sz="2200" dirty="0"/>
              <a:t>Conclusion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0300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BEBE-1B72-47AC-82AF-1D82202E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Exceptions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2258-F9F4-A972-A127-6996CA38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900"/>
              <a:t>     </a:t>
            </a:r>
            <a:r>
              <a:rPr lang="en-US" sz="1900" b="0" i="0">
                <a:effectLst/>
                <a:latin typeface="source-sans-pro"/>
              </a:rPr>
              <a:t>             Unusual event  that disrupts the normal flow of program is called execution.</a:t>
            </a:r>
          </a:p>
          <a:p>
            <a:pPr>
              <a:buFont typeface="+mj-lt"/>
              <a:buAutoNum type="arabicPeriod"/>
            </a:pPr>
            <a:r>
              <a:rPr lang="en-US" sz="1900" b="1" i="0">
                <a:effectLst/>
                <a:latin typeface="source-sans-pro"/>
              </a:rPr>
              <a:t>ElementNotSelectableException</a:t>
            </a:r>
            <a:r>
              <a:rPr lang="en-US" sz="1900" b="0" i="0">
                <a:effectLst/>
                <a:latin typeface="source-sans-pro"/>
              </a:rPr>
              <a:t>: An element is disabled (can not be clicked/selected) in spite of being present in the DOM</a:t>
            </a:r>
          </a:p>
          <a:p>
            <a:pPr>
              <a:buFont typeface="+mj-lt"/>
              <a:buAutoNum type="arabicPeriod"/>
            </a:pPr>
            <a:r>
              <a:rPr lang="en-US" sz="1900" b="1" i="0">
                <a:effectLst/>
                <a:latin typeface="source-sans-pro"/>
              </a:rPr>
              <a:t>ElementNotInteractableException</a:t>
            </a:r>
            <a:r>
              <a:rPr lang="en-US" sz="1900" b="0" i="0">
                <a:effectLst/>
                <a:latin typeface="source-sans-pro"/>
              </a:rPr>
              <a:t>: An element is not in a state, where it can be interacted with (can not be clicked or able to send keys) in spite of it being present in the DOM</a:t>
            </a:r>
          </a:p>
          <a:p>
            <a:pPr>
              <a:buFont typeface="+mj-lt"/>
              <a:buAutoNum type="arabicPeriod"/>
            </a:pPr>
            <a:r>
              <a:rPr lang="en-US" sz="1900" b="1" i="0">
                <a:effectLst/>
                <a:latin typeface="source-sans-pro"/>
              </a:rPr>
              <a:t>ElementNotVisibleException</a:t>
            </a:r>
            <a:r>
              <a:rPr lang="en-US" sz="1900" b="0" i="0">
                <a:effectLst/>
                <a:latin typeface="source-sans-pro"/>
              </a:rPr>
              <a:t>: In spite of the element being present in the DOM, it is not visible (can not be interactive). For example, elements defined in HTML with </a:t>
            </a:r>
            <a:r>
              <a:rPr lang="en-US" sz="1900" b="0" i="1">
                <a:effectLst/>
                <a:latin typeface="source-sans-pro"/>
              </a:rPr>
              <a:t>type =”hidden”. </a:t>
            </a:r>
            <a:r>
              <a:rPr lang="en-US" sz="1900" b="0" i="0">
                <a:effectLst/>
                <a:latin typeface="source-sans-pro"/>
              </a:rPr>
              <a:t>It is a subclass of the ElementNotInteractableException</a:t>
            </a:r>
          </a:p>
          <a:p>
            <a:pPr>
              <a:buFont typeface="+mj-lt"/>
              <a:buAutoNum type="arabicPeriod"/>
            </a:pPr>
            <a:r>
              <a:rPr lang="en-US" sz="1900" b="1" i="0">
                <a:effectLst/>
                <a:latin typeface="source-sans-pro"/>
              </a:rPr>
              <a:t>NoSuchElementException</a:t>
            </a:r>
            <a:r>
              <a:rPr lang="en-US" sz="1900" b="0" i="0">
                <a:effectLst/>
                <a:latin typeface="source-sans-pro"/>
              </a:rPr>
              <a:t>: Webdriver is not able to determine the elements during runtime, i.e., the </a:t>
            </a:r>
            <a:r>
              <a:rPr lang="en-US" sz="1900" b="0" i="1">
                <a:effectLst/>
                <a:latin typeface="source-sans-pro"/>
              </a:rPr>
              <a:t>FindBy</a:t>
            </a:r>
            <a:r>
              <a:rPr lang="en-US" sz="1900" b="0" i="0">
                <a:effectLst/>
                <a:latin typeface="source-sans-pro"/>
              </a:rPr>
              <a:t> method cannot find a particular component</a:t>
            </a:r>
          </a:p>
          <a:p>
            <a:pPr>
              <a:buFont typeface="+mj-lt"/>
              <a:buAutoNum type="arabicPeriod"/>
            </a:pPr>
            <a:r>
              <a:rPr lang="en-US" sz="1900" b="1" i="0">
                <a:effectLst/>
                <a:latin typeface="source-sans-pro"/>
              </a:rPr>
              <a:t>NoSuchFrameException</a:t>
            </a:r>
            <a:r>
              <a:rPr lang="en-US" sz="1900" b="0" i="0">
                <a:effectLst/>
                <a:latin typeface="source-sans-pro"/>
              </a:rPr>
              <a:t>: Webdriver attempts to switch to an invalid frame, which is unavailable</a:t>
            </a:r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1273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F95AFB-C146-816D-3A99-14573B347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900" b="1" i="0">
                <a:effectLst/>
                <a:latin typeface="source-sans-pro"/>
              </a:rPr>
              <a:t>6.NoAlertPresentException</a:t>
            </a:r>
            <a:r>
              <a:rPr lang="en-US" sz="1900" b="0" i="0">
                <a:effectLst/>
                <a:latin typeface="source-sans-pro"/>
              </a:rPr>
              <a:t>: Webdriver is trying to switch to an invalid alert, which is unavailable</a:t>
            </a:r>
          </a:p>
          <a:p>
            <a:pPr marL="0" indent="0">
              <a:buNone/>
            </a:pPr>
            <a:r>
              <a:rPr lang="en-US" sz="1900" b="0" i="0">
                <a:effectLst/>
                <a:latin typeface="source-sans-pro"/>
              </a:rPr>
              <a:t>7.</a:t>
            </a:r>
            <a:r>
              <a:rPr lang="en-US" sz="1900" b="1" i="0">
                <a:effectLst/>
                <a:latin typeface="source-sans-pro"/>
              </a:rPr>
              <a:t>NoSuchWindowException</a:t>
            </a:r>
            <a:r>
              <a:rPr lang="en-US" sz="1900" b="0" i="0">
                <a:effectLst/>
                <a:latin typeface="source-sans-pro"/>
              </a:rPr>
              <a:t>: Webdriver is trying to switch to an invalid window, which is unavailable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ource-sans-pro"/>
              </a:rPr>
              <a:t>8.StaleElementReferenceException</a:t>
            </a:r>
            <a:r>
              <a:rPr lang="en-US" sz="1900" b="0" i="0">
                <a:effectLst/>
                <a:latin typeface="source-sans-pro"/>
              </a:rPr>
              <a:t>: The referenced element is no longer present on the DOM page (a reference to a component is now Stale). For example, the item belongs to a different frame than the current one or the user has navigated away to another page.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ource-sans-pro"/>
              </a:rPr>
              <a:t>9.SessionNotFoundException</a:t>
            </a:r>
            <a:r>
              <a:rPr lang="en-US" sz="1900" b="0" i="0">
                <a:effectLst/>
                <a:latin typeface="source-sans-pro"/>
              </a:rPr>
              <a:t>: Webdriver is acting immediately after ‘quitting’ the browser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ource-sans-pro"/>
              </a:rPr>
              <a:t>10.TimeoutException</a:t>
            </a:r>
            <a:r>
              <a:rPr lang="en-US" sz="1900" b="0" i="0">
                <a:effectLst/>
                <a:latin typeface="source-sans-pro"/>
              </a:rPr>
              <a:t>: The command did not complete in the specified time. For example, the element didn’t display at the specified time. This is especially encountered when working with waits</a:t>
            </a:r>
          </a:p>
          <a:p>
            <a:pPr marL="0" indent="0">
              <a:buNone/>
            </a:pPr>
            <a:r>
              <a:rPr lang="en-US" sz="1900" b="1" i="0">
                <a:effectLst/>
                <a:latin typeface="source-sans-pro"/>
              </a:rPr>
              <a:t>11.WebDriverException</a:t>
            </a:r>
            <a:r>
              <a:rPr lang="en-US" sz="1900" b="0" i="0">
                <a:effectLst/>
                <a:latin typeface="source-sans-pro"/>
              </a:rPr>
              <a:t>: Webdriver is acting immediately after ‘closing’ the browser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35608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77B0-3DDD-C43B-1CC5-E56BB03F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Conclusion…..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831C-46B7-3891-5FBA-E9EA57FD3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latin typeface="Work Sans" panose="020B0604020202020204" pitchFamily="2" charset="0"/>
              </a:rPr>
              <a:t> Hybrid Framework can be created and used to automate any application. </a:t>
            </a:r>
          </a:p>
          <a:p>
            <a:r>
              <a:rPr lang="en-US" sz="2400" b="0" i="0" dirty="0">
                <a:effectLst/>
                <a:latin typeface="Work Sans" panose="020B0604020202020204" pitchFamily="2" charset="0"/>
              </a:rPr>
              <a:t>This, in turn, will reduce the man-hours spent in scripting the automation code, since a framework once created can be used to automate multiple applications.</a:t>
            </a:r>
          </a:p>
          <a:p>
            <a:r>
              <a:rPr lang="en-US" sz="2400" b="0" i="0" dirty="0">
                <a:effectLst/>
                <a:latin typeface="Work Sans" panose="020B0604020202020204" pitchFamily="2" charset="0"/>
              </a:rPr>
              <a:t>Similarly, frameworks can be created according to the project needs and used for automation purposes.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95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C5899-2DDC-B6B7-A31C-C20A26E8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939A73D-E4F3-B044-E5E1-6D9C857E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03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FA57E-97A3-7767-CD27-9AE47636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What is Framework?</a:t>
            </a:r>
            <a:br>
              <a:rPr lang="en-US" sz="3700"/>
            </a:br>
            <a:endParaRPr lang="en-US" sz="37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660B2-127B-D515-DD0A-1CC26220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/>
              <a:t>It is well organized structure of reusable components where  xml file will take care of execution without manual intervention.</a:t>
            </a:r>
          </a:p>
          <a:p>
            <a:r>
              <a:rPr lang="en-US" sz="2400"/>
              <a:t>Framework </a:t>
            </a:r>
            <a:r>
              <a:rPr lang="en-US" sz="2400" b="0" i="0">
                <a:effectLst/>
                <a:latin typeface="source-sans-pro"/>
              </a:rPr>
              <a:t>is basically code structure that makes code maintenance easy and efficient. </a:t>
            </a:r>
          </a:p>
          <a:p>
            <a:r>
              <a:rPr lang="en-US" sz="2400">
                <a:latin typeface="source-sans-pro"/>
              </a:rPr>
              <a:t>F</a:t>
            </a:r>
            <a:r>
              <a:rPr lang="en-US" sz="2400" b="0" i="0">
                <a:effectLst/>
                <a:latin typeface="source-sans-pro"/>
              </a:rPr>
              <a:t>rameworks leads to increased code reusability, higher portability, and better code readability.</a:t>
            </a:r>
            <a:endParaRPr lang="en-US" sz="2400"/>
          </a:p>
          <a:p>
            <a:r>
              <a:rPr lang="en-US" sz="2400" b="0" i="0">
                <a:effectLst/>
                <a:latin typeface="Roboto" panose="020B0604020202020204" pitchFamily="2" charset="0"/>
              </a:rPr>
              <a:t>To optimize the code structure for automation testing we use Selenium Framework.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627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C0A3-701F-B747-521F-3CF2B88B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Components of framework: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6547-5CF1-70BE-FB00-CF5EA14C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My framework is a hybrid framework which is a combination of</a:t>
            </a:r>
          </a:p>
          <a:p>
            <a:pPr lvl="1"/>
            <a:r>
              <a:rPr lang="en-US" sz="2000" dirty="0" err="1"/>
              <a:t>Testng</a:t>
            </a:r>
            <a:endParaRPr lang="en-US" sz="2000" dirty="0"/>
          </a:p>
          <a:p>
            <a:pPr lvl="1"/>
            <a:r>
              <a:rPr lang="en-US" sz="2000" dirty="0"/>
              <a:t>POM</a:t>
            </a:r>
          </a:p>
          <a:p>
            <a:pPr lvl="1"/>
            <a:r>
              <a:rPr lang="en-US" sz="2000" dirty="0"/>
              <a:t>Data Driven</a:t>
            </a:r>
          </a:p>
          <a:p>
            <a:pPr lvl="1"/>
            <a:r>
              <a:rPr lang="en-US" sz="2000" dirty="0"/>
              <a:t>Generic Utility</a:t>
            </a:r>
          </a:p>
          <a:p>
            <a:pPr lvl="1"/>
            <a:r>
              <a:rPr lang="en-US" sz="2000" dirty="0"/>
              <a:t>Test Data</a:t>
            </a:r>
          </a:p>
          <a:p>
            <a:pPr lvl="1"/>
            <a:r>
              <a:rPr lang="en-US" sz="2000" dirty="0"/>
              <a:t>Test Scripts</a:t>
            </a:r>
          </a:p>
          <a:p>
            <a:pPr lvl="1"/>
            <a:r>
              <a:rPr lang="en-US" sz="2000" dirty="0"/>
              <a:t>HTML Reports</a:t>
            </a:r>
          </a:p>
          <a:p>
            <a:pPr lvl="1"/>
            <a:r>
              <a:rPr lang="en-US" sz="2000" dirty="0" err="1"/>
              <a:t>RetryAnalayzer</a:t>
            </a:r>
            <a:endParaRPr lang="en-US" sz="2000" dirty="0"/>
          </a:p>
          <a:p>
            <a:pPr lvl="1"/>
            <a:r>
              <a:rPr lang="en-US" sz="2000" dirty="0"/>
              <a:t>Maven Repository</a:t>
            </a:r>
          </a:p>
          <a:p>
            <a:pPr lvl="1"/>
            <a:r>
              <a:rPr lang="en-US" sz="2000" dirty="0"/>
              <a:t>Listener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77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2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D637E-AF7B-42A8-6070-BA4CC8A5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Framework Architecture</a:t>
            </a:r>
            <a:b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8706E7B3-B7D4-10DB-37A6-28097A12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2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Hexagon 59">
            <a:extLst>
              <a:ext uri="{FF2B5EF4-FFF2-40B4-BE49-F238E27FC236}">
                <a16:creationId xmlns:a16="http://schemas.microsoft.com/office/drawing/2014/main" id="{C153806E-E224-A3DF-B20E-78D30F92C16B}"/>
              </a:ext>
            </a:extLst>
          </p:cNvPr>
          <p:cNvSpPr/>
          <p:nvPr/>
        </p:nvSpPr>
        <p:spPr>
          <a:xfrm>
            <a:off x="1662273" y="4421375"/>
            <a:ext cx="2296186" cy="2119618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BFCCF-A786-847E-5994-118EE6C5DF3A}"/>
              </a:ext>
            </a:extLst>
          </p:cNvPr>
          <p:cNvSpPr/>
          <p:nvPr/>
        </p:nvSpPr>
        <p:spPr>
          <a:xfrm>
            <a:off x="1662273" y="340645"/>
            <a:ext cx="2025444" cy="39512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B5C529-2C2C-7422-FB1C-C1C9C1BBB3FA}"/>
              </a:ext>
            </a:extLst>
          </p:cNvPr>
          <p:cNvSpPr/>
          <p:nvPr/>
        </p:nvSpPr>
        <p:spPr>
          <a:xfrm>
            <a:off x="3964996" y="2376480"/>
            <a:ext cx="5272407" cy="30569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E6405-E60D-7688-C368-22B36D064242}"/>
              </a:ext>
            </a:extLst>
          </p:cNvPr>
          <p:cNvGrpSpPr/>
          <p:nvPr/>
        </p:nvGrpSpPr>
        <p:grpSpPr>
          <a:xfrm>
            <a:off x="1683205" y="411982"/>
            <a:ext cx="1935729" cy="2502041"/>
            <a:chOff x="1826338" y="399125"/>
            <a:chExt cx="1935729" cy="217594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53CA063-1312-73F4-6564-C4CEA5ED21DD}"/>
                </a:ext>
              </a:extLst>
            </p:cNvPr>
            <p:cNvSpPr/>
            <p:nvPr/>
          </p:nvSpPr>
          <p:spPr>
            <a:xfrm>
              <a:off x="1861981" y="399125"/>
              <a:ext cx="1900086" cy="32520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Excel_utility</a:t>
              </a:r>
              <a:endParaRPr lang="en-US" sz="16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D3DA65-6CC9-C212-4DA7-5F69782EC284}"/>
                </a:ext>
              </a:extLst>
            </p:cNvPr>
            <p:cNvSpPr/>
            <p:nvPr/>
          </p:nvSpPr>
          <p:spPr>
            <a:xfrm>
              <a:off x="1826338" y="858936"/>
              <a:ext cx="1900087" cy="325208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WebDriver_UTILITY</a:t>
              </a:r>
              <a:endParaRPr lang="en-US" sz="16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548284B-BBFF-7212-B38C-D5F2E5B238EA}"/>
                </a:ext>
              </a:extLst>
            </p:cNvPr>
            <p:cNvSpPr/>
            <p:nvPr/>
          </p:nvSpPr>
          <p:spPr>
            <a:xfrm>
              <a:off x="1826338" y="1256604"/>
              <a:ext cx="1900087" cy="3546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JAVA_UTILITY</a:t>
              </a:r>
              <a:endParaRPr lang="en-US" sz="16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9DFF61B-C859-5CCA-6A85-012FC207D2B3}"/>
                </a:ext>
              </a:extLst>
            </p:cNvPr>
            <p:cNvSpPr/>
            <p:nvPr/>
          </p:nvSpPr>
          <p:spPr>
            <a:xfrm>
              <a:off x="1837807" y="1701147"/>
              <a:ext cx="1900087" cy="38933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File_utility</a:t>
              </a:r>
              <a:endParaRPr 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799559-242A-65BF-E746-0EE1B3C6D6B6}"/>
                </a:ext>
              </a:extLst>
            </p:cNvPr>
            <p:cNvSpPr/>
            <p:nvPr/>
          </p:nvSpPr>
          <p:spPr>
            <a:xfrm>
              <a:off x="1837807" y="2162937"/>
              <a:ext cx="1888619" cy="41213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BaseClass</a:t>
              </a:r>
              <a:endParaRPr lang="en-US" sz="1600" dirty="0"/>
            </a:p>
          </p:txBody>
        </p:sp>
      </p:grpSp>
      <p:sp>
        <p:nvSpPr>
          <p:cNvPr id="22" name="Arrow: Bent 21">
            <a:extLst>
              <a:ext uri="{FF2B5EF4-FFF2-40B4-BE49-F238E27FC236}">
                <a16:creationId xmlns:a16="http://schemas.microsoft.com/office/drawing/2014/main" id="{30EDD971-5FC8-A573-AD50-F2473A229BDE}"/>
              </a:ext>
            </a:extLst>
          </p:cNvPr>
          <p:cNvSpPr/>
          <p:nvPr/>
        </p:nvSpPr>
        <p:spPr>
          <a:xfrm rot="5400000">
            <a:off x="3204076" y="974828"/>
            <a:ext cx="1924254" cy="943898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939D14-2CD8-46FB-E4B1-D8801AD4F969}"/>
              </a:ext>
            </a:extLst>
          </p:cNvPr>
          <p:cNvSpPr/>
          <p:nvPr/>
        </p:nvSpPr>
        <p:spPr>
          <a:xfrm>
            <a:off x="4580474" y="31190"/>
            <a:ext cx="4000499" cy="16757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4553E6D-7CA4-F666-B83E-82AB11FC769C}"/>
              </a:ext>
            </a:extLst>
          </p:cNvPr>
          <p:cNvSpPr/>
          <p:nvPr/>
        </p:nvSpPr>
        <p:spPr>
          <a:xfrm>
            <a:off x="6393422" y="1706952"/>
            <a:ext cx="481781" cy="64267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938450C-8D97-9C62-3E66-037AB00B139E}"/>
              </a:ext>
            </a:extLst>
          </p:cNvPr>
          <p:cNvSpPr/>
          <p:nvPr/>
        </p:nvSpPr>
        <p:spPr>
          <a:xfrm>
            <a:off x="10215717" y="111199"/>
            <a:ext cx="1848464" cy="2408904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&lt;dependency&gt;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&lt;Selenium Server&gt;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pache.poi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W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ebdrivermanager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Testng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MySqll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 Server&gt;</a:t>
            </a:r>
          </a:p>
          <a:p>
            <a:pPr algn="l"/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u="sng" dirty="0">
                <a:solidFill>
                  <a:srgbClr val="000000"/>
                </a:solidFill>
                <a:latin typeface="Consolas" panose="020B0609020204030204" pitchFamily="49" charset="0"/>
              </a:rPr>
              <a:t>&lt;/dependency&gt;</a:t>
            </a:r>
            <a:endParaRPr lang="en-US" sz="1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endParaRPr lang="en-US" sz="1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endParaRPr lang="en-US" sz="1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endParaRPr lang="en-US" sz="10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900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9EEBB4D-829F-5472-73A5-7E90E19402E5}"/>
              </a:ext>
            </a:extLst>
          </p:cNvPr>
          <p:cNvSpPr/>
          <p:nvPr/>
        </p:nvSpPr>
        <p:spPr>
          <a:xfrm>
            <a:off x="8593391" y="951578"/>
            <a:ext cx="1622326" cy="327683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A03438D-7AB1-D6E4-0DE4-99B1CB860EF3}"/>
              </a:ext>
            </a:extLst>
          </p:cNvPr>
          <p:cNvSpPr/>
          <p:nvPr/>
        </p:nvSpPr>
        <p:spPr>
          <a:xfrm>
            <a:off x="9237403" y="3785419"/>
            <a:ext cx="619433" cy="41161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03320A2-7CDD-322E-B580-38823ECC325F}"/>
              </a:ext>
            </a:extLst>
          </p:cNvPr>
          <p:cNvSpPr/>
          <p:nvPr/>
        </p:nvSpPr>
        <p:spPr>
          <a:xfrm>
            <a:off x="7546253" y="5828933"/>
            <a:ext cx="3001299" cy="989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85F8E245-9FAB-9C3A-9F7B-E921CD3E055E}"/>
              </a:ext>
            </a:extLst>
          </p:cNvPr>
          <p:cNvSpPr/>
          <p:nvPr/>
        </p:nvSpPr>
        <p:spPr>
          <a:xfrm>
            <a:off x="10558726" y="5708858"/>
            <a:ext cx="707923" cy="467294"/>
          </a:xfrm>
          <a:prstGeom prst="hexagon">
            <a:avLst>
              <a:gd name="adj" fmla="val 27104"/>
              <a:gd name="vf" fmla="val 1154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en-US" sz="12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</a:t>
            </a:r>
          </a:p>
        </p:txBody>
      </p:sp>
      <p:sp>
        <p:nvSpPr>
          <p:cNvPr id="50" name="Rectangle: Top Corners Snipped 49">
            <a:extLst>
              <a:ext uri="{FF2B5EF4-FFF2-40B4-BE49-F238E27FC236}">
                <a16:creationId xmlns:a16="http://schemas.microsoft.com/office/drawing/2014/main" id="{5B3B85FD-6E6B-F9A7-0C98-3305E424A41C}"/>
              </a:ext>
            </a:extLst>
          </p:cNvPr>
          <p:cNvSpPr/>
          <p:nvPr/>
        </p:nvSpPr>
        <p:spPr>
          <a:xfrm>
            <a:off x="9881618" y="2648016"/>
            <a:ext cx="2207530" cy="2734914"/>
          </a:xfrm>
          <a:prstGeom prst="snip2Same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7000">
                <a:schemeClr val="accent2">
                  <a:lumMod val="105000"/>
                  <a:satMod val="103000"/>
                  <a:tint val="73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Striped Right 50">
            <a:extLst>
              <a:ext uri="{FF2B5EF4-FFF2-40B4-BE49-F238E27FC236}">
                <a16:creationId xmlns:a16="http://schemas.microsoft.com/office/drawing/2014/main" id="{30F7E086-DD40-2108-9B4F-43316A2EDFF0}"/>
              </a:ext>
            </a:extLst>
          </p:cNvPr>
          <p:cNvSpPr/>
          <p:nvPr/>
        </p:nvSpPr>
        <p:spPr>
          <a:xfrm>
            <a:off x="10529726" y="6210192"/>
            <a:ext cx="826531" cy="291888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116F3B54-33FA-3271-A4D8-69B74B08EE28}"/>
              </a:ext>
            </a:extLst>
          </p:cNvPr>
          <p:cNvSpPr/>
          <p:nvPr/>
        </p:nvSpPr>
        <p:spPr>
          <a:xfrm>
            <a:off x="11356258" y="5601048"/>
            <a:ext cx="707923" cy="989903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</a:p>
        </p:txBody>
      </p:sp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F42CD611-7CC9-5AC4-2678-44C07870A435}"/>
              </a:ext>
            </a:extLst>
          </p:cNvPr>
          <p:cNvSpPr/>
          <p:nvPr/>
        </p:nvSpPr>
        <p:spPr>
          <a:xfrm rot="5400000" flipV="1">
            <a:off x="338224" y="405068"/>
            <a:ext cx="788555" cy="146254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GENERIC UTILITY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24DE336F-8F54-87E3-116C-5A139D967389}"/>
              </a:ext>
            </a:extLst>
          </p:cNvPr>
          <p:cNvSpPr/>
          <p:nvPr/>
        </p:nvSpPr>
        <p:spPr>
          <a:xfrm rot="5400000" flipV="1">
            <a:off x="496612" y="5231759"/>
            <a:ext cx="788555" cy="160757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C55310BA-8FF3-4236-3828-241CD997952F}"/>
              </a:ext>
            </a:extLst>
          </p:cNvPr>
          <p:cNvSpPr/>
          <p:nvPr/>
        </p:nvSpPr>
        <p:spPr>
          <a:xfrm rot="16200000" flipH="1" flipV="1">
            <a:off x="9076787" y="-109442"/>
            <a:ext cx="782861" cy="1307687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POM REPOSITORY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582997D-0C2B-CB14-0DE5-6A89F627EA7E}"/>
              </a:ext>
            </a:extLst>
          </p:cNvPr>
          <p:cNvSpPr/>
          <p:nvPr/>
        </p:nvSpPr>
        <p:spPr>
          <a:xfrm>
            <a:off x="1717676" y="3088317"/>
            <a:ext cx="1900087" cy="4267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Listener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BD43420-418D-1D14-D95E-19ADE0B24FF5}"/>
              </a:ext>
            </a:extLst>
          </p:cNvPr>
          <p:cNvSpPr/>
          <p:nvPr/>
        </p:nvSpPr>
        <p:spPr>
          <a:xfrm>
            <a:off x="1704663" y="3669852"/>
            <a:ext cx="1900087" cy="46349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RetryAnalyzer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1" name="Flowchart: Preparation 60">
            <a:extLst>
              <a:ext uri="{FF2B5EF4-FFF2-40B4-BE49-F238E27FC236}">
                <a16:creationId xmlns:a16="http://schemas.microsoft.com/office/drawing/2014/main" id="{95091062-1A83-A9F1-A035-F35399DFAC4F}"/>
              </a:ext>
            </a:extLst>
          </p:cNvPr>
          <p:cNvSpPr/>
          <p:nvPr/>
        </p:nvSpPr>
        <p:spPr>
          <a:xfrm>
            <a:off x="2169256" y="4525538"/>
            <a:ext cx="1282219" cy="531578"/>
          </a:xfrm>
          <a:prstGeom prst="flowChartPreparatio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.XML</a:t>
            </a:r>
          </a:p>
        </p:txBody>
      </p:sp>
      <p:sp>
        <p:nvSpPr>
          <p:cNvPr id="62" name="Flowchart: Preparation 61">
            <a:extLst>
              <a:ext uri="{FF2B5EF4-FFF2-40B4-BE49-F238E27FC236}">
                <a16:creationId xmlns:a16="http://schemas.microsoft.com/office/drawing/2014/main" id="{7C437712-3587-00B3-F673-98D97951E1CB}"/>
              </a:ext>
            </a:extLst>
          </p:cNvPr>
          <p:cNvSpPr/>
          <p:nvPr/>
        </p:nvSpPr>
        <p:spPr>
          <a:xfrm>
            <a:off x="2169256" y="5177280"/>
            <a:ext cx="1282219" cy="531578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.properties</a:t>
            </a:r>
          </a:p>
        </p:txBody>
      </p:sp>
      <p:sp>
        <p:nvSpPr>
          <p:cNvPr id="63" name="Flowchart: Preparation 62">
            <a:extLst>
              <a:ext uri="{FF2B5EF4-FFF2-40B4-BE49-F238E27FC236}">
                <a16:creationId xmlns:a16="http://schemas.microsoft.com/office/drawing/2014/main" id="{0F920F79-F17E-964E-3EF6-0010E4C71B24}"/>
              </a:ext>
            </a:extLst>
          </p:cNvPr>
          <p:cNvSpPr/>
          <p:nvPr/>
        </p:nvSpPr>
        <p:spPr>
          <a:xfrm>
            <a:off x="2135235" y="5803608"/>
            <a:ext cx="1282219" cy="531578"/>
          </a:xfrm>
          <a:prstGeom prst="flowChartPreparati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jdbc</a:t>
            </a:r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EF5ACDB-A393-E74C-DA69-D2B266B11BC9}"/>
              </a:ext>
            </a:extLst>
          </p:cNvPr>
          <p:cNvSpPr/>
          <p:nvPr/>
        </p:nvSpPr>
        <p:spPr>
          <a:xfrm>
            <a:off x="4759800" y="243254"/>
            <a:ext cx="1085346" cy="1359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err="1"/>
              <a:t>Login_page</a:t>
            </a:r>
            <a:endParaRPr lang="en-US" sz="1200" dirty="0"/>
          </a:p>
          <a:p>
            <a:pPr algn="ctr"/>
            <a:r>
              <a:rPr lang="en-US" sz="1200" dirty="0"/>
              <a:t>{</a:t>
            </a:r>
          </a:p>
          <a:p>
            <a:pPr algn="ctr"/>
            <a:r>
              <a:rPr lang="en-US" sz="1200" dirty="0"/>
              <a:t>@FindBy()</a:t>
            </a:r>
          </a:p>
          <a:p>
            <a:pPr algn="ctr"/>
            <a:r>
              <a:rPr lang="en-US" sz="1200" dirty="0"/>
              <a:t>Private </a:t>
            </a:r>
            <a:r>
              <a:rPr lang="en-US" sz="1200" dirty="0" err="1"/>
              <a:t>WebElemen</a:t>
            </a:r>
            <a:endParaRPr lang="en-US" sz="1200" dirty="0"/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0C1C38-222C-D3F5-7BF5-9A4B0FB72732}"/>
              </a:ext>
            </a:extLst>
          </p:cNvPr>
          <p:cNvSpPr/>
          <p:nvPr/>
        </p:nvSpPr>
        <p:spPr>
          <a:xfrm>
            <a:off x="5977881" y="243254"/>
            <a:ext cx="1085346" cy="1359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err="1"/>
              <a:t>Home_page</a:t>
            </a:r>
            <a:endParaRPr lang="en-US" sz="1200" dirty="0"/>
          </a:p>
          <a:p>
            <a:pPr algn="ctr"/>
            <a:r>
              <a:rPr lang="en-US" sz="1200" dirty="0"/>
              <a:t>{</a:t>
            </a:r>
          </a:p>
          <a:p>
            <a:pPr algn="ctr"/>
            <a:r>
              <a:rPr lang="en-US" sz="1200" dirty="0"/>
              <a:t>@FindBy()</a:t>
            </a:r>
          </a:p>
          <a:p>
            <a:pPr algn="ctr"/>
            <a:r>
              <a:rPr lang="en-US" sz="1200" dirty="0"/>
              <a:t>Private </a:t>
            </a:r>
            <a:r>
              <a:rPr lang="en-US" sz="1200" dirty="0" err="1"/>
              <a:t>WebElemen</a:t>
            </a:r>
            <a:endParaRPr lang="en-US" sz="1200" dirty="0"/>
          </a:p>
          <a:p>
            <a:pPr algn="ctr"/>
            <a:r>
              <a:rPr lang="en-US" sz="1200" dirty="0"/>
              <a:t>}</a:t>
            </a:r>
          </a:p>
          <a:p>
            <a:pPr algn="ctr"/>
            <a:endParaRPr lang="en-US" sz="1200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E115B6B-EB3A-C234-A2E2-AC18C1C1625A}"/>
              </a:ext>
            </a:extLst>
          </p:cNvPr>
          <p:cNvSpPr/>
          <p:nvPr/>
        </p:nvSpPr>
        <p:spPr>
          <a:xfrm>
            <a:off x="7208383" y="228776"/>
            <a:ext cx="1153819" cy="13594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err="1"/>
              <a:t>Campaign_page</a:t>
            </a:r>
            <a:endParaRPr lang="en-US" sz="1400" dirty="0"/>
          </a:p>
          <a:p>
            <a:pPr algn="ctr"/>
            <a:r>
              <a:rPr lang="en-US" sz="1400" dirty="0"/>
              <a:t>{</a:t>
            </a:r>
          </a:p>
          <a:p>
            <a:pPr algn="ctr"/>
            <a:r>
              <a:rPr lang="en-US" sz="1400" dirty="0"/>
              <a:t>@FindBy()</a:t>
            </a:r>
          </a:p>
          <a:p>
            <a:pPr algn="ctr"/>
            <a:r>
              <a:rPr lang="en-US" sz="1400" dirty="0"/>
              <a:t>Private </a:t>
            </a:r>
            <a:r>
              <a:rPr lang="en-US" sz="1400" dirty="0" err="1"/>
              <a:t>WebEleme</a:t>
            </a:r>
            <a:r>
              <a:rPr lang="en-US" sz="1400" dirty="0"/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8B9F022-AFD6-76AA-0A44-AEF1E8D55314}"/>
              </a:ext>
            </a:extLst>
          </p:cNvPr>
          <p:cNvSpPr/>
          <p:nvPr/>
        </p:nvSpPr>
        <p:spPr>
          <a:xfrm>
            <a:off x="4336460" y="2648016"/>
            <a:ext cx="1376516" cy="121150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 case 1</a:t>
            </a:r>
          </a:p>
          <a:p>
            <a:pPr algn="ctr"/>
            <a:r>
              <a:rPr lang="en-US" dirty="0"/>
              <a:t>@Test</a:t>
            </a:r>
          </a:p>
          <a:p>
            <a:pPr algn="ctr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85B5207-1C97-03CB-1BFF-1F90BAAC7C5E}"/>
              </a:ext>
            </a:extLst>
          </p:cNvPr>
          <p:cNvSpPr/>
          <p:nvPr/>
        </p:nvSpPr>
        <p:spPr>
          <a:xfrm>
            <a:off x="4296580" y="4114668"/>
            <a:ext cx="1376516" cy="102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@Test</a:t>
            </a:r>
          </a:p>
          <a:p>
            <a:pPr algn="ctr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8257AC6-10FA-A4DD-0F97-1D18D05A9405}"/>
              </a:ext>
            </a:extLst>
          </p:cNvPr>
          <p:cNvSpPr/>
          <p:nvPr/>
        </p:nvSpPr>
        <p:spPr>
          <a:xfrm>
            <a:off x="5848822" y="4129365"/>
            <a:ext cx="1376516" cy="102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@Test</a:t>
            </a:r>
          </a:p>
          <a:p>
            <a:pPr algn="ctr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08759AE-254C-0D25-CA92-BE3F07FD179F}"/>
              </a:ext>
            </a:extLst>
          </p:cNvPr>
          <p:cNvSpPr/>
          <p:nvPr/>
        </p:nvSpPr>
        <p:spPr>
          <a:xfrm>
            <a:off x="5835628" y="2654710"/>
            <a:ext cx="1376516" cy="11981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 case 2</a:t>
            </a:r>
          </a:p>
          <a:p>
            <a:pPr algn="ctr"/>
            <a:r>
              <a:rPr lang="en-US" dirty="0"/>
              <a:t>@Test</a:t>
            </a:r>
          </a:p>
          <a:p>
            <a:pPr algn="ctr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BC75B0E-9150-8DC1-BE1F-E00D73FD7D0F}"/>
              </a:ext>
            </a:extLst>
          </p:cNvPr>
          <p:cNvSpPr/>
          <p:nvPr/>
        </p:nvSpPr>
        <p:spPr>
          <a:xfrm>
            <a:off x="7502617" y="4120852"/>
            <a:ext cx="1376516" cy="10249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@Test</a:t>
            </a:r>
          </a:p>
          <a:p>
            <a:pPr algn="ctr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DF3F920-0384-EC28-DA77-96442248FBC3}"/>
              </a:ext>
            </a:extLst>
          </p:cNvPr>
          <p:cNvSpPr/>
          <p:nvPr/>
        </p:nvSpPr>
        <p:spPr>
          <a:xfrm>
            <a:off x="7487631" y="2682387"/>
            <a:ext cx="1376516" cy="11704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 case 3</a:t>
            </a:r>
          </a:p>
          <a:p>
            <a:pPr algn="ctr"/>
            <a:r>
              <a:rPr lang="en-US" dirty="0"/>
              <a:t>@Test</a:t>
            </a:r>
          </a:p>
          <a:p>
            <a:pPr algn="ctr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Speech Bubble: Oval 75">
            <a:extLst>
              <a:ext uri="{FF2B5EF4-FFF2-40B4-BE49-F238E27FC236}">
                <a16:creationId xmlns:a16="http://schemas.microsoft.com/office/drawing/2014/main" id="{4444A4ED-383C-AB6B-0B3E-3A6F426C3653}"/>
              </a:ext>
            </a:extLst>
          </p:cNvPr>
          <p:cNvSpPr/>
          <p:nvPr/>
        </p:nvSpPr>
        <p:spPr>
          <a:xfrm>
            <a:off x="11302180" y="-62552"/>
            <a:ext cx="816078" cy="612152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Pom.xml</a:t>
            </a:r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96C65E7D-7144-6C11-F3E0-9A064377596E}"/>
              </a:ext>
            </a:extLst>
          </p:cNvPr>
          <p:cNvSpPr/>
          <p:nvPr/>
        </p:nvSpPr>
        <p:spPr>
          <a:xfrm>
            <a:off x="6722804" y="5708858"/>
            <a:ext cx="707923" cy="467294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6B99C751-9893-B019-CFB2-7D9C4B9BCF87}"/>
              </a:ext>
            </a:extLst>
          </p:cNvPr>
          <p:cNvSpPr/>
          <p:nvPr/>
        </p:nvSpPr>
        <p:spPr>
          <a:xfrm>
            <a:off x="6458305" y="6298234"/>
            <a:ext cx="942467" cy="3015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Star: 6 Points 78">
            <a:extLst>
              <a:ext uri="{FF2B5EF4-FFF2-40B4-BE49-F238E27FC236}">
                <a16:creationId xmlns:a16="http://schemas.microsoft.com/office/drawing/2014/main" id="{38AA110A-84F1-F191-B2D7-4AB1B8D4E9F8}"/>
              </a:ext>
            </a:extLst>
          </p:cNvPr>
          <p:cNvSpPr/>
          <p:nvPr/>
        </p:nvSpPr>
        <p:spPr>
          <a:xfrm>
            <a:off x="4312567" y="6069397"/>
            <a:ext cx="942467" cy="783420"/>
          </a:xfrm>
          <a:prstGeom prst="star6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Listener</a:t>
            </a:r>
          </a:p>
        </p:txBody>
      </p:sp>
      <p:sp>
        <p:nvSpPr>
          <p:cNvPr id="80" name="Star: 6 Points 79">
            <a:extLst>
              <a:ext uri="{FF2B5EF4-FFF2-40B4-BE49-F238E27FC236}">
                <a16:creationId xmlns:a16="http://schemas.microsoft.com/office/drawing/2014/main" id="{0ACB44B3-97A4-FAFD-93DC-CD4F495069EA}"/>
              </a:ext>
            </a:extLst>
          </p:cNvPr>
          <p:cNvSpPr/>
          <p:nvPr/>
        </p:nvSpPr>
        <p:spPr>
          <a:xfrm>
            <a:off x="5426229" y="6035544"/>
            <a:ext cx="942467" cy="783420"/>
          </a:xfrm>
          <a:prstGeom prst="star6">
            <a:avLst/>
          </a:prstGeom>
          <a:solidFill>
            <a:srgbClr val="0099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RetryAnalyzer</a:t>
            </a:r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5BB33BF-D3E0-54FB-9738-0BCD22EBE971}"/>
              </a:ext>
            </a:extLst>
          </p:cNvPr>
          <p:cNvSpPr/>
          <p:nvPr/>
        </p:nvSpPr>
        <p:spPr>
          <a:xfrm>
            <a:off x="10282586" y="2755651"/>
            <a:ext cx="1548392" cy="420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 Group </a:t>
            </a:r>
            <a:r>
              <a:rPr lang="en-US" sz="1400" dirty="0" err="1">
                <a:solidFill>
                  <a:srgbClr val="FF0000"/>
                </a:solidFill>
              </a:rPr>
              <a:t>exicution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5" name="Speech Bubble: Oval 84">
            <a:extLst>
              <a:ext uri="{FF2B5EF4-FFF2-40B4-BE49-F238E27FC236}">
                <a16:creationId xmlns:a16="http://schemas.microsoft.com/office/drawing/2014/main" id="{90558C1E-AB58-5A5B-64B9-16F237406AC7}"/>
              </a:ext>
            </a:extLst>
          </p:cNvPr>
          <p:cNvSpPr/>
          <p:nvPr/>
        </p:nvSpPr>
        <p:spPr>
          <a:xfrm>
            <a:off x="11708148" y="2257224"/>
            <a:ext cx="816078" cy="612152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.</a:t>
            </a:r>
            <a:r>
              <a:rPr lang="en-US" dirty="0"/>
              <a:t>xml</a:t>
            </a:r>
          </a:p>
        </p:txBody>
      </p:sp>
      <p:sp>
        <p:nvSpPr>
          <p:cNvPr id="86" name="Speech Bubble: Oval 85">
            <a:extLst>
              <a:ext uri="{FF2B5EF4-FFF2-40B4-BE49-F238E27FC236}">
                <a16:creationId xmlns:a16="http://schemas.microsoft.com/office/drawing/2014/main" id="{AC52AC56-487A-CDAD-E076-DDE596C57B58}"/>
              </a:ext>
            </a:extLst>
          </p:cNvPr>
          <p:cNvSpPr/>
          <p:nvPr/>
        </p:nvSpPr>
        <p:spPr>
          <a:xfrm>
            <a:off x="9046903" y="5167042"/>
            <a:ext cx="816078" cy="612152"/>
          </a:xfrm>
          <a:prstGeom prst="wedgeEllipseCallou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Result/Html Report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A1370FE-7960-DE2E-DA1E-DC7DE50E6D7C}"/>
              </a:ext>
            </a:extLst>
          </p:cNvPr>
          <p:cNvSpPr/>
          <p:nvPr/>
        </p:nvSpPr>
        <p:spPr>
          <a:xfrm rot="5400000" flipV="1">
            <a:off x="9956732" y="5448943"/>
            <a:ext cx="478231" cy="34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ctagon 87">
            <a:extLst>
              <a:ext uri="{FF2B5EF4-FFF2-40B4-BE49-F238E27FC236}">
                <a16:creationId xmlns:a16="http://schemas.microsoft.com/office/drawing/2014/main" id="{ECE0D955-90AC-9318-EBD0-82DDD1994DBC}"/>
              </a:ext>
            </a:extLst>
          </p:cNvPr>
          <p:cNvSpPr/>
          <p:nvPr/>
        </p:nvSpPr>
        <p:spPr>
          <a:xfrm>
            <a:off x="7681406" y="6018286"/>
            <a:ext cx="896923" cy="633799"/>
          </a:xfrm>
          <a:prstGeom prst="oc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PASSED</a:t>
            </a:r>
          </a:p>
        </p:txBody>
      </p:sp>
      <p:sp>
        <p:nvSpPr>
          <p:cNvPr id="90" name="Octagon 89">
            <a:extLst>
              <a:ext uri="{FF2B5EF4-FFF2-40B4-BE49-F238E27FC236}">
                <a16:creationId xmlns:a16="http://schemas.microsoft.com/office/drawing/2014/main" id="{1136CAA9-160E-07BC-9D67-EC7ED994EA77}"/>
              </a:ext>
            </a:extLst>
          </p:cNvPr>
          <p:cNvSpPr/>
          <p:nvPr/>
        </p:nvSpPr>
        <p:spPr>
          <a:xfrm>
            <a:off x="8684633" y="6001163"/>
            <a:ext cx="896923" cy="633799"/>
          </a:xfrm>
          <a:prstGeom prst="oc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FAILED</a:t>
            </a:r>
          </a:p>
        </p:txBody>
      </p:sp>
      <p:sp>
        <p:nvSpPr>
          <p:cNvPr id="91" name="Octagon 90">
            <a:extLst>
              <a:ext uri="{FF2B5EF4-FFF2-40B4-BE49-F238E27FC236}">
                <a16:creationId xmlns:a16="http://schemas.microsoft.com/office/drawing/2014/main" id="{6C5CBCE6-BAAB-B7AA-050A-AF272CD347B9}"/>
              </a:ext>
            </a:extLst>
          </p:cNvPr>
          <p:cNvSpPr/>
          <p:nvPr/>
        </p:nvSpPr>
        <p:spPr>
          <a:xfrm>
            <a:off x="9697082" y="6018285"/>
            <a:ext cx="812605" cy="633799"/>
          </a:xfrm>
          <a:prstGeom prst="oct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Skipped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11A52F-5345-89F2-7FD8-3D9F41EDBDAE}"/>
              </a:ext>
            </a:extLst>
          </p:cNvPr>
          <p:cNvSpPr/>
          <p:nvPr/>
        </p:nvSpPr>
        <p:spPr>
          <a:xfrm>
            <a:off x="10282586" y="3267606"/>
            <a:ext cx="1548392" cy="420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 Batch Execution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1830D8-AA0F-6F76-A09E-34D01CA73580}"/>
              </a:ext>
            </a:extLst>
          </p:cNvPr>
          <p:cNvSpPr/>
          <p:nvPr/>
        </p:nvSpPr>
        <p:spPr>
          <a:xfrm>
            <a:off x="10333703" y="3737193"/>
            <a:ext cx="1548392" cy="420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Parallel Execution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1F4C48-1D4F-7D8A-93AD-ABBE51C8E060}"/>
              </a:ext>
            </a:extLst>
          </p:cNvPr>
          <p:cNvSpPr/>
          <p:nvPr/>
        </p:nvSpPr>
        <p:spPr>
          <a:xfrm>
            <a:off x="10368950" y="4249148"/>
            <a:ext cx="1548392" cy="420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Regional Regression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1AE976-30D7-DFCA-9901-36DFBEA6112A}"/>
              </a:ext>
            </a:extLst>
          </p:cNvPr>
          <p:cNvSpPr/>
          <p:nvPr/>
        </p:nvSpPr>
        <p:spPr>
          <a:xfrm>
            <a:off x="10347033" y="4746133"/>
            <a:ext cx="1548392" cy="420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Crossbrowser</a:t>
            </a:r>
            <a:r>
              <a:rPr lang="en-US" sz="1400" dirty="0">
                <a:solidFill>
                  <a:srgbClr val="FF0000"/>
                </a:solidFill>
              </a:rPr>
              <a:t> Execution </a:t>
            </a:r>
          </a:p>
        </p:txBody>
      </p:sp>
    </p:spTree>
    <p:extLst>
      <p:ext uri="{BB962C8B-B14F-4D97-AF65-F5344CB8AC3E}">
        <p14:creationId xmlns:p14="http://schemas.microsoft.com/office/powerpoint/2010/main" val="417944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D371-3ADC-A464-11B4-250F579E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Test Data</a:t>
            </a:r>
            <a:br>
              <a:rPr lang="en-US" sz="3700"/>
            </a:br>
            <a:endParaRPr lang="en-US" sz="370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6F0CB-08C0-803C-C999-43D02F8E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1700"/>
              <a:t>Read the data from external recourse &amp; run the test .</a:t>
            </a:r>
          </a:p>
          <a:p>
            <a:r>
              <a:rPr lang="en-US" sz="1700"/>
              <a:t>Data  modification &amp; maintenance is tedious job when you want to run the test with different data, instead we should get the data from external resource like xlsx, .properties file , db , XML, JSON, CMD Line Data.</a:t>
            </a:r>
          </a:p>
          <a:p>
            <a:pPr marL="0" indent="0">
              <a:buNone/>
            </a:pPr>
            <a:r>
              <a:rPr lang="en-US" sz="1700" u="sng"/>
              <a:t>Advantages of Data driven testing :</a:t>
            </a:r>
          </a:p>
          <a:p>
            <a:r>
              <a:rPr lang="en-US" sz="1700"/>
              <a:t>1. Maintenance of the test data is easy.</a:t>
            </a:r>
          </a:p>
          <a:p>
            <a:r>
              <a:rPr lang="en-US" sz="1700"/>
              <a:t> 2. Modification of the test data in external recourse is easy . </a:t>
            </a:r>
          </a:p>
          <a:p>
            <a:r>
              <a:rPr lang="en-US" sz="1700"/>
              <a:t>3.Cross browser /platform testing is easy.</a:t>
            </a:r>
          </a:p>
          <a:p>
            <a:r>
              <a:rPr lang="en-US" sz="1700"/>
              <a:t>4. Running test scripts in different Environment is easy .</a:t>
            </a:r>
          </a:p>
          <a:p>
            <a:r>
              <a:rPr lang="en-US" sz="1700"/>
              <a:t>5. Running test scripts in different credentials is easy. </a:t>
            </a:r>
          </a:p>
          <a:p>
            <a:r>
              <a:rPr lang="en-US" sz="1700"/>
              <a:t>6. We can create the test data prior the Suite execution.</a:t>
            </a:r>
          </a:p>
          <a:p>
            <a:r>
              <a:rPr lang="en-US" sz="1700"/>
              <a:t> 7. Rerunning same test Script with multiple time with different data is easy</a:t>
            </a:r>
          </a:p>
        </p:txBody>
      </p:sp>
    </p:spTree>
    <p:extLst>
      <p:ext uri="{BB962C8B-B14F-4D97-AF65-F5344CB8AC3E}">
        <p14:creationId xmlns:p14="http://schemas.microsoft.com/office/powerpoint/2010/main" val="222414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4B69-6DBE-24BF-8360-602A2C3D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/>
              <a:t>Generic Utilities</a:t>
            </a:r>
            <a:br>
              <a:rPr lang="en-US" sz="3700"/>
            </a:br>
            <a:endParaRPr lang="en-US" sz="37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EB16-C3F5-766A-D307-9DC64B5B5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it’s one of the automation framework components which is common for all the application</a:t>
            </a:r>
          </a:p>
          <a:p>
            <a:pPr marL="228600" marR="0">
              <a:spcBef>
                <a:spcPts val="0"/>
              </a:spcBef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collection of generic class contains reusable methods / libraries 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methods which can be used to any application is called Generic/common methods</a:t>
            </a:r>
          </a:p>
          <a:p>
            <a:pPr marL="0" indent="0">
              <a:buNone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Utility : Java Utility is one class in generic component, which contain java specific methods which can be used across the test Scripts / Application . its contains several generic reusable methods like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15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getRandomNum() : it’s used to  generate random number for every invocation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WebDriver Utility :WebdriverUtility  is a Generic class , which contains webdriver specific reusable actions like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waitForPageToLoad()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waitForElement()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select()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accpertAlert()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cancelAlert()  .Etc</a:t>
            </a:r>
          </a:p>
          <a:p>
            <a:pPr marL="330200" marR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2314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E1D6-0C38-EB53-965D-A8B19064F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Utility :As per the rule of automation, data should not be hardcoded with in the test scripts, so that to get the data from external file like Excel &amp; .propertes file .</a:t>
            </a:r>
          </a:p>
          <a:p>
            <a:pPr marL="0" indent="0"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Utility class is developed using apache Poi libraries, which is used to read the data from Excel 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FileUtility is used to get the data from .properties file .</a:t>
            </a:r>
          </a:p>
          <a:p>
            <a:pPr marL="0" marR="0" lvl="0" indent="0">
              <a:spcBef>
                <a:spcPts val="0"/>
              </a:spcBef>
              <a:spcAft>
                <a:spcPts val="800"/>
              </a:spcAft>
              <a:buNone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1520</Words>
  <Application>Microsoft Office PowerPoint</Application>
  <PresentationFormat>Widescreen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Roboto</vt:lpstr>
      <vt:lpstr>source-sans-pro</vt:lpstr>
      <vt:lpstr>Times New Roman</vt:lpstr>
      <vt:lpstr>Wingdings</vt:lpstr>
      <vt:lpstr>Work Sans</vt:lpstr>
      <vt:lpstr>Office Theme</vt:lpstr>
      <vt:lpstr>                      FRAMEWORK DOCUMENTS             </vt:lpstr>
      <vt:lpstr> Contents: </vt:lpstr>
      <vt:lpstr>What is Framework? </vt:lpstr>
      <vt:lpstr>Components of framework:</vt:lpstr>
      <vt:lpstr>Framework Architecture </vt:lpstr>
      <vt:lpstr>PowerPoint Presentation</vt:lpstr>
      <vt:lpstr>Test Data </vt:lpstr>
      <vt:lpstr>Generic Utilities </vt:lpstr>
      <vt:lpstr>PowerPoint Presentation</vt:lpstr>
      <vt:lpstr>POM: Page Object Model</vt:lpstr>
      <vt:lpstr>PowerPoint Presentation</vt:lpstr>
      <vt:lpstr>PowerPoint Presentation</vt:lpstr>
      <vt:lpstr>Advantages of POM</vt:lpstr>
      <vt:lpstr>TestNG</vt:lpstr>
      <vt:lpstr>Why TestNG? </vt:lpstr>
      <vt:lpstr>Advantages of TestNG</vt:lpstr>
      <vt:lpstr>PowerPoint Presentation</vt:lpstr>
      <vt:lpstr>PowerPoint Presentation</vt:lpstr>
      <vt:lpstr>Annotation methods Usage :</vt:lpstr>
      <vt:lpstr>Exceptions</vt:lpstr>
      <vt:lpstr>PowerPoint Presentation</vt:lpstr>
      <vt:lpstr>Conclusion…..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Razak</dc:creator>
  <cp:lastModifiedBy>Shobha</cp:lastModifiedBy>
  <cp:revision>8</cp:revision>
  <dcterms:created xsi:type="dcterms:W3CDTF">2022-08-10T05:45:57Z</dcterms:created>
  <dcterms:modified xsi:type="dcterms:W3CDTF">2024-03-23T06:51:36Z</dcterms:modified>
</cp:coreProperties>
</file>