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59" r:id="rId6"/>
    <p:sldId id="261" r:id="rId7"/>
    <p:sldId id="260" r:id="rId8"/>
    <p:sldId id="262" r:id="rId9"/>
    <p:sldId id="263" r:id="rId10"/>
    <p:sldId id="265" r:id="rId11"/>
    <p:sldId id="266" r:id="rId12"/>
    <p:sldId id="267"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693F7D-0FFF-F292-BE13-E957463D03EF}" v="7" dt="2020-03-06T17:29:45.164"/>
    <p1510:client id="{FE02138F-67CA-DE0D-71B6-3A8F28B63283}" v="187" dt="2020-03-06T17:51:33.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19" autoAdjust="0"/>
  </p:normalViewPr>
  <p:slideViewPr>
    <p:cSldViewPr snapToGrid="0">
      <p:cViewPr varScale="1">
        <p:scale>
          <a:sx n="93" d="100"/>
          <a:sy n="93" d="100"/>
        </p:scale>
        <p:origin x="9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302A292C-22A0-4999-A531-49A2714E86C1}">
      <dgm:prSet/>
      <dgm:spPr/>
      <dgm:t>
        <a:bodyPr/>
        <a:lstStyle/>
        <a:p>
          <a:r>
            <a:rPr lang="en-US" dirty="0"/>
            <a:t>Made By: </a:t>
          </a:r>
          <a:r>
            <a:rPr lang="en-US"/>
            <a:t>Neelesh Thallam</a:t>
          </a:r>
          <a:endParaRPr lang="en-US" dirty="0"/>
        </a:p>
      </dgm:t>
    </dgm:pt>
    <dgm:pt modelId="{8ECAA3EB-AEB0-48CC-8CF8-FD259D6F00C6}" type="parTrans" cxnId="{8245F437-C860-481F-9E53-071646F756B2}">
      <dgm:prSet/>
      <dgm:spPr/>
      <dgm:t>
        <a:bodyPr/>
        <a:lstStyle/>
        <a:p>
          <a:endParaRPr lang="en-US"/>
        </a:p>
      </dgm:t>
    </dgm:pt>
    <dgm:pt modelId="{E09A12A8-CC22-47AA-8EFB-7DA40C1785B7}" type="sibTrans" cxnId="{8245F437-C860-481F-9E53-071646F756B2}">
      <dgm:prSet/>
      <dgm:spPr/>
      <dgm:t>
        <a:bodyPr/>
        <a:lstStyle/>
        <a:p>
          <a:endParaRPr lang="en-US"/>
        </a:p>
      </dgm:t>
    </dgm:pt>
    <dgm:pt modelId="{860AA93B-9F94-47B1-A120-60B6D89B2B2F}" type="pres">
      <dgm:prSet presAssocID="{08F627ED-A304-4697-8C44-18E45D3D2B1A}" presName="Name0" presStyleCnt="0">
        <dgm:presLayoutVars>
          <dgm:chMax/>
          <dgm:chPref/>
          <dgm:animLvl val="lvl"/>
        </dgm:presLayoutVars>
      </dgm:prSet>
      <dgm:spPr/>
    </dgm:pt>
    <dgm:pt modelId="{E69F8CF0-2992-4F95-A687-58A44819B227}" type="pres">
      <dgm:prSet presAssocID="{302A292C-22A0-4999-A531-49A2714E86C1}" presName="composite" presStyleCnt="0"/>
      <dgm:spPr/>
    </dgm:pt>
    <dgm:pt modelId="{1E25CC73-037E-4E89-8513-BA291B5B5290}" type="pres">
      <dgm:prSet presAssocID="{302A292C-22A0-4999-A531-49A2714E86C1}" presName="Parent1" presStyleLbl="alignNode1" presStyleIdx="0" presStyleCnt="1">
        <dgm:presLayoutVars>
          <dgm:chMax val="1"/>
          <dgm:chPref val="1"/>
          <dgm:bulletEnabled val="1"/>
        </dgm:presLayoutVars>
      </dgm:prSet>
      <dgm:spPr/>
    </dgm:pt>
    <dgm:pt modelId="{FE3BF7E2-CA11-4312-8C49-A09F7E8D1204}" type="pres">
      <dgm:prSet presAssocID="{302A292C-22A0-4999-A531-49A2714E86C1}" presName="Childtext1" presStyleLbl="revTx" presStyleIdx="0" presStyleCnt="1">
        <dgm:presLayoutVars>
          <dgm:chMax val="0"/>
          <dgm:chPref val="0"/>
          <dgm:bulletEnabled/>
        </dgm:presLayoutVars>
      </dgm:prSet>
      <dgm:spPr/>
    </dgm:pt>
    <dgm:pt modelId="{EBCF4B0A-9961-4D41-82F9-1C95C627E77C}" type="pres">
      <dgm:prSet presAssocID="{302A292C-22A0-4999-A531-49A2714E86C1}" presName="ConnectLine" presStyleLbl="sibTrans1D1" presStyleIdx="0" presStyleCnt="1"/>
      <dgm:spPr>
        <a:noFill/>
        <a:ln w="12700" cap="flat" cmpd="sng" algn="ctr">
          <a:solidFill>
            <a:schemeClr val="accent1">
              <a:hueOff val="0"/>
              <a:satOff val="0"/>
              <a:lumOff val="0"/>
              <a:alphaOff val="0"/>
            </a:schemeClr>
          </a:solidFill>
          <a:prstDash val="dash"/>
        </a:ln>
        <a:effectLst/>
      </dgm:spPr>
    </dgm:pt>
    <dgm:pt modelId="{2F20E421-40C6-40B3-8864-D06D4B1D8F0C}" type="pres">
      <dgm:prSet presAssocID="{302A292C-22A0-4999-A531-49A2714E86C1}" presName="ConnectLineEnd" presStyleLbl="node1" presStyleIdx="0" presStyleCnt="1"/>
      <dgm:spPr/>
    </dgm:pt>
    <dgm:pt modelId="{4C9AE585-254A-467F-9471-223CA4197645}" type="pres">
      <dgm:prSet presAssocID="{302A292C-22A0-4999-A531-49A2714E86C1}" presName="EmptyPane" presStyleCnt="0"/>
      <dgm:spPr/>
    </dgm:pt>
  </dgm:ptLst>
  <dgm:cxnLst>
    <dgm:cxn modelId="{8245F437-C860-481F-9E53-071646F756B2}" srcId="{08F627ED-A304-4697-8C44-18E45D3D2B1A}" destId="{302A292C-22A0-4999-A531-49A2714E86C1}" srcOrd="0" destOrd="0" parTransId="{8ECAA3EB-AEB0-48CC-8CF8-FD259D6F00C6}" sibTransId="{E09A12A8-CC22-47AA-8EFB-7DA40C1785B7}"/>
    <dgm:cxn modelId="{EB374BBB-1EB9-4CB8-9CAB-50D4E81BC871}" type="presOf" srcId="{302A292C-22A0-4999-A531-49A2714E86C1}" destId="{1E25CC73-037E-4E89-8513-BA291B5B5290}" srcOrd="0" destOrd="0" presId="urn:microsoft.com/office/officeart/2016/7/layout/HexagonTimeline"/>
    <dgm:cxn modelId="{6A41AEE7-CED8-424D-9F31-98ACF70049CC}" type="presOf" srcId="{08F627ED-A304-4697-8C44-18E45D3D2B1A}" destId="{860AA93B-9F94-47B1-A120-60B6D89B2B2F}" srcOrd="0" destOrd="0" presId="urn:microsoft.com/office/officeart/2016/7/layout/HexagonTimeline"/>
    <dgm:cxn modelId="{74522225-2C96-4798-BFA5-B15C8F8A56BB}" type="presParOf" srcId="{860AA93B-9F94-47B1-A120-60B6D89B2B2F}" destId="{E69F8CF0-2992-4F95-A687-58A44819B227}" srcOrd="0" destOrd="0" presId="urn:microsoft.com/office/officeart/2016/7/layout/HexagonTimeline"/>
    <dgm:cxn modelId="{91951EE3-89E8-4661-9EFC-8F372CD098A6}" type="presParOf" srcId="{E69F8CF0-2992-4F95-A687-58A44819B227}" destId="{1E25CC73-037E-4E89-8513-BA291B5B5290}" srcOrd="0" destOrd="0" presId="urn:microsoft.com/office/officeart/2016/7/layout/HexagonTimeline"/>
    <dgm:cxn modelId="{BD0DBCCA-9089-412B-9FF8-F97F5C302048}" type="presParOf" srcId="{E69F8CF0-2992-4F95-A687-58A44819B227}" destId="{FE3BF7E2-CA11-4312-8C49-A09F7E8D1204}" srcOrd="1" destOrd="0" presId="urn:microsoft.com/office/officeart/2016/7/layout/HexagonTimeline"/>
    <dgm:cxn modelId="{CB18BAE8-6727-4405-8BEA-C2D1DB0C8FDA}" type="presParOf" srcId="{E69F8CF0-2992-4F95-A687-58A44819B227}" destId="{EBCF4B0A-9961-4D41-82F9-1C95C627E77C}" srcOrd="2" destOrd="0" presId="urn:microsoft.com/office/officeart/2016/7/layout/HexagonTimeline"/>
    <dgm:cxn modelId="{15685E4A-A91F-496B-AF5C-8E9B08434510}" type="presParOf" srcId="{E69F8CF0-2992-4F95-A687-58A44819B227}" destId="{2F20E421-40C6-40B3-8864-D06D4B1D8F0C}" srcOrd="3" destOrd="0" presId="urn:microsoft.com/office/officeart/2016/7/layout/HexagonTimeline"/>
    <dgm:cxn modelId="{AD356716-5333-4BB1-BD4F-C150E7A7030E}" type="presParOf" srcId="{E69F8CF0-2992-4F95-A687-58A44819B227}" destId="{4C9AE585-254A-467F-9471-223CA4197645}"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5CC73-037E-4E89-8513-BA291B5B5290}">
      <dsp:nvSpPr>
        <dsp:cNvPr id="0" name=""/>
        <dsp:cNvSpPr/>
      </dsp:nvSpPr>
      <dsp:spPr>
        <a:xfrm>
          <a:off x="650307" y="1131764"/>
          <a:ext cx="3332800" cy="3086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Made By: </a:t>
          </a:r>
          <a:r>
            <a:rPr lang="en-US" sz="1100" kern="1200"/>
            <a:t>Neelesh Thallam</a:t>
          </a:r>
          <a:endParaRPr lang="en-US" sz="1100" kern="1200" dirty="0"/>
        </a:p>
      </dsp:txBody>
      <dsp:txXfrm>
        <a:off x="650307" y="1131764"/>
        <a:ext cx="3332800" cy="308663"/>
      </dsp:txXfrm>
    </dsp:sp>
    <dsp:sp modelId="{FE3BF7E2-CA11-4312-8C49-A09F7E8D1204}">
      <dsp:nvSpPr>
        <dsp:cNvPr id="0" name=""/>
        <dsp:cNvSpPr/>
      </dsp:nvSpPr>
      <dsp:spPr>
        <a:xfrm>
          <a:off x="2262" y="0"/>
          <a:ext cx="4628890" cy="823101"/>
        </a:xfrm>
        <a:prstGeom prst="rect">
          <a:avLst/>
        </a:prstGeom>
        <a:noFill/>
        <a:ln>
          <a:noFill/>
        </a:ln>
        <a:effectLst/>
      </dsp:spPr>
      <dsp:style>
        <a:lnRef idx="0">
          <a:scrgbClr r="0" g="0" b="0"/>
        </a:lnRef>
        <a:fillRef idx="0">
          <a:scrgbClr r="0" g="0" b="0"/>
        </a:fillRef>
        <a:effectRef idx="0">
          <a:scrgbClr r="0" g="0" b="0"/>
        </a:effectRef>
        <a:fontRef idx="minor"/>
      </dsp:style>
    </dsp:sp>
    <dsp:sp modelId="{EBCF4B0A-9961-4D41-82F9-1C95C627E77C}">
      <dsp:nvSpPr>
        <dsp:cNvPr id="0" name=""/>
        <dsp:cNvSpPr/>
      </dsp:nvSpPr>
      <dsp:spPr>
        <a:xfrm>
          <a:off x="2316707" y="874545"/>
          <a:ext cx="0" cy="25721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F20E421-40C6-40B3-8864-D06D4B1D8F0C}">
      <dsp:nvSpPr>
        <dsp:cNvPr id="0" name=""/>
        <dsp:cNvSpPr/>
      </dsp:nvSpPr>
      <dsp:spPr>
        <a:xfrm>
          <a:off x="2290985" y="823101"/>
          <a:ext cx="51443" cy="514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ites.google.com/site/yangdingqi/home/foursquare-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70" name="Rectangle 69">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72" name="Rectangle 71">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629103" y="2244830"/>
            <a:ext cx="8933796" cy="2437232"/>
          </a:xfrm>
        </p:spPr>
        <p:txBody>
          <a:bodyPr>
            <a:normAutofit/>
          </a:bodyPr>
          <a:lstStyle/>
          <a:p>
            <a:r>
              <a:rPr lang="en-US"/>
              <a:t>Best Location finder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629101" y="4682062"/>
            <a:ext cx="8936846" cy="457201"/>
          </a:xfrm>
        </p:spPr>
        <p:txBody>
          <a:bodyPr>
            <a:normAutofit/>
          </a:bodyPr>
          <a:lstStyle/>
          <a:p>
            <a:pPr>
              <a:spcAft>
                <a:spcPts val="600"/>
              </a:spcAft>
            </a:pPr>
            <a:r>
              <a:rPr lang="en-US"/>
              <a:t>Ft - New York </a:t>
            </a:r>
          </a:p>
        </p:txBody>
      </p:sp>
      <p:sp>
        <p:nvSpPr>
          <p:cNvPr id="74" name="Rectangle 73">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6" name="Straight Connector 75">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6931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r="25"/>
          <a:stretch/>
        </p:blipFill>
        <p:spPr>
          <a:xfrm>
            <a:off x="20" y="10"/>
            <a:ext cx="12191979" cy="6857990"/>
          </a:xfrm>
          <a:prstGeom prst="rect">
            <a:avLst/>
          </a:prstGeom>
        </p:spPr>
      </p:pic>
      <p:sp>
        <p:nvSpPr>
          <p:cNvPr id="51" name="Rectangle 35">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941695"/>
            <a:ext cx="5452527" cy="4974610"/>
          </a:xfrm>
          <a:prstGeom prst="rect">
            <a:avLst/>
          </a:prstGeom>
          <a:solidFill>
            <a:schemeClr val="bg1">
              <a:lumMod val="75000"/>
              <a:lumOff val="25000"/>
            </a:schemeClr>
          </a:solidFill>
          <a:ln w="6350" cap="sq" cmpd="sng" algn="ctr">
            <a:noFill/>
            <a:prstDash val="solid"/>
            <a:miter lim="800000"/>
          </a:ln>
          <a:effectLst/>
        </p:spPr>
      </p:sp>
      <p:sp>
        <p:nvSpPr>
          <p:cNvPr id="52" name="Rectangle 37">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106424"/>
            <a:ext cx="5120640" cy="464515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806186" y="1854301"/>
            <a:ext cx="3961063" cy="1371600"/>
          </a:xfrm>
        </p:spPr>
        <p:txBody>
          <a:bodyPr>
            <a:normAutofit/>
          </a:bodyPr>
          <a:lstStyle/>
          <a:p>
            <a:r>
              <a:rPr lang="en-US" sz="3600"/>
              <a:t>    Thank you for reviewing this.</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517729479"/>
              </p:ext>
            </p:extLst>
          </p:nvPr>
        </p:nvGraphicFramePr>
        <p:xfrm>
          <a:off x="1357950" y="2852792"/>
          <a:ext cx="4633415" cy="257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3"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827BBDA-BAAF-4886-8918-103F04F1478D}"/>
              </a:ext>
            </a:extLst>
          </p:cNvPr>
          <p:cNvSpPr>
            <a:spLocks noGrp="1"/>
          </p:cNvSpPr>
          <p:nvPr>
            <p:ph type="title"/>
          </p:nvPr>
        </p:nvSpPr>
        <p:spPr>
          <a:xfrm>
            <a:off x="1192625" y="1420706"/>
            <a:ext cx="3466540" cy="4016587"/>
          </a:xfrm>
        </p:spPr>
        <p:txBody>
          <a:bodyPr>
            <a:normAutofit/>
          </a:bodyPr>
          <a:lstStyle/>
          <a:p>
            <a:r>
              <a:rPr lang="en-US" sz="3600"/>
              <a:t>  Introduction</a:t>
            </a:r>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1763FD-0538-471C-9A33-92D9BEBD8187}"/>
              </a:ext>
            </a:extLst>
          </p:cNvPr>
          <p:cNvSpPr>
            <a:spLocks noGrp="1"/>
          </p:cNvSpPr>
          <p:nvPr>
            <p:ph idx="1"/>
          </p:nvPr>
        </p:nvSpPr>
        <p:spPr>
          <a:xfrm>
            <a:off x="5236723" y="1420706"/>
            <a:ext cx="5514758" cy="4016587"/>
          </a:xfrm>
        </p:spPr>
        <p:txBody>
          <a:bodyPr anchor="ctr">
            <a:normAutofit/>
          </a:bodyPr>
          <a:lstStyle/>
          <a:p>
            <a:r>
              <a:rPr lang="en-US">
                <a:solidFill>
                  <a:schemeClr val="tx1">
                    <a:lumMod val="75000"/>
                    <a:lumOff val="25000"/>
                  </a:schemeClr>
                </a:solidFill>
              </a:rPr>
              <a:t>In this project, I am interested in New York City data. First, we will find the most visited commercial shop according to the number of check-ins, then we will try to find the neighborhoods that are lacking the selected type of shop which could be potential business opportunity. </a:t>
            </a:r>
          </a:p>
        </p:txBody>
      </p:sp>
    </p:spTree>
    <p:extLst>
      <p:ext uri="{BB962C8B-B14F-4D97-AF65-F5344CB8AC3E}">
        <p14:creationId xmlns:p14="http://schemas.microsoft.com/office/powerpoint/2010/main" val="411711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2" name="Rectangle 31">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B1A09781-A3F9-46BF-8ADA-40B9E8A53810}"/>
              </a:ext>
            </a:extLst>
          </p:cNvPr>
          <p:cNvSpPr>
            <a:spLocks noGrp="1"/>
          </p:cNvSpPr>
          <p:nvPr>
            <p:ph type="title"/>
          </p:nvPr>
        </p:nvSpPr>
        <p:spPr>
          <a:xfrm>
            <a:off x="977203" y="1923310"/>
            <a:ext cx="3491832" cy="2709882"/>
          </a:xfrm>
        </p:spPr>
        <p:txBody>
          <a:bodyPr>
            <a:normAutofit/>
          </a:bodyPr>
          <a:lstStyle/>
          <a:p>
            <a:pPr algn="ctr"/>
            <a:r>
              <a:rPr lang="en-US" sz="3600">
                <a:solidFill>
                  <a:srgbClr val="FFFFFF"/>
                </a:solidFill>
              </a:rPr>
              <a:t>Target Audience</a:t>
            </a:r>
          </a:p>
        </p:txBody>
      </p:sp>
      <p:sp>
        <p:nvSpPr>
          <p:cNvPr id="34" name="Rectangle 33">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C638F9C1-366F-4410-BAC8-8E1F44290114}"/>
              </a:ext>
            </a:extLst>
          </p:cNvPr>
          <p:cNvSpPr>
            <a:spLocks noGrp="1"/>
          </p:cNvSpPr>
          <p:nvPr>
            <p:ph idx="1"/>
          </p:nvPr>
        </p:nvSpPr>
        <p:spPr>
          <a:xfrm>
            <a:off x="6096000" y="936416"/>
            <a:ext cx="5178168" cy="4985169"/>
          </a:xfrm>
        </p:spPr>
        <p:txBody>
          <a:bodyPr anchor="ctr">
            <a:normAutofit/>
          </a:bodyPr>
          <a:lstStyle/>
          <a:p>
            <a:r>
              <a:rPr lang="en-US" sz="2000" dirty="0"/>
              <a:t>The target audience of this report is anyone that is interested in opening a shop but have no idea what kind of and in which neighborhood.</a:t>
            </a:r>
          </a:p>
        </p:txBody>
      </p:sp>
    </p:spTree>
    <p:extLst>
      <p:ext uri="{BB962C8B-B14F-4D97-AF65-F5344CB8AC3E}">
        <p14:creationId xmlns:p14="http://schemas.microsoft.com/office/powerpoint/2010/main" val="272958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2">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4">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0" name="Rectangle 26">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21C79C78-C824-4476-A851-B4FAF6863BD8}"/>
              </a:ext>
            </a:extLst>
          </p:cNvPr>
          <p:cNvSpPr>
            <a:spLocks noGrp="1"/>
          </p:cNvSpPr>
          <p:nvPr>
            <p:ph type="title"/>
          </p:nvPr>
        </p:nvSpPr>
        <p:spPr>
          <a:xfrm>
            <a:off x="983887" y="1185059"/>
            <a:ext cx="3491832" cy="4487882"/>
          </a:xfrm>
        </p:spPr>
        <p:txBody>
          <a:bodyPr>
            <a:normAutofit/>
          </a:bodyPr>
          <a:lstStyle/>
          <a:p>
            <a:pPr algn="ctr"/>
            <a:r>
              <a:rPr lang="en-US" sz="3200" dirty="0">
                <a:solidFill>
                  <a:srgbClr val="FFFFFF"/>
                </a:solidFill>
              </a:rPr>
              <a:t>Data Section</a:t>
            </a:r>
          </a:p>
        </p:txBody>
      </p:sp>
      <p:sp>
        <p:nvSpPr>
          <p:cNvPr id="32" name="Rectangle 28">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146F604B-6B49-4C97-80C7-31C308A1A67D}"/>
              </a:ext>
            </a:extLst>
          </p:cNvPr>
          <p:cNvSpPr>
            <a:spLocks noGrp="1"/>
          </p:cNvSpPr>
          <p:nvPr>
            <p:ph idx="1"/>
          </p:nvPr>
        </p:nvSpPr>
        <p:spPr>
          <a:xfrm>
            <a:off x="6096000" y="936416"/>
            <a:ext cx="5178168" cy="4985169"/>
          </a:xfrm>
        </p:spPr>
        <p:txBody>
          <a:bodyPr vert="horz" lIns="91440" tIns="45720" rIns="91440" bIns="45720" rtlCol="0" anchor="ctr">
            <a:normAutofit/>
          </a:bodyPr>
          <a:lstStyle/>
          <a:p>
            <a:pPr>
              <a:lnSpc>
                <a:spcPct val="100000"/>
              </a:lnSpc>
            </a:pPr>
            <a:r>
              <a:rPr lang="en-US" sz="1300"/>
              <a:t>The data comes from Dingqi Yang from the following link </a:t>
            </a:r>
            <a:r>
              <a:rPr lang="en-US" sz="1300">
                <a:hlinkClick r:id="rId2"/>
              </a:rPr>
              <a:t>https://sites.google.com/site/yangdingqi/home/foursquare-dataset</a:t>
            </a:r>
            <a:r>
              <a:rPr lang="en-US" sz="1300"/>
              <a:t>.</a:t>
            </a:r>
          </a:p>
          <a:p>
            <a:pPr>
              <a:lnSpc>
                <a:spcPct val="100000"/>
              </a:lnSpc>
            </a:pPr>
            <a:endParaRPr lang="en-US" sz="1300"/>
          </a:p>
          <a:p>
            <a:pPr>
              <a:lnSpc>
                <a:spcPct val="100000"/>
              </a:lnSpc>
            </a:pPr>
            <a:r>
              <a:rPr lang="en-US" sz="1300"/>
              <a:t>It contains 227,428 check-ins in New York city. The data contains two files in tsv format. </a:t>
            </a:r>
          </a:p>
          <a:p>
            <a:pPr>
              <a:lnSpc>
                <a:spcPct val="100000"/>
              </a:lnSpc>
            </a:pPr>
            <a:endParaRPr lang="en-US" sz="1300"/>
          </a:p>
          <a:p>
            <a:pPr marL="0" indent="0">
              <a:lnSpc>
                <a:spcPct val="100000"/>
              </a:lnSpc>
              <a:buNone/>
            </a:pPr>
            <a:r>
              <a:rPr lang="en-US" sz="1300"/>
              <a:t>Each file contains 8 columns, which are: </a:t>
            </a:r>
          </a:p>
          <a:p>
            <a:pPr marL="0" indent="0">
              <a:lnSpc>
                <a:spcPct val="100000"/>
              </a:lnSpc>
              <a:buNone/>
            </a:pPr>
            <a:r>
              <a:rPr lang="en-US" sz="1300"/>
              <a:t>1. User ID (anonymized) </a:t>
            </a:r>
          </a:p>
          <a:p>
            <a:pPr>
              <a:lnSpc>
                <a:spcPct val="100000"/>
              </a:lnSpc>
            </a:pPr>
            <a:r>
              <a:rPr lang="en-US" sz="1300"/>
              <a:t>2. Venue ID (Foursquare) </a:t>
            </a:r>
          </a:p>
          <a:p>
            <a:pPr>
              <a:lnSpc>
                <a:spcPct val="100000"/>
              </a:lnSpc>
            </a:pPr>
            <a:r>
              <a:rPr lang="en-US" sz="1300"/>
              <a:t>3. Venue category ID (Foursquare) </a:t>
            </a:r>
          </a:p>
          <a:p>
            <a:pPr>
              <a:lnSpc>
                <a:spcPct val="100000"/>
              </a:lnSpc>
            </a:pPr>
            <a:r>
              <a:rPr lang="en-US" sz="1300"/>
              <a:t>4. Venue category name (Foursquare) </a:t>
            </a:r>
          </a:p>
          <a:p>
            <a:pPr>
              <a:lnSpc>
                <a:spcPct val="100000"/>
              </a:lnSpc>
            </a:pPr>
            <a:r>
              <a:rPr lang="en-US" sz="1300"/>
              <a:t>5. Latitude </a:t>
            </a:r>
          </a:p>
          <a:p>
            <a:pPr>
              <a:lnSpc>
                <a:spcPct val="100000"/>
              </a:lnSpc>
            </a:pPr>
            <a:r>
              <a:rPr lang="en-US" sz="1300"/>
              <a:t>6. Longitude</a:t>
            </a:r>
          </a:p>
          <a:p>
            <a:pPr>
              <a:lnSpc>
                <a:spcPct val="100000"/>
              </a:lnSpc>
            </a:pPr>
            <a:r>
              <a:rPr lang="en-US" sz="1300"/>
              <a:t>7. Time zone offset in minutes (The offset in minutes between when this check-in occurred and the same time in UTC) </a:t>
            </a:r>
          </a:p>
          <a:p>
            <a:pPr>
              <a:lnSpc>
                <a:spcPct val="100000"/>
              </a:lnSpc>
            </a:pPr>
            <a:r>
              <a:rPr lang="en-US" sz="1300"/>
              <a:t>8. UTC time</a:t>
            </a:r>
          </a:p>
        </p:txBody>
      </p:sp>
    </p:spTree>
    <p:extLst>
      <p:ext uri="{BB962C8B-B14F-4D97-AF65-F5344CB8AC3E}">
        <p14:creationId xmlns:p14="http://schemas.microsoft.com/office/powerpoint/2010/main" val="77903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33" name="Rectangle 3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7F8F7DC3-2B13-4FDF-B327-0543A900F853}"/>
              </a:ext>
            </a:extLst>
          </p:cNvPr>
          <p:cNvPicPr>
            <a:picLocks noChangeAspect="1"/>
          </p:cNvPicPr>
          <p:nvPr/>
        </p:nvPicPr>
        <p:blipFill>
          <a:blip r:embed="rId2"/>
          <a:stretch>
            <a:fillRect/>
          </a:stretch>
        </p:blipFill>
        <p:spPr>
          <a:xfrm>
            <a:off x="1205256" y="2820061"/>
            <a:ext cx="4414438" cy="1236042"/>
          </a:xfrm>
          <a:prstGeom prst="rect">
            <a:avLst/>
          </a:prstGeom>
        </p:spPr>
      </p:pic>
      <p:sp>
        <p:nvSpPr>
          <p:cNvPr id="3" name="Content Placeholder 2">
            <a:extLst>
              <a:ext uri="{FF2B5EF4-FFF2-40B4-BE49-F238E27FC236}">
                <a16:creationId xmlns:a16="http://schemas.microsoft.com/office/drawing/2014/main" id="{37DC7FF6-B1E5-443A-B283-F25B55013AF0}"/>
              </a:ext>
            </a:extLst>
          </p:cNvPr>
          <p:cNvSpPr>
            <a:spLocks noGrp="1"/>
          </p:cNvSpPr>
          <p:nvPr>
            <p:ph idx="1"/>
          </p:nvPr>
        </p:nvSpPr>
        <p:spPr>
          <a:xfrm>
            <a:off x="6579450" y="2538919"/>
            <a:ext cx="4957554" cy="3496120"/>
          </a:xfrm>
        </p:spPr>
        <p:txBody>
          <a:bodyPr vert="horz" lIns="91440" tIns="45720" rIns="91440" bIns="45720" rtlCol="0" anchor="t">
            <a:normAutofit/>
          </a:bodyPr>
          <a:lstStyle/>
          <a:p>
            <a:r>
              <a:rPr lang="en-US" dirty="0"/>
              <a:t>After extracting and reading the data, we will translate the above data into a Pandas data frame for processing which would look like this. </a:t>
            </a:r>
          </a:p>
          <a:p>
            <a:r>
              <a:rPr lang="en-US" dirty="0"/>
              <a:t>These are the data elements that are needed when we call Foursquare web service call in order to get the venues available in that neighborhood.</a:t>
            </a:r>
          </a:p>
          <a:p>
            <a:r>
              <a:rPr lang="en-US" dirty="0"/>
              <a:t> (Neighborhoods are not included here)</a:t>
            </a:r>
            <a:endParaRPr lang="en-US"/>
          </a:p>
          <a:p>
            <a:endParaRPr lang="en-US"/>
          </a:p>
          <a:p>
            <a:endParaRPr lang="en-US"/>
          </a:p>
        </p:txBody>
      </p:sp>
    </p:spTree>
    <p:extLst>
      <p:ext uri="{BB962C8B-B14F-4D97-AF65-F5344CB8AC3E}">
        <p14:creationId xmlns:p14="http://schemas.microsoft.com/office/powerpoint/2010/main" val="303181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77D2A70E-3006-4D54-838F-EEC82F936A5E}"/>
              </a:ext>
            </a:extLst>
          </p:cNvPr>
          <p:cNvPicPr>
            <a:picLocks noChangeAspect="1"/>
          </p:cNvPicPr>
          <p:nvPr/>
        </p:nvPicPr>
        <p:blipFill>
          <a:blip r:embed="rId2"/>
          <a:stretch>
            <a:fillRect/>
          </a:stretch>
        </p:blipFill>
        <p:spPr>
          <a:xfrm>
            <a:off x="1016997" y="2854581"/>
            <a:ext cx="4844744" cy="1041499"/>
          </a:xfrm>
          <a:prstGeom prst="rect">
            <a:avLst/>
          </a:prstGeom>
        </p:spPr>
      </p:pic>
      <p:sp>
        <p:nvSpPr>
          <p:cNvPr id="3" name="Content Placeholder 2">
            <a:extLst>
              <a:ext uri="{FF2B5EF4-FFF2-40B4-BE49-F238E27FC236}">
                <a16:creationId xmlns:a16="http://schemas.microsoft.com/office/drawing/2014/main" id="{6FC07B69-E54C-45FA-B3CE-1A84804E005C}"/>
              </a:ext>
            </a:extLst>
          </p:cNvPr>
          <p:cNvSpPr>
            <a:spLocks noGrp="1"/>
          </p:cNvSpPr>
          <p:nvPr>
            <p:ph idx="1"/>
          </p:nvPr>
        </p:nvSpPr>
        <p:spPr>
          <a:xfrm>
            <a:off x="6579450" y="2538919"/>
            <a:ext cx="4957554" cy="3496120"/>
          </a:xfrm>
        </p:spPr>
        <p:txBody>
          <a:bodyPr vert="horz" lIns="91440" tIns="45720" rIns="91440" bIns="45720" rtlCol="0" anchor="t">
            <a:normAutofit/>
          </a:bodyPr>
          <a:lstStyle/>
          <a:p>
            <a:r>
              <a:rPr lang="en-US" dirty="0"/>
              <a:t>Then we will create a dictionary in order to decide which category is the most popular (commercial type).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8235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6" name="Picture 5">
            <a:extLst>
              <a:ext uri="{FF2B5EF4-FFF2-40B4-BE49-F238E27FC236}">
                <a16:creationId xmlns:a16="http://schemas.microsoft.com/office/drawing/2014/main" id="{3D410474-C087-484A-9D75-140ED5EBF5A3}"/>
              </a:ext>
            </a:extLst>
          </p:cNvPr>
          <p:cNvPicPr>
            <a:picLocks noChangeAspect="1"/>
          </p:cNvPicPr>
          <p:nvPr/>
        </p:nvPicPr>
        <p:blipFill>
          <a:blip r:embed="rId2"/>
          <a:stretch>
            <a:fillRect/>
          </a:stretch>
        </p:blipFill>
        <p:spPr>
          <a:xfrm>
            <a:off x="1205256" y="2858687"/>
            <a:ext cx="4414438" cy="1158790"/>
          </a:xfrm>
          <a:prstGeom prst="rect">
            <a:avLst/>
          </a:prstGeom>
        </p:spPr>
      </p:pic>
      <p:sp>
        <p:nvSpPr>
          <p:cNvPr id="3" name="Content Placeholder 2">
            <a:extLst>
              <a:ext uri="{FF2B5EF4-FFF2-40B4-BE49-F238E27FC236}">
                <a16:creationId xmlns:a16="http://schemas.microsoft.com/office/drawing/2014/main" id="{5824E48A-125C-469C-9FFC-E37FA5C3CCC7}"/>
              </a:ext>
            </a:extLst>
          </p:cNvPr>
          <p:cNvSpPr>
            <a:spLocks noGrp="1"/>
          </p:cNvSpPr>
          <p:nvPr>
            <p:ph idx="1"/>
          </p:nvPr>
        </p:nvSpPr>
        <p:spPr>
          <a:xfrm>
            <a:off x="6579450" y="2727178"/>
            <a:ext cx="4957554" cy="3496120"/>
          </a:xfrm>
        </p:spPr>
        <p:txBody>
          <a:bodyPr>
            <a:normAutofit/>
          </a:bodyPr>
          <a:lstStyle/>
          <a:p>
            <a:r>
              <a:rPr lang="en-US" dirty="0"/>
              <a:t>After all this, we will check the coordinates within given n number of kilometers and count how many ‘Bar’ are there (venues selected as 2000 as a trial)</a:t>
            </a:r>
          </a:p>
          <a:p>
            <a:endParaRPr lang="en-US" dirty="0"/>
          </a:p>
          <a:p>
            <a:endParaRPr lang="en-US" dirty="0"/>
          </a:p>
          <a:p>
            <a:endParaRPr lang="en-US" dirty="0"/>
          </a:p>
        </p:txBody>
      </p:sp>
    </p:spTree>
    <p:extLst>
      <p:ext uri="{BB962C8B-B14F-4D97-AF65-F5344CB8AC3E}">
        <p14:creationId xmlns:p14="http://schemas.microsoft.com/office/powerpoint/2010/main" val="30366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2">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BD910B-596A-444F-882F-EC4C8AA53C21}"/>
              </a:ext>
            </a:extLst>
          </p:cNvPr>
          <p:cNvSpPr>
            <a:spLocks noGrp="1"/>
          </p:cNvSpPr>
          <p:nvPr>
            <p:ph idx="1"/>
          </p:nvPr>
        </p:nvSpPr>
        <p:spPr>
          <a:xfrm>
            <a:off x="557720" y="2445648"/>
            <a:ext cx="2312479" cy="3854197"/>
          </a:xfrm>
        </p:spPr>
        <p:txBody>
          <a:bodyPr vert="horz" lIns="91440" tIns="45720" rIns="91440" bIns="45720" rtlCol="0" anchor="t">
            <a:normAutofit/>
          </a:bodyPr>
          <a:lstStyle/>
          <a:p>
            <a:r>
              <a:rPr lang="en-US" sz="1400" dirty="0">
                <a:solidFill>
                  <a:schemeClr val="tx1">
                    <a:lumMod val="85000"/>
                    <a:lumOff val="15000"/>
                  </a:schemeClr>
                </a:solidFill>
              </a:rPr>
              <a:t>Find the two neighborhoods that are closest to the coordinate which has the greatest number of the specific shop type but lacking that within 4 kilometers</a:t>
            </a:r>
          </a:p>
        </p:txBody>
      </p:sp>
      <p:sp>
        <p:nvSpPr>
          <p:cNvPr id="24" name="Rectangle 14">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3">
            <a:extLst>
              <a:ext uri="{FF2B5EF4-FFF2-40B4-BE49-F238E27FC236}">
                <a16:creationId xmlns:a16="http://schemas.microsoft.com/office/drawing/2014/main" id="{C338827E-76C6-45C8-956B-2B00FDAD2502}"/>
              </a:ext>
            </a:extLst>
          </p:cNvPr>
          <p:cNvPicPr>
            <a:picLocks noChangeAspect="1"/>
          </p:cNvPicPr>
          <p:nvPr/>
        </p:nvPicPr>
        <p:blipFill>
          <a:blip r:embed="rId2"/>
          <a:stretch>
            <a:fillRect/>
          </a:stretch>
        </p:blipFill>
        <p:spPr>
          <a:xfrm>
            <a:off x="4219464" y="882398"/>
            <a:ext cx="6897793" cy="5121612"/>
          </a:xfrm>
          <a:prstGeom prst="rect">
            <a:avLst/>
          </a:prstGeom>
        </p:spPr>
      </p:pic>
    </p:spTree>
    <p:extLst>
      <p:ext uri="{BB962C8B-B14F-4D97-AF65-F5344CB8AC3E}">
        <p14:creationId xmlns:p14="http://schemas.microsoft.com/office/powerpoint/2010/main" val="57004162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5890DB48-571F-4555-8C4A-ADE03C0A6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B14A4-E73A-4A50-B4AF-BE40900574AF}"/>
              </a:ext>
            </a:extLst>
          </p:cNvPr>
          <p:cNvSpPr>
            <a:spLocks noGrp="1"/>
          </p:cNvSpPr>
          <p:nvPr>
            <p:ph type="title"/>
          </p:nvPr>
        </p:nvSpPr>
        <p:spPr>
          <a:xfrm>
            <a:off x="644884" y="1168400"/>
            <a:ext cx="3270624" cy="4521200"/>
          </a:xfrm>
        </p:spPr>
        <p:txBody>
          <a:bodyPr>
            <a:normAutofit/>
          </a:bodyPr>
          <a:lstStyle/>
          <a:p>
            <a:r>
              <a:rPr lang="en-US">
                <a:solidFill>
                  <a:schemeClr val="tx1"/>
                </a:solidFill>
              </a:rPr>
              <a:t>Results &amp; Conclusion</a:t>
            </a:r>
          </a:p>
        </p:txBody>
      </p:sp>
      <p:sp>
        <p:nvSpPr>
          <p:cNvPr id="25" name="Rectangle 9">
            <a:extLst>
              <a:ext uri="{FF2B5EF4-FFF2-40B4-BE49-F238E27FC236}">
                <a16:creationId xmlns:a16="http://schemas.microsoft.com/office/drawing/2014/main" id="{C0A3D0E9-F0EC-4889-8704-20D62BD71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568" y="0"/>
            <a:ext cx="7966432" cy="6858000"/>
          </a:xfrm>
          <a:prstGeom prst="rect">
            <a:avLst/>
          </a:prstGeom>
          <a:solidFill>
            <a:schemeClr val="accent1"/>
          </a:solidFill>
          <a:ln w="6350" cap="sq" cmpd="sng" algn="ctr">
            <a:noFill/>
            <a:prstDash val="solid"/>
            <a:miter lim="800000"/>
          </a:ln>
          <a:effectLst/>
        </p:spPr>
        <p:style>
          <a:lnRef idx="0">
            <a:scrgbClr r="0" g="0" b="0"/>
          </a:lnRef>
          <a:fillRef idx="1002">
            <a:schemeClr val="lt1"/>
          </a:fillRef>
          <a:effectRef idx="0">
            <a:scrgbClr r="0" g="0" b="0"/>
          </a:effectRef>
          <a:fontRef idx="major"/>
        </p:style>
      </p:sp>
      <p:sp>
        <p:nvSpPr>
          <p:cNvPr id="26" name="Rectangle 11">
            <a:extLst>
              <a:ext uri="{FF2B5EF4-FFF2-40B4-BE49-F238E27FC236}">
                <a16:creationId xmlns:a16="http://schemas.microsoft.com/office/drawing/2014/main" id="{F736D679-B037-43B8-A67C-D8D491F7A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0451" y="643468"/>
            <a:ext cx="6676665" cy="5571064"/>
          </a:xfrm>
          <a:prstGeom prst="rect">
            <a:avLst/>
          </a:prstGeom>
          <a:solidFill>
            <a:srgbClr val="FFFFFF"/>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D45DD412-4B8E-4F4E-8164-15667C4EA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520" y="726948"/>
            <a:ext cx="6510528" cy="540410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E72C49-BADD-47A4-A929-092D1EAF7134}"/>
              </a:ext>
            </a:extLst>
          </p:cNvPr>
          <p:cNvSpPr>
            <a:spLocks noGrp="1"/>
          </p:cNvSpPr>
          <p:nvPr>
            <p:ph idx="1"/>
          </p:nvPr>
        </p:nvSpPr>
        <p:spPr>
          <a:xfrm>
            <a:off x="5596986" y="1364328"/>
            <a:ext cx="5223595" cy="4123257"/>
          </a:xfrm>
        </p:spPr>
        <p:txBody>
          <a:bodyPr anchor="ctr">
            <a:normAutofit/>
          </a:bodyPr>
          <a:lstStyle/>
          <a:p>
            <a:pPr>
              <a:lnSpc>
                <a:spcPct val="100000"/>
              </a:lnSpc>
            </a:pPr>
            <a:r>
              <a:rPr lang="en-US" sz="1700">
                <a:solidFill>
                  <a:schemeClr val="tx1">
                    <a:lumMod val="85000"/>
                    <a:lumOff val="15000"/>
                  </a:schemeClr>
                </a:solidFill>
              </a:rPr>
              <a:t>In our sample of 2000 venues, we did find more than 10 coordinates that has no Bar (the most visited shop type according to sample) within four-kilometer sphere. And we did manage to get the neighborhoods’ names from foursquare database and pin down the two closest neighborhoods, ‘Bedford-Stuyvesant’, and ‘Turtle Bay’, into the map. Of course, it should not be forgotten that the data used above is almost 6-year old so further research might be needed. Anyways, the results according to the data in hand can be checked from the map and analysis above can be of use for future entrepreneurs.</a:t>
            </a:r>
          </a:p>
        </p:txBody>
      </p:sp>
    </p:spTree>
    <p:extLst>
      <p:ext uri="{BB962C8B-B14F-4D97-AF65-F5344CB8AC3E}">
        <p14:creationId xmlns:p14="http://schemas.microsoft.com/office/powerpoint/2010/main" val="2262563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{02C68F73-B49F-4F00-AC63-E1237C1B8399}tf56410444</Template>
  <TotalTime>0</TotalTime>
  <Words>483</Words>
  <Application>Microsoft Office PowerPoint</Application>
  <PresentationFormat>Widescreen</PresentationFormat>
  <Paragraphs>22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SavonVTI</vt:lpstr>
      <vt:lpstr>Best Location finder</vt:lpstr>
      <vt:lpstr>  Introduction</vt:lpstr>
      <vt:lpstr>Target Audience</vt:lpstr>
      <vt:lpstr>Data Section</vt:lpstr>
      <vt:lpstr>PowerPoint Presentation</vt:lpstr>
      <vt:lpstr>PowerPoint Presentation</vt:lpstr>
      <vt:lpstr>PowerPoint Presentation</vt:lpstr>
      <vt:lpstr>PowerPoint Presentation</vt:lpstr>
      <vt:lpstr>Results &amp; Conclusion</vt:lpstr>
      <vt:lpstr>    Thank you for reviewing this.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finder</dc:title>
  <dc:creator/>
  <cp:lastModifiedBy/>
  <cp:revision>97</cp:revision>
  <dcterms:created xsi:type="dcterms:W3CDTF">2020-03-06T17:06:03Z</dcterms:created>
  <dcterms:modified xsi:type="dcterms:W3CDTF">2020-03-06T17:52:34Z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