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4048" r:id="rId2"/>
  </p:sldMasterIdLst>
  <p:notesMasterIdLst>
    <p:notesMasterId r:id="rId24"/>
  </p:notesMasterIdLst>
  <p:handoutMasterIdLst>
    <p:handoutMasterId r:id="rId25"/>
  </p:handoutMasterIdLst>
  <p:sldIdLst>
    <p:sldId id="324" r:id="rId3"/>
    <p:sldId id="795" r:id="rId4"/>
    <p:sldId id="800" r:id="rId5"/>
    <p:sldId id="801" r:id="rId6"/>
    <p:sldId id="772" r:id="rId7"/>
    <p:sldId id="813" r:id="rId8"/>
    <p:sldId id="827" r:id="rId9"/>
    <p:sldId id="828" r:id="rId10"/>
    <p:sldId id="829" r:id="rId11"/>
    <p:sldId id="830" r:id="rId12"/>
    <p:sldId id="832" r:id="rId13"/>
    <p:sldId id="833" r:id="rId14"/>
    <p:sldId id="834" r:id="rId15"/>
    <p:sldId id="835" r:id="rId16"/>
    <p:sldId id="836" r:id="rId17"/>
    <p:sldId id="837" r:id="rId18"/>
    <p:sldId id="838" r:id="rId19"/>
    <p:sldId id="839" r:id="rId20"/>
    <p:sldId id="826" r:id="rId21"/>
    <p:sldId id="840" r:id="rId22"/>
    <p:sldId id="797"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8648"/>
    <a:srgbClr val="009900"/>
    <a:srgbClr val="006600"/>
    <a:srgbClr val="001848"/>
    <a:srgbClr val="000066"/>
    <a:srgbClr val="FF0000"/>
    <a:srgbClr val="3333FF"/>
    <a:srgbClr val="FF00FF"/>
    <a:srgbClr val="F610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42" autoAdjust="0"/>
    <p:restoredTop sz="93728" autoAdjust="0"/>
  </p:normalViewPr>
  <p:slideViewPr>
    <p:cSldViewPr>
      <p:cViewPr varScale="1">
        <p:scale>
          <a:sx n="77" d="100"/>
          <a:sy n="77" d="100"/>
        </p:scale>
        <p:origin x="1661" y="67"/>
      </p:cViewPr>
      <p:guideLst>
        <p:guide orient="horz" pos="2160"/>
        <p:guide pos="2880"/>
      </p:guideLst>
    </p:cSldViewPr>
  </p:slideViewPr>
  <p:outlineViewPr>
    <p:cViewPr>
      <p:scale>
        <a:sx n="33" d="100"/>
        <a:sy n="33" d="100"/>
      </p:scale>
      <p:origin x="0" y="2166"/>
    </p:cViewPr>
  </p:outlineViewPr>
  <p:notesTextViewPr>
    <p:cViewPr>
      <p:scale>
        <a:sx n="100" d="100"/>
        <a:sy n="100" d="100"/>
      </p:scale>
      <p:origin x="0" y="0"/>
    </p:cViewPr>
  </p:notesTextViewPr>
  <p:sorterViewPr>
    <p:cViewPr>
      <p:scale>
        <a:sx n="100" d="100"/>
        <a:sy n="100" d="100"/>
      </p:scale>
      <p:origin x="0" y="-451"/>
    </p:cViewPr>
  </p:sorterViewPr>
  <p:notesViewPr>
    <p:cSldViewPr>
      <p:cViewPr varScale="1">
        <p:scale>
          <a:sx n="55" d="100"/>
          <a:sy n="55" d="100"/>
        </p:scale>
        <p:origin x="-28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026021-772A-482D-9CCA-BAA73A96282F}" type="datetimeFigureOut">
              <a:rPr lang="en-US" smtClean="0"/>
              <a:pPr/>
              <a:t>5/21/2023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8B5F1E-2B57-4BE6-8548-E73A13A505EB}"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2DA821C-DA88-45D3-BCB8-7D633D10B804}" type="datetimeFigureOut">
              <a:rPr lang="en-IN"/>
              <a:pPr>
                <a:defRPr/>
              </a:pPr>
              <a:t>21-05-2023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772904F-0523-4FC1-B30D-78F3FD905A3A}" type="slidenum">
              <a:rPr lang="en-IN"/>
              <a:pPr>
                <a:defRPr/>
              </a:pPr>
              <a:t>‹#›</a:t>
            </a:fld>
            <a:endParaRPr lang="en-I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772904F-0523-4FC1-B30D-78F3FD905A3A}" type="slidenum">
              <a:rPr lang="en-IN" smtClean="0"/>
              <a:pPr>
                <a:defRPr/>
              </a:pPr>
              <a:t>5</a:t>
            </a:fld>
            <a:endParaRPr lang="en-IN"/>
          </a:p>
        </p:txBody>
      </p:sp>
      <p:sp>
        <p:nvSpPr>
          <p:cNvPr id="5" name="Footer Placeholder 4"/>
          <p:cNvSpPr>
            <a:spLocks noGrp="1"/>
          </p:cNvSpPr>
          <p:nvPr>
            <p:ph type="ftr" sz="quarter" idx="11"/>
          </p:nvPr>
        </p:nvSpPr>
        <p:spPr/>
        <p:txBody>
          <a:bodyPr/>
          <a:lstStyle/>
          <a:p>
            <a:pPr>
              <a:defRPr/>
            </a:pPr>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7-Jan-18</a:t>
            </a:r>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en-US"/>
              <a:t>MEL ZG621      VLSI Design</a:t>
            </a:r>
            <a:endParaRPr lang="en-IN"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673E88A-2C4D-4C18-8CFE-1706BBCE9A44}" type="slidenum">
              <a:rPr lang="en-IN"/>
              <a:pPr>
                <a:defRPr/>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7-Jan-18</a:t>
            </a:r>
          </a:p>
        </p:txBody>
      </p:sp>
      <p:sp>
        <p:nvSpPr>
          <p:cNvPr id="8" name="Footer Placeholder 7"/>
          <p:cNvSpPr>
            <a:spLocks noGrp="1"/>
          </p:cNvSpPr>
          <p:nvPr>
            <p:ph type="ftr" sz="quarter" idx="11"/>
          </p:nvPr>
        </p:nvSpPr>
        <p:spPr/>
        <p:txBody>
          <a:bodyPr/>
          <a:lstStyle/>
          <a:p>
            <a:r>
              <a:rPr lang="en-US"/>
              <a:t>MEL ZG621      VLSI Design</a:t>
            </a:r>
          </a:p>
        </p:txBody>
      </p:sp>
      <p:sp>
        <p:nvSpPr>
          <p:cNvPr id="9" name="Slide Number Placeholder 8"/>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7-Jan-18</a:t>
            </a:r>
          </a:p>
        </p:txBody>
      </p:sp>
      <p:sp>
        <p:nvSpPr>
          <p:cNvPr id="4" name="Footer Placeholder 3"/>
          <p:cNvSpPr>
            <a:spLocks noGrp="1"/>
          </p:cNvSpPr>
          <p:nvPr>
            <p:ph type="ftr" sz="quarter" idx="11"/>
          </p:nvPr>
        </p:nvSpPr>
        <p:spPr/>
        <p:txBody>
          <a:bodyPr/>
          <a:lstStyle/>
          <a:p>
            <a:r>
              <a:rPr lang="en-US"/>
              <a:t>MEL ZG621      VLSI Design</a:t>
            </a:r>
          </a:p>
        </p:txBody>
      </p:sp>
      <p:sp>
        <p:nvSpPr>
          <p:cNvPr id="5" name="Slide Number Placeholder 4"/>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7-Jan-18</a:t>
            </a:r>
          </a:p>
        </p:txBody>
      </p:sp>
      <p:sp>
        <p:nvSpPr>
          <p:cNvPr id="3" name="Footer Placeholder 2"/>
          <p:cNvSpPr>
            <a:spLocks noGrp="1"/>
          </p:cNvSpPr>
          <p:nvPr>
            <p:ph type="ftr" sz="quarter" idx="11"/>
          </p:nvPr>
        </p:nvSpPr>
        <p:spPr/>
        <p:txBody>
          <a:bodyPr/>
          <a:lstStyle/>
          <a:p>
            <a:r>
              <a:rPr lang="en-US"/>
              <a:t>MEL ZG621      VLSI Design</a:t>
            </a:r>
          </a:p>
        </p:txBody>
      </p:sp>
      <p:sp>
        <p:nvSpPr>
          <p:cNvPr id="4" name="Slide Number Placeholder 3"/>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7-Jan-18</a:t>
            </a:r>
          </a:p>
        </p:txBody>
      </p:sp>
      <p:sp>
        <p:nvSpPr>
          <p:cNvPr id="6" name="Footer Placeholder 5"/>
          <p:cNvSpPr>
            <a:spLocks noGrp="1"/>
          </p:cNvSpPr>
          <p:nvPr>
            <p:ph type="ftr" sz="quarter" idx="11"/>
          </p:nvPr>
        </p:nvSpPr>
        <p:spPr/>
        <p:txBody>
          <a:bodyPr/>
          <a:lstStyle/>
          <a:p>
            <a:r>
              <a:rPr lang="en-US"/>
              <a:t>MEL ZG621      VLSI Design</a:t>
            </a:r>
          </a:p>
        </p:txBody>
      </p:sp>
      <p:sp>
        <p:nvSpPr>
          <p:cNvPr id="7" name="Slide Number Placeholder 6"/>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7-Jan-18</a:t>
            </a:r>
          </a:p>
        </p:txBody>
      </p:sp>
      <p:sp>
        <p:nvSpPr>
          <p:cNvPr id="6" name="Footer Placeholder 5"/>
          <p:cNvSpPr>
            <a:spLocks noGrp="1"/>
          </p:cNvSpPr>
          <p:nvPr>
            <p:ph type="ftr" sz="quarter" idx="11"/>
          </p:nvPr>
        </p:nvSpPr>
        <p:spPr/>
        <p:txBody>
          <a:bodyPr/>
          <a:lstStyle/>
          <a:p>
            <a:r>
              <a:rPr lang="en-US"/>
              <a:t>MEL ZG621      VLSI Design</a:t>
            </a:r>
          </a:p>
        </p:txBody>
      </p:sp>
      <p:sp>
        <p:nvSpPr>
          <p:cNvPr id="7" name="Slide Number Placeholder 6"/>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 name="Picture 8" descr="BITS_university_logo_whitevert.png"/>
          <p:cNvPicPr>
            <a:picLocks noChangeAspect="1"/>
          </p:cNvPicPr>
          <p:nvPr userDrawn="1"/>
        </p:nvPicPr>
        <p:blipFill>
          <a:blip r:embed="rId3" cstate="print"/>
          <a:srcRect t="2" b="28592"/>
          <a:stretch>
            <a:fillRect/>
          </a:stretch>
        </p:blipFill>
        <p:spPr bwMode="auto">
          <a:xfrm>
            <a:off x="76200" y="3352800"/>
            <a:ext cx="2057400" cy="1979613"/>
          </a:xfrm>
          <a:prstGeom prst="rect">
            <a:avLst/>
          </a:prstGeom>
          <a:noFill/>
          <a:ln w="9525">
            <a:noFill/>
            <a:miter lim="800000"/>
            <a:headEnd/>
            <a:tailEnd/>
          </a:ln>
        </p:spPr>
      </p:pic>
      <p:sp>
        <p:nvSpPr>
          <p:cNvPr id="8" name="TextBox 7"/>
          <p:cNvSpPr txBox="1"/>
          <p:nvPr userDrawn="1"/>
        </p:nvSpPr>
        <p:spPr>
          <a:xfrm>
            <a:off x="-76200" y="5257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p:nvPr userDrawn="1"/>
        </p:nvSpPr>
        <p:spPr>
          <a:xfrm>
            <a:off x="152400" y="5667375"/>
            <a:ext cx="1905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Dubai Campus</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Vertical Tex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4" name="Group 13"/>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1"/>
          </p:nvPr>
        </p:nvSpPr>
        <p:spPr>
          <a:xfrm>
            <a:off x="0" y="6496441"/>
            <a:ext cx="2133600" cy="365125"/>
          </a:xfrm>
        </p:spPr>
        <p:txBody>
          <a:bodyPr/>
          <a:lstStyle>
            <a:lvl1pPr algn="l">
              <a:defRPr sz="1200" smtClean="0">
                <a:solidFill>
                  <a:srgbClr val="FF0000"/>
                </a:solidFill>
                <a:latin typeface="Arial" pitchFamily="34" charset="0"/>
                <a:cs typeface="Arial" pitchFamily="34" charset="0"/>
              </a:defRPr>
            </a:lvl1pPr>
          </a:lstStyle>
          <a:p>
            <a:pPr>
              <a:defRPr/>
            </a:pPr>
            <a:r>
              <a:rPr lang="en-US"/>
              <a:t>IMTRONICS_2021</a:t>
            </a:r>
            <a:endParaRPr lang="en-US" dirty="0"/>
          </a:p>
        </p:txBody>
      </p:sp>
      <p:sp>
        <p:nvSpPr>
          <p:cNvPr id="15" name="Slide Number Placeholder 5"/>
          <p:cNvSpPr>
            <a:spLocks noGrp="1"/>
          </p:cNvSpPr>
          <p:nvPr>
            <p:ph type="sldNum" sz="quarter" idx="12"/>
          </p:nvPr>
        </p:nvSpPr>
        <p:spPr>
          <a:xfrm>
            <a:off x="7668344" y="6492875"/>
            <a:ext cx="1269504" cy="365125"/>
          </a:xfrm>
          <a:prstGeom prst="rect">
            <a:avLst/>
          </a:prstGeom>
        </p:spPr>
        <p:txBody>
          <a:bodyPr/>
          <a:lstStyle>
            <a:lvl1pPr algn="r">
              <a:defRPr sz="1200" dirty="0" smtClean="0">
                <a:solidFill>
                  <a:srgbClr val="FF0000"/>
                </a:solidFill>
                <a:latin typeface="Arial" pitchFamily="34" charset="0"/>
                <a:cs typeface="Arial" pitchFamily="34" charset="0"/>
              </a:defRPr>
            </a:lvl1pPr>
          </a:lstStyle>
          <a:p>
            <a:pPr>
              <a:defRPr/>
            </a:pPr>
            <a:r>
              <a:rPr lang="en-US" dirty="0"/>
              <a:t>Slide No.</a:t>
            </a:r>
            <a:fld id="{309B52BF-4C69-45B7-A57D-859EC3D30203}" type="slidenum">
              <a:rPr lang="en-US"/>
              <a:pPr>
                <a:defRPr/>
              </a:pPr>
              <a:t>‹#›</a:t>
            </a:fld>
            <a:endParaRPr lang="en-US" dirty="0"/>
          </a:p>
        </p:txBody>
      </p:sp>
      <p:sp>
        <p:nvSpPr>
          <p:cNvPr id="16" name="Footer Placeholder 4"/>
          <p:cNvSpPr>
            <a:spLocks noGrp="1"/>
          </p:cNvSpPr>
          <p:nvPr>
            <p:ph type="ftr" sz="quarter" idx="13"/>
          </p:nvPr>
        </p:nvSpPr>
        <p:spPr>
          <a:xfrm>
            <a:off x="2627784" y="6492875"/>
            <a:ext cx="4952256" cy="365125"/>
          </a:xfrm>
          <a:prstGeom prst="rect">
            <a:avLst/>
          </a:prstGeom>
        </p:spPr>
        <p:txBody>
          <a:bodyPr/>
          <a:lstStyle>
            <a:lvl1pPr algn="ctr">
              <a:defRPr sz="1200" dirty="0" smtClean="0">
                <a:solidFill>
                  <a:srgbClr val="FF0000"/>
                </a:solidFill>
                <a:latin typeface="Arial" pitchFamily="34" charset="0"/>
                <a:cs typeface="Arial" pitchFamily="34" charset="0"/>
              </a:defRPr>
            </a:lvl1pPr>
          </a:lstStyle>
          <a:p>
            <a:pPr>
              <a:defRPr/>
            </a:pPr>
            <a:r>
              <a:rPr lang="en-US"/>
              <a:t>MEL ZG621      VLSI Design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27A6-E2B9-4C63-91E4-7B58CA3773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1B957-0F3E-43B9-A57C-84BDCD049F21}"/>
              </a:ext>
            </a:extLst>
          </p:cNvPr>
          <p:cNvSpPr>
            <a:spLocks noGrp="1"/>
          </p:cNvSpPr>
          <p:nvPr>
            <p:ph type="dt" sz="half" idx="10"/>
          </p:nvPr>
        </p:nvSpPr>
        <p:spPr/>
        <p:txBody>
          <a:bodyPr/>
          <a:lstStyle/>
          <a:p>
            <a:pPr>
              <a:defRPr/>
            </a:pPr>
            <a:r>
              <a:rPr lang="en-US"/>
              <a:t>7-Jan-18</a:t>
            </a:r>
            <a:endParaRPr lang="en-IN"/>
          </a:p>
        </p:txBody>
      </p:sp>
      <p:sp>
        <p:nvSpPr>
          <p:cNvPr id="4" name="Footer Placeholder 3">
            <a:extLst>
              <a:ext uri="{FF2B5EF4-FFF2-40B4-BE49-F238E27FC236}">
                <a16:creationId xmlns:a16="http://schemas.microsoft.com/office/drawing/2014/main" id="{396C414B-29E4-498B-B2DA-FE2F58F77E62}"/>
              </a:ext>
            </a:extLst>
          </p:cNvPr>
          <p:cNvSpPr>
            <a:spLocks noGrp="1"/>
          </p:cNvSpPr>
          <p:nvPr>
            <p:ph type="ftr" sz="quarter" idx="11"/>
          </p:nvPr>
        </p:nvSpPr>
        <p:spPr/>
        <p:txBody>
          <a:bodyPr/>
          <a:lstStyle/>
          <a:p>
            <a:pPr>
              <a:defRPr/>
            </a:pPr>
            <a:r>
              <a:rPr lang="en-US"/>
              <a:t>MEL ZG621      VLSI Design</a:t>
            </a:r>
            <a:endParaRPr lang="en-US" dirty="0"/>
          </a:p>
        </p:txBody>
      </p:sp>
    </p:spTree>
    <p:extLst>
      <p:ext uri="{BB962C8B-B14F-4D97-AF65-F5344CB8AC3E}">
        <p14:creationId xmlns:p14="http://schemas.microsoft.com/office/powerpoint/2010/main" val="59038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grpSp>
        <p:nvGrpSpPr>
          <p:cNvPr id="2" name="Group 6"/>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4" name="Group 13"/>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1"/>
          </p:nvPr>
        </p:nvSpPr>
        <p:spPr>
          <a:xfrm>
            <a:off x="467544" y="6492875"/>
            <a:ext cx="2133600" cy="365125"/>
          </a:xfrm>
        </p:spPr>
        <p:txBody>
          <a:bodyPr/>
          <a:lstStyle>
            <a:lvl1pPr algn="l">
              <a:defRPr sz="1200" smtClean="0">
                <a:solidFill>
                  <a:srgbClr val="FF0000"/>
                </a:solidFill>
                <a:latin typeface="Arial" pitchFamily="34" charset="0"/>
                <a:cs typeface="Arial" pitchFamily="34" charset="0"/>
              </a:defRPr>
            </a:lvl1pPr>
          </a:lstStyle>
          <a:p>
            <a:pPr>
              <a:defRPr/>
            </a:pPr>
            <a:r>
              <a:rPr lang="en-US"/>
              <a:t>7-Jan-18</a:t>
            </a:r>
            <a:endParaRPr lang="en-US" dirty="0"/>
          </a:p>
        </p:txBody>
      </p:sp>
      <p:sp>
        <p:nvSpPr>
          <p:cNvPr id="15" name="Slide Number Placeholder 5"/>
          <p:cNvSpPr>
            <a:spLocks noGrp="1"/>
          </p:cNvSpPr>
          <p:nvPr>
            <p:ph type="sldNum" sz="quarter" idx="12"/>
          </p:nvPr>
        </p:nvSpPr>
        <p:spPr>
          <a:xfrm>
            <a:off x="7668344" y="6492875"/>
            <a:ext cx="1269504" cy="365125"/>
          </a:xfrm>
          <a:prstGeom prst="rect">
            <a:avLst/>
          </a:prstGeom>
        </p:spPr>
        <p:txBody>
          <a:bodyPr/>
          <a:lstStyle>
            <a:lvl1pPr algn="r">
              <a:defRPr sz="1200" dirty="0" smtClean="0">
                <a:solidFill>
                  <a:srgbClr val="FF0000"/>
                </a:solidFill>
                <a:latin typeface="Arial" pitchFamily="34" charset="0"/>
                <a:cs typeface="Arial" pitchFamily="34" charset="0"/>
              </a:defRPr>
            </a:lvl1pPr>
          </a:lstStyle>
          <a:p>
            <a:pPr>
              <a:defRPr/>
            </a:pPr>
            <a:r>
              <a:rPr lang="en-US" dirty="0"/>
              <a:t>Slide No.</a:t>
            </a:r>
            <a:fld id="{309B52BF-4C69-45B7-A57D-859EC3D30203}" type="slidenum">
              <a:rPr lang="en-US"/>
              <a:pPr>
                <a:defRPr/>
              </a:pPr>
              <a:t>‹#›</a:t>
            </a:fld>
            <a:endParaRPr lang="en-US" dirty="0"/>
          </a:p>
        </p:txBody>
      </p:sp>
      <p:sp>
        <p:nvSpPr>
          <p:cNvPr id="16" name="Footer Placeholder 4"/>
          <p:cNvSpPr>
            <a:spLocks noGrp="1"/>
          </p:cNvSpPr>
          <p:nvPr>
            <p:ph type="ftr" sz="quarter" idx="13"/>
          </p:nvPr>
        </p:nvSpPr>
        <p:spPr>
          <a:xfrm>
            <a:off x="2627784" y="6492875"/>
            <a:ext cx="4952256" cy="365125"/>
          </a:xfrm>
          <a:prstGeom prst="rect">
            <a:avLst/>
          </a:prstGeom>
        </p:spPr>
        <p:txBody>
          <a:bodyPr/>
          <a:lstStyle>
            <a:lvl1pPr algn="ctr">
              <a:defRPr sz="1200" dirty="0" smtClean="0">
                <a:solidFill>
                  <a:srgbClr val="FF0000"/>
                </a:solidFill>
                <a:latin typeface="Arial" pitchFamily="34" charset="0"/>
                <a:cs typeface="Arial" pitchFamily="34" charset="0"/>
              </a:defRPr>
            </a:lvl1pPr>
          </a:lstStyle>
          <a:p>
            <a:pPr>
              <a:defRPr/>
            </a:pPr>
            <a:r>
              <a:rPr lang="en-US"/>
              <a:t>MEL ZG621      VLSI Design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7-Jan-18</a:t>
            </a:r>
          </a:p>
        </p:txBody>
      </p:sp>
      <p:sp>
        <p:nvSpPr>
          <p:cNvPr id="5" name="Footer Placeholder 4"/>
          <p:cNvSpPr>
            <a:spLocks noGrp="1"/>
          </p:cNvSpPr>
          <p:nvPr>
            <p:ph type="ftr" sz="quarter" idx="11"/>
          </p:nvPr>
        </p:nvSpPr>
        <p:spPr/>
        <p:txBody>
          <a:bodyPr/>
          <a:lstStyle/>
          <a:p>
            <a:r>
              <a:rPr lang="en-US"/>
              <a:t>MEL ZG621      VLSI Design</a:t>
            </a:r>
          </a:p>
        </p:txBody>
      </p:sp>
      <p:sp>
        <p:nvSpPr>
          <p:cNvPr id="6" name="Slide Number Placeholder 5"/>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7-Jan-18</a:t>
            </a:r>
          </a:p>
        </p:txBody>
      </p:sp>
      <p:sp>
        <p:nvSpPr>
          <p:cNvPr id="6" name="Footer Placeholder 5"/>
          <p:cNvSpPr>
            <a:spLocks noGrp="1"/>
          </p:cNvSpPr>
          <p:nvPr>
            <p:ph type="ftr" sz="quarter" idx="11"/>
          </p:nvPr>
        </p:nvSpPr>
        <p:spPr/>
        <p:txBody>
          <a:bodyPr/>
          <a:lstStyle/>
          <a:p>
            <a:r>
              <a:rPr lang="en-US"/>
              <a:t>MEL ZG621      VLSI Design</a:t>
            </a:r>
          </a:p>
        </p:txBody>
      </p:sp>
      <p:sp>
        <p:nvSpPr>
          <p:cNvPr id="7" name="Slide Number Placeholder 6"/>
          <p:cNvSpPr>
            <a:spLocks noGrp="1"/>
          </p:cNvSpPr>
          <p:nvPr>
            <p:ph type="sldNum" sz="quarter" idx="12"/>
          </p:nvPr>
        </p:nvSpPr>
        <p:spPr/>
        <p:txBody>
          <a:bodyPr/>
          <a:lstStyle/>
          <a:p>
            <a:fld id="{0C78693E-C050-4C2F-B4C9-827DE921CA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IN" dirty="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11560" y="6492875"/>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7-Jan-18</a:t>
            </a:r>
            <a:endParaRPr lang="en-IN"/>
          </a:p>
        </p:txBody>
      </p:sp>
      <p:sp>
        <p:nvSpPr>
          <p:cNvPr id="5" name="Footer Placeholder 4"/>
          <p:cNvSpPr>
            <a:spLocks noGrp="1"/>
          </p:cNvSpPr>
          <p:nvPr>
            <p:ph type="ftr" sz="quarter" idx="3"/>
          </p:nvPr>
        </p:nvSpPr>
        <p:spPr>
          <a:xfrm>
            <a:off x="2915816" y="6492875"/>
            <a:ext cx="4952256" cy="365125"/>
          </a:xfrm>
          <a:prstGeom prst="rect">
            <a:avLst/>
          </a:prstGeom>
        </p:spPr>
        <p:txBody>
          <a:bodyPr/>
          <a:lstStyle>
            <a:lvl1pPr algn="ctr">
              <a:defRPr sz="1200" dirty="0" smtClean="0">
                <a:solidFill>
                  <a:srgbClr val="FF0000"/>
                </a:solidFill>
                <a:latin typeface="Arial" pitchFamily="34" charset="0"/>
                <a:cs typeface="Arial" pitchFamily="34" charset="0"/>
              </a:defRPr>
            </a:lvl1pPr>
          </a:lstStyle>
          <a:p>
            <a:pPr>
              <a:defRPr/>
            </a:pPr>
            <a:r>
              <a:rPr lang="en-US"/>
              <a:t>MEL ZG621      VLSI Design</a:t>
            </a:r>
            <a:endParaRPr lang="en-US" dirty="0"/>
          </a:p>
        </p:txBody>
      </p:sp>
    </p:spTree>
  </p:cSld>
  <p:clrMap bg1="lt1" tx1="dk1" bg2="lt2" tx2="dk2" accent1="accent1" accent2="accent2" accent3="accent3" accent4="accent4" accent5="accent5" accent6="accent6" hlink="hlink" folHlink="folHlink"/>
  <p:sldLayoutIdLst>
    <p:sldLayoutId id="2147484035" r:id="rId1"/>
    <p:sldLayoutId id="2147484044" r:id="rId2"/>
    <p:sldLayoutId id="2147484047" r:id="rId3"/>
    <p:sldLayoutId id="2147484061" r:id="rId4"/>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7-Jan-18</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MEL ZG621      VLSI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8693E-C050-4C2F-B4C9-827DE921CA8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60"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1691680" y="3501008"/>
            <a:ext cx="7056784" cy="2808312"/>
          </a:xfrm>
        </p:spPr>
        <p:txBody>
          <a:bodyPr/>
          <a:lstStyle/>
          <a:p>
            <a:pPr algn="ctr"/>
            <a:br>
              <a:rPr lang="en-US" sz="2800" b="1" i="0" dirty="0">
                <a:solidFill>
                  <a:srgbClr val="FFFF00"/>
                </a:solidFill>
                <a:effectLst/>
                <a:latin typeface="Arial" panose="020B0604020202020204" pitchFamily="34" charset="0"/>
                <a:cs typeface="Arial" panose="020B0604020202020204" pitchFamily="34" charset="0"/>
              </a:rPr>
            </a:br>
            <a:br>
              <a:rPr lang="en-US" sz="2800" b="1" i="0" dirty="0">
                <a:solidFill>
                  <a:srgbClr val="FFFF00"/>
                </a:solidFill>
                <a:effectLst/>
                <a:latin typeface="Arial" panose="020B0604020202020204" pitchFamily="34" charset="0"/>
                <a:cs typeface="Arial" panose="020B0604020202020204" pitchFamily="34" charset="0"/>
              </a:rPr>
            </a:br>
            <a:br>
              <a:rPr lang="en-US" sz="2800" b="1" i="0" dirty="0">
                <a:solidFill>
                  <a:srgbClr val="FFFF00"/>
                </a:solidFill>
                <a:effectLst/>
                <a:latin typeface="Arial" panose="020B0604020202020204" pitchFamily="34" charset="0"/>
                <a:cs typeface="Arial" panose="020B0604020202020204" pitchFamily="34" charset="0"/>
              </a:rPr>
            </a:br>
            <a:r>
              <a:rPr lang="en-US" sz="1800" b="1" dirty="0">
                <a:solidFill>
                  <a:srgbClr val="FFFF00"/>
                </a:solidFill>
                <a:effectLst/>
                <a:latin typeface="Times New Roman" panose="02020603050405020304" pitchFamily="18" charset="0"/>
                <a:ea typeface="Times New Roman" panose="02020603050405020304" pitchFamily="18" charset="0"/>
              </a:rPr>
              <a:t>MACHINE LEARNING AND SENTIMENT BASED </a:t>
            </a:r>
            <a:br>
              <a:rPr lang="en-US" sz="1800" b="1" dirty="0">
                <a:solidFill>
                  <a:srgbClr val="FFFF00"/>
                </a:solidFill>
                <a:effectLst/>
                <a:latin typeface="Times New Roman" panose="02020603050405020304" pitchFamily="18" charset="0"/>
                <a:ea typeface="Times New Roman" panose="02020603050405020304" pitchFamily="18" charset="0"/>
              </a:rPr>
            </a:br>
            <a:r>
              <a:rPr lang="en-US" sz="1800" b="1" dirty="0">
                <a:solidFill>
                  <a:srgbClr val="FFFF00"/>
                </a:solidFill>
                <a:effectLst/>
                <a:latin typeface="Times New Roman" panose="02020603050405020304" pitchFamily="18" charset="0"/>
                <a:ea typeface="Times New Roman" panose="02020603050405020304" pitchFamily="18" charset="0"/>
              </a:rPr>
              <a:t>INVESTMENT ANALYSIS</a:t>
            </a:r>
            <a:br>
              <a:rPr lang="en-US" sz="2800" b="1" dirty="0">
                <a:solidFill>
                  <a:srgbClr val="FFFF00"/>
                </a:solidFill>
                <a:effectLst/>
                <a:latin typeface="Arial" panose="020B0604020202020204" pitchFamily="34" charset="0"/>
                <a:ea typeface="Times New Roman" panose="02020603050405020304" pitchFamily="18" charset="0"/>
                <a:cs typeface="Arial" panose="020B0604020202020204" pitchFamily="34" charset="0"/>
              </a:rPr>
            </a:br>
            <a:r>
              <a:rPr lang="en-US" sz="1800" b="1" dirty="0">
                <a:solidFill>
                  <a:srgbClr val="009900"/>
                </a:solidFill>
                <a:effectLst/>
                <a:latin typeface="Times New Roman" panose="02020603050405020304" pitchFamily="18" charset="0"/>
                <a:ea typeface="Times New Roman" panose="02020603050405020304" pitchFamily="18" charset="0"/>
                <a:cs typeface="Times New Roman" panose="02020603050405020304" pitchFamily="18" charset="0"/>
              </a:rPr>
              <a:t>Presented </a:t>
            </a:r>
            <a:r>
              <a:rPr lang="en-US" sz="1800" b="1" dirty="0">
                <a:solidFill>
                  <a:srgbClr val="009900"/>
                </a:solidFill>
                <a:latin typeface="Times New Roman" panose="02020603050405020304" pitchFamily="18" charset="0"/>
                <a:cs typeface="Times New Roman" panose="02020603050405020304" pitchFamily="18" charset="0"/>
              </a:rPr>
              <a:t>By</a:t>
            </a:r>
            <a:br>
              <a:rPr lang="en-US" sz="1800" b="1" dirty="0">
                <a:solidFill>
                  <a:srgbClr val="009900"/>
                </a:solidFill>
                <a:latin typeface="Times New Roman" panose="02020603050405020304" pitchFamily="18" charset="0"/>
                <a:cs typeface="Times New Roman" panose="02020603050405020304" pitchFamily="18" charset="0"/>
              </a:rPr>
            </a:br>
            <a:r>
              <a:rPr lang="en-US" sz="1800" b="1" dirty="0">
                <a:solidFill>
                  <a:srgbClr val="009900"/>
                </a:solidFill>
                <a:latin typeface="Times New Roman" panose="02020603050405020304" pitchFamily="18" charset="0"/>
                <a:cs typeface="Times New Roman" panose="02020603050405020304" pitchFamily="18" charset="0"/>
              </a:rPr>
              <a:t>  Neelesh Nagpal</a:t>
            </a:r>
            <a:br>
              <a:rPr lang="en-US" sz="1600" b="1" dirty="0"/>
            </a:br>
            <a:br>
              <a:rPr lang="en-US" sz="3200" dirty="0">
                <a:solidFill>
                  <a:schemeClr val="accent1">
                    <a:lumMod val="20000"/>
                    <a:lumOff val="80000"/>
                  </a:schemeClr>
                </a:solidFill>
                <a:latin typeface="Arial Rounded MT Bold" panose="020F0704030504030204" pitchFamily="34" charset="0"/>
              </a:rPr>
            </a:br>
            <a:br>
              <a:rPr lang="en-US" sz="3200" b="1" dirty="0">
                <a:solidFill>
                  <a:srgbClr val="F610CA"/>
                </a:solidFill>
              </a:rPr>
            </a:br>
            <a:br>
              <a:rPr lang="en-US" sz="3200" dirty="0">
                <a:solidFill>
                  <a:srgbClr val="F610CA"/>
                </a:solidFill>
              </a:rPr>
            </a:b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E477EA5A-0C10-9068-A0A4-80D903270E40}"/>
              </a:ext>
            </a:extLst>
          </p:cNvPr>
          <p:cNvSpPr>
            <a:spLocks noGrp="1"/>
          </p:cNvSpPr>
          <p:nvPr>
            <p:ph type="body" orient="vert" idx="1"/>
          </p:nvPr>
        </p:nvSpPr>
        <p:spPr>
          <a:xfrm rot="16200000">
            <a:off x="2123731" y="-243409"/>
            <a:ext cx="4752526" cy="8352929"/>
          </a:xfrm>
        </p:spPr>
        <p:txBody>
          <a:bodyPr/>
          <a:lstStyle/>
          <a:p>
            <a:pPr>
              <a:buFont typeface="Wingdings" panose="05000000000000000000" pitchFamily="2" charset="2"/>
              <a:buChar char="Ø"/>
            </a:pPr>
            <a:r>
              <a:rPr lang="en-US" sz="1800" dirty="0">
                <a:solidFill>
                  <a:schemeClr val="accent1"/>
                </a:solidFill>
                <a:latin typeface="Verdana" panose="020B0604030504040204" pitchFamily="34" charset="0"/>
                <a:ea typeface="Verdana" panose="020B0604030504040204" pitchFamily="34" charset="0"/>
              </a:rPr>
              <a:t>CORRELATION MATRIX TO DEFINE RELATIONS BETWEEN STOCK PERFORMANCES.</a:t>
            </a:r>
          </a:p>
          <a:p>
            <a:pPr>
              <a:buFont typeface="Wingdings" panose="05000000000000000000" pitchFamily="2" charset="2"/>
              <a:buChar char="Ø"/>
            </a:pPr>
            <a:r>
              <a:rPr lang="en-US" sz="1800" dirty="0">
                <a:solidFill>
                  <a:schemeClr val="accent1"/>
                </a:solidFill>
                <a:latin typeface="Verdana" panose="020B0604030504040204" pitchFamily="34" charset="0"/>
                <a:ea typeface="Verdana" panose="020B0604030504040204" pitchFamily="34" charset="0"/>
              </a:rPr>
              <a:t>MOSTLY UNRELATED. BUT HIGH CORRELATION BETWEEN MGM AND BOEING.(HOTEL AND TRAVEL INDUSTRIES ARE INTER-RELATED).</a:t>
            </a:r>
          </a:p>
          <a:p>
            <a:pPr>
              <a:buFont typeface="Wingdings" panose="05000000000000000000" pitchFamily="2" charset="2"/>
              <a:buChar char="Ø"/>
            </a:pPr>
            <a:endParaRPr lang="en-US" sz="1800" dirty="0">
              <a:solidFill>
                <a:schemeClr val="accent1"/>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469B188D-B256-8480-F70C-CA554B3DBAEC}"/>
              </a:ext>
            </a:extLst>
          </p:cNvPr>
          <p:cNvSpPr txBox="1"/>
          <p:nvPr/>
        </p:nvSpPr>
        <p:spPr>
          <a:xfrm>
            <a:off x="2245972" y="660535"/>
            <a:ext cx="5638396" cy="1138773"/>
          </a:xfrm>
          <a:prstGeom prst="rect">
            <a:avLst/>
          </a:prstGeom>
          <a:noFill/>
        </p:spPr>
        <p:txBody>
          <a:bodyPr wrap="squar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DATA VISUALIZATION</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pic>
        <p:nvPicPr>
          <p:cNvPr id="3" name="Picture 2" descr="Chart&#10;&#10;Description automatically generated">
            <a:extLst>
              <a:ext uri="{FF2B5EF4-FFF2-40B4-BE49-F238E27FC236}">
                <a16:creationId xmlns:a16="http://schemas.microsoft.com/office/drawing/2014/main" id="{C9FE8B42-9C85-1C5A-CA23-C9A3A4F24220}"/>
              </a:ext>
            </a:extLst>
          </p:cNvPr>
          <p:cNvPicPr>
            <a:picLocks noChangeAspect="1"/>
          </p:cNvPicPr>
          <p:nvPr/>
        </p:nvPicPr>
        <p:blipFill>
          <a:blip r:embed="rId2"/>
          <a:stretch>
            <a:fillRect/>
          </a:stretch>
        </p:blipFill>
        <p:spPr>
          <a:xfrm>
            <a:off x="2933382" y="2823710"/>
            <a:ext cx="3525786" cy="3629626"/>
          </a:xfrm>
          <a:prstGeom prst="rect">
            <a:avLst/>
          </a:prstGeom>
        </p:spPr>
      </p:pic>
    </p:spTree>
    <p:extLst>
      <p:ext uri="{BB962C8B-B14F-4D97-AF65-F5344CB8AC3E}">
        <p14:creationId xmlns:p14="http://schemas.microsoft.com/office/powerpoint/2010/main" val="338819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E477EA5A-0C10-9068-A0A4-80D903270E40}"/>
              </a:ext>
            </a:extLst>
          </p:cNvPr>
          <p:cNvSpPr>
            <a:spLocks noGrp="1"/>
          </p:cNvSpPr>
          <p:nvPr>
            <p:ph type="body" orient="vert" idx="1"/>
          </p:nvPr>
        </p:nvSpPr>
        <p:spPr>
          <a:xfrm rot="16200000">
            <a:off x="2123731" y="-243409"/>
            <a:ext cx="4752526" cy="8352929"/>
          </a:xfrm>
        </p:spPr>
        <p:txBody>
          <a:bodyPr/>
          <a:lstStyle/>
          <a:p>
            <a:pPr>
              <a:lnSpc>
                <a:spcPct val="150000"/>
              </a:lnSpc>
              <a:buFont typeface="Wingdings" panose="05000000000000000000" pitchFamily="2" charset="2"/>
              <a:buChar char="Ø"/>
            </a:pPr>
            <a:r>
              <a:rPr lang="en-US" sz="1800"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REGRESSION ANALYSIS IS PERFORMED.</a:t>
            </a:r>
          </a:p>
          <a:p>
            <a:pPr>
              <a:lnSpc>
                <a:spcPct val="150000"/>
              </a:lnSpc>
              <a:buFont typeface="Wingdings" panose="05000000000000000000" pitchFamily="2" charset="2"/>
              <a:buChar char="Ø"/>
            </a:pPr>
            <a:r>
              <a:rPr lang="en-US" sz="1800"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SPECIFICALLY: RIDGE REGRESSION WITH L2 REGULARISATION.</a:t>
            </a:r>
          </a:p>
          <a:p>
            <a:pPr>
              <a:lnSpc>
                <a:spcPct val="150000"/>
              </a:lnSpc>
              <a:buFont typeface="Wingdings" panose="05000000000000000000" pitchFamily="2" charset="2"/>
              <a:buChar char="Ø"/>
            </a:pPr>
            <a:r>
              <a:rPr lang="en-US" sz="1800"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DATA PREPARATION: STOCK PRICE AND STOCK VOLUME DATASETS.</a:t>
            </a:r>
          </a:p>
          <a:p>
            <a:pPr>
              <a:lnSpc>
                <a:spcPct val="150000"/>
              </a:lnSpc>
              <a:buFont typeface="Wingdings" panose="05000000000000000000" pitchFamily="2" charset="2"/>
              <a:buChar char="Ø"/>
            </a:pPr>
            <a:r>
              <a:rPr lang="en-US" sz="1800"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DATASETS CONCATENATED TO MAKE 1 MASTER DATAFRAME WITH DATE , CLOSING PRICE, VOLUME AND TARGET PRICE(NEXT DAY PRICE).</a:t>
            </a:r>
          </a:p>
          <a:p>
            <a:pPr>
              <a:lnSpc>
                <a:spcPct val="150000"/>
              </a:lnSpc>
              <a:buFont typeface="Wingdings" panose="05000000000000000000" pitchFamily="2" charset="2"/>
              <a:buChar char="Ø"/>
            </a:pPr>
            <a:r>
              <a:rPr lang="en-US" sz="1800"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DATA SPLIT 65:35 TRAIN-TEST RATIO.</a:t>
            </a:r>
          </a:p>
          <a:p>
            <a:pPr>
              <a:lnSpc>
                <a:spcPct val="150000"/>
              </a:lnSpc>
              <a:buFont typeface="Wingdings" panose="05000000000000000000" pitchFamily="2" charset="2"/>
              <a:buChar char="Ø"/>
            </a:pPr>
            <a:r>
              <a:rPr lang="en-US" sz="1800"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FEATURES(INPUT): CLOSE AND VOLUME.</a:t>
            </a:r>
          </a:p>
          <a:p>
            <a:pPr>
              <a:lnSpc>
                <a:spcPct val="150000"/>
              </a:lnSpc>
              <a:buFont typeface="Wingdings" panose="05000000000000000000" pitchFamily="2" charset="2"/>
              <a:buChar char="Ø"/>
            </a:pPr>
            <a:r>
              <a:rPr lang="en-US" sz="1800"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TARGET(OUTPUT): PREDICTED PRICE(TARGET).</a:t>
            </a:r>
          </a:p>
          <a:p>
            <a:pPr>
              <a:lnSpc>
                <a:spcPct val="150000"/>
              </a:lnSpc>
              <a:buFont typeface="Wingdings" panose="05000000000000000000" pitchFamily="2" charset="2"/>
              <a:buChar char="Ø"/>
            </a:pPr>
            <a:r>
              <a:rPr lang="en-US" sz="1800"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rPr>
              <a:t>STOCK IN CONSIDERATION: AAPL.</a:t>
            </a:r>
          </a:p>
        </p:txBody>
      </p:sp>
      <p:sp>
        <p:nvSpPr>
          <p:cNvPr id="6" name="TextBox 5">
            <a:extLst>
              <a:ext uri="{FF2B5EF4-FFF2-40B4-BE49-F238E27FC236}">
                <a16:creationId xmlns:a16="http://schemas.microsoft.com/office/drawing/2014/main" id="{469B188D-B256-8480-F70C-CA554B3DBAEC}"/>
              </a:ext>
            </a:extLst>
          </p:cNvPr>
          <p:cNvSpPr txBox="1"/>
          <p:nvPr/>
        </p:nvSpPr>
        <p:spPr>
          <a:xfrm>
            <a:off x="2555776" y="332656"/>
            <a:ext cx="5638396" cy="1631216"/>
          </a:xfrm>
          <a:prstGeom prst="rect">
            <a:avLst/>
          </a:prstGeom>
          <a:noFill/>
        </p:spPr>
        <p:txBody>
          <a:bodyPr wrap="squar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MACHINE LEARNING MODEL</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spTree>
    <p:extLst>
      <p:ext uri="{BB962C8B-B14F-4D97-AF65-F5344CB8AC3E}">
        <p14:creationId xmlns:p14="http://schemas.microsoft.com/office/powerpoint/2010/main" val="60607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B188D-B256-8480-F70C-CA554B3DBAEC}"/>
              </a:ext>
            </a:extLst>
          </p:cNvPr>
          <p:cNvSpPr txBox="1"/>
          <p:nvPr/>
        </p:nvSpPr>
        <p:spPr>
          <a:xfrm>
            <a:off x="2555776" y="332656"/>
            <a:ext cx="5638396" cy="1631216"/>
          </a:xfrm>
          <a:prstGeom prst="rect">
            <a:avLst/>
          </a:prstGeom>
          <a:noFill/>
        </p:spPr>
        <p:txBody>
          <a:bodyPr wrap="squar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DATA SPLIT VISUALISED</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pic>
        <p:nvPicPr>
          <p:cNvPr id="4" name="Picture 3">
            <a:extLst>
              <a:ext uri="{FF2B5EF4-FFF2-40B4-BE49-F238E27FC236}">
                <a16:creationId xmlns:a16="http://schemas.microsoft.com/office/drawing/2014/main" id="{9E061EE0-AF1F-F809-A11C-34349A7791E8}"/>
              </a:ext>
            </a:extLst>
          </p:cNvPr>
          <p:cNvPicPr>
            <a:picLocks noChangeAspect="1"/>
          </p:cNvPicPr>
          <p:nvPr/>
        </p:nvPicPr>
        <p:blipFill>
          <a:blip r:embed="rId2"/>
          <a:stretch>
            <a:fillRect/>
          </a:stretch>
        </p:blipFill>
        <p:spPr>
          <a:xfrm>
            <a:off x="1546912" y="1377721"/>
            <a:ext cx="5994412" cy="2487681"/>
          </a:xfrm>
          <a:prstGeom prst="rect">
            <a:avLst/>
          </a:prstGeom>
        </p:spPr>
      </p:pic>
      <p:pic>
        <p:nvPicPr>
          <p:cNvPr id="7" name="Picture 6">
            <a:extLst>
              <a:ext uri="{FF2B5EF4-FFF2-40B4-BE49-F238E27FC236}">
                <a16:creationId xmlns:a16="http://schemas.microsoft.com/office/drawing/2014/main" id="{273C656C-D271-0AD0-478E-7F4BBB24003D}"/>
              </a:ext>
            </a:extLst>
          </p:cNvPr>
          <p:cNvPicPr>
            <a:picLocks noChangeAspect="1"/>
          </p:cNvPicPr>
          <p:nvPr/>
        </p:nvPicPr>
        <p:blipFill>
          <a:blip r:embed="rId3"/>
          <a:stretch>
            <a:fillRect/>
          </a:stretch>
        </p:blipFill>
        <p:spPr>
          <a:xfrm>
            <a:off x="1518310" y="3865402"/>
            <a:ext cx="6078777" cy="2578189"/>
          </a:xfrm>
          <a:prstGeom prst="rect">
            <a:avLst/>
          </a:prstGeom>
        </p:spPr>
      </p:pic>
    </p:spTree>
    <p:extLst>
      <p:ext uri="{BB962C8B-B14F-4D97-AF65-F5344CB8AC3E}">
        <p14:creationId xmlns:p14="http://schemas.microsoft.com/office/powerpoint/2010/main" val="3619620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B188D-B256-8480-F70C-CA554B3DBAEC}"/>
              </a:ext>
            </a:extLst>
          </p:cNvPr>
          <p:cNvSpPr txBox="1"/>
          <p:nvPr/>
        </p:nvSpPr>
        <p:spPr>
          <a:xfrm>
            <a:off x="2627784" y="414409"/>
            <a:ext cx="5400600" cy="1508105"/>
          </a:xfrm>
          <a:prstGeom prst="rect">
            <a:avLst/>
          </a:prstGeom>
          <a:noFill/>
        </p:spPr>
        <p:txBody>
          <a:bodyPr wrap="square" rtlCol="0">
            <a:spAutoFit/>
          </a:bodyPr>
          <a:lstStyle/>
          <a:p>
            <a:r>
              <a:rPr lang="en-US" sz="2800" b="1" dirty="0">
                <a:solidFill>
                  <a:srgbClr val="00B050"/>
                </a:solidFill>
                <a:latin typeface="Verdana" panose="020B0604030504040204" pitchFamily="34" charset="0"/>
                <a:ea typeface="Verdana" panose="020B0604030504040204" pitchFamily="34" charset="0"/>
                <a:cs typeface="Arial" pitchFamily="34" charset="0"/>
              </a:rPr>
              <a:t>PREDICTED REGRESSION MODEL OUTPUT </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pic>
        <p:nvPicPr>
          <p:cNvPr id="3" name="Picture 2">
            <a:extLst>
              <a:ext uri="{FF2B5EF4-FFF2-40B4-BE49-F238E27FC236}">
                <a16:creationId xmlns:a16="http://schemas.microsoft.com/office/drawing/2014/main" id="{1D54F74D-0CAA-68A9-3C21-FB045813E627}"/>
              </a:ext>
            </a:extLst>
          </p:cNvPr>
          <p:cNvPicPr>
            <a:picLocks noChangeAspect="1"/>
          </p:cNvPicPr>
          <p:nvPr/>
        </p:nvPicPr>
        <p:blipFill>
          <a:blip r:embed="rId2"/>
          <a:stretch>
            <a:fillRect/>
          </a:stretch>
        </p:blipFill>
        <p:spPr>
          <a:xfrm>
            <a:off x="-3043" y="2048647"/>
            <a:ext cx="9144000" cy="2801679"/>
          </a:xfrm>
          <a:prstGeom prst="rect">
            <a:avLst/>
          </a:prstGeom>
        </p:spPr>
      </p:pic>
      <p:sp>
        <p:nvSpPr>
          <p:cNvPr id="5" name="TextBox 4">
            <a:extLst>
              <a:ext uri="{FF2B5EF4-FFF2-40B4-BE49-F238E27FC236}">
                <a16:creationId xmlns:a16="http://schemas.microsoft.com/office/drawing/2014/main" id="{98151E66-A663-6AC0-2E1C-D0F4624626FC}"/>
              </a:ext>
            </a:extLst>
          </p:cNvPr>
          <p:cNvSpPr txBox="1"/>
          <p:nvPr/>
        </p:nvSpPr>
        <p:spPr>
          <a:xfrm>
            <a:off x="2627784" y="4976459"/>
            <a:ext cx="3888432" cy="400110"/>
          </a:xfrm>
          <a:prstGeom prst="rect">
            <a:avLst/>
          </a:prstGeom>
          <a:noFill/>
        </p:spPr>
        <p:txBody>
          <a:bodyPr wrap="square" rtlCol="0">
            <a:spAutoFit/>
          </a:bodyPr>
          <a:lstStyle/>
          <a:p>
            <a:r>
              <a:rPr lang="en-US" sz="2000" dirty="0">
                <a:solidFill>
                  <a:schemeClr val="accent1"/>
                </a:solidFill>
                <a:latin typeface="Times New Roman" panose="02020603050405020304" pitchFamily="18" charset="0"/>
                <a:cs typeface="Times New Roman" panose="02020603050405020304" pitchFamily="18" charset="0"/>
              </a:rPr>
              <a:t>TESTING ACCURACY : 79.5%</a:t>
            </a:r>
          </a:p>
        </p:txBody>
      </p:sp>
    </p:spTree>
    <p:extLst>
      <p:ext uri="{BB962C8B-B14F-4D97-AF65-F5344CB8AC3E}">
        <p14:creationId xmlns:p14="http://schemas.microsoft.com/office/powerpoint/2010/main" val="301263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B188D-B256-8480-F70C-CA554B3DBAEC}"/>
              </a:ext>
            </a:extLst>
          </p:cNvPr>
          <p:cNvSpPr txBox="1"/>
          <p:nvPr/>
        </p:nvSpPr>
        <p:spPr>
          <a:xfrm>
            <a:off x="2627784" y="414409"/>
            <a:ext cx="5400600" cy="1508105"/>
          </a:xfrm>
          <a:prstGeom prst="rect">
            <a:avLst/>
          </a:prstGeom>
          <a:noFill/>
        </p:spPr>
        <p:txBody>
          <a:bodyPr wrap="square" rtlCol="0">
            <a:spAutoFit/>
          </a:bodyPr>
          <a:lstStyle/>
          <a:p>
            <a:r>
              <a:rPr lang="en-US" sz="2800" b="1" dirty="0">
                <a:solidFill>
                  <a:srgbClr val="00B050"/>
                </a:solidFill>
                <a:latin typeface="Verdana" panose="020B0604030504040204" pitchFamily="34" charset="0"/>
                <a:ea typeface="Verdana" panose="020B0604030504040204" pitchFamily="34" charset="0"/>
                <a:cs typeface="Arial" pitchFamily="34" charset="0"/>
              </a:rPr>
              <a:t>DEEP LEARNING BASED STRATEGY</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sp>
        <p:nvSpPr>
          <p:cNvPr id="2" name="TextBox 1">
            <a:extLst>
              <a:ext uri="{FF2B5EF4-FFF2-40B4-BE49-F238E27FC236}">
                <a16:creationId xmlns:a16="http://schemas.microsoft.com/office/drawing/2014/main" id="{43744837-3B4C-7AA1-DA6B-7762B531DD00}"/>
              </a:ext>
            </a:extLst>
          </p:cNvPr>
          <p:cNvSpPr txBox="1"/>
          <p:nvPr/>
        </p:nvSpPr>
        <p:spPr>
          <a:xfrm>
            <a:off x="107504" y="1556792"/>
            <a:ext cx="8784976" cy="3268652"/>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DEEP NEURAL NETWORK OPTIONS: </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Feedforward NNs =&gt; No temporal component.</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RNNs =&gt; Vanishing Gradient Problem.</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Hence, LSTM is the right choice.</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Create a 70:30 Train : Test Split.</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3 Layers tested. 150 Neurons each. Linear activation function.</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Adam optimization function. Loss is minimum squared error.</a:t>
            </a:r>
          </a:p>
        </p:txBody>
      </p:sp>
    </p:spTree>
    <p:extLst>
      <p:ext uri="{BB962C8B-B14F-4D97-AF65-F5344CB8AC3E}">
        <p14:creationId xmlns:p14="http://schemas.microsoft.com/office/powerpoint/2010/main" val="1668354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B188D-B256-8480-F70C-CA554B3DBAEC}"/>
              </a:ext>
            </a:extLst>
          </p:cNvPr>
          <p:cNvSpPr txBox="1"/>
          <p:nvPr/>
        </p:nvSpPr>
        <p:spPr>
          <a:xfrm>
            <a:off x="2627784" y="620688"/>
            <a:ext cx="5400600" cy="1077218"/>
          </a:xfrm>
          <a:prstGeom prst="rect">
            <a:avLst/>
          </a:prstGeom>
          <a:noFill/>
        </p:spPr>
        <p:txBody>
          <a:bodyPr wrap="square" rtlCol="0">
            <a:spAutoFit/>
          </a:bodyPr>
          <a:lstStyle/>
          <a:p>
            <a:r>
              <a:rPr lang="en-US" sz="2800" b="1" dirty="0">
                <a:solidFill>
                  <a:srgbClr val="00B050"/>
                </a:solidFill>
                <a:latin typeface="Verdana" panose="020B0604030504040204" pitchFamily="34" charset="0"/>
                <a:ea typeface="Verdana" panose="020B0604030504040204" pitchFamily="34" charset="0"/>
                <a:cs typeface="Arial" pitchFamily="34" charset="0"/>
              </a:rPr>
              <a:t>LSTM PREDICTIONS</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pic>
        <p:nvPicPr>
          <p:cNvPr id="7" name="Picture 6">
            <a:extLst>
              <a:ext uri="{FF2B5EF4-FFF2-40B4-BE49-F238E27FC236}">
                <a16:creationId xmlns:a16="http://schemas.microsoft.com/office/drawing/2014/main" id="{96CFC852-51D1-A153-A337-813581104BFF}"/>
              </a:ext>
            </a:extLst>
          </p:cNvPr>
          <p:cNvPicPr>
            <a:picLocks noChangeAspect="1"/>
          </p:cNvPicPr>
          <p:nvPr/>
        </p:nvPicPr>
        <p:blipFill>
          <a:blip r:embed="rId2"/>
          <a:stretch>
            <a:fillRect/>
          </a:stretch>
        </p:blipFill>
        <p:spPr>
          <a:xfrm>
            <a:off x="0" y="1987330"/>
            <a:ext cx="9144000" cy="2883340"/>
          </a:xfrm>
          <a:prstGeom prst="rect">
            <a:avLst/>
          </a:prstGeom>
        </p:spPr>
      </p:pic>
    </p:spTree>
    <p:extLst>
      <p:ext uri="{BB962C8B-B14F-4D97-AF65-F5344CB8AC3E}">
        <p14:creationId xmlns:p14="http://schemas.microsoft.com/office/powerpoint/2010/main" val="47178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B188D-B256-8480-F70C-CA554B3DBAEC}"/>
              </a:ext>
            </a:extLst>
          </p:cNvPr>
          <p:cNvSpPr txBox="1"/>
          <p:nvPr/>
        </p:nvSpPr>
        <p:spPr>
          <a:xfrm>
            <a:off x="2555776" y="404664"/>
            <a:ext cx="5688632" cy="1508105"/>
          </a:xfrm>
          <a:prstGeom prst="rect">
            <a:avLst/>
          </a:prstGeom>
          <a:noFill/>
        </p:spPr>
        <p:txBody>
          <a:bodyPr wrap="square" rtlCol="0">
            <a:spAutoFit/>
          </a:bodyPr>
          <a:lstStyle/>
          <a:p>
            <a:r>
              <a:rPr lang="en-US" sz="2800" b="1" dirty="0">
                <a:solidFill>
                  <a:srgbClr val="00B050"/>
                </a:solidFill>
                <a:latin typeface="Verdana" panose="020B0604030504040204" pitchFamily="34" charset="0"/>
                <a:ea typeface="Verdana" panose="020B0604030504040204" pitchFamily="34" charset="0"/>
                <a:cs typeface="Arial" pitchFamily="34" charset="0"/>
              </a:rPr>
              <a:t>SENTIMENT ANALYSIS IN STOCK PRICE PREDICTION</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sp>
        <p:nvSpPr>
          <p:cNvPr id="4" name="TextBox 3">
            <a:extLst>
              <a:ext uri="{FF2B5EF4-FFF2-40B4-BE49-F238E27FC236}">
                <a16:creationId xmlns:a16="http://schemas.microsoft.com/office/drawing/2014/main" id="{7044AC6E-C89D-91A4-EC9B-4699B9E5F1D9}"/>
              </a:ext>
            </a:extLst>
          </p:cNvPr>
          <p:cNvSpPr txBox="1"/>
          <p:nvPr/>
        </p:nvSpPr>
        <p:spPr>
          <a:xfrm>
            <a:off x="251520" y="1484784"/>
            <a:ext cx="8784976" cy="4653646"/>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000" b="0" i="0" dirty="0">
                <a:solidFill>
                  <a:schemeClr val="accent1"/>
                </a:solidFill>
                <a:effectLst/>
                <a:latin typeface="Times New Roman" panose="02020603050405020304" pitchFamily="18" charset="0"/>
                <a:cs typeface="Times New Roman" panose="02020603050405020304" pitchFamily="18" charset="0"/>
              </a:rPr>
              <a:t>Sentiment analysis plays a role in stock prediction by analyzing and interpreting the emotions, opinions, and attitudes expressed in online content such as news articles, social media posts, and forums.</a:t>
            </a:r>
          </a:p>
          <a:p>
            <a:pPr marL="457200" indent="-457200">
              <a:lnSpc>
                <a:spcPct val="150000"/>
              </a:lnSpc>
              <a:buFont typeface="Wingdings" panose="05000000000000000000" pitchFamily="2" charset="2"/>
              <a:buChar char="Ø"/>
            </a:pPr>
            <a:r>
              <a:rPr lang="en-US" sz="2000" b="0" i="0" dirty="0">
                <a:solidFill>
                  <a:schemeClr val="accent1"/>
                </a:solidFill>
                <a:effectLst/>
                <a:latin typeface="Times New Roman" panose="02020603050405020304" pitchFamily="18" charset="0"/>
                <a:cs typeface="Times New Roman" panose="02020603050405020304" pitchFamily="18" charset="0"/>
              </a:rPr>
              <a:t>It helps determine whether the overall sentiment is positive, negative, or neutral towards a particular stock or company.</a:t>
            </a:r>
          </a:p>
          <a:p>
            <a:pPr marL="457200" indent="-457200">
              <a:lnSpc>
                <a:spcPct val="150000"/>
              </a:lnSpc>
              <a:buFont typeface="Wingdings" panose="05000000000000000000" pitchFamily="2" charset="2"/>
              <a:buChar char="Ø"/>
            </a:pPr>
            <a:r>
              <a:rPr lang="en-US" sz="2000" b="1" u="sng" dirty="0">
                <a:solidFill>
                  <a:schemeClr val="accent1"/>
                </a:solidFill>
                <a:latin typeface="Times New Roman" panose="02020603050405020304" pitchFamily="18" charset="0"/>
                <a:cs typeface="Times New Roman" panose="02020603050405020304" pitchFamily="18" charset="0"/>
              </a:rPr>
              <a:t>STEPS</a:t>
            </a:r>
            <a:r>
              <a:rPr lang="en-US" sz="2000" dirty="0">
                <a:solidFill>
                  <a:schemeClr val="accent1"/>
                </a:solidFill>
                <a:latin typeface="Times New Roman" panose="02020603050405020304" pitchFamily="18" charset="0"/>
                <a:cs typeface="Times New Roman" panose="02020603050405020304" pitchFamily="18" charset="0"/>
              </a:rPr>
              <a:t>:</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Data Cleaning</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Tokenization and padding</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LSTM Model</a:t>
            </a:r>
          </a:p>
          <a:p>
            <a:pPr marL="457200" indent="-457200">
              <a:lnSpc>
                <a:spcPct val="150000"/>
              </a:lnSpc>
              <a:buFont typeface="Wingdings" panose="05000000000000000000" pitchFamily="2" charset="2"/>
              <a:buChar char="Ø"/>
            </a:pPr>
            <a:r>
              <a:rPr lang="en-US" sz="2000" dirty="0">
                <a:solidFill>
                  <a:schemeClr val="accent1"/>
                </a:solidFill>
                <a:latin typeface="Times New Roman" panose="02020603050405020304" pitchFamily="18" charset="0"/>
                <a:cs typeface="Times New Roman" panose="02020603050405020304" pitchFamily="18" charset="0"/>
              </a:rPr>
              <a:t>Model Assessment</a:t>
            </a:r>
          </a:p>
        </p:txBody>
      </p:sp>
    </p:spTree>
    <p:extLst>
      <p:ext uri="{BB962C8B-B14F-4D97-AF65-F5344CB8AC3E}">
        <p14:creationId xmlns:p14="http://schemas.microsoft.com/office/powerpoint/2010/main" val="143511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B188D-B256-8480-F70C-CA554B3DBAEC}"/>
              </a:ext>
            </a:extLst>
          </p:cNvPr>
          <p:cNvSpPr txBox="1"/>
          <p:nvPr/>
        </p:nvSpPr>
        <p:spPr>
          <a:xfrm>
            <a:off x="2555776" y="404664"/>
            <a:ext cx="5688632" cy="1508105"/>
          </a:xfrm>
          <a:prstGeom prst="rect">
            <a:avLst/>
          </a:prstGeom>
          <a:noFill/>
        </p:spPr>
        <p:txBody>
          <a:bodyPr wrap="square" rtlCol="0">
            <a:spAutoFit/>
          </a:bodyPr>
          <a:lstStyle/>
          <a:p>
            <a:r>
              <a:rPr lang="en-US" sz="2800" b="1" dirty="0">
                <a:solidFill>
                  <a:srgbClr val="00B050"/>
                </a:solidFill>
                <a:latin typeface="Verdana" panose="020B0604030504040204" pitchFamily="34" charset="0"/>
                <a:ea typeface="Verdana" panose="020B0604030504040204" pitchFamily="34" charset="0"/>
                <a:cs typeface="Arial" pitchFamily="34" charset="0"/>
              </a:rPr>
              <a:t>PLOTTING WORD CLOUD FOR EACH SENTIMENT</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pic>
        <p:nvPicPr>
          <p:cNvPr id="2" name="Picture 1">
            <a:extLst>
              <a:ext uri="{FF2B5EF4-FFF2-40B4-BE49-F238E27FC236}">
                <a16:creationId xmlns:a16="http://schemas.microsoft.com/office/drawing/2014/main" id="{CA0E361A-27B7-18CB-F00E-31330FFD24DA}"/>
              </a:ext>
            </a:extLst>
          </p:cNvPr>
          <p:cNvPicPr>
            <a:picLocks noChangeAspect="1"/>
          </p:cNvPicPr>
          <p:nvPr/>
        </p:nvPicPr>
        <p:blipFill>
          <a:blip r:embed="rId2"/>
          <a:stretch>
            <a:fillRect/>
          </a:stretch>
        </p:blipFill>
        <p:spPr>
          <a:xfrm>
            <a:off x="2433637" y="1628800"/>
            <a:ext cx="4276725" cy="2176145"/>
          </a:xfrm>
          <a:prstGeom prst="rect">
            <a:avLst/>
          </a:prstGeom>
        </p:spPr>
      </p:pic>
      <p:pic>
        <p:nvPicPr>
          <p:cNvPr id="3" name="Picture 2">
            <a:extLst>
              <a:ext uri="{FF2B5EF4-FFF2-40B4-BE49-F238E27FC236}">
                <a16:creationId xmlns:a16="http://schemas.microsoft.com/office/drawing/2014/main" id="{8C092D04-5AB9-C582-F23F-9BA4A1756CA4}"/>
              </a:ext>
            </a:extLst>
          </p:cNvPr>
          <p:cNvPicPr>
            <a:picLocks noChangeAspect="1"/>
          </p:cNvPicPr>
          <p:nvPr/>
        </p:nvPicPr>
        <p:blipFill>
          <a:blip r:embed="rId3"/>
          <a:stretch>
            <a:fillRect/>
          </a:stretch>
        </p:blipFill>
        <p:spPr>
          <a:xfrm>
            <a:off x="2463626" y="4077072"/>
            <a:ext cx="4206677" cy="2106294"/>
          </a:xfrm>
          <a:prstGeom prst="rect">
            <a:avLst/>
          </a:prstGeom>
        </p:spPr>
      </p:pic>
    </p:spTree>
    <p:extLst>
      <p:ext uri="{BB962C8B-B14F-4D97-AF65-F5344CB8AC3E}">
        <p14:creationId xmlns:p14="http://schemas.microsoft.com/office/powerpoint/2010/main" val="3145107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9B188D-B256-8480-F70C-CA554B3DBAEC}"/>
              </a:ext>
            </a:extLst>
          </p:cNvPr>
          <p:cNvSpPr txBox="1"/>
          <p:nvPr/>
        </p:nvSpPr>
        <p:spPr>
          <a:xfrm>
            <a:off x="2555776" y="404664"/>
            <a:ext cx="5256584" cy="1508105"/>
          </a:xfrm>
          <a:prstGeom prst="rect">
            <a:avLst/>
          </a:prstGeom>
          <a:noFill/>
        </p:spPr>
        <p:txBody>
          <a:bodyPr wrap="square" rtlCol="0">
            <a:spAutoFit/>
          </a:bodyPr>
          <a:lstStyle/>
          <a:p>
            <a:r>
              <a:rPr lang="en-US" sz="2800" b="1" dirty="0">
                <a:solidFill>
                  <a:srgbClr val="00B050"/>
                </a:solidFill>
                <a:latin typeface="Verdana" panose="020B0604030504040204" pitchFamily="34" charset="0"/>
                <a:ea typeface="Verdana" panose="020B0604030504040204" pitchFamily="34" charset="0"/>
                <a:cs typeface="Arial" pitchFamily="34" charset="0"/>
              </a:rPr>
              <a:t>MODEL ASSESSMENT</a:t>
            </a:r>
          </a:p>
          <a:p>
            <a:r>
              <a:rPr lang="en-US" sz="2800" b="1" dirty="0">
                <a:solidFill>
                  <a:srgbClr val="00B050"/>
                </a:solidFill>
                <a:latin typeface="Verdana" panose="020B0604030504040204" pitchFamily="34" charset="0"/>
                <a:ea typeface="Verdana" panose="020B0604030504040204" pitchFamily="34" charset="0"/>
                <a:cs typeface="Arial" pitchFamily="34" charset="0"/>
              </a:rPr>
              <a:t>:CONFUSION MATRIX</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pic>
        <p:nvPicPr>
          <p:cNvPr id="4" name="Picture 3">
            <a:extLst>
              <a:ext uri="{FF2B5EF4-FFF2-40B4-BE49-F238E27FC236}">
                <a16:creationId xmlns:a16="http://schemas.microsoft.com/office/drawing/2014/main" id="{47CB2F91-B0C1-DEC7-B59B-6D96879AE6CE}"/>
              </a:ext>
            </a:extLst>
          </p:cNvPr>
          <p:cNvPicPr>
            <a:picLocks noChangeAspect="1"/>
          </p:cNvPicPr>
          <p:nvPr/>
        </p:nvPicPr>
        <p:blipFill>
          <a:blip r:embed="rId2"/>
          <a:stretch>
            <a:fillRect/>
          </a:stretch>
        </p:blipFill>
        <p:spPr>
          <a:xfrm>
            <a:off x="2267744" y="1710795"/>
            <a:ext cx="4429462" cy="3436410"/>
          </a:xfrm>
          <a:prstGeom prst="rect">
            <a:avLst/>
          </a:prstGeom>
        </p:spPr>
      </p:pic>
      <p:sp>
        <p:nvSpPr>
          <p:cNvPr id="5" name="TextBox 4">
            <a:extLst>
              <a:ext uri="{FF2B5EF4-FFF2-40B4-BE49-F238E27FC236}">
                <a16:creationId xmlns:a16="http://schemas.microsoft.com/office/drawing/2014/main" id="{69F1F896-F7DE-1E65-F496-E186DD88F070}"/>
              </a:ext>
            </a:extLst>
          </p:cNvPr>
          <p:cNvSpPr txBox="1"/>
          <p:nvPr/>
        </p:nvSpPr>
        <p:spPr>
          <a:xfrm>
            <a:off x="1189387" y="5301208"/>
            <a:ext cx="7272808" cy="954107"/>
          </a:xfrm>
          <a:prstGeom prst="rect">
            <a:avLst/>
          </a:prstGeom>
          <a:noFill/>
        </p:spPr>
        <p:txBody>
          <a:bodyPr wrap="square" rtlCol="0">
            <a:spAutoFit/>
          </a:bodyPr>
          <a:lstStyle/>
          <a:p>
            <a:r>
              <a:rPr lang="en-US" sz="2800" dirty="0">
                <a:latin typeface="Arial" pitchFamily="34" charset="0"/>
                <a:cs typeface="Arial" pitchFamily="34" charset="0"/>
              </a:rPr>
              <a:t>1600 True Positive and 2600 True Negative.</a:t>
            </a:r>
          </a:p>
          <a:p>
            <a:r>
              <a:rPr lang="en-US" sz="2800" dirty="0">
                <a:latin typeface="Arial" pitchFamily="34" charset="0"/>
                <a:cs typeface="Arial" pitchFamily="34" charset="0"/>
              </a:rPr>
              <a:t>1100 False Negative and 50 False Positive.</a:t>
            </a:r>
          </a:p>
        </p:txBody>
      </p:sp>
    </p:spTree>
    <p:extLst>
      <p:ext uri="{BB962C8B-B14F-4D97-AF65-F5344CB8AC3E}">
        <p14:creationId xmlns:p14="http://schemas.microsoft.com/office/powerpoint/2010/main" val="3470107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2EFC93-1236-10DF-639B-B084A20ACFEA}"/>
              </a:ext>
            </a:extLst>
          </p:cNvPr>
          <p:cNvSpPr txBox="1"/>
          <p:nvPr/>
        </p:nvSpPr>
        <p:spPr>
          <a:xfrm>
            <a:off x="3203848" y="575102"/>
            <a:ext cx="5112568" cy="523220"/>
          </a:xfrm>
          <a:prstGeom prst="rect">
            <a:avLst/>
          </a:prstGeom>
          <a:noFill/>
        </p:spPr>
        <p:txBody>
          <a:bodyPr wrap="square" rtlCol="0">
            <a:spAutoFit/>
          </a:bodyPr>
          <a:lstStyle/>
          <a:p>
            <a:r>
              <a:rPr lang="en-US" sz="2800" b="1" dirty="0">
                <a:solidFill>
                  <a:srgbClr val="00B050"/>
                </a:solidFill>
                <a:latin typeface="Arial" pitchFamily="34" charset="0"/>
                <a:cs typeface="Arial" pitchFamily="34" charset="0"/>
              </a:rPr>
              <a:t>CONCLUSION</a:t>
            </a:r>
          </a:p>
        </p:txBody>
      </p:sp>
      <p:sp>
        <p:nvSpPr>
          <p:cNvPr id="7" name="Vertical Text Placeholder 1">
            <a:extLst>
              <a:ext uri="{FF2B5EF4-FFF2-40B4-BE49-F238E27FC236}">
                <a16:creationId xmlns:a16="http://schemas.microsoft.com/office/drawing/2014/main" id="{117E82D9-F371-3F06-CEF7-28DF402E0401}"/>
              </a:ext>
            </a:extLst>
          </p:cNvPr>
          <p:cNvSpPr>
            <a:spLocks noGrp="1"/>
          </p:cNvSpPr>
          <p:nvPr>
            <p:ph type="body" orient="vert" idx="1"/>
          </p:nvPr>
        </p:nvSpPr>
        <p:spPr>
          <a:xfrm rot="16200000">
            <a:off x="2267745" y="-531440"/>
            <a:ext cx="4752527" cy="8352928"/>
          </a:xfrm>
        </p:spPr>
        <p:txBody>
          <a:bodyPr/>
          <a:lstStyle/>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The integration of AI and machine learning in stock price analysis and portfolio management is gaining momentum due to its potential for accurately predicting market direction.</a:t>
            </a:r>
          </a:p>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Traditional mathematical models are being replaced by machine learning techniques such as ridge regression with L2 regularization and deep learning models like LSTM for stock price prediction.</a:t>
            </a:r>
          </a:p>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Ridge regression performed reasonably well with an accuracy of around 83%, while LSTM models showed even closer predictions, benefiting from deep learning's ability to generalize patterns.</a:t>
            </a:r>
          </a:p>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The hypothesis explored in this report suggests that investor sentiment plays a crucial role in stock price analysis, which can be gathered from social media channels like Twitter or news feeds.</a:t>
            </a:r>
          </a:p>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While sentiment analysis using NLP models is powerful, it should not be the sole basis for investment decisions. Combining the insights from machine learning, deep learning, and sentiment analysis provides a more comprehensive view of the stock.</a:t>
            </a:r>
          </a:p>
        </p:txBody>
      </p:sp>
    </p:spTree>
    <p:extLst>
      <p:ext uri="{BB962C8B-B14F-4D97-AF65-F5344CB8AC3E}">
        <p14:creationId xmlns:p14="http://schemas.microsoft.com/office/powerpoint/2010/main" val="234358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6B07D4-A7DE-495E-AAF9-DECAB3F94888}"/>
              </a:ext>
            </a:extLst>
          </p:cNvPr>
          <p:cNvSpPr txBox="1"/>
          <p:nvPr/>
        </p:nvSpPr>
        <p:spPr>
          <a:xfrm>
            <a:off x="3059832" y="692696"/>
            <a:ext cx="3456384" cy="584775"/>
          </a:xfrm>
          <a:prstGeom prst="rect">
            <a:avLst/>
          </a:prstGeom>
          <a:noFill/>
        </p:spPr>
        <p:txBody>
          <a:bodyPr wrap="square" rtlCol="0">
            <a:spAutoFit/>
          </a:bodyPr>
          <a:lstStyle/>
          <a:p>
            <a:r>
              <a:rPr lang="en-US" sz="3200" b="1" dirty="0">
                <a:solidFill>
                  <a:srgbClr val="009900"/>
                </a:solidFill>
                <a:latin typeface="Verdana" panose="020B0604030504040204" pitchFamily="34" charset="0"/>
                <a:ea typeface="Verdana" panose="020B0604030504040204" pitchFamily="34" charset="0"/>
                <a:cs typeface="Arial" pitchFamily="34" charset="0"/>
              </a:rPr>
              <a:t>INDEX</a:t>
            </a:r>
          </a:p>
        </p:txBody>
      </p:sp>
      <p:sp>
        <p:nvSpPr>
          <p:cNvPr id="3" name="TextBox 2">
            <a:extLst>
              <a:ext uri="{FF2B5EF4-FFF2-40B4-BE49-F238E27FC236}">
                <a16:creationId xmlns:a16="http://schemas.microsoft.com/office/drawing/2014/main" id="{8CD2A3D7-84F6-46F0-A1A6-66D7E7D8BE98}"/>
              </a:ext>
            </a:extLst>
          </p:cNvPr>
          <p:cNvSpPr txBox="1"/>
          <p:nvPr/>
        </p:nvSpPr>
        <p:spPr>
          <a:xfrm>
            <a:off x="0" y="1277471"/>
            <a:ext cx="9144000" cy="535531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Introduction</a:t>
            </a:r>
          </a:p>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Investment analysis journey</a:t>
            </a:r>
          </a:p>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Literature Review</a:t>
            </a:r>
          </a:p>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Data Visualization</a:t>
            </a:r>
          </a:p>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Machine Learning Model: Ridge Regression with L2 Regularization</a:t>
            </a:r>
          </a:p>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Data Split Visualized</a:t>
            </a:r>
          </a:p>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Regression Output: Predictions vs Original</a:t>
            </a:r>
          </a:p>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Deep Learning Strategy Discussion</a:t>
            </a:r>
          </a:p>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LSTM Model Output: Predictions vs Original</a:t>
            </a:r>
          </a:p>
          <a:p>
            <a:pPr marL="457200" indent="-457200" algn="just">
              <a:lnSpc>
                <a:spcPct val="150000"/>
              </a:lnSpc>
              <a:buFont typeface="Wingdings" panose="05000000000000000000" pitchFamily="2" charset="2"/>
              <a:buChar char="Ø"/>
            </a:pPr>
            <a:r>
              <a:rPr lang="en-US" dirty="0">
                <a:solidFill>
                  <a:schemeClr val="tx2"/>
                </a:solidFill>
                <a:latin typeface="Verdana" panose="020B0604030504040204" pitchFamily="34" charset="0"/>
                <a:ea typeface="Verdana" panose="020B0604030504040204" pitchFamily="34" charset="0"/>
                <a:cs typeface="Arial" pitchFamily="34" charset="0"/>
              </a:rPr>
              <a:t>Future Work</a:t>
            </a:r>
          </a:p>
          <a:p>
            <a:pPr marL="457200" indent="-457200" algn="just">
              <a:lnSpc>
                <a:spcPct val="150000"/>
              </a:lnSpc>
              <a:buFont typeface="Wingdings" panose="05000000000000000000" pitchFamily="2" charset="2"/>
              <a:buChar char="Ø"/>
            </a:pPr>
            <a:endParaRPr lang="en-US" dirty="0">
              <a:solidFill>
                <a:schemeClr val="tx2"/>
              </a:solidFill>
              <a:latin typeface="Verdana" panose="020B0604030504040204" pitchFamily="34" charset="0"/>
              <a:ea typeface="Verdana" panose="020B0604030504040204" pitchFamily="34" charset="0"/>
              <a:cs typeface="Arial" pitchFamily="34" charset="0"/>
            </a:endParaRPr>
          </a:p>
          <a:p>
            <a:pPr marL="457200" indent="-457200" algn="just">
              <a:lnSpc>
                <a:spcPct val="150000"/>
              </a:lnSpc>
              <a:buFont typeface="Wingdings" panose="05000000000000000000" pitchFamily="2" charset="2"/>
              <a:buChar char="Ø"/>
            </a:pPr>
            <a:endParaRPr lang="en-US" dirty="0">
              <a:latin typeface="Arial" pitchFamily="34" charset="0"/>
              <a:cs typeface="Arial" pitchFamily="34" charset="0"/>
            </a:endParaRPr>
          </a:p>
          <a:p>
            <a:pPr marL="457200" indent="-457200">
              <a:buFont typeface="Wingdings" panose="05000000000000000000" pitchFamily="2" charset="2"/>
              <a:buChar char="Ø"/>
            </a:pPr>
            <a:endParaRPr lang="en-US" dirty="0">
              <a:latin typeface="Arial" pitchFamily="34" charset="0"/>
              <a:cs typeface="Arial" pitchFamily="34" charset="0"/>
            </a:endParaRPr>
          </a:p>
        </p:txBody>
      </p:sp>
    </p:spTree>
    <p:extLst>
      <p:ext uri="{BB962C8B-B14F-4D97-AF65-F5344CB8AC3E}">
        <p14:creationId xmlns:p14="http://schemas.microsoft.com/office/powerpoint/2010/main" val="308470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2EFC93-1236-10DF-639B-B084A20ACFEA}"/>
              </a:ext>
            </a:extLst>
          </p:cNvPr>
          <p:cNvSpPr txBox="1"/>
          <p:nvPr/>
        </p:nvSpPr>
        <p:spPr>
          <a:xfrm>
            <a:off x="3203848" y="575102"/>
            <a:ext cx="5112568" cy="523220"/>
          </a:xfrm>
          <a:prstGeom prst="rect">
            <a:avLst/>
          </a:prstGeom>
          <a:noFill/>
        </p:spPr>
        <p:txBody>
          <a:bodyPr wrap="square" rtlCol="0">
            <a:spAutoFit/>
          </a:bodyPr>
          <a:lstStyle/>
          <a:p>
            <a:r>
              <a:rPr lang="en-US" sz="2800" b="1" dirty="0">
                <a:solidFill>
                  <a:srgbClr val="00B050"/>
                </a:solidFill>
                <a:latin typeface="Arial" pitchFamily="34" charset="0"/>
                <a:cs typeface="Arial" pitchFamily="34" charset="0"/>
              </a:rPr>
              <a:t>FUTURE SCOPE</a:t>
            </a:r>
          </a:p>
        </p:txBody>
      </p:sp>
      <p:sp>
        <p:nvSpPr>
          <p:cNvPr id="7" name="Vertical Text Placeholder 1">
            <a:extLst>
              <a:ext uri="{FF2B5EF4-FFF2-40B4-BE49-F238E27FC236}">
                <a16:creationId xmlns:a16="http://schemas.microsoft.com/office/drawing/2014/main" id="{117E82D9-F371-3F06-CEF7-28DF402E0401}"/>
              </a:ext>
            </a:extLst>
          </p:cNvPr>
          <p:cNvSpPr>
            <a:spLocks noGrp="1"/>
          </p:cNvSpPr>
          <p:nvPr>
            <p:ph type="body" orient="vert" idx="1"/>
          </p:nvPr>
        </p:nvSpPr>
        <p:spPr>
          <a:xfrm rot="16200000">
            <a:off x="2267745" y="-531440"/>
            <a:ext cx="4752527" cy="8352928"/>
          </a:xfrm>
        </p:spPr>
        <p:txBody>
          <a:bodyPr/>
          <a:lstStyle/>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The integration of computational AI in investment analysis has vast potential, with </a:t>
            </a:r>
            <a:r>
              <a:rPr lang="en-US" sz="1500" dirty="0" err="1">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robo</a:t>
            </a: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-advisers capable of processing millions of calculations per second.</a:t>
            </a:r>
          </a:p>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The scope includes developing faster machine learning algorithms for more accurate predictions.</a:t>
            </a:r>
          </a:p>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While this report focused on spot price and stock volume, numerous other factors like geographic location, company profile, and domain can impact stock prices.</a:t>
            </a:r>
          </a:p>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The deep learning model used in this report was LSTM, but its performance can be enhanced through adjustments in hidden layers, activation functions, and additional input features.</a:t>
            </a:r>
          </a:p>
          <a:p>
            <a:pPr algn="just">
              <a:lnSpc>
                <a:spcPct val="150000"/>
              </a:lnSpc>
              <a:buFont typeface="Wingdings" panose="05000000000000000000" pitchFamily="2" charset="2"/>
              <a:buChar char="Ø"/>
            </a:pPr>
            <a:r>
              <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High-Frequency Trading (HFT) is a growing field that leverages real-time data analysis for rapid decision-making. The future of AI in investment analysis is promising, but combining AI with human instincts and judgment can further improve portfolio decision-making.</a:t>
            </a:r>
          </a:p>
          <a:p>
            <a:pPr algn="just">
              <a:lnSpc>
                <a:spcPct val="150000"/>
              </a:lnSpc>
              <a:buFont typeface="Wingdings" panose="05000000000000000000" pitchFamily="2" charset="2"/>
              <a:buChar char="Ø"/>
            </a:pPr>
            <a:endPar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buFont typeface="Wingdings" panose="05000000000000000000" pitchFamily="2" charset="2"/>
              <a:buChar char="Ø"/>
            </a:pPr>
            <a:endParaRPr lang="en-US" sz="15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17816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FFA318-FD34-49A3-BFD9-AAB8F1383D17}"/>
              </a:ext>
            </a:extLst>
          </p:cNvPr>
          <p:cNvSpPr txBox="1"/>
          <p:nvPr/>
        </p:nvSpPr>
        <p:spPr>
          <a:xfrm>
            <a:off x="2699792" y="3105834"/>
            <a:ext cx="3096344" cy="830997"/>
          </a:xfrm>
          <a:prstGeom prst="rect">
            <a:avLst/>
          </a:prstGeom>
          <a:noFill/>
        </p:spPr>
        <p:txBody>
          <a:bodyPr wrap="square" rtlCol="0">
            <a:spAutoFit/>
          </a:bodyPr>
          <a:lstStyle/>
          <a:p>
            <a:r>
              <a:rPr lang="en-US" sz="4800">
                <a:solidFill>
                  <a:srgbClr val="000066"/>
                </a:solidFill>
                <a:latin typeface="Arial" pitchFamily="34" charset="0"/>
                <a:cs typeface="Arial" pitchFamily="34" charset="0"/>
              </a:rPr>
              <a:t>Thank you</a:t>
            </a:r>
            <a:endParaRPr lang="en-US" sz="4800" dirty="0">
              <a:solidFill>
                <a:srgbClr val="000066"/>
              </a:solidFill>
              <a:latin typeface="Arial" pitchFamily="34" charset="0"/>
              <a:cs typeface="Arial" pitchFamily="34" charset="0"/>
            </a:endParaRPr>
          </a:p>
        </p:txBody>
      </p:sp>
    </p:spTree>
    <p:extLst>
      <p:ext uri="{BB962C8B-B14F-4D97-AF65-F5344CB8AC3E}">
        <p14:creationId xmlns:p14="http://schemas.microsoft.com/office/powerpoint/2010/main" val="1431747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FB4650-3CFF-4A61-AC0C-9C57E1EC0C6E}"/>
              </a:ext>
            </a:extLst>
          </p:cNvPr>
          <p:cNvSpPr txBox="1"/>
          <p:nvPr/>
        </p:nvSpPr>
        <p:spPr>
          <a:xfrm>
            <a:off x="251520" y="1415920"/>
            <a:ext cx="8280920" cy="473283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Financial markets have been a topic of great intrigue and innovation since their inception. People get involved in investment analysis for a variety of reasons ranging from making quick profits to ensuring a safe return in the future long run. </a:t>
            </a:r>
          </a:p>
          <a:p>
            <a:pPr marL="457200" indent="-457200">
              <a:lnSpc>
                <a:spcPct val="150000"/>
              </a:lnSpc>
              <a:buFont typeface="Wingdings" panose="05000000000000000000" pitchFamily="2" charset="2"/>
              <a:buChar char="Ø"/>
            </a:pPr>
            <a:r>
              <a:rPr lang="en-US"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Investment analysis is the tool through which people make these decisions. Investment analysis forms the backbone of financial services industry. It is the process of evaluating the potential profitability and risk of an investment opportunity. It involves examining financial and other relevant data to determine the viability of an investment opportunity and to make informed investment decisions. All investments are subject to market risk and investors should be cautious in making smart and calculated decisions. </a:t>
            </a:r>
          </a:p>
          <a:p>
            <a:pPr marL="285750" indent="-285750" algn="just">
              <a:lnSpc>
                <a:spcPct val="150000"/>
              </a:lnSpc>
              <a:buFont typeface="Wingdings" panose="05000000000000000000" pitchFamily="2" charset="2"/>
              <a:buChar char="Ø"/>
            </a:pPr>
            <a:endParaRPr lang="en-US" sz="2400" dirty="0">
              <a:solidFill>
                <a:srgbClr val="001848"/>
              </a:solidFill>
              <a:highlight>
                <a:srgbClr val="FFFFFF"/>
              </a:highlight>
              <a:latin typeface="Arial" panose="020B0604020202020204" pitchFamily="34" charset="0"/>
            </a:endParaRPr>
          </a:p>
        </p:txBody>
      </p:sp>
      <p:sp>
        <p:nvSpPr>
          <p:cNvPr id="8" name="TextBox 7">
            <a:extLst>
              <a:ext uri="{FF2B5EF4-FFF2-40B4-BE49-F238E27FC236}">
                <a16:creationId xmlns:a16="http://schemas.microsoft.com/office/drawing/2014/main" id="{379519BB-5D42-467F-9986-9D508408134D}"/>
              </a:ext>
            </a:extLst>
          </p:cNvPr>
          <p:cNvSpPr txBox="1"/>
          <p:nvPr/>
        </p:nvSpPr>
        <p:spPr>
          <a:xfrm>
            <a:off x="2699792" y="764704"/>
            <a:ext cx="3881191" cy="584775"/>
          </a:xfrm>
          <a:prstGeom prst="rect">
            <a:avLst/>
          </a:prstGeom>
          <a:noFill/>
        </p:spPr>
        <p:txBody>
          <a:bodyPr wrap="non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INTRODUCTION</a:t>
            </a:r>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spTree>
    <p:extLst>
      <p:ext uri="{BB962C8B-B14F-4D97-AF65-F5344CB8AC3E}">
        <p14:creationId xmlns:p14="http://schemas.microsoft.com/office/powerpoint/2010/main" val="261545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69A16E-F103-466A-8853-CD9157A61EA3}"/>
              </a:ext>
            </a:extLst>
          </p:cNvPr>
          <p:cNvSpPr txBox="1"/>
          <p:nvPr/>
        </p:nvSpPr>
        <p:spPr>
          <a:xfrm>
            <a:off x="251520" y="1484784"/>
            <a:ext cx="8568952" cy="5447645"/>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b="1"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Objective</a:t>
            </a:r>
          </a:p>
          <a:p>
            <a:pPr marL="342900" indent="-342900">
              <a:lnSpc>
                <a:spcPct val="200000"/>
              </a:lnSpc>
              <a:buFont typeface="Wingdings" panose="05000000000000000000" pitchFamily="2" charset="2"/>
              <a:buChar char="Ø"/>
            </a:pPr>
            <a:r>
              <a:rPr lang="en-US" sz="2000" b="1"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Risk Assessment</a:t>
            </a:r>
          </a:p>
          <a:p>
            <a:pPr marL="342900" indent="-342900">
              <a:lnSpc>
                <a:spcPct val="200000"/>
              </a:lnSpc>
              <a:buFont typeface="Wingdings" panose="05000000000000000000" pitchFamily="2" charset="2"/>
              <a:buChar char="Ø"/>
            </a:pPr>
            <a:r>
              <a:rPr lang="en-US" sz="2000" b="1"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Market Analysis</a:t>
            </a:r>
            <a:endParaRPr lang="en-US" sz="20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000" b="1"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Financial Analysis</a:t>
            </a:r>
          </a:p>
          <a:p>
            <a:pPr marL="342900" indent="-342900">
              <a:lnSpc>
                <a:spcPct val="200000"/>
              </a:lnSpc>
              <a:buFont typeface="Wingdings" panose="05000000000000000000" pitchFamily="2" charset="2"/>
              <a:buChar char="Ø"/>
            </a:pPr>
            <a:r>
              <a:rPr lang="en-US" sz="2000" b="1"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Investment Strategy</a:t>
            </a:r>
            <a:endParaRPr lang="en-US" sz="20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endParaRPr>
          </a:p>
          <a:p>
            <a:pPr marL="342900" indent="-342900">
              <a:lnSpc>
                <a:spcPct val="200000"/>
              </a:lnSpc>
              <a:buFont typeface="Wingdings" panose="05000000000000000000" pitchFamily="2" charset="2"/>
              <a:buChar char="Ø"/>
            </a:pPr>
            <a:r>
              <a:rPr lang="en-US" sz="2000" b="1"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Monitoring</a:t>
            </a:r>
            <a:endParaRPr lang="en-US" sz="2000" spc="25"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endParaRPr>
          </a:p>
          <a:p>
            <a:pPr algn="just">
              <a:lnSpc>
                <a:spcPct val="150000"/>
              </a:lnSpc>
            </a:pPr>
            <a:endParaRPr lang="en-US" sz="2400" dirty="0">
              <a:solidFill>
                <a:schemeClr val="tx2"/>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US" sz="24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pPr marL="457200" indent="-457200">
              <a:buFont typeface="Wingdings" panose="05000000000000000000" pitchFamily="2" charset="2"/>
              <a:buChar char="Ø"/>
            </a:pPr>
            <a:endParaRPr lang="en-US" sz="2400" dirty="0">
              <a:latin typeface="Arial" panose="020B0604020202020204" pitchFamily="34" charset="0"/>
              <a:cs typeface="Arial" pitchFamily="34" charset="0"/>
            </a:endParaRPr>
          </a:p>
          <a:p>
            <a:pPr marL="457200" indent="-457200">
              <a:buFont typeface="Wingdings" panose="05000000000000000000" pitchFamily="2" charset="2"/>
              <a:buChar char="Ø"/>
            </a:pPr>
            <a:endParaRPr lang="en-US" sz="2400" dirty="0">
              <a:latin typeface="Arial" panose="020B0604020202020204" pitchFamily="34" charset="0"/>
              <a:cs typeface="Arial" pitchFamily="34" charset="0"/>
            </a:endParaRPr>
          </a:p>
        </p:txBody>
      </p:sp>
      <p:sp>
        <p:nvSpPr>
          <p:cNvPr id="2" name="TextBox 1">
            <a:extLst>
              <a:ext uri="{FF2B5EF4-FFF2-40B4-BE49-F238E27FC236}">
                <a16:creationId xmlns:a16="http://schemas.microsoft.com/office/drawing/2014/main" id="{C3613EC7-F117-6FAC-32EE-F42A22F325AE}"/>
              </a:ext>
            </a:extLst>
          </p:cNvPr>
          <p:cNvSpPr txBox="1"/>
          <p:nvPr/>
        </p:nvSpPr>
        <p:spPr>
          <a:xfrm>
            <a:off x="2627784" y="260648"/>
            <a:ext cx="6696744" cy="1631216"/>
          </a:xfrm>
          <a:prstGeom prst="rect">
            <a:avLst/>
          </a:prstGeom>
          <a:noFill/>
        </p:spPr>
        <p:txBody>
          <a:bodyPr wrap="squar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INVESTMENT </a:t>
            </a:r>
          </a:p>
          <a:p>
            <a:r>
              <a:rPr lang="en-US" sz="3200" b="1" dirty="0">
                <a:solidFill>
                  <a:srgbClr val="00B050"/>
                </a:solidFill>
                <a:latin typeface="Verdana" panose="020B0604030504040204" pitchFamily="34" charset="0"/>
                <a:ea typeface="Verdana" panose="020B0604030504040204" pitchFamily="34" charset="0"/>
                <a:cs typeface="Arial" pitchFamily="34" charset="0"/>
              </a:rPr>
              <a:t>ANALYSIS JOURNEY</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spTree>
    <p:extLst>
      <p:ext uri="{BB962C8B-B14F-4D97-AF65-F5344CB8AC3E}">
        <p14:creationId xmlns:p14="http://schemas.microsoft.com/office/powerpoint/2010/main" val="253101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TextBox 10"/>
          <p:cNvSpPr txBox="1">
            <a:spLocks noChangeArrowheads="1"/>
          </p:cNvSpPr>
          <p:nvPr/>
        </p:nvSpPr>
        <p:spPr bwMode="auto">
          <a:xfrm>
            <a:off x="2771800" y="692696"/>
            <a:ext cx="3744416" cy="720080"/>
          </a:xfrm>
          <a:prstGeom prst="rect">
            <a:avLst/>
          </a:prstGeom>
          <a:noFill/>
          <a:ln w="9525">
            <a:noFill/>
            <a:miter lim="800000"/>
            <a:headEnd/>
            <a:tailEnd/>
          </a:ln>
        </p:spPr>
        <p:txBody>
          <a:bodyPr/>
          <a:lstStyle/>
          <a:p>
            <a:endParaRPr lang="en-US" sz="6000" dirty="0"/>
          </a:p>
        </p:txBody>
      </p:sp>
      <p:sp>
        <p:nvSpPr>
          <p:cNvPr id="10" name="Rectangle 9"/>
          <p:cNvSpPr/>
          <p:nvPr/>
        </p:nvSpPr>
        <p:spPr>
          <a:xfrm>
            <a:off x="2795174" y="691066"/>
            <a:ext cx="4509568" cy="584775"/>
          </a:xfrm>
          <a:prstGeom prst="rect">
            <a:avLst/>
          </a:prstGeom>
        </p:spPr>
        <p:txBody>
          <a:bodyPr wrap="none">
            <a:spAutoFit/>
          </a:bodyPr>
          <a:lstStyle/>
          <a:p>
            <a:r>
              <a:rPr lang="en-US" sz="3200" b="1" dirty="0">
                <a:solidFill>
                  <a:srgbClr val="00B050"/>
                </a:solidFill>
                <a:latin typeface="Verdana" panose="020B0604030504040204" pitchFamily="34" charset="0"/>
                <a:ea typeface="Verdana" panose="020B0604030504040204" pitchFamily="34" charset="0"/>
              </a:rPr>
              <a:t>Literature review</a:t>
            </a:r>
            <a:r>
              <a:rPr lang="en-US" sz="3200" dirty="0">
                <a:solidFill>
                  <a:srgbClr val="00B050"/>
                </a:solidFill>
                <a:latin typeface="Verdana" panose="020B0604030504040204" pitchFamily="34" charset="0"/>
                <a:ea typeface="Verdana" panose="020B0604030504040204" pitchFamily="34" charset="0"/>
              </a:rPr>
              <a:t>: </a:t>
            </a:r>
          </a:p>
        </p:txBody>
      </p:sp>
      <p:sp>
        <p:nvSpPr>
          <p:cNvPr id="2" name="TextBox 1">
            <a:extLst>
              <a:ext uri="{FF2B5EF4-FFF2-40B4-BE49-F238E27FC236}">
                <a16:creationId xmlns:a16="http://schemas.microsoft.com/office/drawing/2014/main" id="{3B9A0050-2FB8-4C9F-BFA4-4A1771C7A1B6}"/>
              </a:ext>
            </a:extLst>
          </p:cNvPr>
          <p:cNvSpPr txBox="1"/>
          <p:nvPr/>
        </p:nvSpPr>
        <p:spPr>
          <a:xfrm>
            <a:off x="251519" y="1340768"/>
            <a:ext cx="8568953" cy="543777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800" b="1"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Nan Jing et al. (2021) </a:t>
            </a:r>
            <a:r>
              <a:rPr lang="en-US" sz="18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proposed a hybrid model that combines deep learning with investor sentiment analysis for predicting stock prices. CNN was used to classify investor sentiments and LSTM was used to capture temporal dependencies in stock prices and a sentiment analysis algorithm to extract sentiment from financial news articles about the SSE (Shanghai Stock Exchange). The sentiment score generated was used as an input feature to the LSTM.</a:t>
            </a:r>
          </a:p>
          <a:p>
            <a:pPr marL="285750" indent="-285750" algn="just">
              <a:lnSpc>
                <a:spcPct val="150000"/>
              </a:lnSpc>
              <a:buFont typeface="Wingdings" panose="05000000000000000000" pitchFamily="2" charset="2"/>
              <a:buChar char="Ø"/>
            </a:pPr>
            <a:r>
              <a:rPr lang="en-US" sz="1800" b="1"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Ashish Pathak et al. (2019)</a:t>
            </a:r>
            <a:r>
              <a:rPr lang="en-US" sz="1800" dirty="0">
                <a:solidFill>
                  <a:schemeClr val="accent1"/>
                </a:solidFill>
                <a:effectLst/>
                <a:latin typeface="Times New Roman" panose="02020603050405020304" pitchFamily="18" charset="0"/>
                <a:ea typeface="Verdana" panose="020B0604030504040204" pitchFamily="34" charset="0"/>
                <a:cs typeface="Times New Roman" panose="02020603050405020304" pitchFamily="18" charset="0"/>
              </a:rPr>
              <a:t> proposed a hybrid approach by combining sentiment analysis and neural networks to develop a robust model that aims to predict financial markets behavior better than when these techniques are used independently. The results were experimentally verified by applying the model on some top stocks in the Indian Stock market scenario.</a:t>
            </a:r>
          </a:p>
          <a:p>
            <a:pPr marL="285750" indent="-285750" algn="just">
              <a:lnSpc>
                <a:spcPct val="150000"/>
              </a:lnSpc>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342900" indent="-342900" algn="just">
              <a:lnSpc>
                <a:spcPct val="150000"/>
              </a:lnSpc>
              <a:buFont typeface="Wingdings" panose="05000000000000000000" pitchFamily="2" charset="2"/>
              <a:buChar char="Ø"/>
            </a:pPr>
            <a:endParaRPr lang="en-US" dirty="0">
              <a:solidFill>
                <a:schemeClr val="accent1"/>
              </a:solidFill>
              <a:latin typeface="Verdana" panose="020B0604030504040204" pitchFamily="34" charset="0"/>
              <a:ea typeface="Verdan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61D59F20-8229-49E7-8766-6B2095C217DC}"/>
              </a:ext>
            </a:extLst>
          </p:cNvPr>
          <p:cNvSpPr>
            <a:spLocks noGrp="1"/>
          </p:cNvSpPr>
          <p:nvPr>
            <p:ph type="body" orient="vert" idx="1"/>
          </p:nvPr>
        </p:nvSpPr>
        <p:spPr>
          <a:xfrm rot="16200000">
            <a:off x="2195736" y="-171401"/>
            <a:ext cx="4752527" cy="8208912"/>
          </a:xfrm>
        </p:spPr>
        <p:txBody>
          <a:bodyPr/>
          <a:lstStyle/>
          <a:p>
            <a:pPr marL="628650" indent="-285750" algn="just">
              <a:lnSpc>
                <a:spcPct val="150000"/>
              </a:lnSpc>
              <a:buFont typeface="Wingdings" panose="05000000000000000000" pitchFamily="2" charset="2"/>
              <a:buChar char="Ø"/>
            </a:pPr>
            <a:r>
              <a:rPr lang="en-US" sz="1800" b="1" dirty="0">
                <a:solidFill>
                  <a:schemeClr val="accent1"/>
                </a:solidFill>
                <a:effectLst/>
                <a:latin typeface="Times New Roman" panose="02020603050405020304" pitchFamily="18" charset="0"/>
                <a:ea typeface="Times New Roman" panose="02020603050405020304" pitchFamily="18" charset="0"/>
              </a:rPr>
              <a:t>Ramkrishna Patel et al. (2021) </a:t>
            </a:r>
            <a:r>
              <a:rPr lang="en-US" sz="1800" dirty="0">
                <a:solidFill>
                  <a:schemeClr val="accent1"/>
                </a:solidFill>
                <a:effectLst/>
                <a:latin typeface="Times New Roman" panose="02020603050405020304" pitchFamily="18" charset="0"/>
                <a:ea typeface="Times New Roman" panose="02020603050405020304" pitchFamily="18" charset="0"/>
              </a:rPr>
              <a:t>developed a two-model approach that combined NLP for feature extraction and LSTM for prediction of stock prices. They used Text Blob and Vader sentiment packages for feature extraction and converting textual data to numerical data. Then these values were fed into the LSTM RNN for predicting the closing price after 90 days.</a:t>
            </a:r>
          </a:p>
          <a:p>
            <a:pPr marL="628650" indent="-285750" algn="just">
              <a:lnSpc>
                <a:spcPct val="150000"/>
              </a:lnSpc>
              <a:buFont typeface="Wingdings" panose="05000000000000000000" pitchFamily="2" charset="2"/>
              <a:buChar char="Ø"/>
            </a:pPr>
            <a:r>
              <a:rPr lang="en-US" sz="1800" b="1" dirty="0">
                <a:solidFill>
                  <a:schemeClr val="accent1"/>
                </a:solidFill>
                <a:effectLst/>
                <a:latin typeface="Times New Roman" panose="02020603050405020304" pitchFamily="18" charset="0"/>
                <a:ea typeface="Times New Roman" panose="02020603050405020304" pitchFamily="18" charset="0"/>
              </a:rPr>
              <a:t>Kristian Bondo Hansen et al. (2022)</a:t>
            </a:r>
            <a:r>
              <a:rPr lang="en-US" sz="1800" dirty="0">
                <a:solidFill>
                  <a:schemeClr val="accent1"/>
                </a:solidFill>
                <a:effectLst/>
                <a:latin typeface="Times New Roman" panose="02020603050405020304" pitchFamily="18" charset="0"/>
                <a:ea typeface="Times New Roman" panose="02020603050405020304" pitchFamily="18" charset="0"/>
              </a:rPr>
              <a:t> developed an approach to analyze alternate data besides just the investor sentiment. According to them, alternative data is something that is not easily available, is expensive to gather and is outside the market. Some examples of alternative data include satellite imagery, GPS data, social media commentary. These factors may seem irrelevant to investment analysis, but they have an indirect impact on the financial market.</a:t>
            </a:r>
          </a:p>
          <a:p>
            <a:pPr marL="628650" indent="-285750" algn="just">
              <a:lnSpc>
                <a:spcPct val="150000"/>
              </a:lnSpc>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endParaRPr lang="en-US" sz="1800" dirty="0">
              <a:solidFill>
                <a:schemeClr val="accent1"/>
              </a:solidFill>
              <a:latin typeface="Verdana" panose="020B0604030504040204" pitchFamily="34" charset="0"/>
              <a:ea typeface="Verdana" panose="020B060403050404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813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E477EA5A-0C10-9068-A0A4-80D903270E40}"/>
              </a:ext>
            </a:extLst>
          </p:cNvPr>
          <p:cNvSpPr>
            <a:spLocks noGrp="1"/>
          </p:cNvSpPr>
          <p:nvPr>
            <p:ph type="body" orient="vert" idx="1"/>
          </p:nvPr>
        </p:nvSpPr>
        <p:spPr>
          <a:xfrm rot="16200000">
            <a:off x="2123731" y="-243409"/>
            <a:ext cx="4752526" cy="8352929"/>
          </a:xfrm>
        </p:spPr>
        <p:txBody>
          <a:bodyPr/>
          <a:lstStyle/>
          <a:p>
            <a:pPr>
              <a:buFont typeface="Wingdings" panose="05000000000000000000" pitchFamily="2" charset="2"/>
              <a:buChar char="Ø"/>
            </a:pPr>
            <a:r>
              <a:rPr lang="en-US" sz="1800" dirty="0">
                <a:solidFill>
                  <a:schemeClr val="accent1"/>
                </a:solidFill>
                <a:latin typeface="Verdana" panose="020B0604030504040204" pitchFamily="34" charset="0"/>
                <a:ea typeface="Verdana" panose="020B0604030504040204" pitchFamily="34" charset="0"/>
              </a:rPr>
              <a:t>EXPLORATORY ANALYSIS OF RAW DATA</a:t>
            </a:r>
          </a:p>
          <a:p>
            <a:pPr>
              <a:buFont typeface="Wingdings" panose="05000000000000000000" pitchFamily="2" charset="2"/>
              <a:buChar char="Ø"/>
            </a:pPr>
            <a:r>
              <a:rPr lang="en-US" sz="1800" dirty="0">
                <a:solidFill>
                  <a:schemeClr val="accent1"/>
                </a:solidFill>
                <a:latin typeface="Verdana" panose="020B0604030504040204" pitchFamily="34" charset="0"/>
                <a:ea typeface="Verdana" panose="020B0604030504040204" pitchFamily="34" charset="0"/>
              </a:rPr>
              <a:t>8 Stocks and Stock Index. Time period 2012-2020.</a:t>
            </a:r>
          </a:p>
          <a:p>
            <a:pPr>
              <a:buFont typeface="Wingdings" panose="05000000000000000000" pitchFamily="2" charset="2"/>
              <a:buChar char="Ø"/>
            </a:pPr>
            <a:endParaRPr lang="en-US" sz="1800" dirty="0">
              <a:solidFill>
                <a:schemeClr val="accent1"/>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469B188D-B256-8480-F70C-CA554B3DBAEC}"/>
              </a:ext>
            </a:extLst>
          </p:cNvPr>
          <p:cNvSpPr txBox="1"/>
          <p:nvPr/>
        </p:nvSpPr>
        <p:spPr>
          <a:xfrm>
            <a:off x="2245972" y="660535"/>
            <a:ext cx="5638396" cy="1138773"/>
          </a:xfrm>
          <a:prstGeom prst="rect">
            <a:avLst/>
          </a:prstGeom>
          <a:noFill/>
        </p:spPr>
        <p:txBody>
          <a:bodyPr wrap="squar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DATA VISUALIZATION</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pic>
        <p:nvPicPr>
          <p:cNvPr id="7" name="Picture 6">
            <a:extLst>
              <a:ext uri="{FF2B5EF4-FFF2-40B4-BE49-F238E27FC236}">
                <a16:creationId xmlns:a16="http://schemas.microsoft.com/office/drawing/2014/main" id="{C459FFC5-052E-D8A9-E746-4A0B2D8C15FE}"/>
              </a:ext>
            </a:extLst>
          </p:cNvPr>
          <p:cNvPicPr>
            <a:picLocks noChangeAspect="1"/>
          </p:cNvPicPr>
          <p:nvPr/>
        </p:nvPicPr>
        <p:blipFill>
          <a:blip r:embed="rId2"/>
          <a:stretch>
            <a:fillRect/>
          </a:stretch>
        </p:blipFill>
        <p:spPr>
          <a:xfrm>
            <a:off x="1339514" y="2348880"/>
            <a:ext cx="6464972" cy="3180908"/>
          </a:xfrm>
          <a:prstGeom prst="rect">
            <a:avLst/>
          </a:prstGeom>
        </p:spPr>
      </p:pic>
    </p:spTree>
    <p:extLst>
      <p:ext uri="{BB962C8B-B14F-4D97-AF65-F5344CB8AC3E}">
        <p14:creationId xmlns:p14="http://schemas.microsoft.com/office/powerpoint/2010/main" val="130230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E477EA5A-0C10-9068-A0A4-80D903270E40}"/>
              </a:ext>
            </a:extLst>
          </p:cNvPr>
          <p:cNvSpPr>
            <a:spLocks noGrp="1"/>
          </p:cNvSpPr>
          <p:nvPr>
            <p:ph type="body" orient="vert" idx="1"/>
          </p:nvPr>
        </p:nvSpPr>
        <p:spPr>
          <a:xfrm rot="16200000">
            <a:off x="2123731" y="-243409"/>
            <a:ext cx="4752526" cy="8352929"/>
          </a:xfrm>
        </p:spPr>
        <p:txBody>
          <a:bodyPr/>
          <a:lstStyle/>
          <a:p>
            <a:pPr>
              <a:buFont typeface="Wingdings" panose="05000000000000000000" pitchFamily="2" charset="2"/>
              <a:buChar char="Ø"/>
            </a:pPr>
            <a:r>
              <a:rPr lang="en-US" sz="1800" dirty="0">
                <a:solidFill>
                  <a:schemeClr val="accent1"/>
                </a:solidFill>
                <a:latin typeface="Verdana" panose="020B0604030504040204" pitchFamily="34" charset="0"/>
                <a:ea typeface="Verdana" panose="020B0604030504040204" pitchFamily="34" charset="0"/>
              </a:rPr>
              <a:t>DAILY RETURNS VISUALISED.</a:t>
            </a:r>
          </a:p>
          <a:p>
            <a:pPr>
              <a:buFont typeface="Wingdings" panose="05000000000000000000" pitchFamily="2" charset="2"/>
              <a:buChar char="Ø"/>
            </a:pPr>
            <a:r>
              <a:rPr lang="en-US" sz="1800" dirty="0">
                <a:solidFill>
                  <a:schemeClr val="accent1"/>
                </a:solidFill>
                <a:latin typeface="Verdana" panose="020B0604030504040204" pitchFamily="34" charset="0"/>
                <a:ea typeface="Verdana" panose="020B0604030504040204" pitchFamily="34" charset="0"/>
              </a:rPr>
              <a:t>MAJOR FLUCTUATION IN MGM Resorts Stock DURING MARCH 2020 (COVID-19) IMPACT ON HOTEL INDUSTRY.</a:t>
            </a:r>
          </a:p>
          <a:p>
            <a:pPr>
              <a:buFont typeface="Wingdings" panose="05000000000000000000" pitchFamily="2" charset="2"/>
              <a:buChar char="Ø"/>
            </a:pPr>
            <a:endParaRPr lang="en-US" sz="1800" dirty="0">
              <a:solidFill>
                <a:schemeClr val="accent1"/>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469B188D-B256-8480-F70C-CA554B3DBAEC}"/>
              </a:ext>
            </a:extLst>
          </p:cNvPr>
          <p:cNvSpPr txBox="1"/>
          <p:nvPr/>
        </p:nvSpPr>
        <p:spPr>
          <a:xfrm>
            <a:off x="2245972" y="660535"/>
            <a:ext cx="5638396" cy="1138773"/>
          </a:xfrm>
          <a:prstGeom prst="rect">
            <a:avLst/>
          </a:prstGeom>
          <a:noFill/>
        </p:spPr>
        <p:txBody>
          <a:bodyPr wrap="squar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DATA VISUALIZATION</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pic>
        <p:nvPicPr>
          <p:cNvPr id="3" name="Picture 2">
            <a:extLst>
              <a:ext uri="{FF2B5EF4-FFF2-40B4-BE49-F238E27FC236}">
                <a16:creationId xmlns:a16="http://schemas.microsoft.com/office/drawing/2014/main" id="{F8DC35B1-00F6-CE48-FF72-7FF28A134683}"/>
              </a:ext>
            </a:extLst>
          </p:cNvPr>
          <p:cNvPicPr>
            <a:picLocks noChangeAspect="1"/>
          </p:cNvPicPr>
          <p:nvPr/>
        </p:nvPicPr>
        <p:blipFill>
          <a:blip r:embed="rId2"/>
          <a:stretch>
            <a:fillRect/>
          </a:stretch>
        </p:blipFill>
        <p:spPr>
          <a:xfrm>
            <a:off x="1482156" y="2780928"/>
            <a:ext cx="6179687" cy="3106843"/>
          </a:xfrm>
          <a:prstGeom prst="rect">
            <a:avLst/>
          </a:prstGeom>
        </p:spPr>
      </p:pic>
    </p:spTree>
    <p:extLst>
      <p:ext uri="{BB962C8B-B14F-4D97-AF65-F5344CB8AC3E}">
        <p14:creationId xmlns:p14="http://schemas.microsoft.com/office/powerpoint/2010/main" val="71963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tical Text Placeholder 1">
            <a:extLst>
              <a:ext uri="{FF2B5EF4-FFF2-40B4-BE49-F238E27FC236}">
                <a16:creationId xmlns:a16="http://schemas.microsoft.com/office/drawing/2014/main" id="{E477EA5A-0C10-9068-A0A4-80D903270E40}"/>
              </a:ext>
            </a:extLst>
          </p:cNvPr>
          <p:cNvSpPr>
            <a:spLocks noGrp="1"/>
          </p:cNvSpPr>
          <p:nvPr>
            <p:ph type="body" orient="vert" idx="1"/>
          </p:nvPr>
        </p:nvSpPr>
        <p:spPr>
          <a:xfrm rot="16200000">
            <a:off x="2123731" y="-243409"/>
            <a:ext cx="4752526" cy="8352929"/>
          </a:xfrm>
        </p:spPr>
        <p:txBody>
          <a:bodyPr/>
          <a:lstStyle/>
          <a:p>
            <a:pPr>
              <a:buFont typeface="Wingdings" panose="05000000000000000000" pitchFamily="2" charset="2"/>
              <a:buChar char="Ø"/>
            </a:pPr>
            <a:r>
              <a:rPr lang="en-US" sz="1800" dirty="0">
                <a:solidFill>
                  <a:schemeClr val="accent1"/>
                </a:solidFill>
                <a:latin typeface="Verdana" panose="020B0604030504040204" pitchFamily="34" charset="0"/>
                <a:ea typeface="Verdana" panose="020B0604030504040204" pitchFamily="34" charset="0"/>
              </a:rPr>
              <a:t>RISK VISUALIZATION USING HISTOGRAM.</a:t>
            </a:r>
          </a:p>
          <a:p>
            <a:pPr>
              <a:buFont typeface="Wingdings" panose="05000000000000000000" pitchFamily="2" charset="2"/>
              <a:buChar char="Ø"/>
            </a:pPr>
            <a:r>
              <a:rPr lang="en-US" sz="1800" dirty="0">
                <a:solidFill>
                  <a:schemeClr val="accent1"/>
                </a:solidFill>
                <a:latin typeface="Verdana" panose="020B0604030504040204" pitchFamily="34" charset="0"/>
                <a:ea typeface="Verdana" panose="020B0604030504040204" pitchFamily="34" charset="0"/>
              </a:rPr>
              <a:t>BROADER BOTTOM IMPLIES HIGHER FLUCTUATION OF RETURNS WHICH MEANS IT IS A RISKY STOCK TO INVEST IN.</a:t>
            </a:r>
          </a:p>
          <a:p>
            <a:pPr>
              <a:buFont typeface="Wingdings" panose="05000000000000000000" pitchFamily="2" charset="2"/>
              <a:buChar char="Ø"/>
            </a:pPr>
            <a:endParaRPr lang="en-US" sz="1800" dirty="0">
              <a:solidFill>
                <a:schemeClr val="accent1"/>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469B188D-B256-8480-F70C-CA554B3DBAEC}"/>
              </a:ext>
            </a:extLst>
          </p:cNvPr>
          <p:cNvSpPr txBox="1"/>
          <p:nvPr/>
        </p:nvSpPr>
        <p:spPr>
          <a:xfrm>
            <a:off x="2245972" y="660535"/>
            <a:ext cx="5638396" cy="1138773"/>
          </a:xfrm>
          <a:prstGeom prst="rect">
            <a:avLst/>
          </a:prstGeom>
          <a:noFill/>
        </p:spPr>
        <p:txBody>
          <a:bodyPr wrap="square" rtlCol="0">
            <a:spAutoFit/>
          </a:bodyPr>
          <a:lstStyle/>
          <a:p>
            <a:r>
              <a:rPr lang="en-US" sz="3200" b="1" dirty="0">
                <a:solidFill>
                  <a:srgbClr val="00B050"/>
                </a:solidFill>
                <a:latin typeface="Verdana" panose="020B0604030504040204" pitchFamily="34" charset="0"/>
                <a:ea typeface="Verdana" panose="020B0604030504040204" pitchFamily="34" charset="0"/>
                <a:cs typeface="Arial" pitchFamily="34" charset="0"/>
              </a:rPr>
              <a:t>DATA VISUALIZATION</a:t>
            </a:r>
          </a:p>
          <a:p>
            <a:endParaRPr lang="en-US" sz="3600" b="1" dirty="0">
              <a:solidFill>
                <a:srgbClr val="00B050"/>
              </a:solidFill>
              <a:latin typeface="Verdana" panose="020B0604030504040204" pitchFamily="34" charset="0"/>
              <a:ea typeface="Verdana" panose="020B0604030504040204" pitchFamily="34" charset="0"/>
              <a:cs typeface="Arial" pitchFamily="34" charset="0"/>
            </a:endParaRPr>
          </a:p>
        </p:txBody>
      </p:sp>
      <p:pic>
        <p:nvPicPr>
          <p:cNvPr id="4" name="Picture 3">
            <a:extLst>
              <a:ext uri="{FF2B5EF4-FFF2-40B4-BE49-F238E27FC236}">
                <a16:creationId xmlns:a16="http://schemas.microsoft.com/office/drawing/2014/main" id="{F1739550-1EF7-62FB-1A23-63231DBF9BA0}"/>
              </a:ext>
            </a:extLst>
          </p:cNvPr>
          <p:cNvPicPr>
            <a:picLocks noChangeAspect="1"/>
          </p:cNvPicPr>
          <p:nvPr/>
        </p:nvPicPr>
        <p:blipFill>
          <a:blip r:embed="rId2"/>
          <a:stretch>
            <a:fillRect/>
          </a:stretch>
        </p:blipFill>
        <p:spPr>
          <a:xfrm>
            <a:off x="2791635" y="2718892"/>
            <a:ext cx="3560729" cy="3501900"/>
          </a:xfrm>
          <a:prstGeom prst="rect">
            <a:avLst/>
          </a:prstGeom>
        </p:spPr>
      </p:pic>
    </p:spTree>
    <p:extLst>
      <p:ext uri="{BB962C8B-B14F-4D97-AF65-F5344CB8AC3E}">
        <p14:creationId xmlns:p14="http://schemas.microsoft.com/office/powerpoint/2010/main" val="1780913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33946</TotalTime>
  <Words>1130</Words>
  <Application>Microsoft Office PowerPoint</Application>
  <PresentationFormat>On-screen Show (4:3)</PresentationFormat>
  <Paragraphs>95</Paragraphs>
  <Slides>21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Arial Rounded MT Bold</vt:lpstr>
      <vt:lpstr>Calibri</vt:lpstr>
      <vt:lpstr>Times New Roman</vt:lpstr>
      <vt:lpstr>Verdana</vt:lpstr>
      <vt:lpstr>Wingdings</vt:lpstr>
      <vt:lpstr>Office Theme</vt:lpstr>
      <vt:lpstr>Custom Design</vt:lpstr>
      <vt:lpstr>   MACHINE LEARNING AND SENTIMENT BASED  INVESTMENT ANALYSIS Presented By   Neelesh Nagpal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Jagadish</dc:creator>
  <cp:lastModifiedBy>Neelesh  Nagpal</cp:lastModifiedBy>
  <cp:revision>1387</cp:revision>
  <dcterms:created xsi:type="dcterms:W3CDTF">2012-01-15T16:34:25Z</dcterms:created>
  <dcterms:modified xsi:type="dcterms:W3CDTF">2023-05-20T20:05:39Z</dcterms:modified>
</cp:coreProperties>
</file>