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2"/>
  </p:notesMasterIdLst>
  <p:sldIdLst>
    <p:sldId id="256" r:id="rId2"/>
    <p:sldId id="257" r:id="rId3"/>
    <p:sldId id="277" r:id="rId4"/>
    <p:sldId id="275" r:id="rId5"/>
    <p:sldId id="276" r:id="rId6"/>
    <p:sldId id="259" r:id="rId7"/>
    <p:sldId id="261" r:id="rId8"/>
    <p:sldId id="263" r:id="rId9"/>
    <p:sldId id="278" r:id="rId10"/>
    <p:sldId id="265" r:id="rId11"/>
    <p:sldId id="279" r:id="rId12"/>
    <p:sldId id="266" r:id="rId13"/>
    <p:sldId id="267" r:id="rId14"/>
    <p:sldId id="268" r:id="rId15"/>
    <p:sldId id="269" r:id="rId16"/>
    <p:sldId id="270" r:id="rId17"/>
    <p:sldId id="271" r:id="rId18"/>
    <p:sldId id="272" r:id="rId19"/>
    <p:sldId id="273"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54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36E2C9-5E8B-4040-8AF6-694472448D01}" type="datetimeFigureOut">
              <a:rPr lang="en-US" smtClean="0"/>
              <a:t>5/2/2017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A23A3F-BBCE-430C-A255-7280826CC68B}" type="slidenum">
              <a:rPr lang="en-US" smtClean="0"/>
              <a:t>‹#›</a:t>
            </a:fld>
            <a:endParaRPr lang="en-US"/>
          </a:p>
        </p:txBody>
      </p:sp>
    </p:spTree>
    <p:extLst>
      <p:ext uri="{BB962C8B-B14F-4D97-AF65-F5344CB8AC3E}">
        <p14:creationId xmlns:p14="http://schemas.microsoft.com/office/powerpoint/2010/main" val="3232271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C80F9686-05EC-4EA7-A97B-A291A5D1F079}" type="slidenum">
              <a:rPr lang="en-IN" smtClean="0"/>
              <a:pPr/>
              <a:t>4</a:t>
            </a:fld>
            <a:endParaRPr lang="en-IN"/>
          </a:p>
        </p:txBody>
      </p:sp>
    </p:spTree>
    <p:extLst>
      <p:ext uri="{BB962C8B-B14F-4D97-AF65-F5344CB8AC3E}">
        <p14:creationId xmlns:p14="http://schemas.microsoft.com/office/powerpoint/2010/main" val="3026907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3DB7FD5-1B36-4C20-BACA-DF226265E1B6}" type="datetimeFigureOut">
              <a:rPr lang="en-US" smtClean="0"/>
              <a:t>5/2/2017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B4ECFF-60EF-4822-B063-E90F4FBCA36C}" type="slidenum">
              <a:rPr lang="en-US" smtClean="0"/>
              <a:t>‹#›</a:t>
            </a:fld>
            <a:endParaRPr lang="en-US"/>
          </a:p>
        </p:txBody>
      </p:sp>
    </p:spTree>
    <p:extLst>
      <p:ext uri="{BB962C8B-B14F-4D97-AF65-F5344CB8AC3E}">
        <p14:creationId xmlns:p14="http://schemas.microsoft.com/office/powerpoint/2010/main" val="3007159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DB7FD5-1B36-4C20-BACA-DF226265E1B6}" type="datetimeFigureOut">
              <a:rPr lang="en-US" smtClean="0"/>
              <a:t>5/2/2017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B4ECFF-60EF-4822-B063-E90F4FBCA36C}" type="slidenum">
              <a:rPr lang="en-US" smtClean="0"/>
              <a:t>‹#›</a:t>
            </a:fld>
            <a:endParaRPr lang="en-US"/>
          </a:p>
        </p:txBody>
      </p:sp>
    </p:spTree>
    <p:extLst>
      <p:ext uri="{BB962C8B-B14F-4D97-AF65-F5344CB8AC3E}">
        <p14:creationId xmlns:p14="http://schemas.microsoft.com/office/powerpoint/2010/main" val="925747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DB7FD5-1B36-4C20-BACA-DF226265E1B6}" type="datetimeFigureOut">
              <a:rPr lang="en-US" smtClean="0"/>
              <a:t>5/2/2017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B4ECFF-60EF-4822-B063-E90F4FBCA36C}" type="slidenum">
              <a:rPr lang="en-US" smtClean="0"/>
              <a:t>‹#›</a:t>
            </a:fld>
            <a:endParaRPr lang="en-US"/>
          </a:p>
        </p:txBody>
      </p:sp>
    </p:spTree>
    <p:extLst>
      <p:ext uri="{BB962C8B-B14F-4D97-AF65-F5344CB8AC3E}">
        <p14:creationId xmlns:p14="http://schemas.microsoft.com/office/powerpoint/2010/main" val="19074406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DB7FD5-1B36-4C20-BACA-DF226265E1B6}" type="datetimeFigureOut">
              <a:rPr lang="en-US" smtClean="0"/>
              <a:t>5/2/2017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B4ECFF-60EF-4822-B063-E90F4FBCA36C}"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01399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DB7FD5-1B36-4C20-BACA-DF226265E1B6}" type="datetimeFigureOut">
              <a:rPr lang="en-US" smtClean="0"/>
              <a:t>5/2/2017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B4ECFF-60EF-4822-B063-E90F4FBCA36C}" type="slidenum">
              <a:rPr lang="en-US" smtClean="0"/>
              <a:t>‹#›</a:t>
            </a:fld>
            <a:endParaRPr lang="en-US"/>
          </a:p>
        </p:txBody>
      </p:sp>
    </p:spTree>
    <p:extLst>
      <p:ext uri="{BB962C8B-B14F-4D97-AF65-F5344CB8AC3E}">
        <p14:creationId xmlns:p14="http://schemas.microsoft.com/office/powerpoint/2010/main" val="23818835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3DB7FD5-1B36-4C20-BACA-DF226265E1B6}" type="datetimeFigureOut">
              <a:rPr lang="en-US" smtClean="0"/>
              <a:t>5/2/2017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B4ECFF-60EF-4822-B063-E90F4FBCA36C}" type="slidenum">
              <a:rPr lang="en-US" smtClean="0"/>
              <a:t>‹#›</a:t>
            </a:fld>
            <a:endParaRPr lang="en-US"/>
          </a:p>
        </p:txBody>
      </p:sp>
    </p:spTree>
    <p:extLst>
      <p:ext uri="{BB962C8B-B14F-4D97-AF65-F5344CB8AC3E}">
        <p14:creationId xmlns:p14="http://schemas.microsoft.com/office/powerpoint/2010/main" val="19187547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3DB7FD5-1B36-4C20-BACA-DF226265E1B6}" type="datetimeFigureOut">
              <a:rPr lang="en-US" smtClean="0"/>
              <a:t>5/2/2017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B4ECFF-60EF-4822-B063-E90F4FBCA36C}" type="slidenum">
              <a:rPr lang="en-US" smtClean="0"/>
              <a:t>‹#›</a:t>
            </a:fld>
            <a:endParaRPr lang="en-US"/>
          </a:p>
        </p:txBody>
      </p:sp>
    </p:spTree>
    <p:extLst>
      <p:ext uri="{BB962C8B-B14F-4D97-AF65-F5344CB8AC3E}">
        <p14:creationId xmlns:p14="http://schemas.microsoft.com/office/powerpoint/2010/main" val="18243204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DB7FD5-1B36-4C20-BACA-DF226265E1B6}" type="datetimeFigureOut">
              <a:rPr lang="en-US" smtClean="0"/>
              <a:t>5/2/2017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B4ECFF-60EF-4822-B063-E90F4FBCA36C}" type="slidenum">
              <a:rPr lang="en-US" smtClean="0"/>
              <a:t>‹#›</a:t>
            </a:fld>
            <a:endParaRPr lang="en-US"/>
          </a:p>
        </p:txBody>
      </p:sp>
    </p:spTree>
    <p:extLst>
      <p:ext uri="{BB962C8B-B14F-4D97-AF65-F5344CB8AC3E}">
        <p14:creationId xmlns:p14="http://schemas.microsoft.com/office/powerpoint/2010/main" val="35502850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DB7FD5-1B36-4C20-BACA-DF226265E1B6}" type="datetimeFigureOut">
              <a:rPr lang="en-US" smtClean="0"/>
              <a:t>5/2/2017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B4ECFF-60EF-4822-B063-E90F4FBCA36C}" type="slidenum">
              <a:rPr lang="en-US" smtClean="0"/>
              <a:t>‹#›</a:t>
            </a:fld>
            <a:endParaRPr lang="en-US"/>
          </a:p>
        </p:txBody>
      </p:sp>
    </p:spTree>
    <p:extLst>
      <p:ext uri="{BB962C8B-B14F-4D97-AF65-F5344CB8AC3E}">
        <p14:creationId xmlns:p14="http://schemas.microsoft.com/office/powerpoint/2010/main" val="2864692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D3DB7FD5-1B36-4C20-BACA-DF226265E1B6}" type="datetimeFigureOut">
              <a:rPr lang="en-US" smtClean="0"/>
              <a:t>5/2/2017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B4ECFF-60EF-4822-B063-E90F4FBCA36C}" type="slidenum">
              <a:rPr lang="en-US" smtClean="0"/>
              <a:t>‹#›</a:t>
            </a:fld>
            <a:endParaRPr lang="en-US"/>
          </a:p>
        </p:txBody>
      </p:sp>
    </p:spTree>
    <p:extLst>
      <p:ext uri="{BB962C8B-B14F-4D97-AF65-F5344CB8AC3E}">
        <p14:creationId xmlns:p14="http://schemas.microsoft.com/office/powerpoint/2010/main" val="1052540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DB7FD5-1B36-4C20-BACA-DF226265E1B6}" type="datetimeFigureOut">
              <a:rPr lang="en-US" smtClean="0"/>
              <a:t>5/2/2017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B4ECFF-60EF-4822-B063-E90F4FBCA36C}" type="slidenum">
              <a:rPr lang="en-US" smtClean="0"/>
              <a:t>‹#›</a:t>
            </a:fld>
            <a:endParaRPr lang="en-US"/>
          </a:p>
        </p:txBody>
      </p:sp>
    </p:spTree>
    <p:extLst>
      <p:ext uri="{BB962C8B-B14F-4D97-AF65-F5344CB8AC3E}">
        <p14:creationId xmlns:p14="http://schemas.microsoft.com/office/powerpoint/2010/main" val="2891900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3DB7FD5-1B36-4C20-BACA-DF226265E1B6}" type="datetimeFigureOut">
              <a:rPr lang="en-US" smtClean="0"/>
              <a:t>5/2/2017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B4ECFF-60EF-4822-B063-E90F4FBCA36C}" type="slidenum">
              <a:rPr lang="en-US" smtClean="0"/>
              <a:t>‹#›</a:t>
            </a:fld>
            <a:endParaRPr lang="en-US"/>
          </a:p>
        </p:txBody>
      </p:sp>
    </p:spTree>
    <p:extLst>
      <p:ext uri="{BB962C8B-B14F-4D97-AF65-F5344CB8AC3E}">
        <p14:creationId xmlns:p14="http://schemas.microsoft.com/office/powerpoint/2010/main" val="2819475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3DB7FD5-1B36-4C20-BACA-DF226265E1B6}" type="datetimeFigureOut">
              <a:rPr lang="en-US" smtClean="0"/>
              <a:t>5/2/2017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B4ECFF-60EF-4822-B063-E90F4FBCA36C}" type="slidenum">
              <a:rPr lang="en-US" smtClean="0"/>
              <a:t>‹#›</a:t>
            </a:fld>
            <a:endParaRPr lang="en-US"/>
          </a:p>
        </p:txBody>
      </p:sp>
    </p:spTree>
    <p:extLst>
      <p:ext uri="{BB962C8B-B14F-4D97-AF65-F5344CB8AC3E}">
        <p14:creationId xmlns:p14="http://schemas.microsoft.com/office/powerpoint/2010/main" val="1139709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D3DB7FD5-1B36-4C20-BACA-DF226265E1B6}" type="datetimeFigureOut">
              <a:rPr lang="en-US" smtClean="0"/>
              <a:t>5/2/2017</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0B4ECFF-60EF-4822-B063-E90F4FBCA36C}" type="slidenum">
              <a:rPr lang="en-US" smtClean="0"/>
              <a:t>‹#›</a:t>
            </a:fld>
            <a:endParaRPr lang="en-US"/>
          </a:p>
        </p:txBody>
      </p:sp>
    </p:spTree>
    <p:extLst>
      <p:ext uri="{BB962C8B-B14F-4D97-AF65-F5344CB8AC3E}">
        <p14:creationId xmlns:p14="http://schemas.microsoft.com/office/powerpoint/2010/main" val="1037310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3DB7FD5-1B36-4C20-BACA-DF226265E1B6}" type="datetimeFigureOut">
              <a:rPr lang="en-US" smtClean="0"/>
              <a:t>5/2/2017</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0B4ECFF-60EF-4822-B063-E90F4FBCA36C}" type="slidenum">
              <a:rPr lang="en-US" smtClean="0"/>
              <a:t>‹#›</a:t>
            </a:fld>
            <a:endParaRPr lang="en-US"/>
          </a:p>
        </p:txBody>
      </p:sp>
    </p:spTree>
    <p:extLst>
      <p:ext uri="{BB962C8B-B14F-4D97-AF65-F5344CB8AC3E}">
        <p14:creationId xmlns:p14="http://schemas.microsoft.com/office/powerpoint/2010/main" val="3778248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D3DB7FD5-1B36-4C20-BACA-DF226265E1B6}" type="datetimeFigureOut">
              <a:rPr lang="en-US" smtClean="0"/>
              <a:t>5/2/2017</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0B4ECFF-60EF-4822-B063-E90F4FBCA36C}" type="slidenum">
              <a:rPr lang="en-US" smtClean="0"/>
              <a:t>‹#›</a:t>
            </a:fld>
            <a:endParaRPr lang="en-US"/>
          </a:p>
        </p:txBody>
      </p:sp>
    </p:spTree>
    <p:extLst>
      <p:ext uri="{BB962C8B-B14F-4D97-AF65-F5344CB8AC3E}">
        <p14:creationId xmlns:p14="http://schemas.microsoft.com/office/powerpoint/2010/main" val="3979025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DB7FD5-1B36-4C20-BACA-DF226265E1B6}" type="datetimeFigureOut">
              <a:rPr lang="en-US" smtClean="0"/>
              <a:t>5/2/2017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B4ECFF-60EF-4822-B063-E90F4FBCA36C}" type="slidenum">
              <a:rPr lang="en-US" smtClean="0"/>
              <a:t>‹#›</a:t>
            </a:fld>
            <a:endParaRPr lang="en-US"/>
          </a:p>
        </p:txBody>
      </p:sp>
    </p:spTree>
    <p:extLst>
      <p:ext uri="{BB962C8B-B14F-4D97-AF65-F5344CB8AC3E}">
        <p14:creationId xmlns:p14="http://schemas.microsoft.com/office/powerpoint/2010/main" val="1544732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3DB7FD5-1B36-4C20-BACA-DF226265E1B6}" type="datetimeFigureOut">
              <a:rPr lang="en-US" smtClean="0"/>
              <a:t>5/2/2017</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0B4ECFF-60EF-4822-B063-E90F4FBCA36C}" type="slidenum">
              <a:rPr lang="en-US" smtClean="0"/>
              <a:t>‹#›</a:t>
            </a:fld>
            <a:endParaRPr lang="en-US"/>
          </a:p>
        </p:txBody>
      </p:sp>
    </p:spTree>
    <p:extLst>
      <p:ext uri="{BB962C8B-B14F-4D97-AF65-F5344CB8AC3E}">
        <p14:creationId xmlns:p14="http://schemas.microsoft.com/office/powerpoint/2010/main" val="2150408836"/>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3556000"/>
          </a:xfrm>
        </p:spPr>
        <p:txBody>
          <a:bodyPr/>
          <a:lstStyle/>
          <a:p>
            <a:r>
              <a:rPr lang="en-US" sz="6000" dirty="0" smtClean="0"/>
              <a:t>Final Presentation on “IMAGE  ENCRYPTION AND DECRYPTION  USING AES &amp; IWD”</a:t>
            </a:r>
            <a:endParaRPr lang="en-US" sz="6000" dirty="0"/>
          </a:p>
        </p:txBody>
      </p:sp>
      <p:sp>
        <p:nvSpPr>
          <p:cNvPr id="3" name="Subtitle 2"/>
          <p:cNvSpPr>
            <a:spLocks noGrp="1"/>
          </p:cNvSpPr>
          <p:nvPr>
            <p:ph type="subTitle" idx="1"/>
          </p:nvPr>
        </p:nvSpPr>
        <p:spPr>
          <a:xfrm>
            <a:off x="469900" y="3556000"/>
            <a:ext cx="11163299" cy="2755900"/>
          </a:xfrm>
        </p:spPr>
        <p:txBody>
          <a:bodyPr/>
          <a:lstStyle/>
          <a:p>
            <a:endParaRPr lang="en-US" dirty="0" smtClean="0">
              <a:solidFill>
                <a:schemeClr val="tx1"/>
              </a:solidFill>
            </a:endParaRPr>
          </a:p>
          <a:p>
            <a:endParaRPr lang="en-US" dirty="0">
              <a:solidFill>
                <a:schemeClr val="tx1"/>
              </a:solidFill>
            </a:endParaRPr>
          </a:p>
          <a:p>
            <a:r>
              <a:rPr lang="en-US" dirty="0" smtClean="0">
                <a:solidFill>
                  <a:schemeClr val="tx1"/>
                </a:solidFill>
              </a:rPr>
              <a:t>PRESENTED </a:t>
            </a:r>
            <a:r>
              <a:rPr lang="en-US" dirty="0">
                <a:solidFill>
                  <a:schemeClr val="tx1"/>
                </a:solidFill>
              </a:rPr>
              <a:t>BY:               		             </a:t>
            </a:r>
            <a:r>
              <a:rPr lang="en-US" dirty="0" smtClean="0">
                <a:solidFill>
                  <a:schemeClr val="tx1"/>
                </a:solidFill>
              </a:rPr>
              <a:t>                      UNDER </a:t>
            </a:r>
            <a:r>
              <a:rPr lang="en-US" dirty="0">
                <a:solidFill>
                  <a:schemeClr val="tx1"/>
                </a:solidFill>
              </a:rPr>
              <a:t>THE GUIDANCE OF:</a:t>
            </a:r>
          </a:p>
          <a:p>
            <a:r>
              <a:rPr lang="en-US" dirty="0" err="1">
                <a:solidFill>
                  <a:schemeClr val="tx1"/>
                </a:solidFill>
              </a:rPr>
              <a:t>Neelesh</a:t>
            </a:r>
            <a:r>
              <a:rPr lang="en-US" dirty="0">
                <a:solidFill>
                  <a:schemeClr val="tx1"/>
                </a:solidFill>
              </a:rPr>
              <a:t> Singh(1309713058)			</a:t>
            </a:r>
            <a:r>
              <a:rPr lang="en-US" dirty="0" smtClean="0">
                <a:solidFill>
                  <a:schemeClr val="tx1"/>
                </a:solidFill>
              </a:rPr>
              <a:t>                      Mr</a:t>
            </a:r>
            <a:r>
              <a:rPr lang="en-US" dirty="0">
                <a:solidFill>
                  <a:schemeClr val="tx1"/>
                </a:solidFill>
              </a:rPr>
              <a:t>.  RANJEET KUMAR	</a:t>
            </a:r>
          </a:p>
          <a:p>
            <a:r>
              <a:rPr lang="en-US" dirty="0">
                <a:solidFill>
                  <a:schemeClr val="tx1"/>
                </a:solidFill>
              </a:rPr>
              <a:t>Digvijay Singh(1309713047)</a:t>
            </a:r>
          </a:p>
          <a:p>
            <a:r>
              <a:rPr lang="en-US" dirty="0">
                <a:solidFill>
                  <a:schemeClr val="tx1"/>
                </a:solidFill>
              </a:rPr>
              <a:t>Dinesh Kumar(1309713034) </a:t>
            </a:r>
          </a:p>
          <a:p>
            <a:endParaRPr lang="en-US" dirty="0"/>
          </a:p>
        </p:txBody>
      </p:sp>
    </p:spTree>
    <p:extLst>
      <p:ext uri="{BB962C8B-B14F-4D97-AF65-F5344CB8AC3E}">
        <p14:creationId xmlns:p14="http://schemas.microsoft.com/office/powerpoint/2010/main" val="2995728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420600" cy="6858000"/>
          </a:xfrm>
        </p:spPr>
      </p:pic>
    </p:spTree>
    <p:extLst>
      <p:ext uri="{BB962C8B-B14F-4D97-AF65-F5344CB8AC3E}">
        <p14:creationId xmlns:p14="http://schemas.microsoft.com/office/powerpoint/2010/main" val="12023422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3458882"/>
          </a:xfrm>
        </p:spPr>
        <p:txBody>
          <a:bodyPr/>
          <a:lstStyle/>
          <a:p>
            <a:r>
              <a:rPr lang="en-US" sz="7200" dirty="0" smtClean="0"/>
              <a:t>Screenshots Of Running Program</a:t>
            </a:r>
            <a:endParaRPr lang="en-US" sz="7200"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539144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5022" y="0"/>
            <a:ext cx="12457021" cy="6858000"/>
          </a:xfrm>
        </p:spPr>
      </p:pic>
    </p:spTree>
    <p:extLst>
      <p:ext uri="{BB962C8B-B14F-4D97-AF65-F5344CB8AC3E}">
        <p14:creationId xmlns:p14="http://schemas.microsoft.com/office/powerpoint/2010/main" val="4028599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5022" y="0"/>
            <a:ext cx="12457021" cy="6858000"/>
          </a:xfrm>
        </p:spPr>
      </p:pic>
    </p:spTree>
    <p:extLst>
      <p:ext uri="{BB962C8B-B14F-4D97-AF65-F5344CB8AC3E}">
        <p14:creationId xmlns:p14="http://schemas.microsoft.com/office/powerpoint/2010/main" val="31095710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5022" y="0"/>
            <a:ext cx="12457021" cy="6858000"/>
          </a:xfrm>
        </p:spPr>
      </p:pic>
    </p:spTree>
    <p:extLst>
      <p:ext uri="{BB962C8B-B14F-4D97-AF65-F5344CB8AC3E}">
        <p14:creationId xmlns:p14="http://schemas.microsoft.com/office/powerpoint/2010/main" val="9616166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RESULTS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67710383"/>
              </p:ext>
            </p:extLst>
          </p:nvPr>
        </p:nvGraphicFramePr>
        <p:xfrm>
          <a:off x="1103313" y="2052638"/>
          <a:ext cx="8947152" cy="2301240"/>
        </p:xfrm>
        <a:graphic>
          <a:graphicData uri="http://schemas.openxmlformats.org/drawingml/2006/table">
            <a:tbl>
              <a:tblPr firstRow="1" bandRow="1">
                <a:tableStyleId>{5C22544A-7EE6-4342-B048-85BDC9FD1C3A}</a:tableStyleId>
              </a:tblPr>
              <a:tblGrid>
                <a:gridCol w="2236788"/>
                <a:gridCol w="2236788"/>
                <a:gridCol w="2236788"/>
                <a:gridCol w="2236788"/>
              </a:tblGrid>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Image </a:t>
                      </a:r>
                    </a:p>
                    <a:p>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Size of image(kb)</a:t>
                      </a:r>
                    </a:p>
                    <a:p>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Encryption time using AES</a:t>
                      </a:r>
                      <a:r>
                        <a:rPr lang="en-US" baseline="0" dirty="0" smtClean="0"/>
                        <a:t> </a:t>
                      </a:r>
                      <a:r>
                        <a:rPr lang="en-US" dirty="0" smtClean="0"/>
                        <a:t>only(</a:t>
                      </a:r>
                      <a:r>
                        <a:rPr lang="en-US" dirty="0" err="1" smtClean="0"/>
                        <a:t>ms</a:t>
                      </a:r>
                      <a:r>
                        <a:rPr lang="en-US" dirty="0" smtClean="0"/>
                        <a:t>)</a:t>
                      </a:r>
                    </a:p>
                    <a:p>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Encryption time using AES &amp;</a:t>
                      </a:r>
                      <a:r>
                        <a:rPr lang="en-US" baseline="0" dirty="0" smtClean="0"/>
                        <a:t> IWD(</a:t>
                      </a:r>
                      <a:r>
                        <a:rPr lang="en-US" baseline="0" dirty="0" err="1" smtClean="0"/>
                        <a:t>ms</a:t>
                      </a:r>
                      <a:r>
                        <a:rPr lang="en-US" baseline="0" dirty="0" smtClean="0"/>
                        <a:t>)</a:t>
                      </a:r>
                      <a:endParaRPr lang="en-US" dirty="0" smtClean="0"/>
                    </a:p>
                    <a:p>
                      <a:endParaRPr lang="en-US" dirty="0"/>
                    </a:p>
                  </a:txBody>
                  <a:tcPr/>
                </a:tc>
              </a:tr>
              <a:tr h="370840">
                <a:tc>
                  <a:txBody>
                    <a:bodyPr/>
                    <a:lstStyle/>
                    <a:p>
                      <a:r>
                        <a:rPr lang="en-US" dirty="0" smtClean="0"/>
                        <a:t>jellyfish</a:t>
                      </a:r>
                      <a:endParaRPr lang="en-US" dirty="0"/>
                    </a:p>
                  </a:txBody>
                  <a:tcPr/>
                </a:tc>
                <a:tc>
                  <a:txBody>
                    <a:bodyPr/>
                    <a:lstStyle/>
                    <a:p>
                      <a:r>
                        <a:rPr lang="en-US" dirty="0" smtClean="0"/>
                        <a:t>758</a:t>
                      </a:r>
                      <a:endParaRPr lang="en-US" dirty="0"/>
                    </a:p>
                  </a:txBody>
                  <a:tcPr/>
                </a:tc>
                <a:tc>
                  <a:txBody>
                    <a:bodyPr/>
                    <a:lstStyle/>
                    <a:p>
                      <a:r>
                        <a:rPr lang="en-US" dirty="0" smtClean="0"/>
                        <a:t>1.82</a:t>
                      </a:r>
                      <a:endParaRPr lang="en-US" dirty="0"/>
                    </a:p>
                  </a:txBody>
                  <a:tcPr/>
                </a:tc>
                <a:tc>
                  <a:txBody>
                    <a:bodyPr/>
                    <a:lstStyle/>
                    <a:p>
                      <a:r>
                        <a:rPr lang="en-US" dirty="0" smtClean="0"/>
                        <a:t>.2</a:t>
                      </a:r>
                      <a:endParaRPr lang="en-US" dirty="0"/>
                    </a:p>
                  </a:txBody>
                  <a:tcPr/>
                </a:tc>
              </a:tr>
              <a:tr h="370840">
                <a:tc>
                  <a:txBody>
                    <a:bodyPr/>
                    <a:lstStyle/>
                    <a:p>
                      <a:r>
                        <a:rPr lang="en-US" dirty="0" smtClean="0"/>
                        <a:t>penguins</a:t>
                      </a:r>
                      <a:endParaRPr lang="en-US" dirty="0"/>
                    </a:p>
                  </a:txBody>
                  <a:tcPr/>
                </a:tc>
                <a:tc>
                  <a:txBody>
                    <a:bodyPr/>
                    <a:lstStyle/>
                    <a:p>
                      <a:r>
                        <a:rPr lang="en-US" dirty="0" smtClean="0"/>
                        <a:t>760</a:t>
                      </a:r>
                      <a:endParaRPr lang="en-US" dirty="0"/>
                    </a:p>
                  </a:txBody>
                  <a:tcPr/>
                </a:tc>
                <a:tc>
                  <a:txBody>
                    <a:bodyPr/>
                    <a:lstStyle/>
                    <a:p>
                      <a:r>
                        <a:rPr lang="en-US" dirty="0" smtClean="0"/>
                        <a:t>1.83</a:t>
                      </a:r>
                      <a:endParaRPr lang="en-US" dirty="0"/>
                    </a:p>
                  </a:txBody>
                  <a:tcPr/>
                </a:tc>
                <a:tc>
                  <a:txBody>
                    <a:bodyPr/>
                    <a:lstStyle/>
                    <a:p>
                      <a:r>
                        <a:rPr lang="en-US" dirty="0" smtClean="0"/>
                        <a:t>.14</a:t>
                      </a:r>
                      <a:endParaRPr lang="en-US" dirty="0"/>
                    </a:p>
                  </a:txBody>
                  <a:tcPr/>
                </a:tc>
              </a:tr>
              <a:tr h="370840">
                <a:tc>
                  <a:txBody>
                    <a:bodyPr/>
                    <a:lstStyle/>
                    <a:p>
                      <a:r>
                        <a:rPr lang="en-US" dirty="0" smtClean="0"/>
                        <a:t>Audi</a:t>
                      </a:r>
                      <a:endParaRPr lang="en-US" dirty="0"/>
                    </a:p>
                  </a:txBody>
                  <a:tcPr/>
                </a:tc>
                <a:tc>
                  <a:txBody>
                    <a:bodyPr/>
                    <a:lstStyle/>
                    <a:p>
                      <a:r>
                        <a:rPr lang="en-US" dirty="0" smtClean="0"/>
                        <a:t>687</a:t>
                      </a:r>
                      <a:endParaRPr lang="en-US" dirty="0"/>
                    </a:p>
                  </a:txBody>
                  <a:tcPr/>
                </a:tc>
                <a:tc>
                  <a:txBody>
                    <a:bodyPr/>
                    <a:lstStyle/>
                    <a:p>
                      <a:r>
                        <a:rPr lang="en-US" dirty="0" smtClean="0"/>
                        <a:t>1.9</a:t>
                      </a:r>
                      <a:endParaRPr lang="en-US" dirty="0"/>
                    </a:p>
                  </a:txBody>
                  <a:tcPr/>
                </a:tc>
                <a:tc>
                  <a:txBody>
                    <a:bodyPr/>
                    <a:lstStyle/>
                    <a:p>
                      <a:r>
                        <a:rPr lang="en-US" dirty="0" smtClean="0"/>
                        <a:t>.09</a:t>
                      </a:r>
                      <a:endParaRPr lang="en-US" dirty="0"/>
                    </a:p>
                  </a:txBody>
                  <a:tcPr/>
                </a:tc>
              </a:tr>
            </a:tbl>
          </a:graphicData>
        </a:graphic>
      </p:graphicFrame>
    </p:spTree>
    <p:extLst>
      <p:ext uri="{BB962C8B-B14F-4D97-AF65-F5344CB8AC3E}">
        <p14:creationId xmlns:p14="http://schemas.microsoft.com/office/powerpoint/2010/main" val="843323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Contd..</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408906066"/>
              </p:ext>
            </p:extLst>
          </p:nvPr>
        </p:nvGraphicFramePr>
        <p:xfrm>
          <a:off x="1103313" y="2052638"/>
          <a:ext cx="8947152" cy="2026920"/>
        </p:xfrm>
        <a:graphic>
          <a:graphicData uri="http://schemas.openxmlformats.org/drawingml/2006/table">
            <a:tbl>
              <a:tblPr firstRow="1" bandRow="1">
                <a:tableStyleId>{5C22544A-7EE6-4342-B048-85BDC9FD1C3A}</a:tableStyleId>
              </a:tblPr>
              <a:tblGrid>
                <a:gridCol w="2236788"/>
                <a:gridCol w="2236788"/>
                <a:gridCol w="2236788"/>
                <a:gridCol w="2236788"/>
              </a:tblGrid>
              <a:tr h="370840">
                <a:tc>
                  <a:txBody>
                    <a:bodyPr/>
                    <a:lstStyle/>
                    <a:p>
                      <a:r>
                        <a:rPr lang="en-US" dirty="0" smtClean="0"/>
                        <a:t>Image size (in pixels) </a:t>
                      </a:r>
                      <a:endParaRPr lang="en-US" dirty="0"/>
                    </a:p>
                  </a:txBody>
                  <a:tcPr/>
                </a:tc>
                <a:tc>
                  <a:txBody>
                    <a:bodyPr/>
                    <a:lstStyle/>
                    <a:p>
                      <a:r>
                        <a:rPr lang="en-US" dirty="0" smtClean="0"/>
                        <a:t>Image size (kb)</a:t>
                      </a:r>
                      <a:endParaRPr lang="en-US" dirty="0"/>
                    </a:p>
                  </a:txBody>
                  <a:tcPr/>
                </a:tc>
                <a:tc>
                  <a:txBody>
                    <a:bodyPr/>
                    <a:lstStyle/>
                    <a:p>
                      <a:r>
                        <a:rPr lang="en-US" dirty="0" smtClean="0"/>
                        <a:t>Decryption</a:t>
                      </a:r>
                      <a:r>
                        <a:rPr lang="en-US" baseline="0" dirty="0" smtClean="0"/>
                        <a:t> </a:t>
                      </a:r>
                      <a:r>
                        <a:rPr lang="en-US" dirty="0" smtClean="0"/>
                        <a:t>time using</a:t>
                      </a:r>
                      <a:r>
                        <a:rPr lang="en-US" baseline="0" dirty="0" smtClean="0"/>
                        <a:t> AES only(</a:t>
                      </a:r>
                      <a:r>
                        <a:rPr lang="en-US" baseline="0" dirty="0" err="1" smtClean="0"/>
                        <a:t>ms</a:t>
                      </a:r>
                      <a:r>
                        <a:rPr lang="en-US" baseline="0" dirty="0" smtClean="0"/>
                        <a:t>)</a:t>
                      </a:r>
                      <a:endParaRPr lang="en-US" dirty="0"/>
                    </a:p>
                  </a:txBody>
                  <a:tcPr/>
                </a:tc>
                <a:tc>
                  <a:txBody>
                    <a:bodyPr/>
                    <a:lstStyle/>
                    <a:p>
                      <a:r>
                        <a:rPr lang="en-US" dirty="0" smtClean="0"/>
                        <a:t>Decryption time using</a:t>
                      </a:r>
                      <a:r>
                        <a:rPr lang="en-US" baseline="0" dirty="0" smtClean="0"/>
                        <a:t> AES &amp; IWD(</a:t>
                      </a:r>
                      <a:r>
                        <a:rPr lang="en-US" baseline="0" dirty="0" err="1" smtClean="0"/>
                        <a:t>ms</a:t>
                      </a:r>
                      <a:r>
                        <a:rPr lang="en-US" baseline="0" dirty="0" smtClean="0"/>
                        <a:t>)</a:t>
                      </a:r>
                      <a:endParaRPr lang="en-US" dirty="0"/>
                    </a:p>
                  </a:txBody>
                  <a:tcPr/>
                </a:tc>
              </a:tr>
              <a:tr h="370840">
                <a:tc>
                  <a:txBody>
                    <a:bodyPr/>
                    <a:lstStyle/>
                    <a:p>
                      <a:r>
                        <a:rPr lang="en-US" dirty="0" smtClean="0"/>
                        <a:t>jellyfish</a:t>
                      </a:r>
                    </a:p>
                  </a:txBody>
                  <a:tcPr/>
                </a:tc>
                <a:tc>
                  <a:txBody>
                    <a:bodyPr/>
                    <a:lstStyle/>
                    <a:p>
                      <a:r>
                        <a:rPr lang="en-US" dirty="0" smtClean="0"/>
                        <a:t>758</a:t>
                      </a:r>
                      <a:endParaRPr lang="en-US" dirty="0"/>
                    </a:p>
                  </a:txBody>
                  <a:tcPr/>
                </a:tc>
                <a:tc>
                  <a:txBody>
                    <a:bodyPr/>
                    <a:lstStyle/>
                    <a:p>
                      <a:r>
                        <a:rPr lang="en-US" dirty="0" smtClean="0"/>
                        <a:t>0.59</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0.05</a:t>
                      </a:r>
                    </a:p>
                  </a:txBody>
                  <a:tcPr/>
                </a:tc>
              </a:tr>
              <a:tr h="370840">
                <a:tc>
                  <a:txBody>
                    <a:bodyPr/>
                    <a:lstStyle/>
                    <a:p>
                      <a:r>
                        <a:rPr lang="en-US" dirty="0" smtClean="0"/>
                        <a:t>penguins</a:t>
                      </a:r>
                      <a:r>
                        <a:rPr lang="pl-PL" dirty="0" smtClean="0"/>
                        <a:t> </a:t>
                      </a:r>
                    </a:p>
                  </a:txBody>
                  <a:tcPr/>
                </a:tc>
                <a:tc>
                  <a:txBody>
                    <a:bodyPr/>
                    <a:lstStyle/>
                    <a:p>
                      <a:r>
                        <a:rPr lang="en-US" dirty="0" smtClean="0"/>
                        <a:t>760</a:t>
                      </a:r>
                      <a:endParaRPr lang="en-US" dirty="0"/>
                    </a:p>
                  </a:txBody>
                  <a:tcPr/>
                </a:tc>
                <a:tc>
                  <a:txBody>
                    <a:bodyPr/>
                    <a:lstStyle/>
                    <a:p>
                      <a:r>
                        <a:rPr lang="en-US" dirty="0" smtClean="0"/>
                        <a:t>0.6</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dirty="0" smtClean="0"/>
                        <a:t>0</a:t>
                      </a:r>
                      <a:r>
                        <a:rPr lang="en-US" dirty="0" smtClean="0"/>
                        <a:t>.04</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audi</a:t>
                      </a:r>
                      <a:endParaRPr lang="en-US" dirty="0" smtClean="0"/>
                    </a:p>
                  </a:txBody>
                  <a:tcPr/>
                </a:tc>
                <a:tc>
                  <a:txBody>
                    <a:bodyPr/>
                    <a:lstStyle/>
                    <a:p>
                      <a:r>
                        <a:rPr lang="en-US" dirty="0" smtClean="0"/>
                        <a:t>687</a:t>
                      </a:r>
                      <a:endParaRPr lang="en-US" dirty="0"/>
                    </a:p>
                  </a:txBody>
                  <a:tcPr/>
                </a:tc>
                <a:tc>
                  <a:txBody>
                    <a:bodyPr/>
                    <a:lstStyle/>
                    <a:p>
                      <a:r>
                        <a:rPr lang="en-US" dirty="0" smtClean="0"/>
                        <a:t>0.56</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0.05</a:t>
                      </a:r>
                    </a:p>
                  </a:txBody>
                  <a:tcPr/>
                </a:tc>
              </a:tr>
            </a:tbl>
          </a:graphicData>
        </a:graphic>
      </p:graphicFrame>
    </p:spTree>
    <p:extLst>
      <p:ext uri="{BB962C8B-B14F-4D97-AF65-F5344CB8AC3E}">
        <p14:creationId xmlns:p14="http://schemas.microsoft.com/office/powerpoint/2010/main" val="1745229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rPr>
              <a:t>                   CONCLUSION</a:t>
            </a:r>
            <a:endParaRPr lang="en-US" dirty="0"/>
          </a:p>
        </p:txBody>
      </p:sp>
      <p:sp>
        <p:nvSpPr>
          <p:cNvPr id="3" name="Content Placeholder 2"/>
          <p:cNvSpPr>
            <a:spLocks noGrp="1"/>
          </p:cNvSpPr>
          <p:nvPr>
            <p:ph idx="1"/>
          </p:nvPr>
        </p:nvSpPr>
        <p:spPr/>
        <p:txBody>
          <a:bodyPr/>
          <a:lstStyle/>
          <a:p>
            <a:pPr marL="0" indent="0">
              <a:buNone/>
            </a:pPr>
            <a:r>
              <a:rPr lang="en-US" sz="2400" dirty="0">
                <a:sym typeface="Wingdings" panose="05000000000000000000" pitchFamily="2" charset="2"/>
              </a:rPr>
              <a:t></a:t>
            </a:r>
            <a:r>
              <a:rPr lang="en-US" sz="2400" dirty="0"/>
              <a:t>The aim of the cryptography is to prevent data from hackers. </a:t>
            </a:r>
          </a:p>
          <a:p>
            <a:pPr marL="0" indent="0">
              <a:buNone/>
            </a:pPr>
            <a:r>
              <a:rPr lang="en-US" sz="2400" dirty="0">
                <a:sym typeface="Wingdings" panose="05000000000000000000" pitchFamily="2" charset="2"/>
              </a:rPr>
              <a:t></a:t>
            </a:r>
            <a:r>
              <a:rPr lang="en-US" sz="2400" dirty="0"/>
              <a:t>We also have shown the proposed algorithm gives better results from Advanced Encryption Standard and Modified Advanced Encryption Standard. </a:t>
            </a:r>
          </a:p>
          <a:p>
            <a:pPr marL="0" indent="0">
              <a:buNone/>
            </a:pPr>
            <a:r>
              <a:rPr lang="en-US" sz="2400" dirty="0">
                <a:sym typeface="Wingdings" panose="05000000000000000000" pitchFamily="2" charset="2"/>
              </a:rPr>
              <a:t>In our proposal, we have presented the integrated approach of AES and IWD algorithm. From the present work, it has been observed that the results obtained using proposed concept are highly satisfactory and found an edge on AES &amp; IWD algorithms.</a:t>
            </a:r>
            <a:endParaRPr lang="en-US" sz="2400" dirty="0"/>
          </a:p>
          <a:p>
            <a:endParaRPr lang="en-US" dirty="0"/>
          </a:p>
        </p:txBody>
      </p:sp>
    </p:spTree>
    <p:extLst>
      <p:ext uri="{BB962C8B-B14F-4D97-AF65-F5344CB8AC3E}">
        <p14:creationId xmlns:p14="http://schemas.microsoft.com/office/powerpoint/2010/main" val="9199541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rPr>
              <a:t>                  FUTURE </a:t>
            </a:r>
            <a:r>
              <a:rPr lang="en-US" dirty="0">
                <a:solidFill>
                  <a:srgbClr val="FFC000"/>
                </a:solidFill>
              </a:rPr>
              <a:t>SCOPE</a:t>
            </a:r>
            <a:endParaRPr lang="en-US" dirty="0"/>
          </a:p>
        </p:txBody>
      </p:sp>
      <p:sp>
        <p:nvSpPr>
          <p:cNvPr id="3" name="Content Placeholder 2"/>
          <p:cNvSpPr>
            <a:spLocks noGrp="1"/>
          </p:cNvSpPr>
          <p:nvPr>
            <p:ph idx="1"/>
          </p:nvPr>
        </p:nvSpPr>
        <p:spPr/>
        <p:txBody>
          <a:bodyPr>
            <a:normAutofit/>
          </a:bodyPr>
          <a:lstStyle/>
          <a:p>
            <a:r>
              <a:rPr lang="en-US" sz="2400" b="1" dirty="0"/>
              <a:t>Image </a:t>
            </a:r>
            <a:r>
              <a:rPr lang="en-US" sz="2400" b="1" dirty="0" smtClean="0"/>
              <a:t>enhancing</a:t>
            </a:r>
          </a:p>
          <a:p>
            <a:pPr marL="0" indent="0">
              <a:buNone/>
            </a:pPr>
            <a:endParaRPr lang="en-US" sz="2400" b="1" dirty="0" smtClean="0"/>
          </a:p>
          <a:p>
            <a:r>
              <a:rPr lang="en-US" sz="2400" b="1" dirty="0" smtClean="0"/>
              <a:t>Video Encryption</a:t>
            </a:r>
          </a:p>
          <a:p>
            <a:pPr marL="0" indent="0">
              <a:buNone/>
            </a:pPr>
            <a:endParaRPr lang="en-US" sz="2400" b="1" dirty="0" smtClean="0"/>
          </a:p>
          <a:p>
            <a:r>
              <a:rPr lang="en-US" sz="2400" b="1" dirty="0" smtClean="0"/>
              <a:t>AES 192 or AES 256 may be used to further increase the key sensitivity and key space to the algorithm</a:t>
            </a:r>
          </a:p>
          <a:p>
            <a:pPr marL="0" indent="0">
              <a:buNone/>
            </a:pPr>
            <a:endParaRPr lang="en-US" sz="2400" b="1" dirty="0" smtClean="0"/>
          </a:p>
        </p:txBody>
      </p:sp>
    </p:spTree>
    <p:extLst>
      <p:ext uri="{BB962C8B-B14F-4D97-AF65-F5344CB8AC3E}">
        <p14:creationId xmlns:p14="http://schemas.microsoft.com/office/powerpoint/2010/main" val="2260173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rPr>
              <a:t>                      REFERENCES</a:t>
            </a:r>
            <a:endParaRPr lang="en-US" dirty="0"/>
          </a:p>
        </p:txBody>
      </p:sp>
      <p:sp>
        <p:nvSpPr>
          <p:cNvPr id="3" name="Content Placeholder 2"/>
          <p:cNvSpPr>
            <a:spLocks noGrp="1"/>
          </p:cNvSpPr>
          <p:nvPr>
            <p:ph idx="1"/>
          </p:nvPr>
        </p:nvSpPr>
        <p:spPr/>
        <p:txBody>
          <a:bodyPr>
            <a:normAutofit fontScale="92500"/>
          </a:bodyPr>
          <a:lstStyle/>
          <a:p>
            <a:r>
              <a:rPr lang="en-US" sz="2400" dirty="0" smtClean="0"/>
              <a:t>Hat </a:t>
            </a:r>
            <a:r>
              <a:rPr lang="en-US" sz="2400" dirty="0"/>
              <a:t>Shah-Hosseini, </a:t>
            </a:r>
            <a:r>
              <a:rPr lang="en-US" sz="2400" dirty="0" smtClean="0"/>
              <a:t>H. </a:t>
            </a:r>
            <a:r>
              <a:rPr lang="en-US" sz="2400" dirty="0"/>
              <a:t>Intelligent water drops algorithm: A new optimization method for solving the multiple knapsack problem. International Journal of Intelligent Computing and </a:t>
            </a:r>
            <a:r>
              <a:rPr lang="en-US" sz="2400" dirty="0" smtClean="0"/>
              <a:t>Cybernetics. </a:t>
            </a:r>
            <a:endParaRPr lang="en-US" sz="2400" dirty="0" smtClean="0"/>
          </a:p>
          <a:p>
            <a:r>
              <a:rPr lang="en-US" sz="2400" dirty="0"/>
              <a:t>Simulation of Image Encryption using AES Algorithm by </a:t>
            </a:r>
            <a:r>
              <a:rPr lang="en-US" sz="2400" dirty="0" err="1" smtClean="0"/>
              <a:t>P.Karthigaikumar</a:t>
            </a:r>
            <a:endParaRPr lang="en-US" sz="2400" dirty="0" smtClean="0"/>
          </a:p>
          <a:p>
            <a:r>
              <a:rPr lang="en-US" sz="2400" dirty="0"/>
              <a:t>J. </a:t>
            </a:r>
            <a:r>
              <a:rPr lang="en-US" sz="2400" dirty="0" err="1"/>
              <a:t>Daemen</a:t>
            </a:r>
            <a:r>
              <a:rPr lang="en-US" sz="2400" dirty="0"/>
              <a:t>, V. </a:t>
            </a:r>
            <a:r>
              <a:rPr lang="en-US" sz="2400" dirty="0" err="1"/>
              <a:t>Rijmen</a:t>
            </a:r>
            <a:r>
              <a:rPr lang="en-US" sz="2400" dirty="0"/>
              <a:t>: AES proposal: </a:t>
            </a:r>
            <a:r>
              <a:rPr lang="en-US" sz="2400" dirty="0" err="1"/>
              <a:t>Rijndael</a:t>
            </a:r>
            <a:r>
              <a:rPr lang="en-US" sz="2400" dirty="0"/>
              <a:t>. http://www.esat.kuleuven.ac. be/~</a:t>
            </a:r>
            <a:r>
              <a:rPr lang="en-US" sz="2400" dirty="0" err="1" smtClean="0"/>
              <a:t>rijmen</a:t>
            </a:r>
            <a:r>
              <a:rPr lang="en-US" sz="2400" dirty="0" smtClean="0"/>
              <a:t>/</a:t>
            </a:r>
            <a:r>
              <a:rPr lang="en-US" sz="2400" dirty="0" err="1" smtClean="0"/>
              <a:t>rijndael</a:t>
            </a:r>
            <a:r>
              <a:rPr lang="en-US" sz="2400" dirty="0" smtClean="0"/>
              <a:t>/rijndaeldocV2.zip</a:t>
            </a:r>
          </a:p>
          <a:p>
            <a:r>
              <a:rPr lang="en-US" sz="2400" dirty="0"/>
              <a:t> The </a:t>
            </a:r>
            <a:r>
              <a:rPr lang="en-US" sz="2400" dirty="0" err="1"/>
              <a:t>Mathworks</a:t>
            </a:r>
            <a:r>
              <a:rPr lang="en-US" sz="2400" dirty="0"/>
              <a:t>: </a:t>
            </a:r>
            <a:r>
              <a:rPr lang="en-US" sz="2400" dirty="0" err="1"/>
              <a:t>Matlab</a:t>
            </a:r>
            <a:r>
              <a:rPr lang="en-US" sz="2400" dirty="0"/>
              <a:t> , The Language of Technical Computing. http://www. mathworks.com/products/</a:t>
            </a:r>
            <a:r>
              <a:rPr lang="en-US" sz="2400" dirty="0" err="1"/>
              <a:t>matlab</a:t>
            </a:r>
            <a:r>
              <a:rPr lang="en-US" sz="2400" dirty="0"/>
              <a:t>, </a:t>
            </a:r>
            <a:endParaRPr lang="en-US" sz="2400" dirty="0"/>
          </a:p>
          <a:p>
            <a:endParaRPr lang="en-US" sz="2400" dirty="0"/>
          </a:p>
          <a:p>
            <a:pPr marL="0" indent="0">
              <a:buNone/>
            </a:pPr>
            <a:endParaRPr lang="en-US" dirty="0"/>
          </a:p>
        </p:txBody>
      </p:sp>
    </p:spTree>
    <p:extLst>
      <p:ext uri="{BB962C8B-B14F-4D97-AF65-F5344CB8AC3E}">
        <p14:creationId xmlns:p14="http://schemas.microsoft.com/office/powerpoint/2010/main" val="1081242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rPr>
              <a:t>                       CONTENTS</a:t>
            </a:r>
            <a:endParaRPr lang="en-US"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à"/>
            </a:pPr>
            <a:r>
              <a:rPr lang="en-US" sz="2800" b="1" dirty="0">
                <a:solidFill>
                  <a:srgbClr val="00B0F0"/>
                </a:solidFill>
                <a:sym typeface="Wingdings" panose="05000000000000000000" pitchFamily="2" charset="2"/>
              </a:rPr>
              <a:t>INTRODUCTION</a:t>
            </a:r>
          </a:p>
          <a:p>
            <a:pPr>
              <a:buFont typeface="Wingdings" panose="05000000000000000000" pitchFamily="2" charset="2"/>
              <a:buChar char="à"/>
            </a:pPr>
            <a:r>
              <a:rPr lang="en-US" sz="2800" b="1" dirty="0" smtClean="0">
                <a:solidFill>
                  <a:srgbClr val="00B0F0"/>
                </a:solidFill>
              </a:rPr>
              <a:t>PROBLEM FORMULATION</a:t>
            </a:r>
            <a:endParaRPr lang="en-US" sz="2800" b="1" dirty="0">
              <a:solidFill>
                <a:srgbClr val="00B0F0"/>
              </a:solidFill>
            </a:endParaRPr>
          </a:p>
          <a:p>
            <a:pPr>
              <a:buFont typeface="Wingdings" panose="05000000000000000000" pitchFamily="2" charset="2"/>
              <a:buChar char="à"/>
            </a:pPr>
            <a:r>
              <a:rPr lang="en-US" sz="2800" b="1" dirty="0" smtClean="0">
                <a:solidFill>
                  <a:srgbClr val="00B0F0"/>
                </a:solidFill>
              </a:rPr>
              <a:t>PROPOSED SOLUTION</a:t>
            </a:r>
          </a:p>
          <a:p>
            <a:pPr>
              <a:buFont typeface="Wingdings" panose="05000000000000000000" pitchFamily="2" charset="2"/>
              <a:buChar char="à"/>
            </a:pPr>
            <a:r>
              <a:rPr lang="en-US" sz="2800" b="1" dirty="0" smtClean="0">
                <a:solidFill>
                  <a:srgbClr val="00B0F0"/>
                </a:solidFill>
              </a:rPr>
              <a:t>Screenshots Of Running Program</a:t>
            </a:r>
            <a:endParaRPr lang="en-US" sz="2800" b="1" dirty="0">
              <a:solidFill>
                <a:srgbClr val="00B0F0"/>
              </a:solidFill>
            </a:endParaRPr>
          </a:p>
          <a:p>
            <a:pPr>
              <a:buFont typeface="Wingdings" panose="05000000000000000000" pitchFamily="2" charset="2"/>
              <a:buChar char="à"/>
            </a:pPr>
            <a:r>
              <a:rPr lang="en-US" sz="2800" b="1" dirty="0">
                <a:solidFill>
                  <a:srgbClr val="00B0F0"/>
                </a:solidFill>
              </a:rPr>
              <a:t>RESULTS</a:t>
            </a:r>
          </a:p>
          <a:p>
            <a:pPr>
              <a:buFont typeface="Wingdings" panose="05000000000000000000" pitchFamily="2" charset="2"/>
              <a:buChar char="à"/>
            </a:pPr>
            <a:r>
              <a:rPr lang="en-US" sz="2800" b="1" dirty="0">
                <a:solidFill>
                  <a:srgbClr val="00B0F0"/>
                </a:solidFill>
              </a:rPr>
              <a:t>CONCLUSION</a:t>
            </a:r>
          </a:p>
          <a:p>
            <a:pPr>
              <a:buFont typeface="Wingdings" panose="05000000000000000000" pitchFamily="2" charset="2"/>
              <a:buChar char="à"/>
            </a:pPr>
            <a:r>
              <a:rPr lang="en-US" sz="2800" b="1" dirty="0">
                <a:solidFill>
                  <a:srgbClr val="00B0F0"/>
                </a:solidFill>
              </a:rPr>
              <a:t>FUTURE SCOPE</a:t>
            </a:r>
          </a:p>
          <a:p>
            <a:pPr>
              <a:buFont typeface="Wingdings" panose="05000000000000000000" pitchFamily="2" charset="2"/>
              <a:buChar char="à"/>
            </a:pPr>
            <a:r>
              <a:rPr lang="en-US" sz="2800" b="1" dirty="0">
                <a:solidFill>
                  <a:srgbClr val="00B0F0"/>
                </a:solidFill>
              </a:rPr>
              <a:t>REFERENCES</a:t>
            </a:r>
          </a:p>
          <a:p>
            <a:endParaRPr lang="en-US" dirty="0"/>
          </a:p>
        </p:txBody>
      </p:sp>
    </p:spTree>
    <p:extLst>
      <p:ext uri="{BB962C8B-B14F-4D97-AF65-F5344CB8AC3E}">
        <p14:creationId xmlns:p14="http://schemas.microsoft.com/office/powerpoint/2010/main" val="2943955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br>
              <a:rPr lang="en-US" dirty="0" smtClean="0"/>
            </a:br>
            <a:r>
              <a:rPr lang="en-US" dirty="0"/>
              <a:t> </a:t>
            </a:r>
            <a:r>
              <a:rPr lang="en-US" dirty="0" smtClean="0"/>
              <a:t>                   </a:t>
            </a:r>
            <a:r>
              <a:rPr lang="en-US" sz="8000" dirty="0">
                <a:solidFill>
                  <a:srgbClr val="FFC000"/>
                </a:solidFill>
              </a:rPr>
              <a:t>THANK YOU </a:t>
            </a:r>
            <a:endParaRPr lang="en-US" sz="8000"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328852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6000" dirty="0" smtClean="0">
                <a:latin typeface="Times New Roman" panose="02020603050405020304" pitchFamily="18" charset="0"/>
                <a:cs typeface="Times New Roman" panose="02020603050405020304" pitchFamily="18" charset="0"/>
              </a:rPr>
              <a:t>Introduction</a:t>
            </a:r>
            <a:endParaRPr lang="en-US" sz="6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3200" dirty="0" smtClean="0"/>
              <a:t>What Does Image Consist of…?</a:t>
            </a:r>
          </a:p>
          <a:p>
            <a:endParaRPr lang="en-US" sz="3200" dirty="0"/>
          </a:p>
          <a:p>
            <a:r>
              <a:rPr lang="en-US" sz="3200" dirty="0" smtClean="0"/>
              <a:t>Image Encryption</a:t>
            </a:r>
          </a:p>
          <a:p>
            <a:endParaRPr lang="en-US" sz="3200" dirty="0"/>
          </a:p>
          <a:p>
            <a:r>
              <a:rPr lang="en-US" sz="3200" dirty="0" smtClean="0"/>
              <a:t>Image Decryption</a:t>
            </a:r>
            <a:endParaRPr lang="en-US" sz="3200" dirty="0"/>
          </a:p>
        </p:txBody>
      </p:sp>
    </p:spTree>
    <p:extLst>
      <p:ext uri="{BB962C8B-B14F-4D97-AF65-F5344CB8AC3E}">
        <p14:creationId xmlns:p14="http://schemas.microsoft.com/office/powerpoint/2010/main" val="449496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384"/>
            <a:ext cx="9144000" cy="868346"/>
          </a:xfrm>
        </p:spPr>
        <p:txBody>
          <a:bodyPr>
            <a:normAutofit/>
          </a:bodyPr>
          <a:lstStyle/>
          <a:p>
            <a:pPr algn="ctr"/>
            <a:r>
              <a:rPr lang="en-US" b="1" dirty="0" smtClean="0">
                <a:ln w="18415" cmpd="sng">
                  <a:noFill/>
                  <a:prstDash val="solid"/>
                </a:ln>
                <a:solidFill>
                  <a:schemeClr val="tx2"/>
                </a:solidFill>
                <a:effectLst/>
              </a:rPr>
              <a:t>What is Cryptography?</a:t>
            </a:r>
            <a:endParaRPr lang="en-IN" b="1" dirty="0">
              <a:ln w="18415" cmpd="sng">
                <a:noFill/>
                <a:prstDash val="solid"/>
              </a:ln>
              <a:solidFill>
                <a:schemeClr val="tx2"/>
              </a:solidFill>
              <a:effectLst/>
            </a:endParaRPr>
          </a:p>
        </p:txBody>
      </p:sp>
      <p:pic>
        <p:nvPicPr>
          <p:cNvPr id="1026" name="Picture 2"/>
          <p:cNvPicPr>
            <a:picLocks noChangeAspect="1" noChangeArrowheads="1"/>
          </p:cNvPicPr>
          <p:nvPr/>
        </p:nvPicPr>
        <p:blipFill>
          <a:blip r:embed="rId3" cstate="print"/>
          <a:srcRect/>
          <a:stretch>
            <a:fillRect/>
          </a:stretch>
        </p:blipFill>
        <p:spPr bwMode="auto">
          <a:xfrm>
            <a:off x="1952596" y="1428736"/>
            <a:ext cx="2743694" cy="37147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4881586" y="1124744"/>
            <a:ext cx="5643570" cy="5047536"/>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2300" b="1" dirty="0">
                <a:ln w="18415" cmpd="sng">
                  <a:noFill/>
                  <a:prstDash val="solid"/>
                </a:ln>
              </a:rPr>
              <a:t>Cryptography derived its name from a Greek word called “</a:t>
            </a:r>
            <a:r>
              <a:rPr lang="en-US" sz="2300" b="1" dirty="0" err="1">
                <a:ln w="18415" cmpd="sng">
                  <a:noFill/>
                  <a:prstDash val="solid"/>
                </a:ln>
              </a:rPr>
              <a:t>Kryptos</a:t>
            </a:r>
            <a:r>
              <a:rPr lang="en-US" sz="2300" b="1" dirty="0">
                <a:ln w="18415" cmpd="sng">
                  <a:noFill/>
                  <a:prstDash val="solid"/>
                </a:ln>
              </a:rPr>
              <a:t>” which means “Hidden Secrets”.</a:t>
            </a:r>
          </a:p>
          <a:p>
            <a:endParaRPr lang="en-US" sz="2300" b="1" dirty="0">
              <a:ln w="18415" cmpd="sng">
                <a:noFill/>
                <a:prstDash val="solid"/>
              </a:ln>
            </a:endParaRPr>
          </a:p>
          <a:p>
            <a:r>
              <a:rPr lang="en-IN" sz="2300" b="1" dirty="0">
                <a:ln w="18415" cmpd="sng">
                  <a:noFill/>
                  <a:prstDash val="solid"/>
                </a:ln>
              </a:rPr>
              <a:t>Cryptography is the practice and study of hiding information.  It is the Art or Science of converting a plain intelligible data into an unintelligible data and again retransforming that message into its original form.</a:t>
            </a:r>
          </a:p>
          <a:p>
            <a:endParaRPr lang="en-US" sz="2300" b="1" dirty="0">
              <a:ln w="18415" cmpd="sng">
                <a:noFill/>
                <a:prstDash val="solid"/>
              </a:ln>
            </a:endParaRPr>
          </a:p>
          <a:p>
            <a:r>
              <a:rPr lang="en-US" sz="2300" b="1" dirty="0">
                <a:ln w="18415" cmpd="sng">
                  <a:noFill/>
                  <a:prstDash val="solid"/>
                </a:ln>
              </a:rPr>
              <a:t>It provides Confidentiality, Integrity, Accuracy.</a:t>
            </a:r>
          </a:p>
          <a:p>
            <a:endParaRPr lang="en-IN" sz="2300" b="1" dirty="0">
              <a:ln w="18415" cmpd="sng">
                <a:noFill/>
                <a:prstDash val="solid"/>
              </a:ln>
            </a:endParaRPr>
          </a:p>
        </p:txBody>
      </p:sp>
    </p:spTree>
    <p:extLst>
      <p:ext uri="{BB962C8B-B14F-4D97-AF65-F5344CB8AC3E}">
        <p14:creationId xmlns:p14="http://schemas.microsoft.com/office/powerpoint/2010/main" val="2515893080"/>
      </p:ext>
    </p:extLst>
  </p:cSld>
  <p:clrMapOvr>
    <a:masterClrMapping/>
  </p:clrMapOvr>
  <p:transition spd="med">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2700"/>
            <a:ext cx="9144000" cy="980728"/>
          </a:xfrm>
        </p:spPr>
        <p:txBody>
          <a:bodyPr>
            <a:normAutofit/>
          </a:bodyPr>
          <a:lstStyle/>
          <a:p>
            <a:pPr algn="ctr"/>
            <a:r>
              <a:rPr lang="en-US" b="1" dirty="0" smtClean="0">
                <a:ln w="18415" cmpd="sng">
                  <a:noFill/>
                  <a:prstDash val="solid"/>
                </a:ln>
                <a:solidFill>
                  <a:schemeClr val="tx2"/>
                </a:solidFill>
                <a:effectLst>
                  <a:outerShdw blurRad="63500" dir="3600000" algn="tl" rotWithShape="0">
                    <a:srgbClr val="000000">
                      <a:alpha val="70000"/>
                    </a:srgbClr>
                  </a:outerShdw>
                </a:effectLst>
              </a:rPr>
              <a:t>What is Encryption / Decryption</a:t>
            </a:r>
            <a:endParaRPr lang="en-IN" b="1" dirty="0">
              <a:ln w="18415" cmpd="sng">
                <a:noFill/>
                <a:prstDash val="solid"/>
              </a:ln>
              <a:solidFill>
                <a:schemeClr val="tx2"/>
              </a:solidFill>
              <a:effectLst>
                <a:outerShdw blurRad="63500" dir="3600000" algn="tl" rotWithShape="0">
                  <a:srgbClr val="000000">
                    <a:alpha val="70000"/>
                  </a:srgbClr>
                </a:outerShdw>
              </a:effectLst>
            </a:endParaRPr>
          </a:p>
        </p:txBody>
      </p:sp>
      <p:sp>
        <p:nvSpPr>
          <p:cNvPr id="3" name="Content Placeholder 2"/>
          <p:cNvSpPr>
            <a:spLocks noGrp="1"/>
          </p:cNvSpPr>
          <p:nvPr>
            <p:ph idx="1"/>
          </p:nvPr>
        </p:nvSpPr>
        <p:spPr>
          <a:xfrm>
            <a:off x="1703512" y="1447800"/>
            <a:ext cx="8784976" cy="4800600"/>
          </a:xfrm>
        </p:spPr>
        <p:style>
          <a:lnRef idx="2">
            <a:schemeClr val="accent5"/>
          </a:lnRef>
          <a:fillRef idx="1">
            <a:schemeClr val="lt1"/>
          </a:fillRef>
          <a:effectRef idx="0">
            <a:schemeClr val="accent5"/>
          </a:effectRef>
          <a:fontRef idx="minor">
            <a:schemeClr val="dk1"/>
          </a:fontRef>
        </p:style>
        <p:txBody>
          <a:bodyPr/>
          <a:lstStyle/>
          <a:p>
            <a:r>
              <a:rPr lang="en-US" sz="2400" dirty="0" smtClean="0"/>
              <a:t>Encryption –</a:t>
            </a:r>
          </a:p>
          <a:p>
            <a:pPr lvl="1"/>
            <a:r>
              <a:rPr lang="en-US" sz="2400" dirty="0" smtClean="0"/>
              <a:t>The process of converting plain text into an unintelligible format (cipher text) is called Encryption.</a:t>
            </a:r>
          </a:p>
          <a:p>
            <a:pPr>
              <a:buNone/>
            </a:pPr>
            <a:endParaRPr lang="en-US" dirty="0" smtClean="0"/>
          </a:p>
          <a:p>
            <a:r>
              <a:rPr lang="en-US" sz="2400" dirty="0" smtClean="0"/>
              <a:t>Decryption – </a:t>
            </a:r>
          </a:p>
          <a:p>
            <a:pPr lvl="1"/>
            <a:r>
              <a:rPr lang="en-US" sz="2400" dirty="0" smtClean="0"/>
              <a:t>The process of converting cipher text into a plain text is called Decryption.</a:t>
            </a:r>
          </a:p>
        </p:txBody>
      </p:sp>
    </p:spTree>
    <p:extLst>
      <p:ext uri="{BB962C8B-B14F-4D97-AF65-F5344CB8AC3E}">
        <p14:creationId xmlns:p14="http://schemas.microsoft.com/office/powerpoint/2010/main" val="320852640"/>
      </p:ext>
    </p:extLst>
  </p:cSld>
  <p:clrMapOvr>
    <a:masterClrMapping/>
  </p:clrMapOvr>
  <p:transition spd="med">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             PROBLEM </a:t>
            </a:r>
            <a:r>
              <a:rPr lang="en-US" dirty="0">
                <a:solidFill>
                  <a:schemeClr val="tx1"/>
                </a:solidFill>
              </a:rPr>
              <a:t>STATEMENT:</a:t>
            </a:r>
          </a:p>
        </p:txBody>
      </p:sp>
      <p:sp>
        <p:nvSpPr>
          <p:cNvPr id="3" name="Content Placeholder 2"/>
          <p:cNvSpPr>
            <a:spLocks noGrp="1"/>
          </p:cNvSpPr>
          <p:nvPr>
            <p:ph idx="1"/>
          </p:nvPr>
        </p:nvSpPr>
        <p:spPr/>
        <p:txBody>
          <a:bodyPr>
            <a:normAutofit lnSpcReduction="10000"/>
          </a:bodyPr>
          <a:lstStyle/>
          <a:p>
            <a:r>
              <a:rPr lang="en-US" sz="2400" dirty="0" smtClean="0"/>
              <a:t>To Provide best Optimized Image after Decryption and to minimize the Performance Time.</a:t>
            </a:r>
          </a:p>
          <a:p>
            <a:pPr marL="0" indent="0">
              <a:buNone/>
            </a:pPr>
            <a:r>
              <a:rPr lang="en-US" dirty="0" smtClean="0"/>
              <a:t>                      </a:t>
            </a:r>
          </a:p>
          <a:p>
            <a:pPr marL="0" indent="0">
              <a:buNone/>
            </a:pPr>
            <a:r>
              <a:rPr lang="en-US" dirty="0"/>
              <a:t> </a:t>
            </a:r>
            <a:r>
              <a:rPr lang="en-US" dirty="0" smtClean="0"/>
              <a:t>                             </a:t>
            </a:r>
            <a:r>
              <a:rPr lang="en-US" sz="2400" u="sng" dirty="0" smtClean="0"/>
              <a:t>Techniques used before</a:t>
            </a:r>
          </a:p>
          <a:p>
            <a:pPr>
              <a:buFont typeface="Wingdings" panose="05000000000000000000" pitchFamily="2" charset="2"/>
              <a:buChar char="à"/>
            </a:pPr>
            <a:r>
              <a:rPr lang="en-US" sz="2400" dirty="0" smtClean="0">
                <a:sym typeface="Wingdings" panose="05000000000000000000" pitchFamily="2" charset="2"/>
              </a:rPr>
              <a:t>Blowfish</a:t>
            </a:r>
          </a:p>
          <a:p>
            <a:pPr>
              <a:buFont typeface="Wingdings" panose="05000000000000000000" pitchFamily="2" charset="2"/>
              <a:buChar char="à"/>
            </a:pPr>
            <a:r>
              <a:rPr lang="en-US" sz="2400" dirty="0" smtClean="0">
                <a:sym typeface="Wingdings" panose="05000000000000000000" pitchFamily="2" charset="2"/>
              </a:rPr>
              <a:t>DES </a:t>
            </a:r>
          </a:p>
          <a:p>
            <a:pPr marL="0" indent="0">
              <a:buNone/>
            </a:pPr>
            <a:r>
              <a:rPr lang="en-US" sz="2400" dirty="0">
                <a:sym typeface="Wingdings" panose="05000000000000000000" pitchFamily="2" charset="2"/>
              </a:rPr>
              <a:t> </a:t>
            </a:r>
            <a:r>
              <a:rPr lang="en-US" sz="2400" dirty="0" smtClean="0">
                <a:sym typeface="Wingdings" panose="05000000000000000000" pitchFamily="2" charset="2"/>
              </a:rPr>
              <a:t>                 </a:t>
            </a:r>
            <a:r>
              <a:rPr lang="en-US" sz="2400" u="sng" dirty="0" smtClean="0">
                <a:sym typeface="Wingdings" panose="05000000000000000000" pitchFamily="2" charset="2"/>
              </a:rPr>
              <a:t>Drawbacks of Previous Techniques</a:t>
            </a:r>
          </a:p>
          <a:p>
            <a:pPr>
              <a:buFont typeface="Wingdings" panose="05000000000000000000" pitchFamily="2" charset="2"/>
              <a:buChar char="à"/>
            </a:pPr>
            <a:r>
              <a:rPr lang="en-US" sz="2400" dirty="0" smtClean="0">
                <a:sym typeface="Wingdings" panose="05000000000000000000" pitchFamily="2" charset="2"/>
              </a:rPr>
              <a:t>Less Secure</a:t>
            </a:r>
          </a:p>
          <a:p>
            <a:pPr>
              <a:buFont typeface="Wingdings" panose="05000000000000000000" pitchFamily="2" charset="2"/>
              <a:buChar char="à"/>
            </a:pPr>
            <a:r>
              <a:rPr lang="en-US" sz="2400" dirty="0" smtClean="0">
                <a:sym typeface="Wingdings" panose="05000000000000000000" pitchFamily="2" charset="2"/>
              </a:rPr>
              <a:t>Less Optimized</a:t>
            </a:r>
            <a:endParaRPr lang="en-US" sz="2400" dirty="0"/>
          </a:p>
        </p:txBody>
      </p:sp>
    </p:spTree>
    <p:extLst>
      <p:ext uri="{BB962C8B-B14F-4D97-AF65-F5344CB8AC3E}">
        <p14:creationId xmlns:p14="http://schemas.microsoft.com/office/powerpoint/2010/main" val="731784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a:solidFill>
                  <a:srgbClr val="FFC000"/>
                </a:solidFill>
              </a:rPr>
              <a:t>PROPOSED SOLUTION</a:t>
            </a:r>
            <a:endParaRPr lang="en-US" dirty="0"/>
          </a:p>
        </p:txBody>
      </p:sp>
      <p:sp>
        <p:nvSpPr>
          <p:cNvPr id="3" name="Content Placeholder 2"/>
          <p:cNvSpPr>
            <a:spLocks noGrp="1"/>
          </p:cNvSpPr>
          <p:nvPr>
            <p:ph idx="1"/>
          </p:nvPr>
        </p:nvSpPr>
        <p:spPr>
          <a:xfrm>
            <a:off x="1103312" y="1651000"/>
            <a:ext cx="9971088" cy="5029200"/>
          </a:xfrm>
        </p:spPr>
        <p:txBody>
          <a:bodyPr>
            <a:normAutofit/>
          </a:bodyPr>
          <a:lstStyle/>
          <a:p>
            <a:pPr marL="0" indent="0">
              <a:buNone/>
            </a:pPr>
            <a:endParaRPr lang="en-US" dirty="0" smtClean="0"/>
          </a:p>
          <a:p>
            <a:pPr marL="0" indent="0">
              <a:buNone/>
            </a:pPr>
            <a:endParaRPr lang="en-US" dirty="0"/>
          </a:p>
          <a:p>
            <a:pPr marL="0" indent="0">
              <a:buNone/>
            </a:pPr>
            <a:r>
              <a:rPr lang="en-US" dirty="0" smtClean="0"/>
              <a:t>                       AES &amp; IWD                                          AES &amp; IWD</a:t>
            </a:r>
          </a:p>
          <a:p>
            <a:pPr marL="0" indent="0">
              <a:buNone/>
            </a:pPr>
            <a:endParaRPr lang="en-US" dirty="0"/>
          </a:p>
          <a:p>
            <a:pPr marL="0" indent="0">
              <a:buNone/>
            </a:pPr>
            <a:r>
              <a:rPr lang="en-US" dirty="0" smtClean="0"/>
              <a:t>                                                                                                           </a:t>
            </a:r>
          </a:p>
          <a:p>
            <a:pPr marL="0" indent="0">
              <a:buNone/>
            </a:pPr>
            <a:endParaRPr lang="en-US" dirty="0"/>
          </a:p>
          <a:p>
            <a:pPr marL="0" indent="0">
              <a:buNone/>
            </a:pPr>
            <a:endParaRPr lang="en-US" dirty="0" smtClean="0"/>
          </a:p>
          <a:p>
            <a:pPr marL="0" indent="0">
              <a:buNone/>
            </a:pPr>
            <a:r>
              <a:rPr lang="en-US" dirty="0" smtClean="0"/>
              <a:t>                                                                       </a:t>
            </a:r>
          </a:p>
          <a:p>
            <a:pPr marL="0" indent="0">
              <a:buNone/>
            </a:pPr>
            <a:r>
              <a:rPr lang="en-US" dirty="0"/>
              <a:t> </a:t>
            </a:r>
            <a:r>
              <a:rPr lang="en-US" dirty="0" smtClean="0"/>
              <a:t>                                                                                                          </a:t>
            </a:r>
            <a:endParaRPr lang="en-US" dirty="0"/>
          </a:p>
          <a:p>
            <a:pPr marL="0" indent="0">
              <a:buNone/>
            </a:pPr>
            <a:r>
              <a:rPr lang="en-US" dirty="0" smtClean="0"/>
              <a:t>                                           </a:t>
            </a:r>
          </a:p>
        </p:txBody>
      </p:sp>
      <p:sp>
        <p:nvSpPr>
          <p:cNvPr id="5" name="Rectangle 4"/>
          <p:cNvSpPr/>
          <p:nvPr/>
        </p:nvSpPr>
        <p:spPr>
          <a:xfrm>
            <a:off x="838200" y="2921000"/>
            <a:ext cx="1638300" cy="736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INPUT IMAGE</a:t>
            </a:r>
            <a:endParaRPr lang="en-US" dirty="0"/>
          </a:p>
        </p:txBody>
      </p:sp>
      <p:sp>
        <p:nvSpPr>
          <p:cNvPr id="8" name="Rectangle 7"/>
          <p:cNvSpPr/>
          <p:nvPr/>
        </p:nvSpPr>
        <p:spPr>
          <a:xfrm>
            <a:off x="4356100" y="2921000"/>
            <a:ext cx="2362200" cy="736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ENCRYPTED IMAGE</a:t>
            </a:r>
            <a:endParaRPr lang="en-US" dirty="0"/>
          </a:p>
        </p:txBody>
      </p:sp>
      <p:sp>
        <p:nvSpPr>
          <p:cNvPr id="17" name="Rectangle 16"/>
          <p:cNvSpPr/>
          <p:nvPr/>
        </p:nvSpPr>
        <p:spPr>
          <a:xfrm>
            <a:off x="8597900" y="2921000"/>
            <a:ext cx="2264753" cy="736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DECRYPTED IMAGE</a:t>
            </a:r>
            <a:endParaRPr lang="en-US" dirty="0"/>
          </a:p>
        </p:txBody>
      </p:sp>
      <p:cxnSp>
        <p:nvCxnSpPr>
          <p:cNvPr id="11" name="Straight Arrow Connector 10"/>
          <p:cNvCxnSpPr>
            <a:stCxn id="5" idx="3"/>
          </p:cNvCxnSpPr>
          <p:nvPr/>
        </p:nvCxnSpPr>
        <p:spPr>
          <a:xfrm>
            <a:off x="2476500" y="3289300"/>
            <a:ext cx="187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3"/>
          </p:cNvCxnSpPr>
          <p:nvPr/>
        </p:nvCxnSpPr>
        <p:spPr>
          <a:xfrm>
            <a:off x="6718300" y="3289300"/>
            <a:ext cx="187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7149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rPr>
              <a:t>          </a:t>
            </a:r>
            <a:r>
              <a:rPr lang="en-US" dirty="0">
                <a:solidFill>
                  <a:srgbClr val="FFC000"/>
                </a:solidFill>
              </a:rPr>
              <a:t> </a:t>
            </a:r>
            <a:r>
              <a:rPr lang="en-US" dirty="0" smtClean="0">
                <a:solidFill>
                  <a:srgbClr val="FFC000"/>
                </a:solidFill>
              </a:rPr>
              <a:t>      What is AES ..?</a:t>
            </a:r>
            <a:endParaRPr lang="en-US" dirty="0"/>
          </a:p>
        </p:txBody>
      </p:sp>
      <p:sp>
        <p:nvSpPr>
          <p:cNvPr id="3" name="Content Placeholder 2"/>
          <p:cNvSpPr>
            <a:spLocks noGrp="1"/>
          </p:cNvSpPr>
          <p:nvPr>
            <p:ph idx="1"/>
          </p:nvPr>
        </p:nvSpPr>
        <p:spPr/>
        <p:txBody>
          <a:bodyPr>
            <a:noAutofit/>
          </a:bodyPr>
          <a:lstStyle/>
          <a:p>
            <a:r>
              <a:rPr lang="en-US" sz="2800" dirty="0"/>
              <a:t>AES is an symmetric key encryption algorithm.</a:t>
            </a:r>
          </a:p>
          <a:p>
            <a:r>
              <a:rPr lang="en-US" sz="2800" dirty="0"/>
              <a:t>The input can be 128 bit or 192 bit or 256 bit, which will consist of the secret key .</a:t>
            </a:r>
          </a:p>
          <a:p>
            <a:r>
              <a:rPr lang="en-US" sz="2800" dirty="0"/>
              <a:t>In every round, there are four process which are </a:t>
            </a:r>
            <a:r>
              <a:rPr lang="en-US" sz="2800" dirty="0" err="1"/>
              <a:t>subkey</a:t>
            </a:r>
            <a:r>
              <a:rPr lang="en-US" sz="2800" dirty="0"/>
              <a:t>-generation, </a:t>
            </a:r>
            <a:r>
              <a:rPr lang="en-US" sz="2800" dirty="0" err="1"/>
              <a:t>Bytesub</a:t>
            </a:r>
            <a:r>
              <a:rPr lang="en-US" sz="2800" dirty="0"/>
              <a:t>, </a:t>
            </a:r>
            <a:r>
              <a:rPr lang="en-US" sz="2800" dirty="0" err="1"/>
              <a:t>Shiftrow</a:t>
            </a:r>
            <a:r>
              <a:rPr lang="en-US" sz="2800" dirty="0"/>
              <a:t> and </a:t>
            </a:r>
            <a:r>
              <a:rPr lang="en-US" sz="2800" dirty="0" smtClean="0"/>
              <a:t>add round key.</a:t>
            </a:r>
            <a:endParaRPr lang="en-US" sz="2800" dirty="0"/>
          </a:p>
        </p:txBody>
      </p:sp>
    </p:spTree>
    <p:extLst>
      <p:ext uri="{BB962C8B-B14F-4D97-AF65-F5344CB8AC3E}">
        <p14:creationId xmlns:p14="http://schemas.microsoft.com/office/powerpoint/2010/main" val="1447018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solidFill>
                  <a:srgbClr val="FFC000"/>
                </a:solidFill>
              </a:rPr>
              <a:t>What is IWD </a:t>
            </a:r>
            <a:r>
              <a:rPr lang="en-US" dirty="0">
                <a:solidFill>
                  <a:srgbClr val="FFC000"/>
                </a:solidFill>
              </a:rPr>
              <a:t>..?</a:t>
            </a:r>
            <a:endParaRPr lang="en-US" dirty="0"/>
          </a:p>
        </p:txBody>
      </p:sp>
      <p:sp>
        <p:nvSpPr>
          <p:cNvPr id="3" name="Content Placeholder 2"/>
          <p:cNvSpPr>
            <a:spLocks noGrp="1"/>
          </p:cNvSpPr>
          <p:nvPr>
            <p:ph idx="1"/>
          </p:nvPr>
        </p:nvSpPr>
        <p:spPr/>
        <p:txBody>
          <a:bodyPr>
            <a:normAutofit lnSpcReduction="10000"/>
          </a:bodyPr>
          <a:lstStyle/>
          <a:p>
            <a:r>
              <a:rPr lang="en-US" sz="2800" dirty="0" smtClean="0"/>
              <a:t>IWD is a Swarm based nature inspired Algorithm</a:t>
            </a:r>
          </a:p>
          <a:p>
            <a:endParaRPr lang="en-US" sz="2800" dirty="0"/>
          </a:p>
          <a:p>
            <a:r>
              <a:rPr lang="en-US" sz="2800" dirty="0" smtClean="0"/>
              <a:t>IWD can be used for Combinatorial Optimization Algorithm</a:t>
            </a:r>
          </a:p>
          <a:p>
            <a:endParaRPr lang="en-US" sz="2800" dirty="0"/>
          </a:p>
          <a:p>
            <a:r>
              <a:rPr lang="en-US" sz="2800" dirty="0" smtClean="0"/>
              <a:t>This Algorithm Contains a few essential Elements of nature water drops and actions and reactions  that occur between river’s Bed and water drops that flow within.</a:t>
            </a:r>
          </a:p>
          <a:p>
            <a:endParaRPr lang="en-US" dirty="0"/>
          </a:p>
          <a:p>
            <a:endParaRPr lang="en-US" dirty="0"/>
          </a:p>
        </p:txBody>
      </p:sp>
    </p:spTree>
    <p:extLst>
      <p:ext uri="{BB962C8B-B14F-4D97-AF65-F5344CB8AC3E}">
        <p14:creationId xmlns:p14="http://schemas.microsoft.com/office/powerpoint/2010/main" val="5301070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252</TotalTime>
  <Words>575</Words>
  <Application>Microsoft Office PowerPoint</Application>
  <PresentationFormat>Widescreen</PresentationFormat>
  <Paragraphs>119</Paragraphs>
  <Slides>20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Century Gothic</vt:lpstr>
      <vt:lpstr>Times New Roman</vt:lpstr>
      <vt:lpstr>Wingdings</vt:lpstr>
      <vt:lpstr>Wingdings 3</vt:lpstr>
      <vt:lpstr>Ion</vt:lpstr>
      <vt:lpstr>Final Presentation on “IMAGE  ENCRYPTION AND DECRYPTION  USING AES &amp; IWD”</vt:lpstr>
      <vt:lpstr>                       CONTENTS</vt:lpstr>
      <vt:lpstr>                     Introduction</vt:lpstr>
      <vt:lpstr>What is Cryptography?</vt:lpstr>
      <vt:lpstr>What is Encryption / Decryption</vt:lpstr>
      <vt:lpstr>             PROBLEM STATEMENT:</vt:lpstr>
      <vt:lpstr>            PROPOSED SOLUTION</vt:lpstr>
      <vt:lpstr>                 What is AES ..?</vt:lpstr>
      <vt:lpstr>                  What is IWD ..?</vt:lpstr>
      <vt:lpstr>PowerPoint Presentation</vt:lpstr>
      <vt:lpstr>Screenshots Of Running Program</vt:lpstr>
      <vt:lpstr>PowerPoint Presentation</vt:lpstr>
      <vt:lpstr>PowerPoint Presentation</vt:lpstr>
      <vt:lpstr>PowerPoint Presentation</vt:lpstr>
      <vt:lpstr>                            RESULTS</vt:lpstr>
      <vt:lpstr>RESULTS Contd..</vt:lpstr>
      <vt:lpstr>                   CONCLUSION</vt:lpstr>
      <vt:lpstr>                  FUTURE SCOPE</vt:lpstr>
      <vt:lpstr>                      REFERENCES</vt:lpstr>
      <vt:lpstr>                                        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Year Presentation on “IMAGE ENCRYPTION AND DECRYPTION USING AES &amp; IWD”</dc:title>
  <dc:creator>digvijay</dc:creator>
  <cp:lastModifiedBy>digvijay</cp:lastModifiedBy>
  <cp:revision>23</cp:revision>
  <dcterms:created xsi:type="dcterms:W3CDTF">2017-04-18T14:54:37Z</dcterms:created>
  <dcterms:modified xsi:type="dcterms:W3CDTF">2017-05-02T08:10:09Z</dcterms:modified>
</cp:coreProperties>
</file>