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8" r:id="rId3"/>
    <p:sldId id="269" r:id="rId4"/>
    <p:sldId id="272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73" r:id="rId16"/>
    <p:sldId id="274" r:id="rId17"/>
    <p:sldId id="265" r:id="rId18"/>
    <p:sldId id="266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1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9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2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6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2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840C0E-17DE-41C9-9AC1-C89321BE880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9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247A-ECDF-B839-CD75-56756F29C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06" y="1356809"/>
            <a:ext cx="9966960" cy="303580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and Building Price Predictive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9C8DB-988F-35D2-1B7B-7C6D53BE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47" y="4394842"/>
            <a:ext cx="9325466" cy="246315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u="sng" dirty="0"/>
              <a:t>Presented by :</a:t>
            </a:r>
          </a:p>
          <a:p>
            <a:pPr algn="r"/>
            <a:r>
              <a:rPr lang="en-US" dirty="0" err="1"/>
              <a:t>Aaman</a:t>
            </a:r>
            <a:r>
              <a:rPr lang="en-US" dirty="0"/>
              <a:t> Khan</a:t>
            </a:r>
          </a:p>
          <a:p>
            <a:pPr algn="r"/>
            <a:r>
              <a:rPr lang="en-US" dirty="0"/>
              <a:t>Megha Unni</a:t>
            </a:r>
          </a:p>
          <a:p>
            <a:pPr algn="r"/>
            <a:r>
              <a:rPr lang="en-US" dirty="0"/>
              <a:t>Pratik Datta</a:t>
            </a:r>
          </a:p>
          <a:p>
            <a:pPr algn="r"/>
            <a:r>
              <a:rPr lang="en-US" dirty="0" err="1"/>
              <a:t>Soumyaneel</a:t>
            </a:r>
            <a:r>
              <a:rPr lang="en-US" dirty="0"/>
              <a:t> Mandal</a:t>
            </a:r>
          </a:p>
          <a:p>
            <a:pPr algn="r"/>
            <a:r>
              <a:rPr lang="en-US" b="1" dirty="0"/>
              <a:t>ABADS 8A (Group – 1)</a:t>
            </a:r>
          </a:p>
          <a:p>
            <a:r>
              <a:rPr lang="en-US" b="1"/>
              <a:t>https://github.com/pratikdatta90/PythonML</a:t>
            </a:r>
            <a:endParaRPr 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C5118F-24BB-728F-1A46-7A9FFC79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6" y="4523914"/>
            <a:ext cx="5656083" cy="166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3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6848-BC74-AB3D-3DB7-083A460E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the inter - collinearity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98B2C-BED8-24D4-4430-3C6FCBAFE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4724113" cy="405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C80C0-B088-8F7D-7D21-E7D2927C2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21" y="2093976"/>
            <a:ext cx="474606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659F-E49E-68F9-D3B6-85BCD5CE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34" y="177212"/>
            <a:ext cx="10704230" cy="1609344"/>
          </a:xfrm>
        </p:spPr>
        <p:txBody>
          <a:bodyPr/>
          <a:lstStyle/>
          <a:p>
            <a:r>
              <a:rPr lang="en-US" dirty="0"/>
              <a:t>Distribution of the predictor variable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EA510-7B8A-0339-6E59-5607BB90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0" y="1289609"/>
            <a:ext cx="5159523" cy="27481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82EEA-CB75-017A-CB5E-5CEC57E8C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3" y="1288113"/>
            <a:ext cx="4868850" cy="2828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82382-FF1F-A2F8-04DA-67DA74455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4" y="4116295"/>
            <a:ext cx="5101566" cy="2741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09840-9A71-F4E9-EB63-0F3634825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3" y="4109886"/>
            <a:ext cx="4868850" cy="27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0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F98-34BE-36F5-AC91-2E494332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109818"/>
            <a:ext cx="10058400" cy="1609344"/>
          </a:xfrm>
        </p:spPr>
        <p:txBody>
          <a:bodyPr/>
          <a:lstStyle/>
          <a:p>
            <a:r>
              <a:rPr lang="en-US" dirty="0"/>
              <a:t>Distribution of the Target Variable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5946776-CD95-8F20-909F-F8E6D6C8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1398651"/>
            <a:ext cx="4805573" cy="265339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E3D0B5-91AA-F0EA-0B51-5B9004F77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32" y="1398652"/>
            <a:ext cx="4666268" cy="26533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BF866D-CD8E-4D9B-7C6D-7E82B43B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7" y="4129954"/>
            <a:ext cx="4805573" cy="23640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ACBCA8-A9AE-AD3C-E971-A182ADFD6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59" y="4052047"/>
            <a:ext cx="4442641" cy="23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9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AE3-07A0-19B2-D240-2E0D7C1D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predictor variables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517DB-68D8-EDFF-4C68-1CCFA878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120900"/>
            <a:ext cx="9149917" cy="4051300"/>
          </a:xfrm>
        </p:spPr>
      </p:pic>
    </p:spTree>
    <p:extLst>
      <p:ext uri="{BB962C8B-B14F-4D97-AF65-F5344CB8AC3E}">
        <p14:creationId xmlns:p14="http://schemas.microsoft.com/office/powerpoint/2010/main" val="189322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C708-FEE1-E635-F858-9C91DA12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161902"/>
            <a:ext cx="10488706" cy="1609344"/>
          </a:xfrm>
        </p:spPr>
        <p:txBody>
          <a:bodyPr/>
          <a:lstStyle/>
          <a:p>
            <a:r>
              <a:rPr lang="en-US" dirty="0"/>
              <a:t>Regression analysis between variables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12D25-660B-DAF7-8D09-431149772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" y="1461247"/>
            <a:ext cx="10491753" cy="4710953"/>
          </a:xfrm>
        </p:spPr>
      </p:pic>
    </p:spTree>
    <p:extLst>
      <p:ext uri="{BB962C8B-B14F-4D97-AF65-F5344CB8AC3E}">
        <p14:creationId xmlns:p14="http://schemas.microsoft.com/office/powerpoint/2010/main" val="139317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62F0-EB2D-A05C-51AA-1A7AE28F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model to predict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EDB0-E991-FF40-53E6-EE953FD3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180858" cy="4050792"/>
          </a:xfrm>
        </p:spPr>
        <p:txBody>
          <a:bodyPr/>
          <a:lstStyle/>
          <a:p>
            <a:r>
              <a:rPr lang="en-US" b="1" dirty="0"/>
              <a:t>Not approaching a classification or clustering model as aim is to predict price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Experimenting with linear regression techniques : Multiple Linear Model</a:t>
            </a:r>
          </a:p>
          <a:p>
            <a:r>
              <a:rPr lang="en-US" dirty="0"/>
              <a:t>Identifying the predictor variables by discarding remaining to predict price</a:t>
            </a:r>
          </a:p>
          <a:p>
            <a:r>
              <a:rPr lang="en-US" dirty="0"/>
              <a:t>Initially trying with simple linear regression by choosing single predictor variable</a:t>
            </a:r>
          </a:p>
          <a:p>
            <a:endParaRPr lang="en-US" dirty="0"/>
          </a:p>
          <a:p>
            <a:r>
              <a:rPr lang="en-US" b="1" dirty="0"/>
              <a:t>Experimenting with Random forest Regressor Model and XGBoost Regressor:</a:t>
            </a:r>
          </a:p>
          <a:p>
            <a:r>
              <a:rPr lang="en-US" dirty="0"/>
              <a:t>The idea is to generate prediction using different models and the compare accuracy</a:t>
            </a:r>
          </a:p>
          <a:p>
            <a:r>
              <a:rPr lang="en-US" dirty="0"/>
              <a:t>Deciding the final model will be based on the metrics: </a:t>
            </a:r>
            <a:r>
              <a:rPr lang="en-US" b="1" dirty="0"/>
              <a:t>MSE, MAE, R2, Adj R2 etc.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9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DC0C-E7F5-F5CD-DFF6-95853680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undertaken to implement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1943-D54F-1D3D-FD68-413544B0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After removing the irrelevant features and subsequently encoding the data, the next step is to experiment with different models.</a:t>
            </a:r>
          </a:p>
          <a:p>
            <a:pPr algn="just"/>
            <a:r>
              <a:rPr lang="en-US" dirty="0"/>
              <a:t>The predictor variables are property type, room type, accommodates, bathrooms, bedrooms and beds. The target variable is nothing but the price.</a:t>
            </a:r>
          </a:p>
          <a:p>
            <a:pPr algn="just"/>
            <a:r>
              <a:rPr lang="en-US" dirty="0"/>
              <a:t>Using the train_test_split feature of sci-kit learn’s model selection, the data is segregated between the training and testing data</a:t>
            </a:r>
          </a:p>
          <a:p>
            <a:pPr algn="just"/>
            <a:r>
              <a:rPr lang="en-US" dirty="0"/>
              <a:t>The ratio between training and testing data is kept at a standard 80:20 ratio.</a:t>
            </a:r>
          </a:p>
          <a:p>
            <a:pPr algn="just"/>
            <a:r>
              <a:rPr lang="en-US" dirty="0"/>
              <a:t>The same ratio is kept while trying and testing between different models like the linear regression, random forest and XGBoost regressor.</a:t>
            </a:r>
          </a:p>
          <a:p>
            <a:pPr algn="just"/>
            <a:r>
              <a:rPr lang="en-US" dirty="0"/>
              <a:t>In the final stage, data is fitted in different models &amp; predicted the target variables.</a:t>
            </a:r>
          </a:p>
          <a:p>
            <a:pPr algn="just"/>
            <a:r>
              <a:rPr lang="en-US" dirty="0"/>
              <a:t>Finally, the test results are found and subsequently compared between each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88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CBB2-CFBC-431F-B79A-F63677CC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4" y="484632"/>
            <a:ext cx="10473824" cy="1609344"/>
          </a:xfrm>
        </p:spPr>
        <p:txBody>
          <a:bodyPr/>
          <a:lstStyle/>
          <a:p>
            <a:r>
              <a:rPr lang="en-US" dirty="0"/>
              <a:t>Experimenting with linear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5D997-FCB2-8BC7-ACAB-3D2C57AE0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07" y="2093976"/>
            <a:ext cx="5906324" cy="3515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80E65-1D43-AEF0-AC5D-247432933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14" y="2093976"/>
            <a:ext cx="473657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7E20-DF3E-C908-9E53-4557605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Random forest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EAFC0-EF8D-3A70-F0C6-BF6AECDBD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968724"/>
            <a:ext cx="6335009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13EC4-F4C0-2752-0F8F-D88678016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61" y="1968724"/>
            <a:ext cx="434500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9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83E1-9912-E0B1-4FFE-16393D33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</a:t>
            </a:r>
            <a:r>
              <a:rPr lang="en-US" dirty="0" err="1"/>
              <a:t>xg</a:t>
            </a:r>
            <a:r>
              <a:rPr lang="en-US" dirty="0"/>
              <a:t> boost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C5213-2C2B-FE3B-944F-4C68A94B9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6154009" cy="3496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51BAF-3BEF-F771-61E5-EE83F9539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77" y="2093976"/>
            <a:ext cx="459955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3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1DF3-B3B8-0641-B6E5-8A7EE40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reason behind the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F33E-7E7B-E3DA-E301-E4B985F2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42" y="2374931"/>
            <a:ext cx="10336306" cy="3774857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today's fast-paced world, the way we travel and seek accommodations has undergone a remarkable transformation, thanks to platforms like Airbnb. </a:t>
            </a:r>
          </a:p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dynamic marketplace has empowered property owners and travelers, offering a diverse range of lodging options. </a:t>
            </a:r>
          </a:p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However, one enduring challenge is setting the right price for a listing. </a:t>
            </a:r>
          </a:p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Hosts aspire to optimize their earnings while ensuring competitive pricing, while guests seek value for their money. </a:t>
            </a:r>
          </a:p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Balancing these interests can be intricate, and that's where the motivation for Airbnb price prediction comes 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8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A99E-4F8A-8ECF-751F-7BC0499F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choosing the right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5BA85-D922-2944-6379-D4131859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previously, the linear regression model did not come up with good results. As the accuracy score is less than 10%. </a:t>
            </a:r>
          </a:p>
          <a:p>
            <a:r>
              <a:rPr lang="en-US" dirty="0"/>
              <a:t>The model cannot be used for predicting listing prices. Hence some other models were tried and tested.</a:t>
            </a:r>
          </a:p>
          <a:p>
            <a:r>
              <a:rPr lang="en-US" dirty="0"/>
              <a:t>With both the Random Forest regressor and XGBoost regressor, the results were much more satisfactory as the R2 score obtained were close to 90% meaning the models can be used to predict the listing prices of Airbnb located in Antwerp.</a:t>
            </a:r>
          </a:p>
          <a:p>
            <a:r>
              <a:rPr lang="en-IN" dirty="0"/>
              <a:t>It can be concluded that Random forest Regression Model is a good choice to predict the target variable price of listings. Not selecting the RGBoost is mainly due to the complexity.</a:t>
            </a:r>
          </a:p>
          <a:p>
            <a:r>
              <a:rPr lang="en-IN" dirty="0"/>
              <a:t>Some more models could have been tested but not approached due to lack </a:t>
            </a:r>
            <a:r>
              <a:rPr lang="en-IN"/>
              <a:t>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6247-459D-646E-B66E-DDBD3E0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contribution of the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2B97-8893-240A-0BB6-EA448823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06" y="2220019"/>
            <a:ext cx="10058400" cy="3436710"/>
          </a:xfrm>
        </p:spPr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harness the power of data science and machine learning to provide more accurate and data-driven pricing strategies for Airbnb hosts and guests.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By developing predictive models that factor in myriad variables such as location, property type, and market dynamics.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objective is to help hosts maximize their income and guests find fair deals.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this exploration of Airbnb price prediction, we will delve into methodologies, data sources, and emerging trends.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Shedding light on how technology is enhancing the overall Airbnb experience for both hosts and travelers.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E753-96FF-686A-EB0F-96E5C8A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 finding the right 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B7F0-9E57-C769-3059-CDF663DD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The task is to generate an ML based solution that can be used to suggest appropriate listing prices to the property owner when they try to list a property out for rent.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u="sng" dirty="0"/>
              <a:t>Steps undertaken to reach the final goal of the project:</a:t>
            </a:r>
          </a:p>
          <a:p>
            <a:pPr marL="0" indent="0" algn="just">
              <a:buNone/>
            </a:pPr>
            <a:endParaRPr lang="en-US" u="sng" dirty="0"/>
          </a:p>
          <a:p>
            <a:pPr algn="just"/>
            <a:r>
              <a:rPr lang="en-US" dirty="0"/>
              <a:t>Data Understanding and feature creation</a:t>
            </a:r>
          </a:p>
          <a:p>
            <a:pPr algn="just"/>
            <a:r>
              <a:rPr lang="en-IN" dirty="0"/>
              <a:t>Data Quality and checks</a:t>
            </a:r>
            <a:endParaRPr lang="en-US" dirty="0"/>
          </a:p>
          <a:p>
            <a:pPr algn="just"/>
            <a:r>
              <a:rPr lang="en-US" dirty="0"/>
              <a:t>Variable profiling and checking relationships between variables</a:t>
            </a:r>
          </a:p>
          <a:p>
            <a:pPr algn="just"/>
            <a:r>
              <a:rPr lang="en-IN" dirty="0"/>
              <a:t>Modelling and insights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397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6A4A-25F0-0D36-161C-D5BDC8CD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 python(jupyter notebook)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953E-050C-54C4-4B43-13E7F594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34222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Basic packages used for data cleaning, merging and preliminary visualization:</a:t>
            </a:r>
          </a:p>
          <a:p>
            <a:r>
              <a:rPr lang="en-US" dirty="0"/>
              <a:t>NumPy (For exploratory data analysis)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 (For Visualization)</a:t>
            </a:r>
          </a:p>
          <a:p>
            <a:r>
              <a:rPr lang="en-US" dirty="0"/>
              <a:t>Seaborn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Packages used for building data model using the predictor variable in the data:</a:t>
            </a:r>
          </a:p>
          <a:p>
            <a:r>
              <a:rPr lang="en-US" dirty="0"/>
              <a:t> scikit-learn (used for encoding, and performing linear and random forest regression)</a:t>
            </a:r>
          </a:p>
          <a:p>
            <a:r>
              <a:rPr lang="en-US" dirty="0"/>
              <a:t>XGBoost (used for XGBoost Regression)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1F64-1F3C-F25C-7F56-F8762470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data preparation works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72E2-AD08-D5FD-F8C8-716610F1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2121408"/>
            <a:ext cx="10907001" cy="3938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Basic Challenges faced with the raw data and measures taken to overcome those:</a:t>
            </a:r>
          </a:p>
          <a:p>
            <a:r>
              <a:rPr lang="en-US" dirty="0"/>
              <a:t>Missing value inspection in the target variables and imputing appropriately</a:t>
            </a:r>
          </a:p>
          <a:p>
            <a:r>
              <a:rPr lang="en-US" dirty="0"/>
              <a:t>Changing the date format to datetime in order to perform further analysis</a:t>
            </a:r>
          </a:p>
          <a:p>
            <a:r>
              <a:rPr lang="en-US" dirty="0"/>
              <a:t>Renaming columns to reflect appropriate field name</a:t>
            </a:r>
          </a:p>
          <a:p>
            <a:r>
              <a:rPr lang="en-US" dirty="0"/>
              <a:t>Removing field from different source files that may not be required building model</a:t>
            </a:r>
          </a:p>
          <a:p>
            <a:r>
              <a:rPr lang="en-US" dirty="0"/>
              <a:t>Joining and merging different data sources to a single data frame for analysis</a:t>
            </a:r>
          </a:p>
          <a:p>
            <a:r>
              <a:rPr lang="en-US" dirty="0"/>
              <a:t>Using the seaborn and matplotlib libraries basic exploratory data analysis (EDA)</a:t>
            </a:r>
          </a:p>
          <a:p>
            <a:r>
              <a:rPr lang="en-US" dirty="0"/>
              <a:t>Segregating the numeric and categorical fields before performing the encoding</a:t>
            </a:r>
          </a:p>
          <a:p>
            <a:r>
              <a:rPr lang="en-US" dirty="0"/>
              <a:t>Using the sci-kit learn package to perform encoding (Label Encoder from preprocessing)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A945-E7B0-8F7E-A777-2B605CD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and merging of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88359-BF5F-240A-127E-F3A01ED7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4" y="2373997"/>
            <a:ext cx="10185629" cy="3589947"/>
          </a:xfrm>
        </p:spPr>
      </p:pic>
    </p:spTree>
    <p:extLst>
      <p:ext uri="{BB962C8B-B14F-4D97-AF65-F5344CB8AC3E}">
        <p14:creationId xmlns:p14="http://schemas.microsoft.com/office/powerpoint/2010/main" val="114027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8FA7-A9E1-4D09-A517-BA59E059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checks and 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67631-386A-3F53-412C-B6086586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5679743" cy="40200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9E561-1AE3-B864-3305-88117916E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98" y="2093976"/>
            <a:ext cx="4372560" cy="40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7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869-FF51-DF00-9CF9-363FB4E3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89" y="111007"/>
            <a:ext cx="10058400" cy="1609344"/>
          </a:xfrm>
        </p:spPr>
        <p:txBody>
          <a:bodyPr/>
          <a:lstStyle/>
          <a:p>
            <a:r>
              <a:rPr lang="en-US" dirty="0"/>
              <a:t>EDA: plot. Preliminary 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ACCCC-74DF-BFA7-47D5-BAE61440A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8" y="1720351"/>
            <a:ext cx="5108453" cy="26940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38E3F-BF8E-B575-89C0-E7251BBA9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7" y="4286081"/>
            <a:ext cx="5108454" cy="1968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3608EB-39BA-3E4B-F57C-1A9F515B8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17" y="1720351"/>
            <a:ext cx="5158370" cy="2233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97ACD-A283-2CBA-3D2B-5823AEEBC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51" y="4165105"/>
            <a:ext cx="4884136" cy="23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1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</TotalTime>
  <Words>921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Rockwell</vt:lpstr>
      <vt:lpstr>Rockwell Condensed</vt:lpstr>
      <vt:lpstr>Wingdings</vt:lpstr>
      <vt:lpstr>Wood Type</vt:lpstr>
      <vt:lpstr>Exploratory Data Analysis and Building Price Predictive Model</vt:lpstr>
      <vt:lpstr>Introduction: reason behind the work</vt:lpstr>
      <vt:lpstr>Motivation: contribution of the work</vt:lpstr>
      <vt:lpstr>Objectives: finding the right price</vt:lpstr>
      <vt:lpstr>Tools used: python(jupyter notebook)</vt:lpstr>
      <vt:lpstr>Challenges: data preparation works </vt:lpstr>
      <vt:lpstr>Cleaning and merging of the data</vt:lpstr>
      <vt:lpstr>Data quality checks and overview</vt:lpstr>
      <vt:lpstr>EDA: plot. Preliminary visualization</vt:lpstr>
      <vt:lpstr>Studying the inter - collinearity </vt:lpstr>
      <vt:lpstr>Distribution of the predictor variable</vt:lpstr>
      <vt:lpstr>Distribution of the Target Variable</vt:lpstr>
      <vt:lpstr>Encoding the predictor variables</vt:lpstr>
      <vt:lpstr>Regression analysis between variables</vt:lpstr>
      <vt:lpstr>finding the right model to predict</vt:lpstr>
      <vt:lpstr>Approaches undertaken to implement</vt:lpstr>
      <vt:lpstr>Experimenting with linear regression</vt:lpstr>
      <vt:lpstr>Experimenting with Random forest</vt:lpstr>
      <vt:lpstr>Experimenting with xg boost model</vt:lpstr>
      <vt:lpstr>Conclusion: choosing the right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and Building Price Predictive Model</dc:title>
  <dc:creator>Pratik Datta</dc:creator>
  <cp:lastModifiedBy>Pratik Datta</cp:lastModifiedBy>
  <cp:revision>13</cp:revision>
  <dcterms:created xsi:type="dcterms:W3CDTF">2024-04-05T13:22:18Z</dcterms:created>
  <dcterms:modified xsi:type="dcterms:W3CDTF">2024-04-10T00:35:10Z</dcterms:modified>
</cp:coreProperties>
</file>