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wnloads\sqlproject\Answer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dell\Downloads\sqlproject\Answer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dell\Downloads\sqlproject\Answers.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ownloads\sqlproject\Answer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ownloads\sqlproject\Answer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ownloads\sqlproject\Answe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ownloads\sqlproject\Answe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Downloads\sqlproject\Answe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ll\Downloads\sqlproject\Answer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ell\Downloads\sqlproject\Answer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ell\Downloads\sqlproject\Answer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Yearwise approval of drugs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'Q1'!$B$1</c:f>
              <c:strCache>
                <c:ptCount val="1"/>
                <c:pt idx="0">
                  <c:v>Approvals</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'Q1'!$A$2:$A$79</c:f>
              <c:numCache>
                <c:formatCode>General</c:formatCode>
                <c:ptCount val="78"/>
                <c:pt idx="0">
                  <c:v>1939</c:v>
                </c:pt>
                <c:pt idx="1">
                  <c:v>1940</c:v>
                </c:pt>
                <c:pt idx="2">
                  <c:v>1941</c:v>
                </c:pt>
                <c:pt idx="3">
                  <c:v>1942</c:v>
                </c:pt>
                <c:pt idx="4">
                  <c:v>1943</c:v>
                </c:pt>
                <c:pt idx="5">
                  <c:v>1944</c:v>
                </c:pt>
                <c:pt idx="6">
                  <c:v>1945</c:v>
                </c:pt>
                <c:pt idx="7">
                  <c:v>1946</c:v>
                </c:pt>
                <c:pt idx="8">
                  <c:v>1947</c:v>
                </c:pt>
                <c:pt idx="9">
                  <c:v>1948</c:v>
                </c:pt>
                <c:pt idx="10">
                  <c:v>1949</c:v>
                </c:pt>
                <c:pt idx="11">
                  <c:v>1950</c:v>
                </c:pt>
                <c:pt idx="12">
                  <c:v>1951</c:v>
                </c:pt>
                <c:pt idx="13">
                  <c:v>1952</c:v>
                </c:pt>
                <c:pt idx="14">
                  <c:v>1953</c:v>
                </c:pt>
                <c:pt idx="15">
                  <c:v>1954</c:v>
                </c:pt>
                <c:pt idx="16">
                  <c:v>1955</c:v>
                </c:pt>
                <c:pt idx="17">
                  <c:v>1956</c:v>
                </c:pt>
                <c:pt idx="18">
                  <c:v>1957</c:v>
                </c:pt>
                <c:pt idx="19">
                  <c:v>1958</c:v>
                </c:pt>
                <c:pt idx="20">
                  <c:v>1959</c:v>
                </c:pt>
                <c:pt idx="21">
                  <c:v>1960</c:v>
                </c:pt>
                <c:pt idx="22">
                  <c:v>1961</c:v>
                </c:pt>
                <c:pt idx="23">
                  <c:v>1962</c:v>
                </c:pt>
                <c:pt idx="24">
                  <c:v>1963</c:v>
                </c:pt>
                <c:pt idx="25">
                  <c:v>1964</c:v>
                </c:pt>
                <c:pt idx="26">
                  <c:v>1965</c:v>
                </c:pt>
                <c:pt idx="27">
                  <c:v>1966</c:v>
                </c:pt>
                <c:pt idx="28">
                  <c:v>1967</c:v>
                </c:pt>
                <c:pt idx="29">
                  <c:v>1968</c:v>
                </c:pt>
                <c:pt idx="30">
                  <c:v>1969</c:v>
                </c:pt>
                <c:pt idx="31">
                  <c:v>1970</c:v>
                </c:pt>
                <c:pt idx="32">
                  <c:v>1971</c:v>
                </c:pt>
                <c:pt idx="33">
                  <c:v>1972</c:v>
                </c:pt>
                <c:pt idx="34">
                  <c:v>1973</c:v>
                </c:pt>
                <c:pt idx="35">
                  <c:v>1974</c:v>
                </c:pt>
                <c:pt idx="36">
                  <c:v>1975</c:v>
                </c:pt>
                <c:pt idx="37">
                  <c:v>1976</c:v>
                </c:pt>
                <c:pt idx="38">
                  <c:v>1977</c:v>
                </c:pt>
                <c:pt idx="39">
                  <c:v>1978</c:v>
                </c:pt>
                <c:pt idx="40">
                  <c:v>1979</c:v>
                </c:pt>
                <c:pt idx="41">
                  <c:v>1980</c:v>
                </c:pt>
                <c:pt idx="42">
                  <c:v>1981</c:v>
                </c:pt>
                <c:pt idx="43">
                  <c:v>1982</c:v>
                </c:pt>
                <c:pt idx="44">
                  <c:v>1983</c:v>
                </c:pt>
                <c:pt idx="45">
                  <c:v>1984</c:v>
                </c:pt>
                <c:pt idx="46">
                  <c:v>1985</c:v>
                </c:pt>
                <c:pt idx="47">
                  <c:v>1986</c:v>
                </c:pt>
                <c:pt idx="48">
                  <c:v>1987</c:v>
                </c:pt>
                <c:pt idx="49">
                  <c:v>1988</c:v>
                </c:pt>
                <c:pt idx="50">
                  <c:v>1989</c:v>
                </c:pt>
                <c:pt idx="51">
                  <c:v>1990</c:v>
                </c:pt>
                <c:pt idx="52">
                  <c:v>1991</c:v>
                </c:pt>
                <c:pt idx="53">
                  <c:v>1992</c:v>
                </c:pt>
                <c:pt idx="54">
                  <c:v>1993</c:v>
                </c:pt>
                <c:pt idx="55">
                  <c:v>1994</c:v>
                </c:pt>
                <c:pt idx="56">
                  <c:v>1995</c:v>
                </c:pt>
                <c:pt idx="57">
                  <c:v>1996</c:v>
                </c:pt>
                <c:pt idx="58">
                  <c:v>1997</c:v>
                </c:pt>
                <c:pt idx="59">
                  <c:v>1998</c:v>
                </c:pt>
                <c:pt idx="60">
                  <c:v>1999</c:v>
                </c:pt>
                <c:pt idx="61">
                  <c:v>2000</c:v>
                </c:pt>
                <c:pt idx="62">
                  <c:v>2001</c:v>
                </c:pt>
                <c:pt idx="63">
                  <c:v>2002</c:v>
                </c:pt>
                <c:pt idx="64">
                  <c:v>2003</c:v>
                </c:pt>
                <c:pt idx="65">
                  <c:v>2004</c:v>
                </c:pt>
                <c:pt idx="66">
                  <c:v>2005</c:v>
                </c:pt>
                <c:pt idx="67">
                  <c:v>2006</c:v>
                </c:pt>
                <c:pt idx="68">
                  <c:v>2007</c:v>
                </c:pt>
                <c:pt idx="69">
                  <c:v>2008</c:v>
                </c:pt>
                <c:pt idx="70">
                  <c:v>2009</c:v>
                </c:pt>
                <c:pt idx="71">
                  <c:v>2010</c:v>
                </c:pt>
                <c:pt idx="72">
                  <c:v>2011</c:v>
                </c:pt>
                <c:pt idx="73">
                  <c:v>2012</c:v>
                </c:pt>
                <c:pt idx="74">
                  <c:v>2013</c:v>
                </c:pt>
                <c:pt idx="75">
                  <c:v>2014</c:v>
                </c:pt>
                <c:pt idx="76">
                  <c:v>2015</c:v>
                </c:pt>
                <c:pt idx="77">
                  <c:v>2016</c:v>
                </c:pt>
              </c:numCache>
            </c:numRef>
          </c:cat>
          <c:val>
            <c:numRef>
              <c:f>'Q1'!$B$2:$B$79</c:f>
              <c:numCache>
                <c:formatCode>General</c:formatCode>
                <c:ptCount val="78"/>
                <c:pt idx="0">
                  <c:v>12</c:v>
                </c:pt>
                <c:pt idx="1">
                  <c:v>11</c:v>
                </c:pt>
                <c:pt idx="2">
                  <c:v>14</c:v>
                </c:pt>
                <c:pt idx="3">
                  <c:v>11</c:v>
                </c:pt>
                <c:pt idx="4">
                  <c:v>6</c:v>
                </c:pt>
                <c:pt idx="5">
                  <c:v>9</c:v>
                </c:pt>
                <c:pt idx="6">
                  <c:v>5</c:v>
                </c:pt>
                <c:pt idx="7">
                  <c:v>13</c:v>
                </c:pt>
                <c:pt idx="8">
                  <c:v>11</c:v>
                </c:pt>
                <c:pt idx="9">
                  <c:v>22</c:v>
                </c:pt>
                <c:pt idx="10">
                  <c:v>11</c:v>
                </c:pt>
                <c:pt idx="11">
                  <c:v>26</c:v>
                </c:pt>
                <c:pt idx="12">
                  <c:v>23</c:v>
                </c:pt>
                <c:pt idx="13">
                  <c:v>36</c:v>
                </c:pt>
                <c:pt idx="14">
                  <c:v>53</c:v>
                </c:pt>
                <c:pt idx="15">
                  <c:v>51</c:v>
                </c:pt>
                <c:pt idx="16">
                  <c:v>55</c:v>
                </c:pt>
                <c:pt idx="17">
                  <c:v>42</c:v>
                </c:pt>
                <c:pt idx="18">
                  <c:v>67</c:v>
                </c:pt>
                <c:pt idx="19">
                  <c:v>50</c:v>
                </c:pt>
                <c:pt idx="20">
                  <c:v>60</c:v>
                </c:pt>
                <c:pt idx="21">
                  <c:v>74</c:v>
                </c:pt>
                <c:pt idx="22">
                  <c:v>101</c:v>
                </c:pt>
                <c:pt idx="23">
                  <c:v>70</c:v>
                </c:pt>
                <c:pt idx="24">
                  <c:v>96</c:v>
                </c:pt>
                <c:pt idx="25">
                  <c:v>120</c:v>
                </c:pt>
                <c:pt idx="26">
                  <c:v>125</c:v>
                </c:pt>
                <c:pt idx="27">
                  <c:v>143</c:v>
                </c:pt>
                <c:pt idx="28">
                  <c:v>158</c:v>
                </c:pt>
                <c:pt idx="29">
                  <c:v>112</c:v>
                </c:pt>
                <c:pt idx="30">
                  <c:v>148</c:v>
                </c:pt>
                <c:pt idx="31">
                  <c:v>202</c:v>
                </c:pt>
                <c:pt idx="32">
                  <c:v>250</c:v>
                </c:pt>
                <c:pt idx="33">
                  <c:v>287</c:v>
                </c:pt>
                <c:pt idx="34">
                  <c:v>289</c:v>
                </c:pt>
                <c:pt idx="35">
                  <c:v>602</c:v>
                </c:pt>
                <c:pt idx="36">
                  <c:v>1017</c:v>
                </c:pt>
                <c:pt idx="37">
                  <c:v>1428</c:v>
                </c:pt>
                <c:pt idx="38">
                  <c:v>1354</c:v>
                </c:pt>
                <c:pt idx="39">
                  <c:v>1938</c:v>
                </c:pt>
                <c:pt idx="40">
                  <c:v>1867</c:v>
                </c:pt>
                <c:pt idx="41">
                  <c:v>1986</c:v>
                </c:pt>
                <c:pt idx="42">
                  <c:v>2156</c:v>
                </c:pt>
                <c:pt idx="43">
                  <c:v>2938</c:v>
                </c:pt>
                <c:pt idx="44">
                  <c:v>2416</c:v>
                </c:pt>
                <c:pt idx="45">
                  <c:v>2845</c:v>
                </c:pt>
                <c:pt idx="46">
                  <c:v>3375</c:v>
                </c:pt>
                <c:pt idx="47">
                  <c:v>3506</c:v>
                </c:pt>
                <c:pt idx="48">
                  <c:v>3508</c:v>
                </c:pt>
                <c:pt idx="49">
                  <c:v>4452</c:v>
                </c:pt>
                <c:pt idx="50">
                  <c:v>3817</c:v>
                </c:pt>
                <c:pt idx="51">
                  <c:v>2826</c:v>
                </c:pt>
                <c:pt idx="52">
                  <c:v>3723</c:v>
                </c:pt>
                <c:pt idx="53">
                  <c:v>3734</c:v>
                </c:pt>
                <c:pt idx="54">
                  <c:v>3550</c:v>
                </c:pt>
                <c:pt idx="55">
                  <c:v>3795</c:v>
                </c:pt>
                <c:pt idx="56">
                  <c:v>3872</c:v>
                </c:pt>
                <c:pt idx="57">
                  <c:v>4609</c:v>
                </c:pt>
                <c:pt idx="58">
                  <c:v>4419</c:v>
                </c:pt>
                <c:pt idx="59">
                  <c:v>5041</c:v>
                </c:pt>
                <c:pt idx="60">
                  <c:v>4759</c:v>
                </c:pt>
                <c:pt idx="61">
                  <c:v>5204</c:v>
                </c:pt>
                <c:pt idx="62">
                  <c:v>5098</c:v>
                </c:pt>
                <c:pt idx="63">
                  <c:v>5661</c:v>
                </c:pt>
                <c:pt idx="64">
                  <c:v>1525</c:v>
                </c:pt>
                <c:pt idx="65">
                  <c:v>1684</c:v>
                </c:pt>
                <c:pt idx="66">
                  <c:v>1367</c:v>
                </c:pt>
                <c:pt idx="67">
                  <c:v>1470</c:v>
                </c:pt>
                <c:pt idx="68">
                  <c:v>1722</c:v>
                </c:pt>
                <c:pt idx="69">
                  <c:v>1635</c:v>
                </c:pt>
                <c:pt idx="70">
                  <c:v>1593</c:v>
                </c:pt>
                <c:pt idx="71">
                  <c:v>1634</c:v>
                </c:pt>
                <c:pt idx="72">
                  <c:v>2125</c:v>
                </c:pt>
                <c:pt idx="73">
                  <c:v>2095</c:v>
                </c:pt>
                <c:pt idx="74">
                  <c:v>3171</c:v>
                </c:pt>
                <c:pt idx="75">
                  <c:v>3212</c:v>
                </c:pt>
                <c:pt idx="76">
                  <c:v>2971</c:v>
                </c:pt>
                <c:pt idx="77">
                  <c:v>2339</c:v>
                </c:pt>
              </c:numCache>
            </c:numRef>
          </c:val>
          <c:smooth val="0"/>
          <c:extLst>
            <c:ext xmlns:c16="http://schemas.microsoft.com/office/drawing/2014/chart" uri="{C3380CC4-5D6E-409C-BE32-E72D297353CC}">
              <c16:uniqueId val="{00000000-1800-4B6F-8903-2D84A0D0E319}"/>
            </c:ext>
          </c:extLst>
        </c:ser>
        <c:ser>
          <c:idx val="1"/>
          <c:order val="1"/>
          <c:tx>
            <c:strRef>
              <c:f>'Q1'!$C$1</c:f>
              <c:strCache>
                <c:ptCount val="1"/>
                <c:pt idx="0">
                  <c:v>Temp App</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'Q1'!$A$2:$A$79</c:f>
              <c:numCache>
                <c:formatCode>General</c:formatCode>
                <c:ptCount val="78"/>
                <c:pt idx="0">
                  <c:v>1939</c:v>
                </c:pt>
                <c:pt idx="1">
                  <c:v>1940</c:v>
                </c:pt>
                <c:pt idx="2">
                  <c:v>1941</c:v>
                </c:pt>
                <c:pt idx="3">
                  <c:v>1942</c:v>
                </c:pt>
                <c:pt idx="4">
                  <c:v>1943</c:v>
                </c:pt>
                <c:pt idx="5">
                  <c:v>1944</c:v>
                </c:pt>
                <c:pt idx="6">
                  <c:v>1945</c:v>
                </c:pt>
                <c:pt idx="7">
                  <c:v>1946</c:v>
                </c:pt>
                <c:pt idx="8">
                  <c:v>1947</c:v>
                </c:pt>
                <c:pt idx="9">
                  <c:v>1948</c:v>
                </c:pt>
                <c:pt idx="10">
                  <c:v>1949</c:v>
                </c:pt>
                <c:pt idx="11">
                  <c:v>1950</c:v>
                </c:pt>
                <c:pt idx="12">
                  <c:v>1951</c:v>
                </c:pt>
                <c:pt idx="13">
                  <c:v>1952</c:v>
                </c:pt>
                <c:pt idx="14">
                  <c:v>1953</c:v>
                </c:pt>
                <c:pt idx="15">
                  <c:v>1954</c:v>
                </c:pt>
                <c:pt idx="16">
                  <c:v>1955</c:v>
                </c:pt>
                <c:pt idx="17">
                  <c:v>1956</c:v>
                </c:pt>
                <c:pt idx="18">
                  <c:v>1957</c:v>
                </c:pt>
                <c:pt idx="19">
                  <c:v>1958</c:v>
                </c:pt>
                <c:pt idx="20">
                  <c:v>1959</c:v>
                </c:pt>
                <c:pt idx="21">
                  <c:v>1960</c:v>
                </c:pt>
                <c:pt idx="22">
                  <c:v>1961</c:v>
                </c:pt>
                <c:pt idx="23">
                  <c:v>1962</c:v>
                </c:pt>
                <c:pt idx="24">
                  <c:v>1963</c:v>
                </c:pt>
                <c:pt idx="25">
                  <c:v>1964</c:v>
                </c:pt>
                <c:pt idx="26">
                  <c:v>1965</c:v>
                </c:pt>
                <c:pt idx="27">
                  <c:v>1966</c:v>
                </c:pt>
                <c:pt idx="28">
                  <c:v>1967</c:v>
                </c:pt>
                <c:pt idx="29">
                  <c:v>1968</c:v>
                </c:pt>
                <c:pt idx="30">
                  <c:v>1969</c:v>
                </c:pt>
                <c:pt idx="31">
                  <c:v>1970</c:v>
                </c:pt>
                <c:pt idx="32">
                  <c:v>1971</c:v>
                </c:pt>
                <c:pt idx="33">
                  <c:v>1972</c:v>
                </c:pt>
                <c:pt idx="34">
                  <c:v>1973</c:v>
                </c:pt>
                <c:pt idx="35">
                  <c:v>1974</c:v>
                </c:pt>
                <c:pt idx="36">
                  <c:v>1975</c:v>
                </c:pt>
                <c:pt idx="37">
                  <c:v>1976</c:v>
                </c:pt>
                <c:pt idx="38">
                  <c:v>1977</c:v>
                </c:pt>
                <c:pt idx="39">
                  <c:v>1978</c:v>
                </c:pt>
                <c:pt idx="40">
                  <c:v>1979</c:v>
                </c:pt>
                <c:pt idx="41">
                  <c:v>1980</c:v>
                </c:pt>
                <c:pt idx="42">
                  <c:v>1981</c:v>
                </c:pt>
                <c:pt idx="43">
                  <c:v>1982</c:v>
                </c:pt>
                <c:pt idx="44">
                  <c:v>1983</c:v>
                </c:pt>
                <c:pt idx="45">
                  <c:v>1984</c:v>
                </c:pt>
                <c:pt idx="46">
                  <c:v>1985</c:v>
                </c:pt>
                <c:pt idx="47">
                  <c:v>1986</c:v>
                </c:pt>
                <c:pt idx="48">
                  <c:v>1987</c:v>
                </c:pt>
                <c:pt idx="49">
                  <c:v>1988</c:v>
                </c:pt>
                <c:pt idx="50">
                  <c:v>1989</c:v>
                </c:pt>
                <c:pt idx="51">
                  <c:v>1990</c:v>
                </c:pt>
                <c:pt idx="52">
                  <c:v>1991</c:v>
                </c:pt>
                <c:pt idx="53">
                  <c:v>1992</c:v>
                </c:pt>
                <c:pt idx="54">
                  <c:v>1993</c:v>
                </c:pt>
                <c:pt idx="55">
                  <c:v>1994</c:v>
                </c:pt>
                <c:pt idx="56">
                  <c:v>1995</c:v>
                </c:pt>
                <c:pt idx="57">
                  <c:v>1996</c:v>
                </c:pt>
                <c:pt idx="58">
                  <c:v>1997</c:v>
                </c:pt>
                <c:pt idx="59">
                  <c:v>1998</c:v>
                </c:pt>
                <c:pt idx="60">
                  <c:v>1999</c:v>
                </c:pt>
                <c:pt idx="61">
                  <c:v>2000</c:v>
                </c:pt>
                <c:pt idx="62">
                  <c:v>2001</c:v>
                </c:pt>
                <c:pt idx="63">
                  <c:v>2002</c:v>
                </c:pt>
                <c:pt idx="64">
                  <c:v>2003</c:v>
                </c:pt>
                <c:pt idx="65">
                  <c:v>2004</c:v>
                </c:pt>
                <c:pt idx="66">
                  <c:v>2005</c:v>
                </c:pt>
                <c:pt idx="67">
                  <c:v>2006</c:v>
                </c:pt>
                <c:pt idx="68">
                  <c:v>2007</c:v>
                </c:pt>
                <c:pt idx="69">
                  <c:v>2008</c:v>
                </c:pt>
                <c:pt idx="70">
                  <c:v>2009</c:v>
                </c:pt>
                <c:pt idx="71">
                  <c:v>2010</c:v>
                </c:pt>
                <c:pt idx="72">
                  <c:v>2011</c:v>
                </c:pt>
                <c:pt idx="73">
                  <c:v>2012</c:v>
                </c:pt>
                <c:pt idx="74">
                  <c:v>2013</c:v>
                </c:pt>
                <c:pt idx="75">
                  <c:v>2014</c:v>
                </c:pt>
                <c:pt idx="76">
                  <c:v>2015</c:v>
                </c:pt>
                <c:pt idx="77">
                  <c:v>2016</c:v>
                </c:pt>
              </c:numCache>
            </c:numRef>
          </c:cat>
          <c:val>
            <c:numRef>
              <c:f>'Q1'!$C$2:$C$79</c:f>
              <c:numCache>
                <c:formatCode>General</c:formatCode>
                <c:ptCount val="7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1</c:v>
                </c:pt>
                <c:pt idx="49">
                  <c:v>0</c:v>
                </c:pt>
                <c:pt idx="50">
                  <c:v>0</c:v>
                </c:pt>
                <c:pt idx="51">
                  <c:v>0</c:v>
                </c:pt>
                <c:pt idx="52">
                  <c:v>5</c:v>
                </c:pt>
                <c:pt idx="53">
                  <c:v>9</c:v>
                </c:pt>
                <c:pt idx="54">
                  <c:v>16</c:v>
                </c:pt>
                <c:pt idx="55">
                  <c:v>8</c:v>
                </c:pt>
                <c:pt idx="56">
                  <c:v>17</c:v>
                </c:pt>
                <c:pt idx="57">
                  <c:v>25</c:v>
                </c:pt>
                <c:pt idx="58">
                  <c:v>39</c:v>
                </c:pt>
                <c:pt idx="59">
                  <c:v>39</c:v>
                </c:pt>
                <c:pt idx="60">
                  <c:v>64</c:v>
                </c:pt>
                <c:pt idx="61">
                  <c:v>72</c:v>
                </c:pt>
                <c:pt idx="62">
                  <c:v>80</c:v>
                </c:pt>
                <c:pt idx="63">
                  <c:v>75</c:v>
                </c:pt>
                <c:pt idx="64">
                  <c:v>99</c:v>
                </c:pt>
                <c:pt idx="65">
                  <c:v>86</c:v>
                </c:pt>
                <c:pt idx="66">
                  <c:v>107</c:v>
                </c:pt>
                <c:pt idx="67">
                  <c:v>176</c:v>
                </c:pt>
                <c:pt idx="68">
                  <c:v>210</c:v>
                </c:pt>
                <c:pt idx="69">
                  <c:v>122</c:v>
                </c:pt>
                <c:pt idx="70">
                  <c:v>129</c:v>
                </c:pt>
                <c:pt idx="71">
                  <c:v>155</c:v>
                </c:pt>
                <c:pt idx="72">
                  <c:v>147</c:v>
                </c:pt>
                <c:pt idx="73">
                  <c:v>120</c:v>
                </c:pt>
                <c:pt idx="74">
                  <c:v>104</c:v>
                </c:pt>
                <c:pt idx="75">
                  <c:v>96</c:v>
                </c:pt>
                <c:pt idx="76">
                  <c:v>141</c:v>
                </c:pt>
                <c:pt idx="77">
                  <c:v>124</c:v>
                </c:pt>
              </c:numCache>
            </c:numRef>
          </c:val>
          <c:smooth val="0"/>
          <c:extLst>
            <c:ext xmlns:c16="http://schemas.microsoft.com/office/drawing/2014/chart" uri="{C3380CC4-5D6E-409C-BE32-E72D297353CC}">
              <c16:uniqueId val="{00000001-1800-4B6F-8903-2D84A0D0E319}"/>
            </c:ext>
          </c:extLst>
        </c:ser>
        <c:dLbls>
          <c:showLegendKey val="0"/>
          <c:showVal val="0"/>
          <c:showCatName val="0"/>
          <c:showSerName val="0"/>
          <c:showPercent val="0"/>
          <c:showBubbleSize val="0"/>
        </c:dLbls>
        <c:smooth val="0"/>
        <c:axId val="1715135952"/>
        <c:axId val="1715117712"/>
      </c:lineChart>
      <c:catAx>
        <c:axId val="171513595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YEAR</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15117712"/>
        <c:crosses val="autoZero"/>
        <c:auto val="1"/>
        <c:lblAlgn val="ctr"/>
        <c:lblOffset val="100"/>
        <c:noMultiLvlLbl val="0"/>
      </c:catAx>
      <c:valAx>
        <c:axId val="1715117712"/>
        <c:scaling>
          <c:orientation val="minMax"/>
          <c:max val="2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APPROVALS</a:t>
                </a:r>
                <a:r>
                  <a:rPr lang="en-IN" baseline="0"/>
                  <a:t> COUNT</a:t>
                </a:r>
              </a:p>
              <a:p>
                <a:pPr>
                  <a:defRPr/>
                </a:pPr>
                <a:endParaRPr lang="en-IN"/>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15135952"/>
        <c:crosses val="autoZero"/>
        <c:crossBetween val="between"/>
        <c:majorUnit val="4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DRUG APPROVALS</a:t>
            </a:r>
            <a:r>
              <a:rPr lang="en-IN" baseline="0"/>
              <a:t> BASED ON TE CODE</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'Q11'!$B$3</c:f>
              <c:strCache>
                <c:ptCount val="1"/>
                <c:pt idx="0">
                  <c:v>AB</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'Q11'!$C$2</c:f>
              <c:strCache>
                <c:ptCount val="1"/>
                <c:pt idx="0">
                  <c:v>Approvals</c:v>
                </c:pt>
              </c:strCache>
            </c:strRef>
          </c:cat>
          <c:val>
            <c:numRef>
              <c:f>'Q11'!$C$3</c:f>
              <c:numCache>
                <c:formatCode>General</c:formatCode>
                <c:ptCount val="1"/>
                <c:pt idx="0">
                  <c:v>57031</c:v>
                </c:pt>
              </c:numCache>
            </c:numRef>
          </c:val>
          <c:extLst>
            <c:ext xmlns:c16="http://schemas.microsoft.com/office/drawing/2014/chart" uri="{C3380CC4-5D6E-409C-BE32-E72D297353CC}">
              <c16:uniqueId val="{00000000-6D91-4D33-B9F2-11417A62ABF9}"/>
            </c:ext>
          </c:extLst>
        </c:ser>
        <c:ser>
          <c:idx val="1"/>
          <c:order val="1"/>
          <c:tx>
            <c:strRef>
              <c:f>'Q11'!$B$4</c:f>
              <c:strCache>
                <c:ptCount val="1"/>
                <c:pt idx="0">
                  <c:v>AP</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'Q11'!$C$2</c:f>
              <c:strCache>
                <c:ptCount val="1"/>
                <c:pt idx="0">
                  <c:v>Approvals</c:v>
                </c:pt>
              </c:strCache>
            </c:strRef>
          </c:cat>
          <c:val>
            <c:numRef>
              <c:f>'Q11'!$C$4</c:f>
              <c:numCache>
                <c:formatCode>General</c:formatCode>
                <c:ptCount val="1"/>
                <c:pt idx="0">
                  <c:v>24154</c:v>
                </c:pt>
              </c:numCache>
            </c:numRef>
          </c:val>
          <c:extLst>
            <c:ext xmlns:c16="http://schemas.microsoft.com/office/drawing/2014/chart" uri="{C3380CC4-5D6E-409C-BE32-E72D297353CC}">
              <c16:uniqueId val="{00000001-6D91-4D33-B9F2-11417A62ABF9}"/>
            </c:ext>
          </c:extLst>
        </c:ser>
        <c:ser>
          <c:idx val="2"/>
          <c:order val="2"/>
          <c:tx>
            <c:strRef>
              <c:f>'Q11'!$B$5</c:f>
              <c:strCache>
                <c:ptCount val="1"/>
                <c:pt idx="0">
                  <c:v>AT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'Q11'!$C$2</c:f>
              <c:strCache>
                <c:ptCount val="1"/>
                <c:pt idx="0">
                  <c:v>Approvals</c:v>
                </c:pt>
              </c:strCache>
            </c:strRef>
          </c:cat>
          <c:val>
            <c:numRef>
              <c:f>'Q11'!$C$5</c:f>
              <c:numCache>
                <c:formatCode>General</c:formatCode>
                <c:ptCount val="1"/>
                <c:pt idx="0">
                  <c:v>5670</c:v>
                </c:pt>
              </c:numCache>
            </c:numRef>
          </c:val>
          <c:extLst>
            <c:ext xmlns:c16="http://schemas.microsoft.com/office/drawing/2014/chart" uri="{C3380CC4-5D6E-409C-BE32-E72D297353CC}">
              <c16:uniqueId val="{00000002-6D91-4D33-B9F2-11417A62ABF9}"/>
            </c:ext>
          </c:extLst>
        </c:ser>
        <c:ser>
          <c:idx val="3"/>
          <c:order val="3"/>
          <c:tx>
            <c:strRef>
              <c:f>'Q11'!$B$6</c:f>
              <c:strCache>
                <c:ptCount val="1"/>
                <c:pt idx="0">
                  <c:v>AA</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'Q11'!$C$2</c:f>
              <c:strCache>
                <c:ptCount val="1"/>
                <c:pt idx="0">
                  <c:v>Approvals</c:v>
                </c:pt>
              </c:strCache>
            </c:strRef>
          </c:cat>
          <c:val>
            <c:numRef>
              <c:f>'Q11'!$C$6</c:f>
              <c:numCache>
                <c:formatCode>General</c:formatCode>
                <c:ptCount val="1"/>
                <c:pt idx="0">
                  <c:v>4739</c:v>
                </c:pt>
              </c:numCache>
            </c:numRef>
          </c:val>
          <c:extLst>
            <c:ext xmlns:c16="http://schemas.microsoft.com/office/drawing/2014/chart" uri="{C3380CC4-5D6E-409C-BE32-E72D297353CC}">
              <c16:uniqueId val="{00000003-6D91-4D33-B9F2-11417A62ABF9}"/>
            </c:ext>
          </c:extLst>
        </c:ser>
        <c:ser>
          <c:idx val="4"/>
          <c:order val="4"/>
          <c:tx>
            <c:strRef>
              <c:f>'Q11'!$B$7</c:f>
              <c:strCache>
                <c:ptCount val="1"/>
                <c:pt idx="0">
                  <c:v>AB1</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'Q11'!$C$2</c:f>
              <c:strCache>
                <c:ptCount val="1"/>
                <c:pt idx="0">
                  <c:v>Approvals</c:v>
                </c:pt>
              </c:strCache>
            </c:strRef>
          </c:cat>
          <c:val>
            <c:numRef>
              <c:f>'Q11'!$C$7</c:f>
              <c:numCache>
                <c:formatCode>General</c:formatCode>
                <c:ptCount val="1"/>
                <c:pt idx="0">
                  <c:v>2316</c:v>
                </c:pt>
              </c:numCache>
            </c:numRef>
          </c:val>
          <c:extLst>
            <c:ext xmlns:c16="http://schemas.microsoft.com/office/drawing/2014/chart" uri="{C3380CC4-5D6E-409C-BE32-E72D297353CC}">
              <c16:uniqueId val="{00000004-6D91-4D33-B9F2-11417A62ABF9}"/>
            </c:ext>
          </c:extLst>
        </c:ser>
        <c:ser>
          <c:idx val="5"/>
          <c:order val="5"/>
          <c:tx>
            <c:strRef>
              <c:f>'Q11'!$B$8</c:f>
              <c:strCache>
                <c:ptCount val="1"/>
                <c:pt idx="0">
                  <c:v>AB2</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'Q11'!$C$2</c:f>
              <c:strCache>
                <c:ptCount val="1"/>
                <c:pt idx="0">
                  <c:v>Approvals</c:v>
                </c:pt>
              </c:strCache>
            </c:strRef>
          </c:cat>
          <c:val>
            <c:numRef>
              <c:f>'Q11'!$C$8</c:f>
              <c:numCache>
                <c:formatCode>General</c:formatCode>
                <c:ptCount val="1"/>
                <c:pt idx="0">
                  <c:v>1387</c:v>
                </c:pt>
              </c:numCache>
            </c:numRef>
          </c:val>
          <c:extLst>
            <c:ext xmlns:c16="http://schemas.microsoft.com/office/drawing/2014/chart" uri="{C3380CC4-5D6E-409C-BE32-E72D297353CC}">
              <c16:uniqueId val="{00000005-6D91-4D33-B9F2-11417A62ABF9}"/>
            </c:ext>
          </c:extLst>
        </c:ser>
        <c:ser>
          <c:idx val="6"/>
          <c:order val="6"/>
          <c:tx>
            <c:strRef>
              <c:f>'Q11'!$B$9</c:f>
              <c:strCache>
                <c:ptCount val="1"/>
                <c:pt idx="0">
                  <c:v>BX</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'Q11'!$C$2</c:f>
              <c:strCache>
                <c:ptCount val="1"/>
                <c:pt idx="0">
                  <c:v>Approvals</c:v>
                </c:pt>
              </c:strCache>
            </c:strRef>
          </c:cat>
          <c:val>
            <c:numRef>
              <c:f>'Q11'!$C$9</c:f>
              <c:numCache>
                <c:formatCode>General</c:formatCode>
                <c:ptCount val="1"/>
                <c:pt idx="0">
                  <c:v>1139</c:v>
                </c:pt>
              </c:numCache>
            </c:numRef>
          </c:val>
          <c:extLst>
            <c:ext xmlns:c16="http://schemas.microsoft.com/office/drawing/2014/chart" uri="{C3380CC4-5D6E-409C-BE32-E72D297353CC}">
              <c16:uniqueId val="{00000006-6D91-4D33-B9F2-11417A62ABF9}"/>
            </c:ext>
          </c:extLst>
        </c:ser>
        <c:ser>
          <c:idx val="7"/>
          <c:order val="7"/>
          <c:tx>
            <c:strRef>
              <c:f>'Q11'!$B$10</c:f>
              <c:strCache>
                <c:ptCount val="1"/>
                <c:pt idx="0">
                  <c:v>AB3</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'Q11'!$C$2</c:f>
              <c:strCache>
                <c:ptCount val="1"/>
                <c:pt idx="0">
                  <c:v>Approvals</c:v>
                </c:pt>
              </c:strCache>
            </c:strRef>
          </c:cat>
          <c:val>
            <c:numRef>
              <c:f>'Q11'!$C$10</c:f>
              <c:numCache>
                <c:formatCode>General</c:formatCode>
                <c:ptCount val="1"/>
                <c:pt idx="0">
                  <c:v>831</c:v>
                </c:pt>
              </c:numCache>
            </c:numRef>
          </c:val>
          <c:extLst>
            <c:ext xmlns:c16="http://schemas.microsoft.com/office/drawing/2014/chart" uri="{C3380CC4-5D6E-409C-BE32-E72D297353CC}">
              <c16:uniqueId val="{00000007-6D91-4D33-B9F2-11417A62ABF9}"/>
            </c:ext>
          </c:extLst>
        </c:ser>
        <c:ser>
          <c:idx val="8"/>
          <c:order val="8"/>
          <c:tx>
            <c:strRef>
              <c:f>'Q11'!$B$11</c:f>
              <c:strCache>
                <c:ptCount val="1"/>
                <c:pt idx="0">
                  <c:v>BP</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'Q11'!$C$2</c:f>
              <c:strCache>
                <c:ptCount val="1"/>
                <c:pt idx="0">
                  <c:v>Approvals</c:v>
                </c:pt>
              </c:strCache>
            </c:strRef>
          </c:cat>
          <c:val>
            <c:numRef>
              <c:f>'Q11'!$C$11</c:f>
              <c:numCache>
                <c:formatCode>General</c:formatCode>
                <c:ptCount val="1"/>
                <c:pt idx="0">
                  <c:v>529</c:v>
                </c:pt>
              </c:numCache>
            </c:numRef>
          </c:val>
          <c:extLst>
            <c:ext xmlns:c16="http://schemas.microsoft.com/office/drawing/2014/chart" uri="{C3380CC4-5D6E-409C-BE32-E72D297353CC}">
              <c16:uniqueId val="{00000008-6D91-4D33-B9F2-11417A62ABF9}"/>
            </c:ext>
          </c:extLst>
        </c:ser>
        <c:ser>
          <c:idx val="9"/>
          <c:order val="9"/>
          <c:tx>
            <c:strRef>
              <c:f>'Q11'!$B$12</c:f>
              <c:strCache>
                <c:ptCount val="1"/>
                <c:pt idx="0">
                  <c:v>AO</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'Q11'!$C$2</c:f>
              <c:strCache>
                <c:ptCount val="1"/>
                <c:pt idx="0">
                  <c:v>Approvals</c:v>
                </c:pt>
              </c:strCache>
            </c:strRef>
          </c:cat>
          <c:val>
            <c:numRef>
              <c:f>'Q11'!$C$12</c:f>
              <c:numCache>
                <c:formatCode>General</c:formatCode>
                <c:ptCount val="1"/>
                <c:pt idx="0">
                  <c:v>381</c:v>
                </c:pt>
              </c:numCache>
            </c:numRef>
          </c:val>
          <c:extLst>
            <c:ext xmlns:c16="http://schemas.microsoft.com/office/drawing/2014/chart" uri="{C3380CC4-5D6E-409C-BE32-E72D297353CC}">
              <c16:uniqueId val="{00000009-6D91-4D33-B9F2-11417A62ABF9}"/>
            </c:ext>
          </c:extLst>
        </c:ser>
        <c:ser>
          <c:idx val="10"/>
          <c:order val="10"/>
          <c:tx>
            <c:strRef>
              <c:f>'Q11'!$B$13</c:f>
              <c:strCache>
                <c:ptCount val="1"/>
                <c:pt idx="0">
                  <c:v>AN</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'Q11'!$C$2</c:f>
              <c:strCache>
                <c:ptCount val="1"/>
                <c:pt idx="0">
                  <c:v>Approvals</c:v>
                </c:pt>
              </c:strCache>
            </c:strRef>
          </c:cat>
          <c:val>
            <c:numRef>
              <c:f>'Q11'!$C$13</c:f>
              <c:numCache>
                <c:formatCode>General</c:formatCode>
                <c:ptCount val="1"/>
                <c:pt idx="0">
                  <c:v>370</c:v>
                </c:pt>
              </c:numCache>
            </c:numRef>
          </c:val>
          <c:extLst>
            <c:ext xmlns:c16="http://schemas.microsoft.com/office/drawing/2014/chart" uri="{C3380CC4-5D6E-409C-BE32-E72D297353CC}">
              <c16:uniqueId val="{0000000A-6D91-4D33-B9F2-11417A62ABF9}"/>
            </c:ext>
          </c:extLst>
        </c:ser>
        <c:ser>
          <c:idx val="11"/>
          <c:order val="11"/>
          <c:tx>
            <c:strRef>
              <c:f>'Q11'!$B$14</c:f>
              <c:strCache>
                <c:ptCount val="1"/>
                <c:pt idx="0">
                  <c:v>BC</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'Q11'!$C$2</c:f>
              <c:strCache>
                <c:ptCount val="1"/>
                <c:pt idx="0">
                  <c:v>Approvals</c:v>
                </c:pt>
              </c:strCache>
            </c:strRef>
          </c:cat>
          <c:val>
            <c:numRef>
              <c:f>'Q11'!$C$14</c:f>
              <c:numCache>
                <c:formatCode>General</c:formatCode>
                <c:ptCount val="1"/>
                <c:pt idx="0">
                  <c:v>344</c:v>
                </c:pt>
              </c:numCache>
            </c:numRef>
          </c:val>
          <c:extLst>
            <c:ext xmlns:c16="http://schemas.microsoft.com/office/drawing/2014/chart" uri="{C3380CC4-5D6E-409C-BE32-E72D297353CC}">
              <c16:uniqueId val="{0000000B-6D91-4D33-B9F2-11417A62ABF9}"/>
            </c:ext>
          </c:extLst>
        </c:ser>
        <c:ser>
          <c:idx val="12"/>
          <c:order val="12"/>
          <c:tx>
            <c:strRef>
              <c:f>'Q11'!$B$15</c:f>
              <c:strCache>
                <c:ptCount val="1"/>
                <c:pt idx="0">
                  <c:v>AB4</c:v>
                </c:pt>
              </c:strCache>
            </c:strRef>
          </c:tx>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'Q11'!$C$2</c:f>
              <c:strCache>
                <c:ptCount val="1"/>
                <c:pt idx="0">
                  <c:v>Approvals</c:v>
                </c:pt>
              </c:strCache>
            </c:strRef>
          </c:cat>
          <c:val>
            <c:numRef>
              <c:f>'Q11'!$C$15</c:f>
              <c:numCache>
                <c:formatCode>General</c:formatCode>
                <c:ptCount val="1"/>
                <c:pt idx="0">
                  <c:v>267</c:v>
                </c:pt>
              </c:numCache>
            </c:numRef>
          </c:val>
          <c:extLst>
            <c:ext xmlns:c16="http://schemas.microsoft.com/office/drawing/2014/chart" uri="{C3380CC4-5D6E-409C-BE32-E72D297353CC}">
              <c16:uniqueId val="{0000000C-6D91-4D33-B9F2-11417A62ABF9}"/>
            </c:ext>
          </c:extLst>
        </c:ser>
        <c:ser>
          <c:idx val="13"/>
          <c:order val="13"/>
          <c:tx>
            <c:strRef>
              <c:f>'Q11'!$B$16</c:f>
              <c:strCache>
                <c:ptCount val="1"/>
                <c:pt idx="0">
                  <c:v>AT1</c:v>
                </c:pt>
              </c:strCache>
            </c:strRef>
          </c:tx>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'Q11'!$C$2</c:f>
              <c:strCache>
                <c:ptCount val="1"/>
                <c:pt idx="0">
                  <c:v>Approvals</c:v>
                </c:pt>
              </c:strCache>
            </c:strRef>
          </c:cat>
          <c:val>
            <c:numRef>
              <c:f>'Q11'!$C$16</c:f>
              <c:numCache>
                <c:formatCode>General</c:formatCode>
                <c:ptCount val="1"/>
                <c:pt idx="0">
                  <c:v>121</c:v>
                </c:pt>
              </c:numCache>
            </c:numRef>
          </c:val>
          <c:extLst>
            <c:ext xmlns:c16="http://schemas.microsoft.com/office/drawing/2014/chart" uri="{C3380CC4-5D6E-409C-BE32-E72D297353CC}">
              <c16:uniqueId val="{0000000D-6D91-4D33-B9F2-11417A62ABF9}"/>
            </c:ext>
          </c:extLst>
        </c:ser>
        <c:ser>
          <c:idx val="14"/>
          <c:order val="14"/>
          <c:tx>
            <c:strRef>
              <c:f>'Q11'!$B$17</c:f>
              <c:strCache>
                <c:ptCount val="1"/>
                <c:pt idx="0">
                  <c:v>BS</c:v>
                </c:pt>
              </c:strCache>
            </c:strRef>
          </c:tx>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'Q11'!$C$2</c:f>
              <c:strCache>
                <c:ptCount val="1"/>
                <c:pt idx="0">
                  <c:v>Approvals</c:v>
                </c:pt>
              </c:strCache>
            </c:strRef>
          </c:cat>
          <c:val>
            <c:numRef>
              <c:f>'Q11'!$C$17</c:f>
              <c:numCache>
                <c:formatCode>General</c:formatCode>
                <c:ptCount val="1"/>
                <c:pt idx="0">
                  <c:v>49</c:v>
                </c:pt>
              </c:numCache>
            </c:numRef>
          </c:val>
          <c:extLst>
            <c:ext xmlns:c16="http://schemas.microsoft.com/office/drawing/2014/chart" uri="{C3380CC4-5D6E-409C-BE32-E72D297353CC}">
              <c16:uniqueId val="{0000000E-6D91-4D33-B9F2-11417A62ABF9}"/>
            </c:ext>
          </c:extLst>
        </c:ser>
        <c:ser>
          <c:idx val="15"/>
          <c:order val="15"/>
          <c:tx>
            <c:strRef>
              <c:f>'Q11'!$B$18</c:f>
              <c:strCache>
                <c:ptCount val="1"/>
                <c:pt idx="0">
                  <c:v>TBD</c:v>
                </c:pt>
              </c:strCache>
            </c:strRef>
          </c:tx>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'Q11'!$C$2</c:f>
              <c:strCache>
                <c:ptCount val="1"/>
                <c:pt idx="0">
                  <c:v>Approvals</c:v>
                </c:pt>
              </c:strCache>
            </c:strRef>
          </c:cat>
          <c:val>
            <c:numRef>
              <c:f>'Q11'!$C$18</c:f>
              <c:numCache>
                <c:formatCode>General</c:formatCode>
                <c:ptCount val="1"/>
                <c:pt idx="0">
                  <c:v>35</c:v>
                </c:pt>
              </c:numCache>
            </c:numRef>
          </c:val>
          <c:extLst>
            <c:ext xmlns:c16="http://schemas.microsoft.com/office/drawing/2014/chart" uri="{C3380CC4-5D6E-409C-BE32-E72D297353CC}">
              <c16:uniqueId val="{0000000F-6D91-4D33-B9F2-11417A62ABF9}"/>
            </c:ext>
          </c:extLst>
        </c:ser>
        <c:ser>
          <c:idx val="16"/>
          <c:order val="16"/>
          <c:tx>
            <c:strRef>
              <c:f>'Q11'!$B$19</c:f>
              <c:strCache>
                <c:ptCount val="1"/>
                <c:pt idx="0">
                  <c:v>BD</c:v>
                </c:pt>
              </c:strCache>
            </c:strRef>
          </c:tx>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'Q11'!$C$2</c:f>
              <c:strCache>
                <c:ptCount val="1"/>
                <c:pt idx="0">
                  <c:v>Approvals</c:v>
                </c:pt>
              </c:strCache>
            </c:strRef>
          </c:cat>
          <c:val>
            <c:numRef>
              <c:f>'Q11'!$C$19</c:f>
              <c:numCache>
                <c:formatCode>General</c:formatCode>
                <c:ptCount val="1"/>
                <c:pt idx="0">
                  <c:v>34</c:v>
                </c:pt>
              </c:numCache>
            </c:numRef>
          </c:val>
          <c:extLst>
            <c:ext xmlns:c16="http://schemas.microsoft.com/office/drawing/2014/chart" uri="{C3380CC4-5D6E-409C-BE32-E72D297353CC}">
              <c16:uniqueId val="{00000010-6D91-4D33-B9F2-11417A62ABF9}"/>
            </c:ext>
          </c:extLst>
        </c:ser>
        <c:ser>
          <c:idx val="17"/>
          <c:order val="17"/>
          <c:tx>
            <c:strRef>
              <c:f>'Q11'!$B$20</c:f>
              <c:strCache>
                <c:ptCount val="1"/>
                <c:pt idx="0">
                  <c:v>AT2</c:v>
                </c:pt>
              </c:strCache>
            </c:strRef>
          </c:tx>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'Q11'!$C$2</c:f>
              <c:strCache>
                <c:ptCount val="1"/>
                <c:pt idx="0">
                  <c:v>Approvals</c:v>
                </c:pt>
              </c:strCache>
            </c:strRef>
          </c:cat>
          <c:val>
            <c:numRef>
              <c:f>'Q11'!$C$20</c:f>
              <c:numCache>
                <c:formatCode>General</c:formatCode>
                <c:ptCount val="1"/>
                <c:pt idx="0">
                  <c:v>10</c:v>
                </c:pt>
              </c:numCache>
            </c:numRef>
          </c:val>
          <c:extLst>
            <c:ext xmlns:c16="http://schemas.microsoft.com/office/drawing/2014/chart" uri="{C3380CC4-5D6E-409C-BE32-E72D297353CC}">
              <c16:uniqueId val="{00000011-6D91-4D33-B9F2-11417A62ABF9}"/>
            </c:ext>
          </c:extLst>
        </c:ser>
        <c:ser>
          <c:idx val="18"/>
          <c:order val="18"/>
          <c:tx>
            <c:strRef>
              <c:f>'Q11'!$B$21</c:f>
              <c:strCache>
                <c:ptCount val="1"/>
                <c:pt idx="0">
                  <c:v>BT</c:v>
                </c:pt>
              </c:strCache>
            </c:strRef>
          </c:tx>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'Q11'!$C$2</c:f>
              <c:strCache>
                <c:ptCount val="1"/>
                <c:pt idx="0">
                  <c:v>Approvals</c:v>
                </c:pt>
              </c:strCache>
            </c:strRef>
          </c:cat>
          <c:val>
            <c:numRef>
              <c:f>'Q11'!$C$21</c:f>
              <c:numCache>
                <c:formatCode>General</c:formatCode>
                <c:ptCount val="1"/>
                <c:pt idx="0">
                  <c:v>6</c:v>
                </c:pt>
              </c:numCache>
            </c:numRef>
          </c:val>
          <c:extLst>
            <c:ext xmlns:c16="http://schemas.microsoft.com/office/drawing/2014/chart" uri="{C3380CC4-5D6E-409C-BE32-E72D297353CC}">
              <c16:uniqueId val="{00000012-6D91-4D33-B9F2-11417A62ABF9}"/>
            </c:ext>
          </c:extLst>
        </c:ser>
        <c:dLbls>
          <c:showLegendKey val="0"/>
          <c:showVal val="0"/>
          <c:showCatName val="0"/>
          <c:showSerName val="0"/>
          <c:showPercent val="0"/>
          <c:showBubbleSize val="0"/>
        </c:dLbls>
        <c:gapWidth val="100"/>
        <c:overlap val="-24"/>
        <c:axId val="1734007664"/>
        <c:axId val="1734004784"/>
      </c:barChart>
      <c:catAx>
        <c:axId val="17340076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34004784"/>
        <c:crosses val="autoZero"/>
        <c:auto val="1"/>
        <c:lblAlgn val="ctr"/>
        <c:lblOffset val="100"/>
        <c:noMultiLvlLbl val="0"/>
      </c:catAx>
      <c:valAx>
        <c:axId val="173400478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34007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[Answers.xlsx]Q12 pivot!PivotTable13</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TE codes with the highest</a:t>
            </a:r>
            <a:r>
              <a:rPr lang="en-US" b="1" baseline="0" dirty="0"/>
              <a:t> number of yearly approvals</a:t>
            </a:r>
            <a:endParaRPr lang="en-US" b="1" dirty="0"/>
          </a:p>
        </c:rich>
      </c:tx>
      <c:layout>
        <c:manualLayout>
          <c:xMode val="edge"/>
          <c:yMode val="edge"/>
          <c:x val="0.15058333333333335"/>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'Q12 pivot'!$B$3</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AFF-46FF-9CE4-478958A5E73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AFF-46FF-9CE4-478958A5E73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AFF-46FF-9CE4-478958A5E73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AFF-46FF-9CE4-478958A5E73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AFF-46FF-9CE4-478958A5E73F}"/>
              </c:ext>
            </c:extLst>
          </c:dPt>
          <c:cat>
            <c:strRef>
              <c:f>'Q12 pivot'!$A$4:$A$9</c:f>
              <c:strCache>
                <c:ptCount val="5"/>
                <c:pt idx="0">
                  <c:v>AA</c:v>
                </c:pt>
                <c:pt idx="1">
                  <c:v>AB</c:v>
                </c:pt>
                <c:pt idx="2">
                  <c:v>AP</c:v>
                </c:pt>
                <c:pt idx="3">
                  <c:v>AT</c:v>
                </c:pt>
                <c:pt idx="4">
                  <c:v>BC</c:v>
                </c:pt>
              </c:strCache>
            </c:strRef>
          </c:cat>
          <c:val>
            <c:numRef>
              <c:f>'Q12 pivot'!$B$4:$B$9</c:f>
              <c:numCache>
                <c:formatCode>General</c:formatCode>
                <c:ptCount val="5"/>
                <c:pt idx="0">
                  <c:v>4</c:v>
                </c:pt>
                <c:pt idx="1">
                  <c:v>44</c:v>
                </c:pt>
                <c:pt idx="2">
                  <c:v>19</c:v>
                </c:pt>
                <c:pt idx="3">
                  <c:v>1</c:v>
                </c:pt>
                <c:pt idx="4">
                  <c:v>6</c:v>
                </c:pt>
              </c:numCache>
            </c:numRef>
          </c:val>
          <c:extLst>
            <c:ext xmlns:c16="http://schemas.microsoft.com/office/drawing/2014/chart" uri="{C3380CC4-5D6E-409C-BE32-E72D297353CC}">
              <c16:uniqueId val="{0000000A-BAFF-46FF-9CE4-478958A5E73F}"/>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[Answers.xlsx]Q3 pivot!PivotTable1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Approval trends based on sponsors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578937007874016"/>
          <c:y val="0.19486111111111112"/>
          <c:w val="0.73383267716535439"/>
          <c:h val="0.41879556722076405"/>
        </c:manualLayout>
      </c:layout>
      <c:barChart>
        <c:barDir val="col"/>
        <c:grouping val="clustered"/>
        <c:varyColors val="0"/>
        <c:ser>
          <c:idx val="0"/>
          <c:order val="0"/>
          <c:tx>
            <c:strRef>
              <c:f>'Q3 pivot'!$B$3</c:f>
              <c:strCache>
                <c:ptCount val="1"/>
                <c:pt idx="0">
                  <c:v>Total</c:v>
                </c:pt>
              </c:strCache>
            </c:strRef>
          </c:tx>
          <c:spPr>
            <a:solidFill>
              <a:schemeClr val="accent1"/>
            </a:solidFill>
            <a:ln>
              <a:noFill/>
            </a:ln>
            <a:effectLst/>
          </c:spPr>
          <c:invertIfNegative val="0"/>
          <c:cat>
            <c:strRef>
              <c:f>'Q3 pivot'!$A$4:$A$14</c:f>
              <c:strCache>
                <c:ptCount val="10"/>
                <c:pt idx="0">
                  <c:v>BAXTER HLTHCARE</c:v>
                </c:pt>
                <c:pt idx="1">
                  <c:v>HOSPIRA</c:v>
                </c:pt>
                <c:pt idx="2">
                  <c:v>LILLY</c:v>
                </c:pt>
                <c:pt idx="3">
                  <c:v>MERCK</c:v>
                </c:pt>
                <c:pt idx="4">
                  <c:v>NOVARTIS</c:v>
                </c:pt>
                <c:pt idx="5">
                  <c:v>PHARMACIA AND UPJOHN</c:v>
                </c:pt>
                <c:pt idx="6">
                  <c:v>SANDOZ</c:v>
                </c:pt>
                <c:pt idx="7">
                  <c:v>SUN PHARM INDS</c:v>
                </c:pt>
                <c:pt idx="8">
                  <c:v>TEVA</c:v>
                </c:pt>
                <c:pt idx="9">
                  <c:v>WATSON LABS</c:v>
                </c:pt>
              </c:strCache>
            </c:strRef>
          </c:cat>
          <c:val>
            <c:numRef>
              <c:f>'Q3 pivot'!$B$4:$B$14</c:f>
              <c:numCache>
                <c:formatCode>General</c:formatCode>
                <c:ptCount val="10"/>
                <c:pt idx="0">
                  <c:v>3588</c:v>
                </c:pt>
                <c:pt idx="1">
                  <c:v>6802</c:v>
                </c:pt>
                <c:pt idx="2">
                  <c:v>1754</c:v>
                </c:pt>
                <c:pt idx="3">
                  <c:v>1752</c:v>
                </c:pt>
                <c:pt idx="4">
                  <c:v>2727</c:v>
                </c:pt>
                <c:pt idx="5">
                  <c:v>1871</c:v>
                </c:pt>
                <c:pt idx="6">
                  <c:v>4637</c:v>
                </c:pt>
                <c:pt idx="7">
                  <c:v>1844</c:v>
                </c:pt>
                <c:pt idx="8">
                  <c:v>2667</c:v>
                </c:pt>
                <c:pt idx="9">
                  <c:v>5619</c:v>
                </c:pt>
              </c:numCache>
            </c:numRef>
          </c:val>
          <c:extLst>
            <c:ext xmlns:c16="http://schemas.microsoft.com/office/drawing/2014/chart" uri="{C3380CC4-5D6E-409C-BE32-E72D297353CC}">
              <c16:uniqueId val="{00000000-AC17-4DBC-AE6F-86587768DA4F}"/>
            </c:ext>
          </c:extLst>
        </c:ser>
        <c:dLbls>
          <c:showLegendKey val="0"/>
          <c:showVal val="0"/>
          <c:showCatName val="0"/>
          <c:showSerName val="0"/>
          <c:showPercent val="0"/>
          <c:showBubbleSize val="0"/>
        </c:dLbls>
        <c:gapWidth val="219"/>
        <c:overlap val="-27"/>
        <c:axId val="1538883824"/>
        <c:axId val="1538884784"/>
      </c:barChart>
      <c:catAx>
        <c:axId val="1538883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8884784"/>
        <c:crosses val="autoZero"/>
        <c:auto val="1"/>
        <c:lblAlgn val="ctr"/>
        <c:lblOffset val="100"/>
        <c:noMultiLvlLbl val="0"/>
      </c:catAx>
      <c:valAx>
        <c:axId val="1538884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8883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[Answers.xlsx]Q4 pivot!PivotTable2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RANKING SPONSORS BASED ON APPROVALS BETWEEN 1939 AND 1960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'Q4 pivot'!$B$3</c:f>
              <c:strCache>
                <c:ptCount val="1"/>
                <c:pt idx="0">
                  <c:v>Total</c:v>
                </c:pt>
              </c:strCache>
            </c:strRef>
          </c:tx>
          <c:spPr>
            <a:solidFill>
              <a:schemeClr val="accent1"/>
            </a:solidFill>
            <a:ln>
              <a:noFill/>
            </a:ln>
            <a:effectLst/>
          </c:spPr>
          <c:invertIfNegative val="0"/>
          <c:cat>
            <c:strRef>
              <c:f>'Q4 pivot'!$A$4:$A$14</c:f>
              <c:strCache>
                <c:ptCount val="10"/>
                <c:pt idx="0">
                  <c:v>ABBVIE</c:v>
                </c:pt>
                <c:pt idx="1">
                  <c:v>HOSPIRA</c:v>
                </c:pt>
                <c:pt idx="2">
                  <c:v>KING PHARMS</c:v>
                </c:pt>
                <c:pt idx="3">
                  <c:v>LEDERLE</c:v>
                </c:pt>
                <c:pt idx="4">
                  <c:v>MERCK</c:v>
                </c:pt>
                <c:pt idx="5">
                  <c:v>NOVARTIS</c:v>
                </c:pt>
                <c:pt idx="6">
                  <c:v>PARKEDALE</c:v>
                </c:pt>
                <c:pt idx="7">
                  <c:v>PFIZER</c:v>
                </c:pt>
                <c:pt idx="8">
                  <c:v>PHARMACIA AND UPJOHN</c:v>
                </c:pt>
                <c:pt idx="9">
                  <c:v>SANOFI AVENTIS US</c:v>
                </c:pt>
              </c:strCache>
            </c:strRef>
          </c:cat>
          <c:val>
            <c:numRef>
              <c:f>'Q4 pivot'!$B$4:$B$14</c:f>
              <c:numCache>
                <c:formatCode>General</c:formatCode>
                <c:ptCount val="10"/>
                <c:pt idx="0">
                  <c:v>7</c:v>
                </c:pt>
                <c:pt idx="1">
                  <c:v>9</c:v>
                </c:pt>
                <c:pt idx="2">
                  <c:v>8</c:v>
                </c:pt>
                <c:pt idx="3">
                  <c:v>13</c:v>
                </c:pt>
                <c:pt idx="4">
                  <c:v>10</c:v>
                </c:pt>
                <c:pt idx="5">
                  <c:v>8</c:v>
                </c:pt>
                <c:pt idx="6">
                  <c:v>9</c:v>
                </c:pt>
                <c:pt idx="7">
                  <c:v>9</c:v>
                </c:pt>
                <c:pt idx="8">
                  <c:v>12</c:v>
                </c:pt>
                <c:pt idx="9">
                  <c:v>9</c:v>
                </c:pt>
              </c:numCache>
            </c:numRef>
          </c:val>
          <c:extLst>
            <c:ext xmlns:c16="http://schemas.microsoft.com/office/drawing/2014/chart" uri="{C3380CC4-5D6E-409C-BE32-E72D297353CC}">
              <c16:uniqueId val="{00000000-7C0F-4F6E-9F2D-D892C96F658B}"/>
            </c:ext>
          </c:extLst>
        </c:ser>
        <c:dLbls>
          <c:showLegendKey val="0"/>
          <c:showVal val="0"/>
          <c:showCatName val="0"/>
          <c:showSerName val="0"/>
          <c:showPercent val="0"/>
          <c:showBubbleSize val="0"/>
        </c:dLbls>
        <c:gapWidth val="219"/>
        <c:overlap val="-27"/>
        <c:axId val="1537632656"/>
        <c:axId val="1537630736"/>
      </c:barChart>
      <c:catAx>
        <c:axId val="1537632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7630736"/>
        <c:crosses val="autoZero"/>
        <c:auto val="1"/>
        <c:lblAlgn val="ctr"/>
        <c:lblOffset val="100"/>
        <c:noMultiLvlLbl val="0"/>
      </c:catAx>
      <c:valAx>
        <c:axId val="1537630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76326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Products</a:t>
            </a:r>
            <a:r>
              <a:rPr lang="en-IN" baseline="0"/>
              <a:t> based on marketing status</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val>
            <c:numRef>
              <c:f>'Q5'!$B$2:$B$5</c:f>
              <c:numCache>
                <c:formatCode>General</c:formatCode>
                <c:ptCount val="4"/>
                <c:pt idx="0">
                  <c:v>1</c:v>
                </c:pt>
                <c:pt idx="1">
                  <c:v>2</c:v>
                </c:pt>
                <c:pt idx="2">
                  <c:v>3</c:v>
                </c:pt>
                <c:pt idx="3">
                  <c:v>4</c:v>
                </c:pt>
              </c:numCache>
            </c:numRef>
          </c:val>
          <c:extLst>
            <c:ext xmlns:c16="http://schemas.microsoft.com/office/drawing/2014/chart" uri="{C3380CC4-5D6E-409C-BE32-E72D297353CC}">
              <c16:uniqueId val="{00000000-F03E-445E-9A8E-034AADD421E2}"/>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val>
            <c:numRef>
              <c:f>'Q5'!$C$2:$C$5</c:f>
              <c:numCache>
                <c:formatCode>General</c:formatCode>
                <c:ptCount val="4"/>
                <c:pt idx="0">
                  <c:v>18344</c:v>
                </c:pt>
                <c:pt idx="1">
                  <c:v>681</c:v>
                </c:pt>
                <c:pt idx="2">
                  <c:v>14209</c:v>
                </c:pt>
                <c:pt idx="3">
                  <c:v>1231</c:v>
                </c:pt>
              </c:numCache>
            </c:numRef>
          </c:val>
          <c:extLst>
            <c:ext xmlns:c16="http://schemas.microsoft.com/office/drawing/2014/chart" uri="{C3380CC4-5D6E-409C-BE32-E72D297353CC}">
              <c16:uniqueId val="{00000001-F03E-445E-9A8E-034AADD421E2}"/>
            </c:ext>
          </c:extLst>
        </c:ser>
        <c:dLbls>
          <c:showLegendKey val="0"/>
          <c:showVal val="0"/>
          <c:showCatName val="0"/>
          <c:showSerName val="0"/>
          <c:showPercent val="0"/>
          <c:showBubbleSize val="0"/>
        </c:dLbls>
        <c:gapWidth val="150"/>
        <c:overlap val="100"/>
        <c:axId val="1654899104"/>
        <c:axId val="1654894784"/>
      </c:barChart>
      <c:catAx>
        <c:axId val="165489910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product</a:t>
                </a:r>
                <a:r>
                  <a:rPr lang="en-IN" baseline="0"/>
                  <a:t> no.</a:t>
                </a:r>
                <a:endParaRPr lang="en-IN"/>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54894784"/>
        <c:crosses val="autoZero"/>
        <c:auto val="1"/>
        <c:lblAlgn val="ctr"/>
        <c:lblOffset val="100"/>
        <c:noMultiLvlLbl val="0"/>
      </c:catAx>
      <c:valAx>
        <c:axId val="165489478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no,</a:t>
                </a:r>
                <a:r>
                  <a:rPr lang="en-IN" baseline="0"/>
                  <a:t> of products</a:t>
                </a:r>
                <a:endParaRPr lang="en-IN"/>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54899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[Answers.xlsx]Q6 pivot!PivotTable3</c:name>
    <c:fmtId val="20"/>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'Q6 pivot'!$B$3:$B$4</c:f>
              <c:strCache>
                <c:ptCount val="1"/>
                <c:pt idx="0">
                  <c:v>1</c:v>
                </c:pt>
              </c:strCache>
            </c:strRef>
          </c:tx>
          <c:spPr>
            <a:solidFill>
              <a:schemeClr val="accent1"/>
            </a:solidFill>
            <a:ln>
              <a:noFill/>
            </a:ln>
            <a:effectLst/>
            <a:sp3d/>
          </c:spPr>
          <c:invertIfNegative val="0"/>
          <c:cat>
            <c:strRef>
              <c:f>'Q6 pivot'!$A$5:$A$11</c:f>
              <c:strCache>
                <c:ptCount val="6"/>
                <c:pt idx="0">
                  <c:v>2011</c:v>
                </c:pt>
                <c:pt idx="1">
                  <c:v>2012</c:v>
                </c:pt>
                <c:pt idx="2">
                  <c:v>2013</c:v>
                </c:pt>
                <c:pt idx="3">
                  <c:v>2014</c:v>
                </c:pt>
                <c:pt idx="4">
                  <c:v>2015</c:v>
                </c:pt>
                <c:pt idx="5">
                  <c:v>2016</c:v>
                </c:pt>
              </c:strCache>
            </c:strRef>
          </c:cat>
          <c:val>
            <c:numRef>
              <c:f>'Q6 pivot'!$B$5:$B$11</c:f>
              <c:numCache>
                <c:formatCode>General</c:formatCode>
                <c:ptCount val="6"/>
                <c:pt idx="0">
                  <c:v>7591</c:v>
                </c:pt>
                <c:pt idx="1">
                  <c:v>7088</c:v>
                </c:pt>
                <c:pt idx="2">
                  <c:v>6733</c:v>
                </c:pt>
                <c:pt idx="3">
                  <c:v>6505</c:v>
                </c:pt>
                <c:pt idx="4">
                  <c:v>6711</c:v>
                </c:pt>
                <c:pt idx="5">
                  <c:v>4475</c:v>
                </c:pt>
              </c:numCache>
            </c:numRef>
          </c:val>
          <c:extLst>
            <c:ext xmlns:c16="http://schemas.microsoft.com/office/drawing/2014/chart" uri="{C3380CC4-5D6E-409C-BE32-E72D297353CC}">
              <c16:uniqueId val="{00000000-2B68-41A8-A5D1-3FA95773FAD4}"/>
            </c:ext>
          </c:extLst>
        </c:ser>
        <c:ser>
          <c:idx val="1"/>
          <c:order val="1"/>
          <c:tx>
            <c:strRef>
              <c:f>'Q6 pivot'!$C$3:$C$4</c:f>
              <c:strCache>
                <c:ptCount val="1"/>
                <c:pt idx="0">
                  <c:v>2</c:v>
                </c:pt>
              </c:strCache>
            </c:strRef>
          </c:tx>
          <c:spPr>
            <a:solidFill>
              <a:schemeClr val="accent2"/>
            </a:solidFill>
            <a:ln>
              <a:noFill/>
            </a:ln>
            <a:effectLst/>
            <a:sp3d/>
          </c:spPr>
          <c:invertIfNegative val="0"/>
          <c:cat>
            <c:strRef>
              <c:f>'Q6 pivot'!$A$5:$A$11</c:f>
              <c:strCache>
                <c:ptCount val="6"/>
                <c:pt idx="0">
                  <c:v>2011</c:v>
                </c:pt>
                <c:pt idx="1">
                  <c:v>2012</c:v>
                </c:pt>
                <c:pt idx="2">
                  <c:v>2013</c:v>
                </c:pt>
                <c:pt idx="3">
                  <c:v>2014</c:v>
                </c:pt>
                <c:pt idx="4">
                  <c:v>2015</c:v>
                </c:pt>
                <c:pt idx="5">
                  <c:v>2016</c:v>
                </c:pt>
              </c:strCache>
            </c:strRef>
          </c:cat>
          <c:val>
            <c:numRef>
              <c:f>'Q6 pivot'!$C$5:$C$11</c:f>
              <c:numCache>
                <c:formatCode>General</c:formatCode>
                <c:ptCount val="6"/>
                <c:pt idx="0">
                  <c:v>88</c:v>
                </c:pt>
                <c:pt idx="1">
                  <c:v>198</c:v>
                </c:pt>
                <c:pt idx="2">
                  <c:v>204</c:v>
                </c:pt>
                <c:pt idx="3">
                  <c:v>277</c:v>
                </c:pt>
                <c:pt idx="4">
                  <c:v>239</c:v>
                </c:pt>
                <c:pt idx="5">
                  <c:v>148</c:v>
                </c:pt>
              </c:numCache>
            </c:numRef>
          </c:val>
          <c:extLst>
            <c:ext xmlns:c16="http://schemas.microsoft.com/office/drawing/2014/chart" uri="{C3380CC4-5D6E-409C-BE32-E72D297353CC}">
              <c16:uniqueId val="{00000001-2B68-41A8-A5D1-3FA95773FAD4}"/>
            </c:ext>
          </c:extLst>
        </c:ser>
        <c:ser>
          <c:idx val="2"/>
          <c:order val="2"/>
          <c:tx>
            <c:strRef>
              <c:f>'Q6 pivot'!$D$3:$D$4</c:f>
              <c:strCache>
                <c:ptCount val="1"/>
                <c:pt idx="0">
                  <c:v>3</c:v>
                </c:pt>
              </c:strCache>
            </c:strRef>
          </c:tx>
          <c:spPr>
            <a:solidFill>
              <a:schemeClr val="accent3"/>
            </a:solidFill>
            <a:ln>
              <a:noFill/>
            </a:ln>
            <a:effectLst/>
            <a:sp3d/>
          </c:spPr>
          <c:invertIfNegative val="0"/>
          <c:cat>
            <c:strRef>
              <c:f>'Q6 pivot'!$A$5:$A$11</c:f>
              <c:strCache>
                <c:ptCount val="6"/>
                <c:pt idx="0">
                  <c:v>2011</c:v>
                </c:pt>
                <c:pt idx="1">
                  <c:v>2012</c:v>
                </c:pt>
                <c:pt idx="2">
                  <c:v>2013</c:v>
                </c:pt>
                <c:pt idx="3">
                  <c:v>2014</c:v>
                </c:pt>
                <c:pt idx="4">
                  <c:v>2015</c:v>
                </c:pt>
                <c:pt idx="5">
                  <c:v>2016</c:v>
                </c:pt>
              </c:strCache>
            </c:strRef>
          </c:cat>
          <c:val>
            <c:numRef>
              <c:f>'Q6 pivot'!$D$5:$D$11</c:f>
              <c:numCache>
                <c:formatCode>General</c:formatCode>
                <c:ptCount val="6"/>
                <c:pt idx="0">
                  <c:v>1532</c:v>
                </c:pt>
                <c:pt idx="1">
                  <c:v>1363</c:v>
                </c:pt>
                <c:pt idx="2">
                  <c:v>1019</c:v>
                </c:pt>
                <c:pt idx="3">
                  <c:v>824</c:v>
                </c:pt>
                <c:pt idx="4">
                  <c:v>900</c:v>
                </c:pt>
                <c:pt idx="5">
                  <c:v>452</c:v>
                </c:pt>
              </c:numCache>
            </c:numRef>
          </c:val>
          <c:extLst>
            <c:ext xmlns:c16="http://schemas.microsoft.com/office/drawing/2014/chart" uri="{C3380CC4-5D6E-409C-BE32-E72D297353CC}">
              <c16:uniqueId val="{00000002-2B68-41A8-A5D1-3FA95773FAD4}"/>
            </c:ext>
          </c:extLst>
        </c:ser>
        <c:ser>
          <c:idx val="3"/>
          <c:order val="3"/>
          <c:tx>
            <c:strRef>
              <c:f>'Q6 pivot'!$E$3:$E$4</c:f>
              <c:strCache>
                <c:ptCount val="1"/>
                <c:pt idx="0">
                  <c:v>4</c:v>
                </c:pt>
              </c:strCache>
            </c:strRef>
          </c:tx>
          <c:spPr>
            <a:solidFill>
              <a:schemeClr val="accent4"/>
            </a:solidFill>
            <a:ln>
              <a:noFill/>
            </a:ln>
            <a:effectLst/>
            <a:sp3d/>
          </c:spPr>
          <c:invertIfNegative val="0"/>
          <c:cat>
            <c:strRef>
              <c:f>'Q6 pivot'!$A$5:$A$11</c:f>
              <c:strCache>
                <c:ptCount val="6"/>
                <c:pt idx="0">
                  <c:v>2011</c:v>
                </c:pt>
                <c:pt idx="1">
                  <c:v>2012</c:v>
                </c:pt>
                <c:pt idx="2">
                  <c:v>2013</c:v>
                </c:pt>
                <c:pt idx="3">
                  <c:v>2014</c:v>
                </c:pt>
                <c:pt idx="4">
                  <c:v>2015</c:v>
                </c:pt>
                <c:pt idx="5">
                  <c:v>2016</c:v>
                </c:pt>
              </c:strCache>
            </c:strRef>
          </c:cat>
          <c:val>
            <c:numRef>
              <c:f>'Q6 pivot'!$E$5:$E$11</c:f>
              <c:numCache>
                <c:formatCode>General</c:formatCode>
                <c:ptCount val="6"/>
                <c:pt idx="0">
                  <c:v>38</c:v>
                </c:pt>
                <c:pt idx="1">
                  <c:v>23</c:v>
                </c:pt>
                <c:pt idx="2">
                  <c:v>27</c:v>
                </c:pt>
                <c:pt idx="3">
                  <c:v>34</c:v>
                </c:pt>
                <c:pt idx="4">
                  <c:v>44</c:v>
                </c:pt>
                <c:pt idx="5">
                  <c:v>42</c:v>
                </c:pt>
              </c:numCache>
            </c:numRef>
          </c:val>
          <c:extLst>
            <c:ext xmlns:c16="http://schemas.microsoft.com/office/drawing/2014/chart" uri="{C3380CC4-5D6E-409C-BE32-E72D297353CC}">
              <c16:uniqueId val="{00000003-2B68-41A8-A5D1-3FA95773FAD4}"/>
            </c:ext>
          </c:extLst>
        </c:ser>
        <c:dLbls>
          <c:showLegendKey val="0"/>
          <c:showVal val="0"/>
          <c:showCatName val="0"/>
          <c:showSerName val="0"/>
          <c:showPercent val="0"/>
          <c:showBubbleSize val="0"/>
        </c:dLbls>
        <c:gapWidth val="150"/>
        <c:shape val="box"/>
        <c:axId val="1538853648"/>
        <c:axId val="1538854128"/>
        <c:axId val="0"/>
      </c:bar3DChart>
      <c:catAx>
        <c:axId val="15388536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8854128"/>
        <c:crosses val="autoZero"/>
        <c:auto val="1"/>
        <c:lblAlgn val="ctr"/>
        <c:lblOffset val="100"/>
        <c:noMultiLvlLbl val="0"/>
      </c:catAx>
      <c:valAx>
        <c:axId val="1538854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8853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MARKETING STATUS OF MAXIMUM</a:t>
            </a:r>
            <a:r>
              <a:rPr lang="en-US" baseline="0"/>
              <a:t> NUMBER OF APPLICATIONS OVER TIME</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'Q7'!$B$2</c:f>
              <c:strCache>
                <c:ptCount val="1"/>
                <c:pt idx="0">
                  <c:v>1955</c:v>
                </c:pt>
              </c:strCache>
            </c:strRef>
          </c:tx>
          <c:spPr>
            <a:solidFill>
              <a:schemeClr val="accent1"/>
            </a:solidFill>
            <a:ln>
              <a:noFill/>
            </a:ln>
            <a:effectLst/>
          </c:spPr>
          <c:invertIfNegative val="0"/>
          <c:cat>
            <c:strRef>
              <c:f>'Q7'!$C$1</c:f>
              <c:strCache>
                <c:ptCount val="1"/>
                <c:pt idx="0">
                  <c:v>Marketing status</c:v>
                </c:pt>
              </c:strCache>
            </c:strRef>
          </c:cat>
          <c:val>
            <c:numRef>
              <c:f>'Q7'!$C$2</c:f>
              <c:numCache>
                <c:formatCode>General</c:formatCode>
                <c:ptCount val="1"/>
                <c:pt idx="0">
                  <c:v>1</c:v>
                </c:pt>
              </c:numCache>
            </c:numRef>
          </c:val>
          <c:extLst>
            <c:ext xmlns:c16="http://schemas.microsoft.com/office/drawing/2014/chart" uri="{C3380CC4-5D6E-409C-BE32-E72D297353CC}">
              <c16:uniqueId val="{00000000-7A96-4BD4-A3C6-4B2963BD276A}"/>
            </c:ext>
          </c:extLst>
        </c:ser>
        <c:ser>
          <c:idx val="1"/>
          <c:order val="1"/>
          <c:tx>
            <c:strRef>
              <c:f>'Q7'!$B$3</c:f>
              <c:strCache>
                <c:ptCount val="1"/>
                <c:pt idx="0">
                  <c:v>1981</c:v>
                </c:pt>
              </c:strCache>
            </c:strRef>
          </c:tx>
          <c:spPr>
            <a:solidFill>
              <a:schemeClr val="accent2"/>
            </a:solidFill>
            <a:ln>
              <a:noFill/>
            </a:ln>
            <a:effectLst/>
          </c:spPr>
          <c:invertIfNegative val="0"/>
          <c:cat>
            <c:strRef>
              <c:f>'Q7'!$C$1</c:f>
              <c:strCache>
                <c:ptCount val="1"/>
                <c:pt idx="0">
                  <c:v>Marketing status</c:v>
                </c:pt>
              </c:strCache>
            </c:strRef>
          </c:cat>
          <c:val>
            <c:numRef>
              <c:f>'Q7'!$C$3</c:f>
              <c:numCache>
                <c:formatCode>General</c:formatCode>
                <c:ptCount val="1"/>
                <c:pt idx="0">
                  <c:v>3</c:v>
                </c:pt>
              </c:numCache>
            </c:numRef>
          </c:val>
          <c:extLst>
            <c:ext xmlns:c16="http://schemas.microsoft.com/office/drawing/2014/chart" uri="{C3380CC4-5D6E-409C-BE32-E72D297353CC}">
              <c16:uniqueId val="{00000001-7A96-4BD4-A3C6-4B2963BD276A}"/>
            </c:ext>
          </c:extLst>
        </c:ser>
        <c:ser>
          <c:idx val="2"/>
          <c:order val="2"/>
          <c:tx>
            <c:strRef>
              <c:f>'Q7'!$B$4</c:f>
              <c:strCache>
                <c:ptCount val="1"/>
                <c:pt idx="0">
                  <c:v>1995</c:v>
                </c:pt>
              </c:strCache>
            </c:strRef>
          </c:tx>
          <c:spPr>
            <a:solidFill>
              <a:schemeClr val="accent3"/>
            </a:solidFill>
            <a:ln>
              <a:noFill/>
            </a:ln>
            <a:effectLst/>
          </c:spPr>
          <c:invertIfNegative val="0"/>
          <c:cat>
            <c:strRef>
              <c:f>'Q7'!$C$1</c:f>
              <c:strCache>
                <c:ptCount val="1"/>
                <c:pt idx="0">
                  <c:v>Marketing status</c:v>
                </c:pt>
              </c:strCache>
            </c:strRef>
          </c:cat>
          <c:val>
            <c:numRef>
              <c:f>'Q7'!$C$4</c:f>
              <c:numCache>
                <c:formatCode>General</c:formatCode>
                <c:ptCount val="1"/>
                <c:pt idx="0">
                  <c:v>1</c:v>
                </c:pt>
              </c:numCache>
            </c:numRef>
          </c:val>
          <c:extLst>
            <c:ext xmlns:c16="http://schemas.microsoft.com/office/drawing/2014/chart" uri="{C3380CC4-5D6E-409C-BE32-E72D297353CC}">
              <c16:uniqueId val="{00000002-7A96-4BD4-A3C6-4B2963BD276A}"/>
            </c:ext>
          </c:extLst>
        </c:ser>
        <c:ser>
          <c:idx val="3"/>
          <c:order val="3"/>
          <c:tx>
            <c:strRef>
              <c:f>'Q7'!$B$5</c:f>
              <c:strCache>
                <c:ptCount val="1"/>
                <c:pt idx="0">
                  <c:v>1996</c:v>
                </c:pt>
              </c:strCache>
            </c:strRef>
          </c:tx>
          <c:spPr>
            <a:solidFill>
              <a:schemeClr val="accent4"/>
            </a:solidFill>
            <a:ln>
              <a:noFill/>
            </a:ln>
            <a:effectLst/>
          </c:spPr>
          <c:invertIfNegative val="0"/>
          <c:cat>
            <c:strRef>
              <c:f>'Q7'!$C$1</c:f>
              <c:strCache>
                <c:ptCount val="1"/>
                <c:pt idx="0">
                  <c:v>Marketing status</c:v>
                </c:pt>
              </c:strCache>
            </c:strRef>
          </c:cat>
          <c:val>
            <c:numRef>
              <c:f>'Q7'!$C$5</c:f>
              <c:numCache>
                <c:formatCode>General</c:formatCode>
                <c:ptCount val="1"/>
                <c:pt idx="0">
                  <c:v>1</c:v>
                </c:pt>
              </c:numCache>
            </c:numRef>
          </c:val>
          <c:extLst>
            <c:ext xmlns:c16="http://schemas.microsoft.com/office/drawing/2014/chart" uri="{C3380CC4-5D6E-409C-BE32-E72D297353CC}">
              <c16:uniqueId val="{00000003-7A96-4BD4-A3C6-4B2963BD276A}"/>
            </c:ext>
          </c:extLst>
        </c:ser>
        <c:ser>
          <c:idx val="4"/>
          <c:order val="4"/>
          <c:tx>
            <c:strRef>
              <c:f>'Q7'!$B$6</c:f>
              <c:strCache>
                <c:ptCount val="1"/>
                <c:pt idx="0">
                  <c:v>1997</c:v>
                </c:pt>
              </c:strCache>
            </c:strRef>
          </c:tx>
          <c:spPr>
            <a:solidFill>
              <a:schemeClr val="accent5"/>
            </a:solidFill>
            <a:ln>
              <a:noFill/>
            </a:ln>
            <a:effectLst/>
          </c:spPr>
          <c:invertIfNegative val="0"/>
          <c:cat>
            <c:strRef>
              <c:f>'Q7'!$C$1</c:f>
              <c:strCache>
                <c:ptCount val="1"/>
                <c:pt idx="0">
                  <c:v>Marketing status</c:v>
                </c:pt>
              </c:strCache>
            </c:strRef>
          </c:cat>
          <c:val>
            <c:numRef>
              <c:f>'Q7'!$C$6</c:f>
              <c:numCache>
                <c:formatCode>General</c:formatCode>
                <c:ptCount val="1"/>
                <c:pt idx="0">
                  <c:v>1</c:v>
                </c:pt>
              </c:numCache>
            </c:numRef>
          </c:val>
          <c:extLst>
            <c:ext xmlns:c16="http://schemas.microsoft.com/office/drawing/2014/chart" uri="{C3380CC4-5D6E-409C-BE32-E72D297353CC}">
              <c16:uniqueId val="{00000004-7A96-4BD4-A3C6-4B2963BD276A}"/>
            </c:ext>
          </c:extLst>
        </c:ser>
        <c:ser>
          <c:idx val="5"/>
          <c:order val="5"/>
          <c:tx>
            <c:strRef>
              <c:f>'Q7'!$B$7</c:f>
              <c:strCache>
                <c:ptCount val="1"/>
                <c:pt idx="0">
                  <c:v>1998</c:v>
                </c:pt>
              </c:strCache>
            </c:strRef>
          </c:tx>
          <c:spPr>
            <a:solidFill>
              <a:schemeClr val="accent6"/>
            </a:solidFill>
            <a:ln>
              <a:noFill/>
            </a:ln>
            <a:effectLst/>
          </c:spPr>
          <c:invertIfNegative val="0"/>
          <c:cat>
            <c:strRef>
              <c:f>'Q7'!$C$1</c:f>
              <c:strCache>
                <c:ptCount val="1"/>
                <c:pt idx="0">
                  <c:v>Marketing status</c:v>
                </c:pt>
              </c:strCache>
            </c:strRef>
          </c:cat>
          <c:val>
            <c:numRef>
              <c:f>'Q7'!$C$7</c:f>
              <c:numCache>
                <c:formatCode>General</c:formatCode>
                <c:ptCount val="1"/>
                <c:pt idx="0">
                  <c:v>1</c:v>
                </c:pt>
              </c:numCache>
            </c:numRef>
          </c:val>
          <c:extLst>
            <c:ext xmlns:c16="http://schemas.microsoft.com/office/drawing/2014/chart" uri="{C3380CC4-5D6E-409C-BE32-E72D297353CC}">
              <c16:uniqueId val="{00000005-7A96-4BD4-A3C6-4B2963BD276A}"/>
            </c:ext>
          </c:extLst>
        </c:ser>
        <c:ser>
          <c:idx val="6"/>
          <c:order val="6"/>
          <c:tx>
            <c:strRef>
              <c:f>'Q7'!$B$8</c:f>
              <c:strCache>
                <c:ptCount val="1"/>
                <c:pt idx="0">
                  <c:v>1999</c:v>
                </c:pt>
              </c:strCache>
            </c:strRef>
          </c:tx>
          <c:spPr>
            <a:solidFill>
              <a:schemeClr val="accent1">
                <a:lumMod val="60000"/>
              </a:schemeClr>
            </a:solidFill>
            <a:ln>
              <a:noFill/>
            </a:ln>
            <a:effectLst/>
          </c:spPr>
          <c:invertIfNegative val="0"/>
          <c:cat>
            <c:strRef>
              <c:f>'Q7'!$C$1</c:f>
              <c:strCache>
                <c:ptCount val="1"/>
                <c:pt idx="0">
                  <c:v>Marketing status</c:v>
                </c:pt>
              </c:strCache>
            </c:strRef>
          </c:cat>
          <c:val>
            <c:numRef>
              <c:f>'Q7'!$C$8</c:f>
              <c:numCache>
                <c:formatCode>General</c:formatCode>
                <c:ptCount val="1"/>
                <c:pt idx="0">
                  <c:v>1</c:v>
                </c:pt>
              </c:numCache>
            </c:numRef>
          </c:val>
          <c:extLst>
            <c:ext xmlns:c16="http://schemas.microsoft.com/office/drawing/2014/chart" uri="{C3380CC4-5D6E-409C-BE32-E72D297353CC}">
              <c16:uniqueId val="{00000006-7A96-4BD4-A3C6-4B2963BD276A}"/>
            </c:ext>
          </c:extLst>
        </c:ser>
        <c:ser>
          <c:idx val="7"/>
          <c:order val="7"/>
          <c:tx>
            <c:strRef>
              <c:f>'Q7'!$B$9</c:f>
              <c:strCache>
                <c:ptCount val="1"/>
                <c:pt idx="0">
                  <c:v>2000</c:v>
                </c:pt>
              </c:strCache>
            </c:strRef>
          </c:tx>
          <c:spPr>
            <a:solidFill>
              <a:schemeClr val="accent2">
                <a:lumMod val="60000"/>
              </a:schemeClr>
            </a:solidFill>
            <a:ln>
              <a:noFill/>
            </a:ln>
            <a:effectLst/>
          </c:spPr>
          <c:invertIfNegative val="0"/>
          <c:cat>
            <c:strRef>
              <c:f>'Q7'!$C$1</c:f>
              <c:strCache>
                <c:ptCount val="1"/>
                <c:pt idx="0">
                  <c:v>Marketing status</c:v>
                </c:pt>
              </c:strCache>
            </c:strRef>
          </c:cat>
          <c:val>
            <c:numRef>
              <c:f>'Q7'!$C$9</c:f>
              <c:numCache>
                <c:formatCode>General</c:formatCode>
                <c:ptCount val="1"/>
                <c:pt idx="0">
                  <c:v>1</c:v>
                </c:pt>
              </c:numCache>
            </c:numRef>
          </c:val>
          <c:extLst>
            <c:ext xmlns:c16="http://schemas.microsoft.com/office/drawing/2014/chart" uri="{C3380CC4-5D6E-409C-BE32-E72D297353CC}">
              <c16:uniqueId val="{00000007-7A96-4BD4-A3C6-4B2963BD276A}"/>
            </c:ext>
          </c:extLst>
        </c:ser>
        <c:ser>
          <c:idx val="8"/>
          <c:order val="8"/>
          <c:tx>
            <c:strRef>
              <c:f>'Q7'!$B$10</c:f>
              <c:strCache>
                <c:ptCount val="1"/>
                <c:pt idx="0">
                  <c:v>2001</c:v>
                </c:pt>
              </c:strCache>
            </c:strRef>
          </c:tx>
          <c:spPr>
            <a:solidFill>
              <a:schemeClr val="accent3">
                <a:lumMod val="60000"/>
              </a:schemeClr>
            </a:solidFill>
            <a:ln>
              <a:noFill/>
            </a:ln>
            <a:effectLst/>
          </c:spPr>
          <c:invertIfNegative val="0"/>
          <c:cat>
            <c:strRef>
              <c:f>'Q7'!$C$1</c:f>
              <c:strCache>
                <c:ptCount val="1"/>
                <c:pt idx="0">
                  <c:v>Marketing status</c:v>
                </c:pt>
              </c:strCache>
            </c:strRef>
          </c:cat>
          <c:val>
            <c:numRef>
              <c:f>'Q7'!$C$10</c:f>
              <c:numCache>
                <c:formatCode>General</c:formatCode>
                <c:ptCount val="1"/>
                <c:pt idx="0">
                  <c:v>1</c:v>
                </c:pt>
              </c:numCache>
            </c:numRef>
          </c:val>
          <c:extLst>
            <c:ext xmlns:c16="http://schemas.microsoft.com/office/drawing/2014/chart" uri="{C3380CC4-5D6E-409C-BE32-E72D297353CC}">
              <c16:uniqueId val="{00000008-7A96-4BD4-A3C6-4B2963BD276A}"/>
            </c:ext>
          </c:extLst>
        </c:ser>
        <c:ser>
          <c:idx val="9"/>
          <c:order val="9"/>
          <c:tx>
            <c:strRef>
              <c:f>'Q7'!$B$11</c:f>
              <c:strCache>
                <c:ptCount val="1"/>
                <c:pt idx="0">
                  <c:v>2002</c:v>
                </c:pt>
              </c:strCache>
            </c:strRef>
          </c:tx>
          <c:spPr>
            <a:solidFill>
              <a:schemeClr val="accent4">
                <a:lumMod val="60000"/>
              </a:schemeClr>
            </a:solidFill>
            <a:ln>
              <a:noFill/>
            </a:ln>
            <a:effectLst/>
          </c:spPr>
          <c:invertIfNegative val="0"/>
          <c:cat>
            <c:strRef>
              <c:f>'Q7'!$C$1</c:f>
              <c:strCache>
                <c:ptCount val="1"/>
                <c:pt idx="0">
                  <c:v>Marketing status</c:v>
                </c:pt>
              </c:strCache>
            </c:strRef>
          </c:cat>
          <c:val>
            <c:numRef>
              <c:f>'Q7'!$C$11</c:f>
              <c:numCache>
                <c:formatCode>General</c:formatCode>
                <c:ptCount val="1"/>
                <c:pt idx="0">
                  <c:v>1</c:v>
                </c:pt>
              </c:numCache>
            </c:numRef>
          </c:val>
          <c:extLst>
            <c:ext xmlns:c16="http://schemas.microsoft.com/office/drawing/2014/chart" uri="{C3380CC4-5D6E-409C-BE32-E72D297353CC}">
              <c16:uniqueId val="{00000009-7A96-4BD4-A3C6-4B2963BD276A}"/>
            </c:ext>
          </c:extLst>
        </c:ser>
        <c:ser>
          <c:idx val="10"/>
          <c:order val="10"/>
          <c:tx>
            <c:strRef>
              <c:f>'Q7'!$B$12</c:f>
              <c:strCache>
                <c:ptCount val="1"/>
                <c:pt idx="0">
                  <c:v>2003</c:v>
                </c:pt>
              </c:strCache>
            </c:strRef>
          </c:tx>
          <c:spPr>
            <a:solidFill>
              <a:schemeClr val="accent5">
                <a:lumMod val="60000"/>
              </a:schemeClr>
            </a:solidFill>
            <a:ln>
              <a:noFill/>
            </a:ln>
            <a:effectLst/>
          </c:spPr>
          <c:invertIfNegative val="0"/>
          <c:cat>
            <c:strRef>
              <c:f>'Q7'!$C$1</c:f>
              <c:strCache>
                <c:ptCount val="1"/>
                <c:pt idx="0">
                  <c:v>Marketing status</c:v>
                </c:pt>
              </c:strCache>
            </c:strRef>
          </c:cat>
          <c:val>
            <c:numRef>
              <c:f>'Q7'!$C$12</c:f>
              <c:numCache>
                <c:formatCode>General</c:formatCode>
                <c:ptCount val="1"/>
                <c:pt idx="0">
                  <c:v>1</c:v>
                </c:pt>
              </c:numCache>
            </c:numRef>
          </c:val>
          <c:extLst>
            <c:ext xmlns:c16="http://schemas.microsoft.com/office/drawing/2014/chart" uri="{C3380CC4-5D6E-409C-BE32-E72D297353CC}">
              <c16:uniqueId val="{0000000A-7A96-4BD4-A3C6-4B2963BD276A}"/>
            </c:ext>
          </c:extLst>
        </c:ser>
        <c:ser>
          <c:idx val="11"/>
          <c:order val="11"/>
          <c:tx>
            <c:strRef>
              <c:f>'Q7'!$B$13</c:f>
              <c:strCache>
                <c:ptCount val="1"/>
                <c:pt idx="0">
                  <c:v>2004</c:v>
                </c:pt>
              </c:strCache>
            </c:strRef>
          </c:tx>
          <c:spPr>
            <a:solidFill>
              <a:schemeClr val="accent6">
                <a:lumMod val="60000"/>
              </a:schemeClr>
            </a:solidFill>
            <a:ln>
              <a:noFill/>
            </a:ln>
            <a:effectLst/>
          </c:spPr>
          <c:invertIfNegative val="0"/>
          <c:cat>
            <c:strRef>
              <c:f>'Q7'!$C$1</c:f>
              <c:strCache>
                <c:ptCount val="1"/>
                <c:pt idx="0">
                  <c:v>Marketing status</c:v>
                </c:pt>
              </c:strCache>
            </c:strRef>
          </c:cat>
          <c:val>
            <c:numRef>
              <c:f>'Q7'!$C$13</c:f>
              <c:numCache>
                <c:formatCode>General</c:formatCode>
                <c:ptCount val="1"/>
                <c:pt idx="0">
                  <c:v>1</c:v>
                </c:pt>
              </c:numCache>
            </c:numRef>
          </c:val>
          <c:extLst>
            <c:ext xmlns:c16="http://schemas.microsoft.com/office/drawing/2014/chart" uri="{C3380CC4-5D6E-409C-BE32-E72D297353CC}">
              <c16:uniqueId val="{0000000B-7A96-4BD4-A3C6-4B2963BD276A}"/>
            </c:ext>
          </c:extLst>
        </c:ser>
        <c:ser>
          <c:idx val="12"/>
          <c:order val="12"/>
          <c:tx>
            <c:strRef>
              <c:f>'Q7'!$B$14</c:f>
              <c:strCache>
                <c:ptCount val="1"/>
                <c:pt idx="0">
                  <c:v>2005</c:v>
                </c:pt>
              </c:strCache>
            </c:strRef>
          </c:tx>
          <c:spPr>
            <a:solidFill>
              <a:schemeClr val="accent1">
                <a:lumMod val="80000"/>
                <a:lumOff val="20000"/>
              </a:schemeClr>
            </a:solidFill>
            <a:ln>
              <a:noFill/>
            </a:ln>
            <a:effectLst/>
          </c:spPr>
          <c:invertIfNegative val="0"/>
          <c:cat>
            <c:strRef>
              <c:f>'Q7'!$C$1</c:f>
              <c:strCache>
                <c:ptCount val="1"/>
                <c:pt idx="0">
                  <c:v>Marketing status</c:v>
                </c:pt>
              </c:strCache>
            </c:strRef>
          </c:cat>
          <c:val>
            <c:numRef>
              <c:f>'Q7'!$C$14</c:f>
              <c:numCache>
                <c:formatCode>General</c:formatCode>
                <c:ptCount val="1"/>
                <c:pt idx="0">
                  <c:v>1</c:v>
                </c:pt>
              </c:numCache>
            </c:numRef>
          </c:val>
          <c:extLst>
            <c:ext xmlns:c16="http://schemas.microsoft.com/office/drawing/2014/chart" uri="{C3380CC4-5D6E-409C-BE32-E72D297353CC}">
              <c16:uniqueId val="{0000000C-7A96-4BD4-A3C6-4B2963BD276A}"/>
            </c:ext>
          </c:extLst>
        </c:ser>
        <c:ser>
          <c:idx val="13"/>
          <c:order val="13"/>
          <c:tx>
            <c:strRef>
              <c:f>'Q7'!$B$15</c:f>
              <c:strCache>
                <c:ptCount val="1"/>
                <c:pt idx="0">
                  <c:v>2006</c:v>
                </c:pt>
              </c:strCache>
            </c:strRef>
          </c:tx>
          <c:spPr>
            <a:solidFill>
              <a:schemeClr val="accent2">
                <a:lumMod val="80000"/>
                <a:lumOff val="20000"/>
              </a:schemeClr>
            </a:solidFill>
            <a:ln>
              <a:noFill/>
            </a:ln>
            <a:effectLst/>
          </c:spPr>
          <c:invertIfNegative val="0"/>
          <c:cat>
            <c:strRef>
              <c:f>'Q7'!$C$1</c:f>
              <c:strCache>
                <c:ptCount val="1"/>
                <c:pt idx="0">
                  <c:v>Marketing status</c:v>
                </c:pt>
              </c:strCache>
            </c:strRef>
          </c:cat>
          <c:val>
            <c:numRef>
              <c:f>'Q7'!$C$15</c:f>
              <c:numCache>
                <c:formatCode>General</c:formatCode>
                <c:ptCount val="1"/>
                <c:pt idx="0">
                  <c:v>1</c:v>
                </c:pt>
              </c:numCache>
            </c:numRef>
          </c:val>
          <c:extLst>
            <c:ext xmlns:c16="http://schemas.microsoft.com/office/drawing/2014/chart" uri="{C3380CC4-5D6E-409C-BE32-E72D297353CC}">
              <c16:uniqueId val="{0000000D-7A96-4BD4-A3C6-4B2963BD276A}"/>
            </c:ext>
          </c:extLst>
        </c:ser>
        <c:ser>
          <c:idx val="14"/>
          <c:order val="14"/>
          <c:tx>
            <c:strRef>
              <c:f>'Q7'!$B$16</c:f>
              <c:strCache>
                <c:ptCount val="1"/>
                <c:pt idx="0">
                  <c:v>2007</c:v>
                </c:pt>
              </c:strCache>
            </c:strRef>
          </c:tx>
          <c:spPr>
            <a:solidFill>
              <a:schemeClr val="accent3">
                <a:lumMod val="80000"/>
                <a:lumOff val="20000"/>
              </a:schemeClr>
            </a:solidFill>
            <a:ln>
              <a:noFill/>
            </a:ln>
            <a:effectLst/>
          </c:spPr>
          <c:invertIfNegative val="0"/>
          <c:cat>
            <c:strRef>
              <c:f>'Q7'!$C$1</c:f>
              <c:strCache>
                <c:ptCount val="1"/>
                <c:pt idx="0">
                  <c:v>Marketing status</c:v>
                </c:pt>
              </c:strCache>
            </c:strRef>
          </c:cat>
          <c:val>
            <c:numRef>
              <c:f>'Q7'!$C$16</c:f>
              <c:numCache>
                <c:formatCode>General</c:formatCode>
                <c:ptCount val="1"/>
                <c:pt idx="0">
                  <c:v>1</c:v>
                </c:pt>
              </c:numCache>
            </c:numRef>
          </c:val>
          <c:extLst>
            <c:ext xmlns:c16="http://schemas.microsoft.com/office/drawing/2014/chart" uri="{C3380CC4-5D6E-409C-BE32-E72D297353CC}">
              <c16:uniqueId val="{0000000E-7A96-4BD4-A3C6-4B2963BD276A}"/>
            </c:ext>
          </c:extLst>
        </c:ser>
        <c:ser>
          <c:idx val="15"/>
          <c:order val="15"/>
          <c:tx>
            <c:strRef>
              <c:f>'Q7'!$B$17</c:f>
              <c:strCache>
                <c:ptCount val="1"/>
                <c:pt idx="0">
                  <c:v>2008</c:v>
                </c:pt>
              </c:strCache>
            </c:strRef>
          </c:tx>
          <c:spPr>
            <a:solidFill>
              <a:schemeClr val="accent4">
                <a:lumMod val="80000"/>
                <a:lumOff val="20000"/>
              </a:schemeClr>
            </a:solidFill>
            <a:ln>
              <a:noFill/>
            </a:ln>
            <a:effectLst/>
          </c:spPr>
          <c:invertIfNegative val="0"/>
          <c:cat>
            <c:strRef>
              <c:f>'Q7'!$C$1</c:f>
              <c:strCache>
                <c:ptCount val="1"/>
                <c:pt idx="0">
                  <c:v>Marketing status</c:v>
                </c:pt>
              </c:strCache>
            </c:strRef>
          </c:cat>
          <c:val>
            <c:numRef>
              <c:f>'Q7'!$C$17</c:f>
              <c:numCache>
                <c:formatCode>General</c:formatCode>
                <c:ptCount val="1"/>
                <c:pt idx="0">
                  <c:v>1</c:v>
                </c:pt>
              </c:numCache>
            </c:numRef>
          </c:val>
          <c:extLst>
            <c:ext xmlns:c16="http://schemas.microsoft.com/office/drawing/2014/chart" uri="{C3380CC4-5D6E-409C-BE32-E72D297353CC}">
              <c16:uniqueId val="{0000000F-7A96-4BD4-A3C6-4B2963BD276A}"/>
            </c:ext>
          </c:extLst>
        </c:ser>
        <c:ser>
          <c:idx val="16"/>
          <c:order val="16"/>
          <c:tx>
            <c:strRef>
              <c:f>'Q7'!$B$18</c:f>
              <c:strCache>
                <c:ptCount val="1"/>
                <c:pt idx="0">
                  <c:v>2009</c:v>
                </c:pt>
              </c:strCache>
            </c:strRef>
          </c:tx>
          <c:spPr>
            <a:solidFill>
              <a:schemeClr val="accent5">
                <a:lumMod val="80000"/>
                <a:lumOff val="20000"/>
              </a:schemeClr>
            </a:solidFill>
            <a:ln>
              <a:noFill/>
            </a:ln>
            <a:effectLst/>
          </c:spPr>
          <c:invertIfNegative val="0"/>
          <c:cat>
            <c:strRef>
              <c:f>'Q7'!$C$1</c:f>
              <c:strCache>
                <c:ptCount val="1"/>
                <c:pt idx="0">
                  <c:v>Marketing status</c:v>
                </c:pt>
              </c:strCache>
            </c:strRef>
          </c:cat>
          <c:val>
            <c:numRef>
              <c:f>'Q7'!$C$18</c:f>
              <c:numCache>
                <c:formatCode>General</c:formatCode>
                <c:ptCount val="1"/>
                <c:pt idx="0">
                  <c:v>1</c:v>
                </c:pt>
              </c:numCache>
            </c:numRef>
          </c:val>
          <c:extLst>
            <c:ext xmlns:c16="http://schemas.microsoft.com/office/drawing/2014/chart" uri="{C3380CC4-5D6E-409C-BE32-E72D297353CC}">
              <c16:uniqueId val="{00000010-7A96-4BD4-A3C6-4B2963BD276A}"/>
            </c:ext>
          </c:extLst>
        </c:ser>
        <c:ser>
          <c:idx val="17"/>
          <c:order val="17"/>
          <c:tx>
            <c:strRef>
              <c:f>'Q7'!$B$19</c:f>
              <c:strCache>
                <c:ptCount val="1"/>
                <c:pt idx="0">
                  <c:v>2010</c:v>
                </c:pt>
              </c:strCache>
            </c:strRef>
          </c:tx>
          <c:spPr>
            <a:solidFill>
              <a:schemeClr val="accent6">
                <a:lumMod val="80000"/>
                <a:lumOff val="20000"/>
              </a:schemeClr>
            </a:solidFill>
            <a:ln>
              <a:noFill/>
            </a:ln>
            <a:effectLst/>
          </c:spPr>
          <c:invertIfNegative val="0"/>
          <c:cat>
            <c:strRef>
              <c:f>'Q7'!$C$1</c:f>
              <c:strCache>
                <c:ptCount val="1"/>
                <c:pt idx="0">
                  <c:v>Marketing status</c:v>
                </c:pt>
              </c:strCache>
            </c:strRef>
          </c:cat>
          <c:val>
            <c:numRef>
              <c:f>'Q7'!$C$19</c:f>
              <c:numCache>
                <c:formatCode>General</c:formatCode>
                <c:ptCount val="1"/>
                <c:pt idx="0">
                  <c:v>1</c:v>
                </c:pt>
              </c:numCache>
            </c:numRef>
          </c:val>
          <c:extLst>
            <c:ext xmlns:c16="http://schemas.microsoft.com/office/drawing/2014/chart" uri="{C3380CC4-5D6E-409C-BE32-E72D297353CC}">
              <c16:uniqueId val="{00000011-7A96-4BD4-A3C6-4B2963BD276A}"/>
            </c:ext>
          </c:extLst>
        </c:ser>
        <c:ser>
          <c:idx val="18"/>
          <c:order val="18"/>
          <c:tx>
            <c:strRef>
              <c:f>'Q7'!$B$20</c:f>
              <c:strCache>
                <c:ptCount val="1"/>
                <c:pt idx="0">
                  <c:v>2011</c:v>
                </c:pt>
              </c:strCache>
            </c:strRef>
          </c:tx>
          <c:spPr>
            <a:solidFill>
              <a:schemeClr val="accent1">
                <a:lumMod val="80000"/>
              </a:schemeClr>
            </a:solidFill>
            <a:ln>
              <a:noFill/>
            </a:ln>
            <a:effectLst/>
          </c:spPr>
          <c:invertIfNegative val="0"/>
          <c:cat>
            <c:strRef>
              <c:f>'Q7'!$C$1</c:f>
              <c:strCache>
                <c:ptCount val="1"/>
                <c:pt idx="0">
                  <c:v>Marketing status</c:v>
                </c:pt>
              </c:strCache>
            </c:strRef>
          </c:cat>
          <c:val>
            <c:numRef>
              <c:f>'Q7'!$C$20</c:f>
              <c:numCache>
                <c:formatCode>General</c:formatCode>
                <c:ptCount val="1"/>
                <c:pt idx="0">
                  <c:v>1</c:v>
                </c:pt>
              </c:numCache>
            </c:numRef>
          </c:val>
          <c:extLst>
            <c:ext xmlns:c16="http://schemas.microsoft.com/office/drawing/2014/chart" uri="{C3380CC4-5D6E-409C-BE32-E72D297353CC}">
              <c16:uniqueId val="{00000012-7A96-4BD4-A3C6-4B2963BD276A}"/>
            </c:ext>
          </c:extLst>
        </c:ser>
        <c:ser>
          <c:idx val="19"/>
          <c:order val="19"/>
          <c:tx>
            <c:strRef>
              <c:f>'Q7'!$B$21</c:f>
              <c:strCache>
                <c:ptCount val="1"/>
                <c:pt idx="0">
                  <c:v>2012</c:v>
                </c:pt>
              </c:strCache>
            </c:strRef>
          </c:tx>
          <c:spPr>
            <a:solidFill>
              <a:schemeClr val="accent2">
                <a:lumMod val="80000"/>
              </a:schemeClr>
            </a:solidFill>
            <a:ln>
              <a:noFill/>
            </a:ln>
            <a:effectLst/>
          </c:spPr>
          <c:invertIfNegative val="0"/>
          <c:cat>
            <c:strRef>
              <c:f>'Q7'!$C$1</c:f>
              <c:strCache>
                <c:ptCount val="1"/>
                <c:pt idx="0">
                  <c:v>Marketing status</c:v>
                </c:pt>
              </c:strCache>
            </c:strRef>
          </c:cat>
          <c:val>
            <c:numRef>
              <c:f>'Q7'!$C$21</c:f>
              <c:numCache>
                <c:formatCode>General</c:formatCode>
                <c:ptCount val="1"/>
                <c:pt idx="0">
                  <c:v>1</c:v>
                </c:pt>
              </c:numCache>
            </c:numRef>
          </c:val>
          <c:extLst>
            <c:ext xmlns:c16="http://schemas.microsoft.com/office/drawing/2014/chart" uri="{C3380CC4-5D6E-409C-BE32-E72D297353CC}">
              <c16:uniqueId val="{00000013-7A96-4BD4-A3C6-4B2963BD276A}"/>
            </c:ext>
          </c:extLst>
        </c:ser>
        <c:ser>
          <c:idx val="20"/>
          <c:order val="20"/>
          <c:tx>
            <c:strRef>
              <c:f>'Q7'!$B$22</c:f>
              <c:strCache>
                <c:ptCount val="1"/>
                <c:pt idx="0">
                  <c:v>2013</c:v>
                </c:pt>
              </c:strCache>
            </c:strRef>
          </c:tx>
          <c:spPr>
            <a:solidFill>
              <a:schemeClr val="accent3">
                <a:lumMod val="80000"/>
              </a:schemeClr>
            </a:solidFill>
            <a:ln>
              <a:noFill/>
            </a:ln>
            <a:effectLst/>
          </c:spPr>
          <c:invertIfNegative val="0"/>
          <c:cat>
            <c:strRef>
              <c:f>'Q7'!$C$1</c:f>
              <c:strCache>
                <c:ptCount val="1"/>
                <c:pt idx="0">
                  <c:v>Marketing status</c:v>
                </c:pt>
              </c:strCache>
            </c:strRef>
          </c:cat>
          <c:val>
            <c:numRef>
              <c:f>'Q7'!$C$22</c:f>
              <c:numCache>
                <c:formatCode>General</c:formatCode>
                <c:ptCount val="1"/>
                <c:pt idx="0">
                  <c:v>1</c:v>
                </c:pt>
              </c:numCache>
            </c:numRef>
          </c:val>
          <c:extLst>
            <c:ext xmlns:c16="http://schemas.microsoft.com/office/drawing/2014/chart" uri="{C3380CC4-5D6E-409C-BE32-E72D297353CC}">
              <c16:uniqueId val="{00000014-7A96-4BD4-A3C6-4B2963BD276A}"/>
            </c:ext>
          </c:extLst>
        </c:ser>
        <c:ser>
          <c:idx val="21"/>
          <c:order val="21"/>
          <c:tx>
            <c:strRef>
              <c:f>'Q7'!$B$23</c:f>
              <c:strCache>
                <c:ptCount val="1"/>
                <c:pt idx="0">
                  <c:v>2014</c:v>
                </c:pt>
              </c:strCache>
            </c:strRef>
          </c:tx>
          <c:spPr>
            <a:solidFill>
              <a:schemeClr val="accent4">
                <a:lumMod val="80000"/>
              </a:schemeClr>
            </a:solidFill>
            <a:ln>
              <a:noFill/>
            </a:ln>
            <a:effectLst/>
          </c:spPr>
          <c:invertIfNegative val="0"/>
          <c:cat>
            <c:strRef>
              <c:f>'Q7'!$C$1</c:f>
              <c:strCache>
                <c:ptCount val="1"/>
                <c:pt idx="0">
                  <c:v>Marketing status</c:v>
                </c:pt>
              </c:strCache>
            </c:strRef>
          </c:cat>
          <c:val>
            <c:numRef>
              <c:f>'Q7'!$C$23</c:f>
              <c:numCache>
                <c:formatCode>General</c:formatCode>
                <c:ptCount val="1"/>
                <c:pt idx="0">
                  <c:v>1</c:v>
                </c:pt>
              </c:numCache>
            </c:numRef>
          </c:val>
          <c:extLst>
            <c:ext xmlns:c16="http://schemas.microsoft.com/office/drawing/2014/chart" uri="{C3380CC4-5D6E-409C-BE32-E72D297353CC}">
              <c16:uniqueId val="{00000015-7A96-4BD4-A3C6-4B2963BD276A}"/>
            </c:ext>
          </c:extLst>
        </c:ser>
        <c:ser>
          <c:idx val="22"/>
          <c:order val="22"/>
          <c:tx>
            <c:strRef>
              <c:f>'Q7'!$B$24</c:f>
              <c:strCache>
                <c:ptCount val="1"/>
                <c:pt idx="0">
                  <c:v>2015</c:v>
                </c:pt>
              </c:strCache>
            </c:strRef>
          </c:tx>
          <c:spPr>
            <a:solidFill>
              <a:schemeClr val="accent5">
                <a:lumMod val="80000"/>
              </a:schemeClr>
            </a:solidFill>
            <a:ln>
              <a:noFill/>
            </a:ln>
            <a:effectLst/>
          </c:spPr>
          <c:invertIfNegative val="0"/>
          <c:cat>
            <c:strRef>
              <c:f>'Q7'!$C$1</c:f>
              <c:strCache>
                <c:ptCount val="1"/>
                <c:pt idx="0">
                  <c:v>Marketing status</c:v>
                </c:pt>
              </c:strCache>
            </c:strRef>
          </c:cat>
          <c:val>
            <c:numRef>
              <c:f>'Q7'!$C$24</c:f>
              <c:numCache>
                <c:formatCode>General</c:formatCode>
                <c:ptCount val="1"/>
                <c:pt idx="0">
                  <c:v>1</c:v>
                </c:pt>
              </c:numCache>
            </c:numRef>
          </c:val>
          <c:extLst>
            <c:ext xmlns:c16="http://schemas.microsoft.com/office/drawing/2014/chart" uri="{C3380CC4-5D6E-409C-BE32-E72D297353CC}">
              <c16:uniqueId val="{00000016-7A96-4BD4-A3C6-4B2963BD276A}"/>
            </c:ext>
          </c:extLst>
        </c:ser>
        <c:ser>
          <c:idx val="23"/>
          <c:order val="23"/>
          <c:tx>
            <c:strRef>
              <c:f>'Q7'!$B$25</c:f>
              <c:strCache>
                <c:ptCount val="1"/>
                <c:pt idx="0">
                  <c:v>2016</c:v>
                </c:pt>
              </c:strCache>
            </c:strRef>
          </c:tx>
          <c:spPr>
            <a:solidFill>
              <a:schemeClr val="accent6">
                <a:lumMod val="80000"/>
              </a:schemeClr>
            </a:solidFill>
            <a:ln>
              <a:noFill/>
            </a:ln>
            <a:effectLst/>
          </c:spPr>
          <c:invertIfNegative val="0"/>
          <c:cat>
            <c:strRef>
              <c:f>'Q7'!$C$1</c:f>
              <c:strCache>
                <c:ptCount val="1"/>
                <c:pt idx="0">
                  <c:v>Marketing status</c:v>
                </c:pt>
              </c:strCache>
            </c:strRef>
          </c:cat>
          <c:val>
            <c:numRef>
              <c:f>'Q7'!$C$25</c:f>
              <c:numCache>
                <c:formatCode>General</c:formatCode>
                <c:ptCount val="1"/>
                <c:pt idx="0">
                  <c:v>1</c:v>
                </c:pt>
              </c:numCache>
            </c:numRef>
          </c:val>
          <c:extLst>
            <c:ext xmlns:c16="http://schemas.microsoft.com/office/drawing/2014/chart" uri="{C3380CC4-5D6E-409C-BE32-E72D297353CC}">
              <c16:uniqueId val="{00000017-7A96-4BD4-A3C6-4B2963BD276A}"/>
            </c:ext>
          </c:extLst>
        </c:ser>
        <c:dLbls>
          <c:showLegendKey val="0"/>
          <c:showVal val="0"/>
          <c:showCatName val="0"/>
          <c:showSerName val="0"/>
          <c:showPercent val="0"/>
          <c:showBubbleSize val="0"/>
        </c:dLbls>
        <c:gapWidth val="219"/>
        <c:overlap val="-27"/>
        <c:axId val="1536496672"/>
        <c:axId val="1536500512"/>
      </c:barChart>
      <c:catAx>
        <c:axId val="1536496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6500512"/>
        <c:crosses val="autoZero"/>
        <c:auto val="1"/>
        <c:lblAlgn val="ctr"/>
        <c:lblOffset val="100"/>
        <c:noMultiLvlLbl val="0"/>
      </c:catAx>
      <c:valAx>
        <c:axId val="1536500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6496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PRODUCTS</a:t>
            </a:r>
            <a:r>
              <a:rPr lang="en-US" baseline="0"/>
              <a:t> BY DOSAGE FORM</a:t>
            </a:r>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'Q8'!$B$3</c:f>
              <c:strCache>
                <c:ptCount val="1"/>
                <c:pt idx="0">
                  <c:v>INJECTABLE;INJECTION</c:v>
                </c:pt>
              </c:strCache>
            </c:strRef>
          </c:tx>
          <c:spPr>
            <a:solidFill>
              <a:schemeClr val="accent1"/>
            </a:solidFill>
            <a:ln>
              <a:noFill/>
            </a:ln>
            <a:effectLst/>
          </c:spPr>
          <c:invertIfNegative val="0"/>
          <c:cat>
            <c:strRef>
              <c:f>'Q8'!$C$2</c:f>
              <c:strCache>
                <c:ptCount val="1"/>
                <c:pt idx="0">
                  <c:v>No. of products</c:v>
                </c:pt>
              </c:strCache>
            </c:strRef>
          </c:cat>
          <c:val>
            <c:numRef>
              <c:f>'Q8'!$C$3</c:f>
              <c:numCache>
                <c:formatCode>General</c:formatCode>
                <c:ptCount val="1"/>
                <c:pt idx="0">
                  <c:v>53</c:v>
                </c:pt>
              </c:numCache>
            </c:numRef>
          </c:val>
          <c:extLst>
            <c:ext xmlns:c16="http://schemas.microsoft.com/office/drawing/2014/chart" uri="{C3380CC4-5D6E-409C-BE32-E72D297353CC}">
              <c16:uniqueId val="{00000000-CA70-4255-9EF4-573B8935C13A}"/>
            </c:ext>
          </c:extLst>
        </c:ser>
        <c:ser>
          <c:idx val="1"/>
          <c:order val="1"/>
          <c:tx>
            <c:strRef>
              <c:f>'Q8'!$B$4</c:f>
              <c:strCache>
                <c:ptCount val="1"/>
                <c:pt idx="0">
                  <c:v>TABLET;ORAL</c:v>
                </c:pt>
              </c:strCache>
            </c:strRef>
          </c:tx>
          <c:spPr>
            <a:solidFill>
              <a:schemeClr val="accent2"/>
            </a:solidFill>
            <a:ln>
              <a:noFill/>
            </a:ln>
            <a:effectLst/>
          </c:spPr>
          <c:invertIfNegative val="0"/>
          <c:cat>
            <c:strRef>
              <c:f>'Q8'!$C$2</c:f>
              <c:strCache>
                <c:ptCount val="1"/>
                <c:pt idx="0">
                  <c:v>No. of products</c:v>
                </c:pt>
              </c:strCache>
            </c:strRef>
          </c:cat>
          <c:val>
            <c:numRef>
              <c:f>'Q8'!$C$4</c:f>
              <c:numCache>
                <c:formatCode>General</c:formatCode>
                <c:ptCount val="1"/>
                <c:pt idx="0">
                  <c:v>23</c:v>
                </c:pt>
              </c:numCache>
            </c:numRef>
          </c:val>
          <c:extLst>
            <c:ext xmlns:c16="http://schemas.microsoft.com/office/drawing/2014/chart" uri="{C3380CC4-5D6E-409C-BE32-E72D297353CC}">
              <c16:uniqueId val="{00000001-CA70-4255-9EF4-573B8935C13A}"/>
            </c:ext>
          </c:extLst>
        </c:ser>
        <c:ser>
          <c:idx val="2"/>
          <c:order val="2"/>
          <c:tx>
            <c:strRef>
              <c:f>'Q8'!$B$5</c:f>
              <c:strCache>
                <c:ptCount val="1"/>
                <c:pt idx="0">
                  <c:v>CAPSULE, EXTENDED RELEASE;ORAL</c:v>
                </c:pt>
              </c:strCache>
            </c:strRef>
          </c:tx>
          <c:spPr>
            <a:solidFill>
              <a:schemeClr val="accent3"/>
            </a:solidFill>
            <a:ln>
              <a:noFill/>
            </a:ln>
            <a:effectLst/>
          </c:spPr>
          <c:invertIfNegative val="0"/>
          <c:cat>
            <c:strRef>
              <c:f>'Q8'!$C$2</c:f>
              <c:strCache>
                <c:ptCount val="1"/>
                <c:pt idx="0">
                  <c:v>No. of products</c:v>
                </c:pt>
              </c:strCache>
            </c:strRef>
          </c:cat>
          <c:val>
            <c:numRef>
              <c:f>'Q8'!$C$5</c:f>
              <c:numCache>
                <c:formatCode>General</c:formatCode>
                <c:ptCount val="1"/>
                <c:pt idx="0">
                  <c:v>17</c:v>
                </c:pt>
              </c:numCache>
            </c:numRef>
          </c:val>
          <c:extLst>
            <c:ext xmlns:c16="http://schemas.microsoft.com/office/drawing/2014/chart" uri="{C3380CC4-5D6E-409C-BE32-E72D297353CC}">
              <c16:uniqueId val="{00000002-CA70-4255-9EF4-573B8935C13A}"/>
            </c:ext>
          </c:extLst>
        </c:ser>
        <c:ser>
          <c:idx val="3"/>
          <c:order val="3"/>
          <c:tx>
            <c:strRef>
              <c:f>'Q8'!$B$6</c:f>
              <c:strCache>
                <c:ptCount val="1"/>
                <c:pt idx="0">
                  <c:v>SOLUTION;INJECTION</c:v>
                </c:pt>
              </c:strCache>
            </c:strRef>
          </c:tx>
          <c:spPr>
            <a:solidFill>
              <a:schemeClr val="accent4"/>
            </a:solidFill>
            <a:ln>
              <a:noFill/>
            </a:ln>
            <a:effectLst/>
          </c:spPr>
          <c:invertIfNegative val="0"/>
          <c:cat>
            <c:strRef>
              <c:f>'Q8'!$C$2</c:f>
              <c:strCache>
                <c:ptCount val="1"/>
                <c:pt idx="0">
                  <c:v>No. of products</c:v>
                </c:pt>
              </c:strCache>
            </c:strRef>
          </c:cat>
          <c:val>
            <c:numRef>
              <c:f>'Q8'!$C$6</c:f>
              <c:numCache>
                <c:formatCode>General</c:formatCode>
                <c:ptCount val="1"/>
                <c:pt idx="0">
                  <c:v>13</c:v>
                </c:pt>
              </c:numCache>
            </c:numRef>
          </c:val>
          <c:extLst>
            <c:ext xmlns:c16="http://schemas.microsoft.com/office/drawing/2014/chart" uri="{C3380CC4-5D6E-409C-BE32-E72D297353CC}">
              <c16:uniqueId val="{00000003-CA70-4255-9EF4-573B8935C13A}"/>
            </c:ext>
          </c:extLst>
        </c:ser>
        <c:ser>
          <c:idx val="4"/>
          <c:order val="4"/>
          <c:tx>
            <c:strRef>
              <c:f>'Q8'!$B$7</c:f>
              <c:strCache>
                <c:ptCount val="1"/>
                <c:pt idx="0">
                  <c:v>TABLET, DELAYED RELEASE;ORAL</c:v>
                </c:pt>
              </c:strCache>
            </c:strRef>
          </c:tx>
          <c:spPr>
            <a:solidFill>
              <a:schemeClr val="accent5"/>
            </a:solidFill>
            <a:ln>
              <a:noFill/>
            </a:ln>
            <a:effectLst/>
          </c:spPr>
          <c:invertIfNegative val="0"/>
          <c:cat>
            <c:strRef>
              <c:f>'Q8'!$C$2</c:f>
              <c:strCache>
                <c:ptCount val="1"/>
                <c:pt idx="0">
                  <c:v>No. of products</c:v>
                </c:pt>
              </c:strCache>
            </c:strRef>
          </c:cat>
          <c:val>
            <c:numRef>
              <c:f>'Q8'!$C$7</c:f>
              <c:numCache>
                <c:formatCode>General</c:formatCode>
                <c:ptCount val="1"/>
                <c:pt idx="0">
                  <c:v>12</c:v>
                </c:pt>
              </c:numCache>
            </c:numRef>
          </c:val>
          <c:extLst>
            <c:ext xmlns:c16="http://schemas.microsoft.com/office/drawing/2014/chart" uri="{C3380CC4-5D6E-409C-BE32-E72D297353CC}">
              <c16:uniqueId val="{00000004-CA70-4255-9EF4-573B8935C13A}"/>
            </c:ext>
          </c:extLst>
        </c:ser>
        <c:ser>
          <c:idx val="5"/>
          <c:order val="5"/>
          <c:tx>
            <c:strRef>
              <c:f>'Q8'!$B$8</c:f>
              <c:strCache>
                <c:ptCount val="1"/>
                <c:pt idx="0">
                  <c:v>FOR SOLUTION;ORAL</c:v>
                </c:pt>
              </c:strCache>
            </c:strRef>
          </c:tx>
          <c:spPr>
            <a:solidFill>
              <a:schemeClr val="accent6"/>
            </a:solidFill>
            <a:ln>
              <a:noFill/>
            </a:ln>
            <a:effectLst/>
          </c:spPr>
          <c:invertIfNegative val="0"/>
          <c:cat>
            <c:strRef>
              <c:f>'Q8'!$C$2</c:f>
              <c:strCache>
                <c:ptCount val="1"/>
                <c:pt idx="0">
                  <c:v>No. of products</c:v>
                </c:pt>
              </c:strCache>
            </c:strRef>
          </c:cat>
          <c:val>
            <c:numRef>
              <c:f>'Q8'!$C$8</c:f>
              <c:numCache>
                <c:formatCode>General</c:formatCode>
                <c:ptCount val="1"/>
                <c:pt idx="0">
                  <c:v>11</c:v>
                </c:pt>
              </c:numCache>
            </c:numRef>
          </c:val>
          <c:extLst>
            <c:ext xmlns:c16="http://schemas.microsoft.com/office/drawing/2014/chart" uri="{C3380CC4-5D6E-409C-BE32-E72D297353CC}">
              <c16:uniqueId val="{00000005-CA70-4255-9EF4-573B8935C13A}"/>
            </c:ext>
          </c:extLst>
        </c:ser>
        <c:ser>
          <c:idx val="6"/>
          <c:order val="6"/>
          <c:tx>
            <c:strRef>
              <c:f>'Q8'!$B$9</c:f>
              <c:strCache>
                <c:ptCount val="1"/>
                <c:pt idx="0">
                  <c:v>INJECTABLE;SUBCUTANEOUS</c:v>
                </c:pt>
              </c:strCache>
            </c:strRef>
          </c:tx>
          <c:spPr>
            <a:solidFill>
              <a:schemeClr val="accent1">
                <a:lumMod val="60000"/>
              </a:schemeClr>
            </a:solidFill>
            <a:ln>
              <a:noFill/>
            </a:ln>
            <a:effectLst/>
          </c:spPr>
          <c:invertIfNegative val="0"/>
          <c:cat>
            <c:strRef>
              <c:f>'Q8'!$C$2</c:f>
              <c:strCache>
                <c:ptCount val="1"/>
                <c:pt idx="0">
                  <c:v>No. of products</c:v>
                </c:pt>
              </c:strCache>
            </c:strRef>
          </c:cat>
          <c:val>
            <c:numRef>
              <c:f>'Q8'!$C$9</c:f>
              <c:numCache>
                <c:formatCode>General</c:formatCode>
                <c:ptCount val="1"/>
                <c:pt idx="0">
                  <c:v>11</c:v>
                </c:pt>
              </c:numCache>
            </c:numRef>
          </c:val>
          <c:extLst>
            <c:ext xmlns:c16="http://schemas.microsoft.com/office/drawing/2014/chart" uri="{C3380CC4-5D6E-409C-BE32-E72D297353CC}">
              <c16:uniqueId val="{00000006-CA70-4255-9EF4-573B8935C13A}"/>
            </c:ext>
          </c:extLst>
        </c:ser>
        <c:ser>
          <c:idx val="7"/>
          <c:order val="7"/>
          <c:tx>
            <c:strRef>
              <c:f>'Q8'!$B$10</c:f>
              <c:strCache>
                <c:ptCount val="1"/>
                <c:pt idx="0">
                  <c:v>SOLUTION;INTRAPERITONEAL</c:v>
                </c:pt>
              </c:strCache>
            </c:strRef>
          </c:tx>
          <c:spPr>
            <a:solidFill>
              <a:schemeClr val="accent2">
                <a:lumMod val="60000"/>
              </a:schemeClr>
            </a:solidFill>
            <a:ln>
              <a:noFill/>
            </a:ln>
            <a:effectLst/>
          </c:spPr>
          <c:invertIfNegative val="0"/>
          <c:cat>
            <c:strRef>
              <c:f>'Q8'!$C$2</c:f>
              <c:strCache>
                <c:ptCount val="1"/>
                <c:pt idx="0">
                  <c:v>No. of products</c:v>
                </c:pt>
              </c:strCache>
            </c:strRef>
          </c:cat>
          <c:val>
            <c:numRef>
              <c:f>'Q8'!$C$10</c:f>
              <c:numCache>
                <c:formatCode>General</c:formatCode>
                <c:ptCount val="1"/>
                <c:pt idx="0">
                  <c:v>11</c:v>
                </c:pt>
              </c:numCache>
            </c:numRef>
          </c:val>
          <c:extLst>
            <c:ext xmlns:c16="http://schemas.microsoft.com/office/drawing/2014/chart" uri="{C3380CC4-5D6E-409C-BE32-E72D297353CC}">
              <c16:uniqueId val="{00000007-CA70-4255-9EF4-573B8935C13A}"/>
            </c:ext>
          </c:extLst>
        </c:ser>
        <c:ser>
          <c:idx val="8"/>
          <c:order val="8"/>
          <c:tx>
            <c:strRef>
              <c:f>'Q8'!$B$11</c:f>
              <c:strCache>
                <c:ptCount val="1"/>
                <c:pt idx="0">
                  <c:v>TABLET; ORAL</c:v>
                </c:pt>
              </c:strCache>
            </c:strRef>
          </c:tx>
          <c:spPr>
            <a:solidFill>
              <a:schemeClr val="accent3">
                <a:lumMod val="60000"/>
              </a:schemeClr>
            </a:solidFill>
            <a:ln>
              <a:noFill/>
            </a:ln>
            <a:effectLst/>
          </c:spPr>
          <c:invertIfNegative val="0"/>
          <c:cat>
            <c:strRef>
              <c:f>'Q8'!$C$2</c:f>
              <c:strCache>
                <c:ptCount val="1"/>
                <c:pt idx="0">
                  <c:v>No. of products</c:v>
                </c:pt>
              </c:strCache>
            </c:strRef>
          </c:cat>
          <c:val>
            <c:numRef>
              <c:f>'Q8'!$C$11</c:f>
              <c:numCache>
                <c:formatCode>General</c:formatCode>
                <c:ptCount val="1"/>
                <c:pt idx="0">
                  <c:v>11</c:v>
                </c:pt>
              </c:numCache>
            </c:numRef>
          </c:val>
          <c:extLst>
            <c:ext xmlns:c16="http://schemas.microsoft.com/office/drawing/2014/chart" uri="{C3380CC4-5D6E-409C-BE32-E72D297353CC}">
              <c16:uniqueId val="{00000008-CA70-4255-9EF4-573B8935C13A}"/>
            </c:ext>
          </c:extLst>
        </c:ser>
        <c:ser>
          <c:idx val="9"/>
          <c:order val="9"/>
          <c:tx>
            <c:strRef>
              <c:f>'Q8'!$B$12</c:f>
              <c:strCache>
                <c:ptCount val="1"/>
                <c:pt idx="0">
                  <c:v>CAPSULE;ORAL</c:v>
                </c:pt>
              </c:strCache>
            </c:strRef>
          </c:tx>
          <c:spPr>
            <a:solidFill>
              <a:schemeClr val="accent4">
                <a:lumMod val="60000"/>
              </a:schemeClr>
            </a:solidFill>
            <a:ln>
              <a:noFill/>
            </a:ln>
            <a:effectLst/>
          </c:spPr>
          <c:invertIfNegative val="0"/>
          <c:cat>
            <c:strRef>
              <c:f>'Q8'!$C$2</c:f>
              <c:strCache>
                <c:ptCount val="1"/>
                <c:pt idx="0">
                  <c:v>No. of products</c:v>
                </c:pt>
              </c:strCache>
            </c:strRef>
          </c:cat>
          <c:val>
            <c:numRef>
              <c:f>'Q8'!$C$12</c:f>
              <c:numCache>
                <c:formatCode>General</c:formatCode>
                <c:ptCount val="1"/>
                <c:pt idx="0">
                  <c:v>10</c:v>
                </c:pt>
              </c:numCache>
            </c:numRef>
          </c:val>
          <c:extLst>
            <c:ext xmlns:c16="http://schemas.microsoft.com/office/drawing/2014/chart" uri="{C3380CC4-5D6E-409C-BE32-E72D297353CC}">
              <c16:uniqueId val="{00000009-CA70-4255-9EF4-573B8935C13A}"/>
            </c:ext>
          </c:extLst>
        </c:ser>
        <c:ser>
          <c:idx val="10"/>
          <c:order val="10"/>
          <c:tx>
            <c:strRef>
              <c:f>'Q8'!$B$13</c:f>
              <c:strCache>
                <c:ptCount val="1"/>
                <c:pt idx="0">
                  <c:v>SOLUTION;SUBCUTANEOUS</c:v>
                </c:pt>
              </c:strCache>
            </c:strRef>
          </c:tx>
          <c:spPr>
            <a:solidFill>
              <a:schemeClr val="accent5">
                <a:lumMod val="60000"/>
              </a:schemeClr>
            </a:solidFill>
            <a:ln>
              <a:noFill/>
            </a:ln>
            <a:effectLst/>
          </c:spPr>
          <c:invertIfNegative val="0"/>
          <c:cat>
            <c:strRef>
              <c:f>'Q8'!$C$2</c:f>
              <c:strCache>
                <c:ptCount val="1"/>
                <c:pt idx="0">
                  <c:v>No. of products</c:v>
                </c:pt>
              </c:strCache>
            </c:strRef>
          </c:cat>
          <c:val>
            <c:numRef>
              <c:f>'Q8'!$C$13</c:f>
              <c:numCache>
                <c:formatCode>General</c:formatCode>
                <c:ptCount val="1"/>
                <c:pt idx="0">
                  <c:v>10</c:v>
                </c:pt>
              </c:numCache>
            </c:numRef>
          </c:val>
          <c:extLst>
            <c:ext xmlns:c16="http://schemas.microsoft.com/office/drawing/2014/chart" uri="{C3380CC4-5D6E-409C-BE32-E72D297353CC}">
              <c16:uniqueId val="{0000000A-CA70-4255-9EF4-573B8935C13A}"/>
            </c:ext>
          </c:extLst>
        </c:ser>
        <c:dLbls>
          <c:showLegendKey val="0"/>
          <c:showVal val="0"/>
          <c:showCatName val="0"/>
          <c:showSerName val="0"/>
          <c:showPercent val="0"/>
          <c:showBubbleSize val="0"/>
        </c:dLbls>
        <c:gapWidth val="219"/>
        <c:overlap val="-27"/>
        <c:axId val="1743234752"/>
        <c:axId val="1743236192"/>
      </c:barChart>
      <c:catAx>
        <c:axId val="1743234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3236192"/>
        <c:crosses val="autoZero"/>
        <c:auto val="1"/>
        <c:lblAlgn val="ctr"/>
        <c:lblOffset val="100"/>
        <c:noMultiLvlLbl val="0"/>
      </c:catAx>
      <c:valAx>
        <c:axId val="174323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3234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TOP APROVALS BY DOSAGE FORM</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'Q9'!$B$4</c:f>
              <c:strCache>
                <c:ptCount val="1"/>
                <c:pt idx="0">
                  <c:v>TABLET;ORAL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'Q9'!$C$3</c:f>
              <c:strCache>
                <c:ptCount val="1"/>
                <c:pt idx="0">
                  <c:v>APPROVALS</c:v>
                </c:pt>
              </c:strCache>
            </c:strRef>
          </c:cat>
          <c:val>
            <c:numRef>
              <c:f>'Q9'!$C$4</c:f>
              <c:numCache>
                <c:formatCode>General</c:formatCode>
                <c:ptCount val="1"/>
                <c:pt idx="0">
                  <c:v>81143</c:v>
                </c:pt>
              </c:numCache>
            </c:numRef>
          </c:val>
          <c:extLst>
            <c:ext xmlns:c16="http://schemas.microsoft.com/office/drawing/2014/chart" uri="{C3380CC4-5D6E-409C-BE32-E72D297353CC}">
              <c16:uniqueId val="{00000000-992F-4F02-87F6-78607EE32193}"/>
            </c:ext>
          </c:extLst>
        </c:ser>
        <c:ser>
          <c:idx val="1"/>
          <c:order val="1"/>
          <c:tx>
            <c:strRef>
              <c:f>'Q9'!$B$5</c:f>
              <c:strCache>
                <c:ptCount val="1"/>
                <c:pt idx="0">
                  <c:v>INJECTABLE;INJECTION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'Q9'!$C$3</c:f>
              <c:strCache>
                <c:ptCount val="1"/>
                <c:pt idx="0">
                  <c:v>APPROVALS</c:v>
                </c:pt>
              </c:strCache>
            </c:strRef>
          </c:cat>
          <c:val>
            <c:numRef>
              <c:f>'Q9'!$C$5</c:f>
              <c:numCache>
                <c:formatCode>General</c:formatCode>
                <c:ptCount val="1"/>
                <c:pt idx="0">
                  <c:v>65160</c:v>
                </c:pt>
              </c:numCache>
            </c:numRef>
          </c:val>
          <c:extLst>
            <c:ext xmlns:c16="http://schemas.microsoft.com/office/drawing/2014/chart" uri="{C3380CC4-5D6E-409C-BE32-E72D297353CC}">
              <c16:uniqueId val="{00000001-992F-4F02-87F6-78607EE32193}"/>
            </c:ext>
          </c:extLst>
        </c:ser>
        <c:ser>
          <c:idx val="2"/>
          <c:order val="2"/>
          <c:tx>
            <c:strRef>
              <c:f>'Q9'!$B$6</c:f>
              <c:strCache>
                <c:ptCount val="1"/>
                <c:pt idx="0">
                  <c:v>CAPSULE;ORAL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'Q9'!$C$3</c:f>
              <c:strCache>
                <c:ptCount val="1"/>
                <c:pt idx="0">
                  <c:v>APPROVALS</c:v>
                </c:pt>
              </c:strCache>
            </c:strRef>
          </c:cat>
          <c:val>
            <c:numRef>
              <c:f>'Q9'!$C$6</c:f>
              <c:numCache>
                <c:formatCode>General</c:formatCode>
                <c:ptCount val="1"/>
                <c:pt idx="0">
                  <c:v>23125</c:v>
                </c:pt>
              </c:numCache>
            </c:numRef>
          </c:val>
          <c:extLst>
            <c:ext xmlns:c16="http://schemas.microsoft.com/office/drawing/2014/chart" uri="{C3380CC4-5D6E-409C-BE32-E72D297353CC}">
              <c16:uniqueId val="{00000002-992F-4F02-87F6-78607EE32193}"/>
            </c:ext>
          </c:extLst>
        </c:ser>
        <c:ser>
          <c:idx val="3"/>
          <c:order val="3"/>
          <c:tx>
            <c:strRef>
              <c:f>'Q9'!$B$7</c:f>
              <c:strCache>
                <c:ptCount val="1"/>
                <c:pt idx="0">
                  <c:v>TABLET, EXTENDED RELEASE;ORAL</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'Q9'!$C$3</c:f>
              <c:strCache>
                <c:ptCount val="1"/>
                <c:pt idx="0">
                  <c:v>APPROVALS</c:v>
                </c:pt>
              </c:strCache>
            </c:strRef>
          </c:cat>
          <c:val>
            <c:numRef>
              <c:f>'Q9'!$C$7</c:f>
              <c:numCache>
                <c:formatCode>General</c:formatCode>
                <c:ptCount val="1"/>
                <c:pt idx="0">
                  <c:v>7778</c:v>
                </c:pt>
              </c:numCache>
            </c:numRef>
          </c:val>
          <c:extLst>
            <c:ext xmlns:c16="http://schemas.microsoft.com/office/drawing/2014/chart" uri="{C3380CC4-5D6E-409C-BE32-E72D297353CC}">
              <c16:uniqueId val="{00000003-992F-4F02-87F6-78607EE32193}"/>
            </c:ext>
          </c:extLst>
        </c:ser>
        <c:ser>
          <c:idx val="4"/>
          <c:order val="4"/>
          <c:tx>
            <c:strRef>
              <c:f>'Q9'!$B$8</c:f>
              <c:strCache>
                <c:ptCount val="1"/>
                <c:pt idx="0">
                  <c:v>CAPSULE, EXTENDED RELEASE;ORAL</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'Q9'!$C$3</c:f>
              <c:strCache>
                <c:ptCount val="1"/>
                <c:pt idx="0">
                  <c:v>APPROVALS</c:v>
                </c:pt>
              </c:strCache>
            </c:strRef>
          </c:cat>
          <c:val>
            <c:numRef>
              <c:f>'Q9'!$C$8</c:f>
              <c:numCache>
                <c:formatCode>General</c:formatCode>
                <c:ptCount val="1"/>
                <c:pt idx="0">
                  <c:v>4280</c:v>
                </c:pt>
              </c:numCache>
            </c:numRef>
          </c:val>
          <c:extLst>
            <c:ext xmlns:c16="http://schemas.microsoft.com/office/drawing/2014/chart" uri="{C3380CC4-5D6E-409C-BE32-E72D297353CC}">
              <c16:uniqueId val="{00000004-992F-4F02-87F6-78607EE32193}"/>
            </c:ext>
          </c:extLst>
        </c:ser>
        <c:ser>
          <c:idx val="5"/>
          <c:order val="5"/>
          <c:tx>
            <c:strRef>
              <c:f>'Q9'!$B$9</c:f>
              <c:strCache>
                <c:ptCount val="1"/>
                <c:pt idx="0">
                  <c:v>CREAM;TOPICAL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'Q9'!$C$3</c:f>
              <c:strCache>
                <c:ptCount val="1"/>
                <c:pt idx="0">
                  <c:v>APPROVALS</c:v>
                </c:pt>
              </c:strCache>
            </c:strRef>
          </c:cat>
          <c:val>
            <c:numRef>
              <c:f>'Q9'!$C$9</c:f>
              <c:numCache>
                <c:formatCode>General</c:formatCode>
                <c:ptCount val="1"/>
                <c:pt idx="0">
                  <c:v>2900</c:v>
                </c:pt>
              </c:numCache>
            </c:numRef>
          </c:val>
          <c:extLst>
            <c:ext xmlns:c16="http://schemas.microsoft.com/office/drawing/2014/chart" uri="{C3380CC4-5D6E-409C-BE32-E72D297353CC}">
              <c16:uniqueId val="{00000005-992F-4F02-87F6-78607EE32193}"/>
            </c:ext>
          </c:extLst>
        </c:ser>
        <c:ser>
          <c:idx val="6"/>
          <c:order val="6"/>
          <c:tx>
            <c:strRef>
              <c:f>'Q9'!$B$10</c:f>
              <c:strCache>
                <c:ptCount val="1"/>
                <c:pt idx="0">
                  <c:v>SOLUTION;INTRAPERITONEAL</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'Q9'!$C$3</c:f>
              <c:strCache>
                <c:ptCount val="1"/>
                <c:pt idx="0">
                  <c:v>APPROVALS</c:v>
                </c:pt>
              </c:strCache>
            </c:strRef>
          </c:cat>
          <c:val>
            <c:numRef>
              <c:f>'Q9'!$C$10</c:f>
              <c:numCache>
                <c:formatCode>General</c:formatCode>
                <c:ptCount val="1"/>
                <c:pt idx="0">
                  <c:v>2601</c:v>
                </c:pt>
              </c:numCache>
            </c:numRef>
          </c:val>
          <c:extLst>
            <c:ext xmlns:c16="http://schemas.microsoft.com/office/drawing/2014/chart" uri="{C3380CC4-5D6E-409C-BE32-E72D297353CC}">
              <c16:uniqueId val="{00000006-992F-4F02-87F6-78607EE32193}"/>
            </c:ext>
          </c:extLst>
        </c:ser>
        <c:ser>
          <c:idx val="7"/>
          <c:order val="7"/>
          <c:tx>
            <c:strRef>
              <c:f>'Q9'!$B$11</c:f>
              <c:strCache>
                <c:ptCount val="1"/>
                <c:pt idx="0">
                  <c:v>SOLUTION/DROPS;OPHTHALMIC</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'Q9'!$C$3</c:f>
              <c:strCache>
                <c:ptCount val="1"/>
                <c:pt idx="0">
                  <c:v>APPROVALS</c:v>
                </c:pt>
              </c:strCache>
            </c:strRef>
          </c:cat>
          <c:val>
            <c:numRef>
              <c:f>'Q9'!$C$11</c:f>
              <c:numCache>
                <c:formatCode>General</c:formatCode>
                <c:ptCount val="1"/>
                <c:pt idx="0">
                  <c:v>2527</c:v>
                </c:pt>
              </c:numCache>
            </c:numRef>
          </c:val>
          <c:extLst>
            <c:ext xmlns:c16="http://schemas.microsoft.com/office/drawing/2014/chart" uri="{C3380CC4-5D6E-409C-BE32-E72D297353CC}">
              <c16:uniqueId val="{00000007-992F-4F02-87F6-78607EE32193}"/>
            </c:ext>
          </c:extLst>
        </c:ser>
        <c:ser>
          <c:idx val="8"/>
          <c:order val="8"/>
          <c:tx>
            <c:strRef>
              <c:f>'Q9'!$B$12</c:f>
              <c:strCache>
                <c:ptCount val="1"/>
                <c:pt idx="0">
                  <c:v>INJECTABLE;SUBCUTANEOUS</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'Q9'!$C$3</c:f>
              <c:strCache>
                <c:ptCount val="1"/>
                <c:pt idx="0">
                  <c:v>APPROVALS</c:v>
                </c:pt>
              </c:strCache>
            </c:strRef>
          </c:cat>
          <c:val>
            <c:numRef>
              <c:f>'Q9'!$C$12</c:f>
              <c:numCache>
                <c:formatCode>General</c:formatCode>
                <c:ptCount val="1"/>
                <c:pt idx="0">
                  <c:v>2432</c:v>
                </c:pt>
              </c:numCache>
            </c:numRef>
          </c:val>
          <c:extLst>
            <c:ext xmlns:c16="http://schemas.microsoft.com/office/drawing/2014/chart" uri="{C3380CC4-5D6E-409C-BE32-E72D297353CC}">
              <c16:uniqueId val="{00000008-992F-4F02-87F6-78607EE32193}"/>
            </c:ext>
          </c:extLst>
        </c:ser>
        <c:ser>
          <c:idx val="9"/>
          <c:order val="9"/>
          <c:tx>
            <c:strRef>
              <c:f>'Q9'!$B$13</c:f>
              <c:strCache>
                <c:ptCount val="1"/>
                <c:pt idx="0">
                  <c:v>SOLUTION;ORAL</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'Q9'!$C$3</c:f>
              <c:strCache>
                <c:ptCount val="1"/>
                <c:pt idx="0">
                  <c:v>APPROVALS</c:v>
                </c:pt>
              </c:strCache>
            </c:strRef>
          </c:cat>
          <c:val>
            <c:numRef>
              <c:f>'Q9'!$C$13</c:f>
              <c:numCache>
                <c:formatCode>General</c:formatCode>
                <c:ptCount val="1"/>
                <c:pt idx="0">
                  <c:v>2222</c:v>
                </c:pt>
              </c:numCache>
            </c:numRef>
          </c:val>
          <c:extLst>
            <c:ext xmlns:c16="http://schemas.microsoft.com/office/drawing/2014/chart" uri="{C3380CC4-5D6E-409C-BE32-E72D297353CC}">
              <c16:uniqueId val="{00000009-992F-4F02-87F6-78607EE32193}"/>
            </c:ext>
          </c:extLst>
        </c:ser>
        <c:ser>
          <c:idx val="10"/>
          <c:order val="10"/>
          <c:tx>
            <c:strRef>
              <c:f>'Q9'!$B$14</c:f>
              <c:strCache>
                <c:ptCount val="1"/>
                <c:pt idx="0">
                  <c:v>FOR SUSPENSION;ORAL</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'Q9'!$C$3</c:f>
              <c:strCache>
                <c:ptCount val="1"/>
                <c:pt idx="0">
                  <c:v>APPROVALS</c:v>
                </c:pt>
              </c:strCache>
            </c:strRef>
          </c:cat>
          <c:val>
            <c:numRef>
              <c:f>'Q9'!$C$14</c:f>
              <c:numCache>
                <c:formatCode>General</c:formatCode>
                <c:ptCount val="1"/>
                <c:pt idx="0">
                  <c:v>2067</c:v>
                </c:pt>
              </c:numCache>
            </c:numRef>
          </c:val>
          <c:extLst>
            <c:ext xmlns:c16="http://schemas.microsoft.com/office/drawing/2014/chart" uri="{C3380CC4-5D6E-409C-BE32-E72D297353CC}">
              <c16:uniqueId val="{0000000A-992F-4F02-87F6-78607EE32193}"/>
            </c:ext>
          </c:extLst>
        </c:ser>
        <c:dLbls>
          <c:showLegendKey val="0"/>
          <c:showVal val="0"/>
          <c:showCatName val="0"/>
          <c:showSerName val="0"/>
          <c:showPercent val="0"/>
          <c:showBubbleSize val="0"/>
        </c:dLbls>
        <c:gapWidth val="100"/>
        <c:overlap val="-24"/>
        <c:axId val="1745924208"/>
        <c:axId val="1745924688"/>
      </c:barChart>
      <c:catAx>
        <c:axId val="17459242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45924688"/>
        <c:crosses val="autoZero"/>
        <c:auto val="1"/>
        <c:lblAlgn val="ctr"/>
        <c:lblOffset val="100"/>
        <c:noMultiLvlLbl val="0"/>
      </c:catAx>
      <c:valAx>
        <c:axId val="17459246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45924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[Answers.xlsx]Q10 PIVOT!PivotTable10</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a:t>
            </a:r>
            <a:r>
              <a:rPr lang="en-US" baseline="0"/>
              <a:t> trends related to successful forms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'Q10 PIVOT'!$B$3</c:f>
              <c:strCache>
                <c:ptCount val="1"/>
                <c:pt idx="0">
                  <c:v>Total</c:v>
                </c:pt>
              </c:strCache>
            </c:strRef>
          </c:tx>
          <c:spPr>
            <a:solidFill>
              <a:schemeClr val="accent1"/>
            </a:solidFill>
            <a:ln>
              <a:noFill/>
            </a:ln>
            <a:effectLst/>
          </c:spPr>
          <c:invertIfNegative val="0"/>
          <c:cat>
            <c:strRef>
              <c:f>'Q10 PIVOT'!$A$4:$A$6</c:f>
              <c:strCache>
                <c:ptCount val="2"/>
                <c:pt idx="0">
                  <c:v>INJECTABLE;INJECTION</c:v>
                </c:pt>
                <c:pt idx="1">
                  <c:v>TABLET;ORAL</c:v>
                </c:pt>
              </c:strCache>
            </c:strRef>
          </c:cat>
          <c:val>
            <c:numRef>
              <c:f>'Q10 PIVOT'!$B$4:$B$6</c:f>
              <c:numCache>
                <c:formatCode>General</c:formatCode>
                <c:ptCount val="2"/>
                <c:pt idx="0">
                  <c:v>41</c:v>
                </c:pt>
                <c:pt idx="1">
                  <c:v>37</c:v>
                </c:pt>
              </c:numCache>
            </c:numRef>
          </c:val>
          <c:extLst>
            <c:ext xmlns:c16="http://schemas.microsoft.com/office/drawing/2014/chart" uri="{C3380CC4-5D6E-409C-BE32-E72D297353CC}">
              <c16:uniqueId val="{00000000-32F8-4599-87E4-AAB6DC7BB477}"/>
            </c:ext>
          </c:extLst>
        </c:ser>
        <c:dLbls>
          <c:showLegendKey val="0"/>
          <c:showVal val="0"/>
          <c:showCatName val="0"/>
          <c:showSerName val="0"/>
          <c:showPercent val="0"/>
          <c:showBubbleSize val="0"/>
        </c:dLbls>
        <c:gapWidth val="219"/>
        <c:overlap val="-27"/>
        <c:axId val="1671391760"/>
        <c:axId val="1671390320"/>
      </c:barChart>
      <c:catAx>
        <c:axId val="1671391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1390320"/>
        <c:crosses val="autoZero"/>
        <c:auto val="1"/>
        <c:lblAlgn val="ctr"/>
        <c:lblOffset val="100"/>
        <c:noMultiLvlLbl val="0"/>
      </c:catAx>
      <c:valAx>
        <c:axId val="1671390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1391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8385F-CF29-AA8E-5FDF-884CA6BBEC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073FAD-9612-35C8-526D-1D22E6E099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500EAD-C865-4528-6123-FCD5A82F9D2D}"/>
              </a:ext>
            </a:extLst>
          </p:cNvPr>
          <p:cNvSpPr>
            <a:spLocks noGrp="1"/>
          </p:cNvSpPr>
          <p:nvPr>
            <p:ph type="dt" sz="half" idx="10"/>
          </p:nvPr>
        </p:nvSpPr>
        <p:spPr/>
        <p:txBody>
          <a:bodyPr/>
          <a:lstStyle/>
          <a:p>
            <a:fld id="{6C45777B-A376-4A95-AD17-4DA2DDE169E2}" type="datetimeFigureOut">
              <a:rPr lang="en-IN" smtClean="0"/>
              <a:t>04-04-2024</a:t>
            </a:fld>
            <a:endParaRPr lang="en-IN"/>
          </a:p>
        </p:txBody>
      </p:sp>
      <p:sp>
        <p:nvSpPr>
          <p:cNvPr id="5" name="Footer Placeholder 4">
            <a:extLst>
              <a:ext uri="{FF2B5EF4-FFF2-40B4-BE49-F238E27FC236}">
                <a16:creationId xmlns:a16="http://schemas.microsoft.com/office/drawing/2014/main" id="{85FF80C3-21AB-9584-B987-6ECF0F690A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B42929-ADDA-69E8-EB51-68CD970B6B50}"/>
              </a:ext>
            </a:extLst>
          </p:cNvPr>
          <p:cNvSpPr>
            <a:spLocks noGrp="1"/>
          </p:cNvSpPr>
          <p:nvPr>
            <p:ph type="sldNum" sz="quarter" idx="12"/>
          </p:nvPr>
        </p:nvSpPr>
        <p:spPr/>
        <p:txBody>
          <a:bodyPr/>
          <a:lstStyle/>
          <a:p>
            <a:fld id="{99C2C495-414F-4666-BB1D-67DE2C2C5A82}" type="slidenum">
              <a:rPr lang="en-IN" smtClean="0"/>
              <a:t>‹#›</a:t>
            </a:fld>
            <a:endParaRPr lang="en-IN"/>
          </a:p>
        </p:txBody>
      </p:sp>
    </p:spTree>
    <p:extLst>
      <p:ext uri="{BB962C8B-B14F-4D97-AF65-F5344CB8AC3E}">
        <p14:creationId xmlns:p14="http://schemas.microsoft.com/office/powerpoint/2010/main" val="222418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4DB10-17BF-1B92-9EF1-E8D250B212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03D007-9588-F5B2-BCAD-4D2520D9D7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272B5A-0E0B-159F-DDA9-3E97A166BA7F}"/>
              </a:ext>
            </a:extLst>
          </p:cNvPr>
          <p:cNvSpPr>
            <a:spLocks noGrp="1"/>
          </p:cNvSpPr>
          <p:nvPr>
            <p:ph type="dt" sz="half" idx="10"/>
          </p:nvPr>
        </p:nvSpPr>
        <p:spPr/>
        <p:txBody>
          <a:bodyPr/>
          <a:lstStyle/>
          <a:p>
            <a:fld id="{6C45777B-A376-4A95-AD17-4DA2DDE169E2}" type="datetimeFigureOut">
              <a:rPr lang="en-IN" smtClean="0"/>
              <a:t>04-04-2024</a:t>
            </a:fld>
            <a:endParaRPr lang="en-IN"/>
          </a:p>
        </p:txBody>
      </p:sp>
      <p:sp>
        <p:nvSpPr>
          <p:cNvPr id="5" name="Footer Placeholder 4">
            <a:extLst>
              <a:ext uri="{FF2B5EF4-FFF2-40B4-BE49-F238E27FC236}">
                <a16:creationId xmlns:a16="http://schemas.microsoft.com/office/drawing/2014/main" id="{79469C2D-0CA9-520E-68A6-636EE7A0C8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4DEF41-BEE4-0FF1-80A4-02DB399A54DA}"/>
              </a:ext>
            </a:extLst>
          </p:cNvPr>
          <p:cNvSpPr>
            <a:spLocks noGrp="1"/>
          </p:cNvSpPr>
          <p:nvPr>
            <p:ph type="sldNum" sz="quarter" idx="12"/>
          </p:nvPr>
        </p:nvSpPr>
        <p:spPr/>
        <p:txBody>
          <a:bodyPr/>
          <a:lstStyle/>
          <a:p>
            <a:fld id="{99C2C495-414F-4666-BB1D-67DE2C2C5A82}" type="slidenum">
              <a:rPr lang="en-IN" smtClean="0"/>
              <a:t>‹#›</a:t>
            </a:fld>
            <a:endParaRPr lang="en-IN"/>
          </a:p>
        </p:txBody>
      </p:sp>
    </p:spTree>
    <p:extLst>
      <p:ext uri="{BB962C8B-B14F-4D97-AF65-F5344CB8AC3E}">
        <p14:creationId xmlns:p14="http://schemas.microsoft.com/office/powerpoint/2010/main" val="149435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D58895-B98E-C125-483A-A3472A44E5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530AE7-F1D2-97CE-56A2-0742102FA3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82EE8E-11A0-089F-A649-848A5CDCDA90}"/>
              </a:ext>
            </a:extLst>
          </p:cNvPr>
          <p:cNvSpPr>
            <a:spLocks noGrp="1"/>
          </p:cNvSpPr>
          <p:nvPr>
            <p:ph type="dt" sz="half" idx="10"/>
          </p:nvPr>
        </p:nvSpPr>
        <p:spPr/>
        <p:txBody>
          <a:bodyPr/>
          <a:lstStyle/>
          <a:p>
            <a:fld id="{6C45777B-A376-4A95-AD17-4DA2DDE169E2}" type="datetimeFigureOut">
              <a:rPr lang="en-IN" smtClean="0"/>
              <a:t>04-04-2024</a:t>
            </a:fld>
            <a:endParaRPr lang="en-IN"/>
          </a:p>
        </p:txBody>
      </p:sp>
      <p:sp>
        <p:nvSpPr>
          <p:cNvPr id="5" name="Footer Placeholder 4">
            <a:extLst>
              <a:ext uri="{FF2B5EF4-FFF2-40B4-BE49-F238E27FC236}">
                <a16:creationId xmlns:a16="http://schemas.microsoft.com/office/drawing/2014/main" id="{72CE9F2F-C4D0-4227-C615-22126CBA29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426CE7-210A-FDB9-E80E-1AD9D7DEF3A4}"/>
              </a:ext>
            </a:extLst>
          </p:cNvPr>
          <p:cNvSpPr>
            <a:spLocks noGrp="1"/>
          </p:cNvSpPr>
          <p:nvPr>
            <p:ph type="sldNum" sz="quarter" idx="12"/>
          </p:nvPr>
        </p:nvSpPr>
        <p:spPr/>
        <p:txBody>
          <a:bodyPr/>
          <a:lstStyle/>
          <a:p>
            <a:fld id="{99C2C495-414F-4666-BB1D-67DE2C2C5A82}" type="slidenum">
              <a:rPr lang="en-IN" smtClean="0"/>
              <a:t>‹#›</a:t>
            </a:fld>
            <a:endParaRPr lang="en-IN"/>
          </a:p>
        </p:txBody>
      </p:sp>
    </p:spTree>
    <p:extLst>
      <p:ext uri="{BB962C8B-B14F-4D97-AF65-F5344CB8AC3E}">
        <p14:creationId xmlns:p14="http://schemas.microsoft.com/office/powerpoint/2010/main" val="26840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8178-57F5-403D-8DC1-10B0498EB6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B84AAE-467C-A414-2114-9774A31217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761E63-A26D-4D0A-8922-D0F043DF2BDF}"/>
              </a:ext>
            </a:extLst>
          </p:cNvPr>
          <p:cNvSpPr>
            <a:spLocks noGrp="1"/>
          </p:cNvSpPr>
          <p:nvPr>
            <p:ph type="dt" sz="half" idx="10"/>
          </p:nvPr>
        </p:nvSpPr>
        <p:spPr/>
        <p:txBody>
          <a:bodyPr/>
          <a:lstStyle/>
          <a:p>
            <a:fld id="{6C45777B-A376-4A95-AD17-4DA2DDE169E2}" type="datetimeFigureOut">
              <a:rPr lang="en-IN" smtClean="0"/>
              <a:t>04-04-2024</a:t>
            </a:fld>
            <a:endParaRPr lang="en-IN"/>
          </a:p>
        </p:txBody>
      </p:sp>
      <p:sp>
        <p:nvSpPr>
          <p:cNvPr id="5" name="Footer Placeholder 4">
            <a:extLst>
              <a:ext uri="{FF2B5EF4-FFF2-40B4-BE49-F238E27FC236}">
                <a16:creationId xmlns:a16="http://schemas.microsoft.com/office/drawing/2014/main" id="{0979D20E-1FB3-1346-C050-3FD55CAAEA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45AEFB-3761-FC8C-8D7A-52EEFFEE4F36}"/>
              </a:ext>
            </a:extLst>
          </p:cNvPr>
          <p:cNvSpPr>
            <a:spLocks noGrp="1"/>
          </p:cNvSpPr>
          <p:nvPr>
            <p:ph type="sldNum" sz="quarter" idx="12"/>
          </p:nvPr>
        </p:nvSpPr>
        <p:spPr/>
        <p:txBody>
          <a:bodyPr/>
          <a:lstStyle/>
          <a:p>
            <a:fld id="{99C2C495-414F-4666-BB1D-67DE2C2C5A82}" type="slidenum">
              <a:rPr lang="en-IN" smtClean="0"/>
              <a:t>‹#›</a:t>
            </a:fld>
            <a:endParaRPr lang="en-IN"/>
          </a:p>
        </p:txBody>
      </p:sp>
    </p:spTree>
    <p:extLst>
      <p:ext uri="{BB962C8B-B14F-4D97-AF65-F5344CB8AC3E}">
        <p14:creationId xmlns:p14="http://schemas.microsoft.com/office/powerpoint/2010/main" val="229759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B8C1-4C9C-A047-A7AF-03DB2AD088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97A182-581F-E76A-AC42-86E75916C5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73FFB5-A02B-9888-FEE6-EBACBF1488A8}"/>
              </a:ext>
            </a:extLst>
          </p:cNvPr>
          <p:cNvSpPr>
            <a:spLocks noGrp="1"/>
          </p:cNvSpPr>
          <p:nvPr>
            <p:ph type="dt" sz="half" idx="10"/>
          </p:nvPr>
        </p:nvSpPr>
        <p:spPr/>
        <p:txBody>
          <a:bodyPr/>
          <a:lstStyle/>
          <a:p>
            <a:fld id="{6C45777B-A376-4A95-AD17-4DA2DDE169E2}" type="datetimeFigureOut">
              <a:rPr lang="en-IN" smtClean="0"/>
              <a:t>04-04-2024</a:t>
            </a:fld>
            <a:endParaRPr lang="en-IN"/>
          </a:p>
        </p:txBody>
      </p:sp>
      <p:sp>
        <p:nvSpPr>
          <p:cNvPr id="5" name="Footer Placeholder 4">
            <a:extLst>
              <a:ext uri="{FF2B5EF4-FFF2-40B4-BE49-F238E27FC236}">
                <a16:creationId xmlns:a16="http://schemas.microsoft.com/office/drawing/2014/main" id="{07C9BF85-84D0-E69D-5F0A-A0257BF3AC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183B30-040E-2166-EB8B-B658A6027EFE}"/>
              </a:ext>
            </a:extLst>
          </p:cNvPr>
          <p:cNvSpPr>
            <a:spLocks noGrp="1"/>
          </p:cNvSpPr>
          <p:nvPr>
            <p:ph type="sldNum" sz="quarter" idx="12"/>
          </p:nvPr>
        </p:nvSpPr>
        <p:spPr/>
        <p:txBody>
          <a:bodyPr/>
          <a:lstStyle/>
          <a:p>
            <a:fld id="{99C2C495-414F-4666-BB1D-67DE2C2C5A82}" type="slidenum">
              <a:rPr lang="en-IN" smtClean="0"/>
              <a:t>‹#›</a:t>
            </a:fld>
            <a:endParaRPr lang="en-IN"/>
          </a:p>
        </p:txBody>
      </p:sp>
    </p:spTree>
    <p:extLst>
      <p:ext uri="{BB962C8B-B14F-4D97-AF65-F5344CB8AC3E}">
        <p14:creationId xmlns:p14="http://schemas.microsoft.com/office/powerpoint/2010/main" val="1115169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8B52C-115C-47C7-EFB8-CFC21B3B0A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6F6A70-032E-C7CF-2902-1A274AC07A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362BFB-4520-4BA4-FF3D-69CE3FB65F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6A2CAC-9886-DFAA-4E40-DEC524C20422}"/>
              </a:ext>
            </a:extLst>
          </p:cNvPr>
          <p:cNvSpPr>
            <a:spLocks noGrp="1"/>
          </p:cNvSpPr>
          <p:nvPr>
            <p:ph type="dt" sz="half" idx="10"/>
          </p:nvPr>
        </p:nvSpPr>
        <p:spPr/>
        <p:txBody>
          <a:bodyPr/>
          <a:lstStyle/>
          <a:p>
            <a:fld id="{6C45777B-A376-4A95-AD17-4DA2DDE169E2}" type="datetimeFigureOut">
              <a:rPr lang="en-IN" smtClean="0"/>
              <a:t>04-04-2024</a:t>
            </a:fld>
            <a:endParaRPr lang="en-IN"/>
          </a:p>
        </p:txBody>
      </p:sp>
      <p:sp>
        <p:nvSpPr>
          <p:cNvPr id="6" name="Footer Placeholder 5">
            <a:extLst>
              <a:ext uri="{FF2B5EF4-FFF2-40B4-BE49-F238E27FC236}">
                <a16:creationId xmlns:a16="http://schemas.microsoft.com/office/drawing/2014/main" id="{B0024025-5848-6655-8209-8F09A3949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02FA23-3082-E0DC-85E5-F76683AEA2B8}"/>
              </a:ext>
            </a:extLst>
          </p:cNvPr>
          <p:cNvSpPr>
            <a:spLocks noGrp="1"/>
          </p:cNvSpPr>
          <p:nvPr>
            <p:ph type="sldNum" sz="quarter" idx="12"/>
          </p:nvPr>
        </p:nvSpPr>
        <p:spPr/>
        <p:txBody>
          <a:bodyPr/>
          <a:lstStyle/>
          <a:p>
            <a:fld id="{99C2C495-414F-4666-BB1D-67DE2C2C5A82}" type="slidenum">
              <a:rPr lang="en-IN" smtClean="0"/>
              <a:t>‹#›</a:t>
            </a:fld>
            <a:endParaRPr lang="en-IN"/>
          </a:p>
        </p:txBody>
      </p:sp>
    </p:spTree>
    <p:extLst>
      <p:ext uri="{BB962C8B-B14F-4D97-AF65-F5344CB8AC3E}">
        <p14:creationId xmlns:p14="http://schemas.microsoft.com/office/powerpoint/2010/main" val="1646783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FD69B-9056-D22F-C309-08DB143376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4D06B6-1318-682B-46B9-3269D28612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60215C-7904-A0F9-B36A-9E38D0AB2B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FB5A0A-D21D-4D4E-DE60-8BD85B65A9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85C980-737F-9E16-B110-DE5114F2F4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439184-268D-9D5C-B3E5-074F3173FDE5}"/>
              </a:ext>
            </a:extLst>
          </p:cNvPr>
          <p:cNvSpPr>
            <a:spLocks noGrp="1"/>
          </p:cNvSpPr>
          <p:nvPr>
            <p:ph type="dt" sz="half" idx="10"/>
          </p:nvPr>
        </p:nvSpPr>
        <p:spPr/>
        <p:txBody>
          <a:bodyPr/>
          <a:lstStyle/>
          <a:p>
            <a:fld id="{6C45777B-A376-4A95-AD17-4DA2DDE169E2}" type="datetimeFigureOut">
              <a:rPr lang="en-IN" smtClean="0"/>
              <a:t>04-04-2024</a:t>
            </a:fld>
            <a:endParaRPr lang="en-IN"/>
          </a:p>
        </p:txBody>
      </p:sp>
      <p:sp>
        <p:nvSpPr>
          <p:cNvPr id="8" name="Footer Placeholder 7">
            <a:extLst>
              <a:ext uri="{FF2B5EF4-FFF2-40B4-BE49-F238E27FC236}">
                <a16:creationId xmlns:a16="http://schemas.microsoft.com/office/drawing/2014/main" id="{21FEF879-54BE-1DE1-8322-69959E9A51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2652CA-7BA3-79AB-14AB-549C0E5F5A0E}"/>
              </a:ext>
            </a:extLst>
          </p:cNvPr>
          <p:cNvSpPr>
            <a:spLocks noGrp="1"/>
          </p:cNvSpPr>
          <p:nvPr>
            <p:ph type="sldNum" sz="quarter" idx="12"/>
          </p:nvPr>
        </p:nvSpPr>
        <p:spPr/>
        <p:txBody>
          <a:bodyPr/>
          <a:lstStyle/>
          <a:p>
            <a:fld id="{99C2C495-414F-4666-BB1D-67DE2C2C5A82}" type="slidenum">
              <a:rPr lang="en-IN" smtClean="0"/>
              <a:t>‹#›</a:t>
            </a:fld>
            <a:endParaRPr lang="en-IN"/>
          </a:p>
        </p:txBody>
      </p:sp>
    </p:spTree>
    <p:extLst>
      <p:ext uri="{BB962C8B-B14F-4D97-AF65-F5344CB8AC3E}">
        <p14:creationId xmlns:p14="http://schemas.microsoft.com/office/powerpoint/2010/main" val="326025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1AD5-FFFC-379E-7800-856DEA3035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D6584D-9C5C-E73E-A475-12BB0D18F0A8}"/>
              </a:ext>
            </a:extLst>
          </p:cNvPr>
          <p:cNvSpPr>
            <a:spLocks noGrp="1"/>
          </p:cNvSpPr>
          <p:nvPr>
            <p:ph type="dt" sz="half" idx="10"/>
          </p:nvPr>
        </p:nvSpPr>
        <p:spPr/>
        <p:txBody>
          <a:bodyPr/>
          <a:lstStyle/>
          <a:p>
            <a:fld id="{6C45777B-A376-4A95-AD17-4DA2DDE169E2}" type="datetimeFigureOut">
              <a:rPr lang="en-IN" smtClean="0"/>
              <a:t>04-04-2024</a:t>
            </a:fld>
            <a:endParaRPr lang="en-IN"/>
          </a:p>
        </p:txBody>
      </p:sp>
      <p:sp>
        <p:nvSpPr>
          <p:cNvPr id="4" name="Footer Placeholder 3">
            <a:extLst>
              <a:ext uri="{FF2B5EF4-FFF2-40B4-BE49-F238E27FC236}">
                <a16:creationId xmlns:a16="http://schemas.microsoft.com/office/drawing/2014/main" id="{E2F411C5-D688-4E74-74FF-61200FD849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322601-CD10-12AF-5A45-BF609F7100F1}"/>
              </a:ext>
            </a:extLst>
          </p:cNvPr>
          <p:cNvSpPr>
            <a:spLocks noGrp="1"/>
          </p:cNvSpPr>
          <p:nvPr>
            <p:ph type="sldNum" sz="quarter" idx="12"/>
          </p:nvPr>
        </p:nvSpPr>
        <p:spPr/>
        <p:txBody>
          <a:bodyPr/>
          <a:lstStyle/>
          <a:p>
            <a:fld id="{99C2C495-414F-4666-BB1D-67DE2C2C5A82}" type="slidenum">
              <a:rPr lang="en-IN" smtClean="0"/>
              <a:t>‹#›</a:t>
            </a:fld>
            <a:endParaRPr lang="en-IN"/>
          </a:p>
        </p:txBody>
      </p:sp>
    </p:spTree>
    <p:extLst>
      <p:ext uri="{BB962C8B-B14F-4D97-AF65-F5344CB8AC3E}">
        <p14:creationId xmlns:p14="http://schemas.microsoft.com/office/powerpoint/2010/main" val="350771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10170D-0902-3AFB-9F0D-899E2859B2EC}"/>
              </a:ext>
            </a:extLst>
          </p:cNvPr>
          <p:cNvSpPr>
            <a:spLocks noGrp="1"/>
          </p:cNvSpPr>
          <p:nvPr>
            <p:ph type="dt" sz="half" idx="10"/>
          </p:nvPr>
        </p:nvSpPr>
        <p:spPr/>
        <p:txBody>
          <a:bodyPr/>
          <a:lstStyle/>
          <a:p>
            <a:fld id="{6C45777B-A376-4A95-AD17-4DA2DDE169E2}" type="datetimeFigureOut">
              <a:rPr lang="en-IN" smtClean="0"/>
              <a:t>04-04-2024</a:t>
            </a:fld>
            <a:endParaRPr lang="en-IN"/>
          </a:p>
        </p:txBody>
      </p:sp>
      <p:sp>
        <p:nvSpPr>
          <p:cNvPr id="3" name="Footer Placeholder 2">
            <a:extLst>
              <a:ext uri="{FF2B5EF4-FFF2-40B4-BE49-F238E27FC236}">
                <a16:creationId xmlns:a16="http://schemas.microsoft.com/office/drawing/2014/main" id="{28B6FA93-B9C5-D17F-7E6B-D4CFFB6130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92DD08-CBF1-C7F7-4A1B-03BE90D49718}"/>
              </a:ext>
            </a:extLst>
          </p:cNvPr>
          <p:cNvSpPr>
            <a:spLocks noGrp="1"/>
          </p:cNvSpPr>
          <p:nvPr>
            <p:ph type="sldNum" sz="quarter" idx="12"/>
          </p:nvPr>
        </p:nvSpPr>
        <p:spPr/>
        <p:txBody>
          <a:bodyPr/>
          <a:lstStyle/>
          <a:p>
            <a:fld id="{99C2C495-414F-4666-BB1D-67DE2C2C5A82}" type="slidenum">
              <a:rPr lang="en-IN" smtClean="0"/>
              <a:t>‹#›</a:t>
            </a:fld>
            <a:endParaRPr lang="en-IN"/>
          </a:p>
        </p:txBody>
      </p:sp>
    </p:spTree>
    <p:extLst>
      <p:ext uri="{BB962C8B-B14F-4D97-AF65-F5344CB8AC3E}">
        <p14:creationId xmlns:p14="http://schemas.microsoft.com/office/powerpoint/2010/main" val="2141293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467C-0F96-807C-94B1-483D39083A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5EB457-E9ED-52F1-12D5-99FCCBB99F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C3B36F-3B23-170F-074E-793BEA9AA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5282E-7611-6DB8-859F-37B31D88BD07}"/>
              </a:ext>
            </a:extLst>
          </p:cNvPr>
          <p:cNvSpPr>
            <a:spLocks noGrp="1"/>
          </p:cNvSpPr>
          <p:nvPr>
            <p:ph type="dt" sz="half" idx="10"/>
          </p:nvPr>
        </p:nvSpPr>
        <p:spPr/>
        <p:txBody>
          <a:bodyPr/>
          <a:lstStyle/>
          <a:p>
            <a:fld id="{6C45777B-A376-4A95-AD17-4DA2DDE169E2}" type="datetimeFigureOut">
              <a:rPr lang="en-IN" smtClean="0"/>
              <a:t>04-04-2024</a:t>
            </a:fld>
            <a:endParaRPr lang="en-IN"/>
          </a:p>
        </p:txBody>
      </p:sp>
      <p:sp>
        <p:nvSpPr>
          <p:cNvPr id="6" name="Footer Placeholder 5">
            <a:extLst>
              <a:ext uri="{FF2B5EF4-FFF2-40B4-BE49-F238E27FC236}">
                <a16:creationId xmlns:a16="http://schemas.microsoft.com/office/drawing/2014/main" id="{E9B627EB-19D1-4A2E-03D0-419B872A01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0E5F1E-7D50-5538-324D-B3CC7FC2D8E6}"/>
              </a:ext>
            </a:extLst>
          </p:cNvPr>
          <p:cNvSpPr>
            <a:spLocks noGrp="1"/>
          </p:cNvSpPr>
          <p:nvPr>
            <p:ph type="sldNum" sz="quarter" idx="12"/>
          </p:nvPr>
        </p:nvSpPr>
        <p:spPr/>
        <p:txBody>
          <a:bodyPr/>
          <a:lstStyle/>
          <a:p>
            <a:fld id="{99C2C495-414F-4666-BB1D-67DE2C2C5A82}" type="slidenum">
              <a:rPr lang="en-IN" smtClean="0"/>
              <a:t>‹#›</a:t>
            </a:fld>
            <a:endParaRPr lang="en-IN"/>
          </a:p>
        </p:txBody>
      </p:sp>
    </p:spTree>
    <p:extLst>
      <p:ext uri="{BB962C8B-B14F-4D97-AF65-F5344CB8AC3E}">
        <p14:creationId xmlns:p14="http://schemas.microsoft.com/office/powerpoint/2010/main" val="3021015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B71AE-5BBE-3C11-8C9E-3FA6F4168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B63AE3-F353-AAFE-4CD6-75C03F229E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FA1E16-FF36-6823-B058-16AFA4353A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54122-136C-4D67-3B5E-889EB0EBC977}"/>
              </a:ext>
            </a:extLst>
          </p:cNvPr>
          <p:cNvSpPr>
            <a:spLocks noGrp="1"/>
          </p:cNvSpPr>
          <p:nvPr>
            <p:ph type="dt" sz="half" idx="10"/>
          </p:nvPr>
        </p:nvSpPr>
        <p:spPr/>
        <p:txBody>
          <a:bodyPr/>
          <a:lstStyle/>
          <a:p>
            <a:fld id="{6C45777B-A376-4A95-AD17-4DA2DDE169E2}" type="datetimeFigureOut">
              <a:rPr lang="en-IN" smtClean="0"/>
              <a:t>04-04-2024</a:t>
            </a:fld>
            <a:endParaRPr lang="en-IN"/>
          </a:p>
        </p:txBody>
      </p:sp>
      <p:sp>
        <p:nvSpPr>
          <p:cNvPr id="6" name="Footer Placeholder 5">
            <a:extLst>
              <a:ext uri="{FF2B5EF4-FFF2-40B4-BE49-F238E27FC236}">
                <a16:creationId xmlns:a16="http://schemas.microsoft.com/office/drawing/2014/main" id="{7E23C059-8881-C088-3E40-08808445BA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1A35A4-05B4-EF0B-2F07-4DE5C48F62F9}"/>
              </a:ext>
            </a:extLst>
          </p:cNvPr>
          <p:cNvSpPr>
            <a:spLocks noGrp="1"/>
          </p:cNvSpPr>
          <p:nvPr>
            <p:ph type="sldNum" sz="quarter" idx="12"/>
          </p:nvPr>
        </p:nvSpPr>
        <p:spPr/>
        <p:txBody>
          <a:bodyPr/>
          <a:lstStyle/>
          <a:p>
            <a:fld id="{99C2C495-414F-4666-BB1D-67DE2C2C5A82}" type="slidenum">
              <a:rPr lang="en-IN" smtClean="0"/>
              <a:t>‹#›</a:t>
            </a:fld>
            <a:endParaRPr lang="en-IN"/>
          </a:p>
        </p:txBody>
      </p:sp>
    </p:spTree>
    <p:extLst>
      <p:ext uri="{BB962C8B-B14F-4D97-AF65-F5344CB8AC3E}">
        <p14:creationId xmlns:p14="http://schemas.microsoft.com/office/powerpoint/2010/main" val="2850364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09038-0DE1-3A28-9EA6-EF3FD66C54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B086A3-F254-B75E-6958-E10368B394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05D4CB-F773-EDE9-6159-E7D060EE9C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5777B-A376-4A95-AD17-4DA2DDE169E2}" type="datetimeFigureOut">
              <a:rPr lang="en-IN" smtClean="0"/>
              <a:t>04-04-2024</a:t>
            </a:fld>
            <a:endParaRPr lang="en-IN"/>
          </a:p>
        </p:txBody>
      </p:sp>
      <p:sp>
        <p:nvSpPr>
          <p:cNvPr id="5" name="Footer Placeholder 4">
            <a:extLst>
              <a:ext uri="{FF2B5EF4-FFF2-40B4-BE49-F238E27FC236}">
                <a16:creationId xmlns:a16="http://schemas.microsoft.com/office/drawing/2014/main" id="{F7AB276A-C726-B800-3455-0F097B20AF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BC2A5D-5C46-3B17-13B0-277D37E971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C2C495-414F-4666-BB1D-67DE2C2C5A82}" type="slidenum">
              <a:rPr lang="en-IN" smtClean="0"/>
              <a:t>‹#›</a:t>
            </a:fld>
            <a:endParaRPr lang="en-IN"/>
          </a:p>
        </p:txBody>
      </p:sp>
    </p:spTree>
    <p:extLst>
      <p:ext uri="{BB962C8B-B14F-4D97-AF65-F5344CB8AC3E}">
        <p14:creationId xmlns:p14="http://schemas.microsoft.com/office/powerpoint/2010/main" val="4013503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5E9A-77AE-FEC7-17DB-20C9AF97DF79}"/>
              </a:ext>
            </a:extLst>
          </p:cNvPr>
          <p:cNvSpPr>
            <a:spLocks noGrp="1"/>
          </p:cNvSpPr>
          <p:nvPr>
            <p:ph type="ctrTitle"/>
          </p:nvPr>
        </p:nvSpPr>
        <p:spPr/>
        <p:txBody>
          <a:bodyPr/>
          <a:lstStyle/>
          <a:p>
            <a:br>
              <a:rPr lang="en-IN" sz="1800" b="0" i="0" u="none" strike="noStrike" baseline="0" dirty="0">
                <a:solidFill>
                  <a:srgbClr val="000000"/>
                </a:solidFill>
                <a:latin typeface="Roboto" panose="02000000000000000000" pitchFamily="2" charset="0"/>
              </a:rPr>
            </a:br>
            <a:r>
              <a:rPr lang="en-US" sz="1800" b="0" i="0" u="none" strike="noStrike" baseline="0" dirty="0">
                <a:solidFill>
                  <a:srgbClr val="000000"/>
                </a:solidFill>
                <a:latin typeface="Roboto" panose="02000000000000000000" pitchFamily="2" charset="0"/>
              </a:rPr>
              <a:t> </a:t>
            </a:r>
            <a:r>
              <a:rPr lang="en-US" sz="3600" b="1" i="0" u="none" strike="noStrike" baseline="0" dirty="0">
                <a:latin typeface="Times New Roman" panose="02020603050405020304" pitchFamily="18" charset="0"/>
                <a:cs typeface="Times New Roman" panose="02020603050405020304" pitchFamily="18" charset="0"/>
              </a:rPr>
              <a:t>Project: SQL Data Analysis and Visualization with Power BI for FDA </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F2F7BEB-B5EA-854F-A318-E696D6892C61}"/>
              </a:ext>
            </a:extLst>
          </p:cNvPr>
          <p:cNvSpPr>
            <a:spLocks noGrp="1"/>
          </p:cNvSpPr>
          <p:nvPr>
            <p:ph type="subTitle" idx="1"/>
          </p:nvPr>
        </p:nvSpPr>
        <p:spPr/>
        <p:txBody>
          <a:bodyPr/>
          <a:lstStyle/>
          <a:p>
            <a:r>
              <a:rPr lang="en-IN" dirty="0"/>
              <a:t>Soumyaneel Mandal</a:t>
            </a:r>
          </a:p>
          <a:p>
            <a:r>
              <a:rPr lang="en-IN" dirty="0"/>
              <a:t>ABADS Batch 8A</a:t>
            </a:r>
          </a:p>
          <a:p>
            <a:r>
              <a:rPr lang="en-IN" b="1" i="1" dirty="0" err="1"/>
              <a:t>iVision</a:t>
            </a:r>
            <a:endParaRPr lang="en-IN" b="1" i="1" dirty="0"/>
          </a:p>
        </p:txBody>
      </p:sp>
    </p:spTree>
    <p:extLst>
      <p:ext uri="{BB962C8B-B14F-4D97-AF65-F5344CB8AC3E}">
        <p14:creationId xmlns:p14="http://schemas.microsoft.com/office/powerpoint/2010/main" val="485200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3CF4173-6F7D-212E-8BDE-5A1A0E7870A9}"/>
              </a:ext>
            </a:extLst>
          </p:cNvPr>
          <p:cNvGraphicFramePr>
            <a:graphicFrameLocks noGrp="1"/>
          </p:cNvGraphicFramePr>
          <p:nvPr>
            <p:ph idx="1"/>
            <p:extLst>
              <p:ext uri="{D42A27DB-BD31-4B8C-83A1-F6EECF244321}">
                <p14:modId xmlns:p14="http://schemas.microsoft.com/office/powerpoint/2010/main" val="1633935430"/>
              </p:ext>
            </p:extLst>
          </p:nvPr>
        </p:nvGraphicFramePr>
        <p:xfrm>
          <a:off x="838201" y="447675"/>
          <a:ext cx="5805790" cy="48928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64EF3253-2810-81C8-D471-CB984B207642}"/>
              </a:ext>
            </a:extLst>
          </p:cNvPr>
          <p:cNvGraphicFramePr>
            <a:graphicFrameLocks/>
          </p:cNvGraphicFramePr>
          <p:nvPr>
            <p:extLst>
              <p:ext uri="{D42A27DB-BD31-4B8C-83A1-F6EECF244321}">
                <p14:modId xmlns:p14="http://schemas.microsoft.com/office/powerpoint/2010/main" val="415393270"/>
              </p:ext>
            </p:extLst>
          </p:nvPr>
        </p:nvGraphicFramePr>
        <p:xfrm>
          <a:off x="6643990" y="447675"/>
          <a:ext cx="5291848" cy="489280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60396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1F10F-33B3-92DE-659D-23D80F8A379C}"/>
              </a:ext>
            </a:extLst>
          </p:cNvPr>
          <p:cNvSpPr>
            <a:spLocks noGrp="1"/>
          </p:cNvSpPr>
          <p:nvPr>
            <p:ph type="title"/>
          </p:nvPr>
        </p:nvSpPr>
        <p:spPr/>
        <p:txBody>
          <a:bodyPr/>
          <a:lstStyle/>
          <a:p>
            <a:r>
              <a:rPr lang="en-IN" b="1" dirty="0"/>
              <a:t>Part 2 – Power BI Visualisations</a:t>
            </a:r>
          </a:p>
        </p:txBody>
      </p:sp>
      <p:sp>
        <p:nvSpPr>
          <p:cNvPr id="3" name="Content Placeholder 2">
            <a:extLst>
              <a:ext uri="{FF2B5EF4-FFF2-40B4-BE49-F238E27FC236}">
                <a16:creationId xmlns:a16="http://schemas.microsoft.com/office/drawing/2014/main" id="{A2C13479-CF92-534B-8180-655B549A9AFA}"/>
              </a:ext>
            </a:extLst>
          </p:cNvPr>
          <p:cNvSpPr>
            <a:spLocks noGrp="1"/>
          </p:cNvSpPr>
          <p:nvPr>
            <p:ph idx="1"/>
          </p:nvPr>
        </p:nvSpPr>
        <p:spPr/>
        <p:txBody>
          <a:bodyPr>
            <a:normAutofit fontScale="62500" lnSpcReduction="20000"/>
          </a:bodyPr>
          <a:lstStyle/>
          <a:p>
            <a:pPr algn="just"/>
            <a:r>
              <a:rPr lang="en-US" dirty="0"/>
              <a:t>Visualizing the yearly approval trends of drugs. Highlight any significant patterns and/or fluctuations, if any.</a:t>
            </a:r>
          </a:p>
          <a:p>
            <a:pPr algn="just"/>
            <a:endParaRPr lang="en-US" dirty="0"/>
          </a:p>
          <a:p>
            <a:pPr algn="just"/>
            <a:r>
              <a:rPr lang="en-US" dirty="0"/>
              <a:t>Exploring approval trends over the years based on different sponsors. Uncover patterns and changes in approval rates among sponsors. </a:t>
            </a:r>
          </a:p>
          <a:p>
            <a:pPr algn="just"/>
            <a:endParaRPr lang="en-US" dirty="0"/>
          </a:p>
          <a:p>
            <a:pPr algn="just"/>
            <a:r>
              <a:rPr lang="en-US" dirty="0"/>
              <a:t>Visualizing the segmentation of products based on Marketing Status. </a:t>
            </a:r>
          </a:p>
          <a:p>
            <a:pPr algn="just"/>
            <a:endParaRPr lang="en-US" dirty="0"/>
          </a:p>
          <a:p>
            <a:pPr algn="just"/>
            <a:r>
              <a:rPr lang="en-US" dirty="0"/>
              <a:t>Showing the total number of applications for each Marketing Status. Enable users to filter by years and Marketing Status for detailed analysis</a:t>
            </a:r>
          </a:p>
          <a:p>
            <a:pPr algn="just"/>
            <a:endParaRPr lang="en-US" dirty="0"/>
          </a:p>
          <a:p>
            <a:pPr algn="just"/>
            <a:r>
              <a:rPr lang="en-US" dirty="0"/>
              <a:t>Analyzing the grouping of drugs by dosage form. Visualize the distribution of approvals across different forms. Identify the most successful dosage form.</a:t>
            </a:r>
          </a:p>
          <a:p>
            <a:pPr algn="just"/>
            <a:endParaRPr lang="en-US" dirty="0"/>
          </a:p>
          <a:p>
            <a:pPr algn="just"/>
            <a:r>
              <a:rPr lang="en-US" dirty="0"/>
              <a:t>Visualizing drug approvals based on therapeutic classes. Identify classes with the highest number of approvals. </a:t>
            </a:r>
            <a:endParaRPr lang="en-IN" dirty="0"/>
          </a:p>
          <a:p>
            <a:endParaRPr lang="en-IN" dirty="0"/>
          </a:p>
        </p:txBody>
      </p:sp>
    </p:spTree>
    <p:extLst>
      <p:ext uri="{BB962C8B-B14F-4D97-AF65-F5344CB8AC3E}">
        <p14:creationId xmlns:p14="http://schemas.microsoft.com/office/powerpoint/2010/main" val="3755517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CEE7D51A-6EC9-C6A1-971D-2793A9883EE9}"/>
              </a:ext>
            </a:extLst>
          </p:cNvPr>
          <p:cNvPicPr>
            <a:picLocks noGrp="1" noChangeAspect="1"/>
          </p:cNvPicPr>
          <p:nvPr>
            <p:ph idx="1"/>
          </p:nvPr>
        </p:nvPicPr>
        <p:blipFill>
          <a:blip r:embed="rId2"/>
          <a:stretch>
            <a:fillRect/>
          </a:stretch>
        </p:blipFill>
        <p:spPr>
          <a:xfrm>
            <a:off x="795867" y="541867"/>
            <a:ext cx="10498666" cy="5698066"/>
          </a:xfrm>
        </p:spPr>
      </p:pic>
    </p:spTree>
    <p:extLst>
      <p:ext uri="{BB962C8B-B14F-4D97-AF65-F5344CB8AC3E}">
        <p14:creationId xmlns:p14="http://schemas.microsoft.com/office/powerpoint/2010/main" val="3911390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834EB46-8C0A-BFC9-29B9-09333D3EF7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6580" y="476656"/>
            <a:ext cx="11040892" cy="5924144"/>
          </a:xfrm>
        </p:spPr>
      </p:pic>
    </p:spTree>
    <p:extLst>
      <p:ext uri="{BB962C8B-B14F-4D97-AF65-F5344CB8AC3E}">
        <p14:creationId xmlns:p14="http://schemas.microsoft.com/office/powerpoint/2010/main" val="226786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5EDEDC5-C6E8-F46B-3EAF-D0294BAD5B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570" y="671208"/>
            <a:ext cx="10992255" cy="5836595"/>
          </a:xfrm>
        </p:spPr>
      </p:pic>
    </p:spTree>
    <p:extLst>
      <p:ext uri="{BB962C8B-B14F-4D97-AF65-F5344CB8AC3E}">
        <p14:creationId xmlns:p14="http://schemas.microsoft.com/office/powerpoint/2010/main" val="1033572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C7A4-CB92-052C-8A11-03E28E3DBD4F}"/>
              </a:ext>
            </a:extLst>
          </p:cNvPr>
          <p:cNvSpPr>
            <a:spLocks noGrp="1"/>
          </p:cNvSpPr>
          <p:nvPr>
            <p:ph type="title"/>
          </p:nvPr>
        </p:nvSpPr>
        <p:spPr>
          <a:xfrm>
            <a:off x="838200" y="365125"/>
            <a:ext cx="10515600" cy="4391701"/>
          </a:xfrm>
        </p:spPr>
        <p:txBody>
          <a:bodyPr>
            <a:normAutofit fontScale="90000"/>
          </a:bodyPr>
          <a:lstStyle/>
          <a:p>
            <a:r>
              <a:rPr lang="en-IN" dirty="0"/>
              <a:t>                           </a:t>
            </a:r>
            <a:br>
              <a:rPr lang="en-IN" dirty="0"/>
            </a:br>
            <a:br>
              <a:rPr lang="en-IN" dirty="0"/>
            </a:br>
            <a:br>
              <a:rPr lang="en-IN" dirty="0"/>
            </a:br>
            <a:r>
              <a:rPr lang="en-IN" dirty="0"/>
              <a:t>                                </a:t>
            </a:r>
            <a:r>
              <a:rPr lang="en-IN" b="1" dirty="0"/>
              <a:t>THANK YOU</a:t>
            </a:r>
            <a:br>
              <a:rPr lang="en-IN" b="1" dirty="0"/>
            </a:br>
            <a:r>
              <a:rPr lang="en-IN" b="1" dirty="0"/>
              <a:t>                                   </a:t>
            </a:r>
            <a:br>
              <a:rPr lang="en-IN" b="1" dirty="0"/>
            </a:br>
            <a:br>
              <a:rPr lang="en-IN" b="1" dirty="0"/>
            </a:br>
            <a:r>
              <a:rPr lang="en-IN" b="1" dirty="0"/>
              <a:t>                                   THE END</a:t>
            </a:r>
            <a:br>
              <a:rPr lang="en-IN" dirty="0"/>
            </a:br>
            <a:br>
              <a:rPr lang="en-IN" dirty="0"/>
            </a:br>
            <a:endParaRPr lang="en-IN" dirty="0"/>
          </a:p>
        </p:txBody>
      </p:sp>
    </p:spTree>
    <p:extLst>
      <p:ext uri="{BB962C8B-B14F-4D97-AF65-F5344CB8AC3E}">
        <p14:creationId xmlns:p14="http://schemas.microsoft.com/office/powerpoint/2010/main" val="383672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F94-D49E-ED1F-9739-DB6650E01360}"/>
              </a:ext>
            </a:extLst>
          </p:cNvPr>
          <p:cNvSpPr>
            <a:spLocks noGrp="1"/>
          </p:cNvSpPr>
          <p:nvPr>
            <p:ph type="title"/>
          </p:nvPr>
        </p:nvSpPr>
        <p:spPr/>
        <p:txBody>
          <a:bodyPr/>
          <a:lstStyle/>
          <a:p>
            <a:r>
              <a:rPr lang="en-IN" dirty="0"/>
              <a:t>THE STATEMENT</a:t>
            </a:r>
          </a:p>
        </p:txBody>
      </p:sp>
      <p:sp>
        <p:nvSpPr>
          <p:cNvPr id="3" name="Content Placeholder 2">
            <a:extLst>
              <a:ext uri="{FF2B5EF4-FFF2-40B4-BE49-F238E27FC236}">
                <a16:creationId xmlns:a16="http://schemas.microsoft.com/office/drawing/2014/main" id="{237AC0C6-6627-05B8-05F8-0985AC290D7C}"/>
              </a:ext>
            </a:extLst>
          </p:cNvPr>
          <p:cNvSpPr>
            <a:spLocks noGrp="1"/>
          </p:cNvSpPr>
          <p:nvPr>
            <p:ph idx="1"/>
          </p:nvPr>
        </p:nvSpPr>
        <p:spPr/>
        <p:txBody>
          <a:bodyPr/>
          <a:lstStyle/>
          <a:p>
            <a:pPr algn="l"/>
            <a:endParaRPr lang="en-IN" sz="1800" b="0" i="0" u="none" strike="noStrike" baseline="0" dirty="0">
              <a:solidFill>
                <a:srgbClr val="000000"/>
              </a:solidFill>
              <a:latin typeface="Roboto" panose="02000000000000000000" pitchFamily="2" charset="0"/>
            </a:endParaRPr>
          </a:p>
          <a:p>
            <a:r>
              <a:rPr lang="en-US" sz="1800" b="0" i="0" u="none" strike="noStrike" baseline="0" dirty="0">
                <a:solidFill>
                  <a:srgbClr val="000000"/>
                </a:solidFill>
                <a:latin typeface="Roboto" panose="02000000000000000000" pitchFamily="2" charset="0"/>
              </a:rPr>
              <a:t> </a:t>
            </a:r>
            <a:r>
              <a:rPr lang="en-US" sz="1800" b="0" i="0" u="none" strike="noStrike" baseline="0" dirty="0">
                <a:solidFill>
                  <a:srgbClr val="000000"/>
                </a:solidFill>
                <a:latin typeface="Arial Rounded MT Bold" panose="020F0704030504030204" pitchFamily="34" charset="0"/>
              </a:rPr>
              <a:t>The </a:t>
            </a:r>
            <a:r>
              <a:rPr lang="en-US" sz="1800" b="1" i="1" u="none" strike="noStrike" baseline="0" dirty="0">
                <a:solidFill>
                  <a:srgbClr val="000000"/>
                </a:solidFill>
                <a:latin typeface="Arial Rounded MT Bold" panose="020F0704030504030204" pitchFamily="34" charset="0"/>
              </a:rPr>
              <a:t>U.S. Food and Drug Administration (FDA) </a:t>
            </a:r>
            <a:r>
              <a:rPr lang="en-US" sz="1800" b="0" i="0" u="none" strike="noStrike" baseline="0" dirty="0">
                <a:solidFill>
                  <a:srgbClr val="000000"/>
                </a:solidFill>
                <a:latin typeface="Arial Rounded MT Bold" panose="020F0704030504030204" pitchFamily="34" charset="0"/>
              </a:rPr>
              <a:t>is a federal agency responsible for safeguarding public health in the United States. It oversees various areas, including food safety, pharmaceuticals, medical devices, cosmetics, tobacco, and veterinary products.</a:t>
            </a:r>
          </a:p>
          <a:p>
            <a:r>
              <a:rPr lang="en-US" sz="1800" b="0" i="0" u="none" strike="noStrike" baseline="0" dirty="0">
                <a:solidFill>
                  <a:srgbClr val="000000"/>
                </a:solidFill>
                <a:latin typeface="Arial Rounded MT Bold" panose="020F0704030504030204" pitchFamily="34" charset="0"/>
              </a:rPr>
              <a:t> The </a:t>
            </a:r>
            <a:r>
              <a:rPr lang="en-US" sz="1800" b="1" i="1" u="none" strike="noStrike" baseline="0" dirty="0">
                <a:solidFill>
                  <a:srgbClr val="000000"/>
                </a:solidFill>
                <a:latin typeface="Arial Rounded MT Bold" panose="020F0704030504030204" pitchFamily="34" charset="0"/>
              </a:rPr>
              <a:t>FDA </a:t>
            </a:r>
            <a:r>
              <a:rPr lang="en-US" sz="1800" b="0" i="0" u="none" strike="noStrike" baseline="0" dirty="0">
                <a:solidFill>
                  <a:srgbClr val="000000"/>
                </a:solidFill>
                <a:latin typeface="Arial Rounded MT Bold" panose="020F0704030504030204" pitchFamily="34" charset="0"/>
              </a:rPr>
              <a:t>evaluates the safety and efficacy of drugs, biological products, and medical devices, conducts inspections, and enforces regulations. It also regulates food production and distribution, conducts research, provides public health education, and monitors and responds to emerging health risks. </a:t>
            </a:r>
          </a:p>
          <a:p>
            <a:r>
              <a:rPr lang="en-US" sz="1800" b="0" i="0" u="none" strike="noStrike" baseline="0" dirty="0">
                <a:solidFill>
                  <a:srgbClr val="000000"/>
                </a:solidFill>
                <a:latin typeface="Arial Rounded MT Bold" panose="020F0704030504030204" pitchFamily="34" charset="0"/>
              </a:rPr>
              <a:t>The </a:t>
            </a:r>
            <a:r>
              <a:rPr lang="en-US" sz="1800" b="1" i="1" u="none" strike="noStrike" baseline="0" dirty="0">
                <a:solidFill>
                  <a:srgbClr val="000000"/>
                </a:solidFill>
                <a:latin typeface="Arial Rounded MT Bold" panose="020F0704030504030204" pitchFamily="34" charset="0"/>
              </a:rPr>
              <a:t>FDA's </a:t>
            </a:r>
            <a:r>
              <a:rPr lang="en-US" sz="1800" b="0" i="0" u="none" strike="noStrike" baseline="0" dirty="0">
                <a:solidFill>
                  <a:srgbClr val="000000"/>
                </a:solidFill>
                <a:latin typeface="Arial Rounded MT Bold" panose="020F0704030504030204" pitchFamily="34" charset="0"/>
              </a:rPr>
              <a:t>mission is to protect and promote public health by ensuring the safety and effectiveness of a wide range of products and substances. </a:t>
            </a:r>
          </a:p>
          <a:p>
            <a:r>
              <a:rPr lang="en-US" sz="1800" b="1" i="1" u="none" strike="noStrike" baseline="0" dirty="0" err="1">
                <a:solidFill>
                  <a:srgbClr val="000000"/>
                </a:solidFill>
                <a:latin typeface="Arial Rounded MT Bold" panose="020F0704030504030204" pitchFamily="34" charset="0"/>
              </a:rPr>
              <a:t>iVision</a:t>
            </a:r>
            <a:r>
              <a:rPr lang="en-US" sz="1800" b="1" i="1" u="none" strike="noStrike" baseline="0" dirty="0">
                <a:solidFill>
                  <a:srgbClr val="000000"/>
                </a:solidFill>
                <a:latin typeface="Arial Rounded MT Bold" panose="020F0704030504030204" pitchFamily="34" charset="0"/>
              </a:rPr>
              <a:t> </a:t>
            </a:r>
            <a:r>
              <a:rPr lang="en-US" sz="1800" b="0" i="0" u="none" strike="noStrike" baseline="0" dirty="0">
                <a:solidFill>
                  <a:srgbClr val="000000"/>
                </a:solidFill>
                <a:latin typeface="Arial Rounded MT Bold" panose="020F0704030504030204" pitchFamily="34" charset="0"/>
              </a:rPr>
              <a:t>is collaborating with </a:t>
            </a:r>
            <a:r>
              <a:rPr lang="en-US" sz="1800" b="1" i="1" u="none" strike="noStrike" baseline="0" dirty="0">
                <a:solidFill>
                  <a:srgbClr val="000000"/>
                </a:solidFill>
                <a:latin typeface="Arial Rounded MT Bold" panose="020F0704030504030204" pitchFamily="34" charset="0"/>
              </a:rPr>
              <a:t>FDA </a:t>
            </a:r>
            <a:r>
              <a:rPr lang="en-US" sz="1800" b="0" i="0" u="none" strike="noStrike" baseline="0" dirty="0">
                <a:solidFill>
                  <a:srgbClr val="000000"/>
                </a:solidFill>
                <a:latin typeface="Arial Rounded MT Bold" panose="020F0704030504030204" pitchFamily="34" charset="0"/>
              </a:rPr>
              <a:t>to perform Data analysis on </a:t>
            </a:r>
            <a:r>
              <a:rPr lang="en-US" sz="1800" b="1" i="1" u="none" strike="noStrike" baseline="0" dirty="0">
                <a:solidFill>
                  <a:srgbClr val="000000"/>
                </a:solidFill>
                <a:latin typeface="Arial Rounded MT Bold" panose="020F0704030504030204" pitchFamily="34" charset="0"/>
              </a:rPr>
              <a:t>FDA’s </a:t>
            </a:r>
            <a:r>
              <a:rPr lang="en-US" sz="1800" b="0" i="0" u="none" strike="noStrike" baseline="0" dirty="0">
                <a:solidFill>
                  <a:srgbClr val="000000"/>
                </a:solidFill>
                <a:latin typeface="Arial Rounded MT Bold" panose="020F0704030504030204" pitchFamily="34" charset="0"/>
              </a:rPr>
              <a:t>dataset. </a:t>
            </a:r>
            <a:r>
              <a:rPr lang="en-US" sz="1800" b="1" i="1" u="none" strike="noStrike" baseline="0" dirty="0">
                <a:solidFill>
                  <a:srgbClr val="000000"/>
                </a:solidFill>
                <a:latin typeface="Arial Rounded MT Bold" panose="020F0704030504030204" pitchFamily="34" charset="0"/>
              </a:rPr>
              <a:t>FDA </a:t>
            </a:r>
            <a:r>
              <a:rPr lang="en-US" sz="1800" b="0" i="0" u="none" strike="noStrike" baseline="0" dirty="0">
                <a:solidFill>
                  <a:srgbClr val="000000"/>
                </a:solidFill>
                <a:latin typeface="Arial Rounded MT Bold" panose="020F0704030504030204" pitchFamily="34" charset="0"/>
              </a:rPr>
              <a:t>has provided </a:t>
            </a:r>
            <a:r>
              <a:rPr lang="en-US" sz="1800" b="1" i="1" u="none" strike="noStrike" baseline="0" dirty="0" err="1">
                <a:solidFill>
                  <a:srgbClr val="000000"/>
                </a:solidFill>
                <a:latin typeface="Arial Rounded MT Bold" panose="020F0704030504030204" pitchFamily="34" charset="0"/>
              </a:rPr>
              <a:t>iVision</a:t>
            </a:r>
            <a:r>
              <a:rPr lang="en-US" sz="1800" b="1" i="1" u="none" strike="noStrike" baseline="0" dirty="0">
                <a:solidFill>
                  <a:srgbClr val="000000"/>
                </a:solidFill>
                <a:latin typeface="Arial Rounded MT Bold" panose="020F0704030504030204" pitchFamily="34" charset="0"/>
              </a:rPr>
              <a:t> </a:t>
            </a:r>
            <a:r>
              <a:rPr lang="en-US" sz="1800" b="0" i="0" u="none" strike="noStrike" baseline="0" dirty="0">
                <a:solidFill>
                  <a:srgbClr val="000000"/>
                </a:solidFill>
                <a:latin typeface="Arial Rounded MT Bold" panose="020F0704030504030204" pitchFamily="34" charset="0"/>
              </a:rPr>
              <a:t>with </a:t>
            </a:r>
            <a:r>
              <a:rPr lang="en-US" sz="1800" b="1" i="1" u="none" strike="noStrike" baseline="0" dirty="0">
                <a:solidFill>
                  <a:srgbClr val="000000"/>
                </a:solidFill>
                <a:latin typeface="Arial Rounded MT Bold" panose="020F0704030504030204" pitchFamily="34" charset="0"/>
              </a:rPr>
              <a:t>SQL script </a:t>
            </a:r>
            <a:r>
              <a:rPr lang="en-US" sz="1800" b="0" i="0" u="none" strike="noStrike" baseline="0" dirty="0">
                <a:solidFill>
                  <a:srgbClr val="000000"/>
                </a:solidFill>
                <a:latin typeface="Arial Rounded MT Bold" panose="020F0704030504030204" pitchFamily="34" charset="0"/>
              </a:rPr>
              <a:t>of their dataset. As an analyst at </a:t>
            </a:r>
            <a:r>
              <a:rPr lang="en-US" sz="1800" b="1" i="1" u="none" strike="noStrike" baseline="0" dirty="0" err="1">
                <a:solidFill>
                  <a:srgbClr val="000000"/>
                </a:solidFill>
                <a:latin typeface="Arial Rounded MT Bold" panose="020F0704030504030204" pitchFamily="34" charset="0"/>
              </a:rPr>
              <a:t>iVision</a:t>
            </a:r>
            <a:r>
              <a:rPr lang="en-US" sz="1800" b="1" i="1" u="none" strike="noStrike" baseline="0" dirty="0">
                <a:solidFill>
                  <a:srgbClr val="000000"/>
                </a:solidFill>
                <a:latin typeface="Arial Rounded MT Bold" panose="020F0704030504030204" pitchFamily="34" charset="0"/>
              </a:rPr>
              <a:t> </a:t>
            </a:r>
            <a:r>
              <a:rPr lang="en-US" sz="1800" b="0" i="0" u="none" strike="noStrike" baseline="0" dirty="0">
                <a:solidFill>
                  <a:srgbClr val="000000"/>
                </a:solidFill>
                <a:latin typeface="Arial Rounded MT Bold" panose="020F0704030504030204" pitchFamily="34" charset="0"/>
              </a:rPr>
              <a:t>your role is to create informative reports by conducting a thorough analysis of the data using powerful tools like MySQL and Power BI. </a:t>
            </a:r>
            <a:endParaRPr lang="en-IN" dirty="0">
              <a:latin typeface="Arial Rounded MT Bold" panose="020F0704030504030204" pitchFamily="34" charset="0"/>
            </a:endParaRPr>
          </a:p>
        </p:txBody>
      </p:sp>
    </p:spTree>
    <p:extLst>
      <p:ext uri="{BB962C8B-B14F-4D97-AF65-F5344CB8AC3E}">
        <p14:creationId xmlns:p14="http://schemas.microsoft.com/office/powerpoint/2010/main" val="2687031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6C90-79C6-2E55-4CC2-A312A4D51133}"/>
              </a:ext>
            </a:extLst>
          </p:cNvPr>
          <p:cNvSpPr>
            <a:spLocks noGrp="1"/>
          </p:cNvSpPr>
          <p:nvPr>
            <p:ph type="title"/>
          </p:nvPr>
        </p:nvSpPr>
        <p:spPr/>
        <p:txBody>
          <a:bodyPr/>
          <a:lstStyle/>
          <a:p>
            <a:r>
              <a:rPr lang="en-IN" dirty="0"/>
              <a:t>Part 1 –  SQL Queries</a:t>
            </a:r>
            <a:br>
              <a:rPr lang="en-IN" dirty="0"/>
            </a:br>
            <a:endParaRPr lang="en-IN" sz="3200" b="1" dirty="0">
              <a:latin typeface="Agency FB" panose="020B0503020202020204" pitchFamily="34" charset="0"/>
            </a:endParaRPr>
          </a:p>
        </p:txBody>
      </p:sp>
      <p:sp>
        <p:nvSpPr>
          <p:cNvPr id="3" name="Content Placeholder 2">
            <a:extLst>
              <a:ext uri="{FF2B5EF4-FFF2-40B4-BE49-F238E27FC236}">
                <a16:creationId xmlns:a16="http://schemas.microsoft.com/office/drawing/2014/main" id="{D3C14981-B579-C126-339D-F48A7D724BA1}"/>
              </a:ext>
            </a:extLst>
          </p:cNvPr>
          <p:cNvSpPr>
            <a:spLocks noGrp="1"/>
          </p:cNvSpPr>
          <p:nvPr>
            <p:ph idx="1"/>
          </p:nvPr>
        </p:nvSpPr>
        <p:spPr/>
        <p:txBody>
          <a:bodyPr>
            <a:normAutofit fontScale="92500" lnSpcReduction="20000"/>
          </a:bodyPr>
          <a:lstStyle/>
          <a:p>
            <a:pPr marL="0" indent="0">
              <a:buNone/>
            </a:pPr>
            <a:r>
              <a:rPr lang="en-IN" dirty="0"/>
              <a:t>                                 </a:t>
            </a:r>
            <a:r>
              <a:rPr lang="en-IN" sz="2800" b="1" u="sng" dirty="0">
                <a:latin typeface="Agency FB" panose="020B0503020202020204" pitchFamily="34" charset="0"/>
              </a:rPr>
              <a:t>Task 1 – Identifying approval trends</a:t>
            </a:r>
          </a:p>
          <a:p>
            <a:pPr marL="0" indent="0">
              <a:buNone/>
            </a:pPr>
            <a:endParaRPr lang="en-IN" sz="2800" b="1" u="sng" dirty="0">
              <a:latin typeface="Agency FB" panose="020B0503020202020204" pitchFamily="34" charset="0"/>
            </a:endParaRPr>
          </a:p>
          <a:p>
            <a:pPr algn="just"/>
            <a:r>
              <a:rPr lang="en-US" sz="2600" dirty="0"/>
              <a:t>Determining the number of drugs approved each year and provide insights into the yearly trends.</a:t>
            </a:r>
          </a:p>
          <a:p>
            <a:pPr algn="just"/>
            <a:endParaRPr lang="en-US" sz="2600" dirty="0"/>
          </a:p>
          <a:p>
            <a:pPr algn="just"/>
            <a:r>
              <a:rPr lang="en-US" sz="2600" dirty="0"/>
              <a:t>Identifying the top three years that got the highest and lowest approvals, in descending and ascending order, respectively. </a:t>
            </a:r>
          </a:p>
          <a:p>
            <a:pPr algn="just"/>
            <a:endParaRPr lang="en-US" sz="2600" dirty="0"/>
          </a:p>
          <a:p>
            <a:pPr algn="just"/>
            <a:r>
              <a:rPr lang="en-US" sz="2600" dirty="0"/>
              <a:t>Exploring approval trends over the years based on sponsors</a:t>
            </a:r>
          </a:p>
          <a:p>
            <a:pPr algn="just"/>
            <a:endParaRPr lang="en-US" sz="2600" dirty="0"/>
          </a:p>
          <a:p>
            <a:pPr algn="just"/>
            <a:r>
              <a:rPr lang="en-US" sz="2600" dirty="0"/>
              <a:t>Ranking sponsors based on the total number of approvals they received each year between 1939 and 1960. </a:t>
            </a:r>
            <a:endParaRPr lang="en-IN" sz="2600" dirty="0"/>
          </a:p>
          <a:p>
            <a:endParaRPr lang="en-IN" sz="2800" b="1" dirty="0">
              <a:latin typeface="Agency FB" panose="020B0503020202020204" pitchFamily="34" charset="0"/>
            </a:endParaRPr>
          </a:p>
          <a:p>
            <a:pPr marL="0" indent="0">
              <a:buNone/>
            </a:pPr>
            <a:endParaRPr lang="en-IN" dirty="0"/>
          </a:p>
        </p:txBody>
      </p:sp>
    </p:spTree>
    <p:extLst>
      <p:ext uri="{BB962C8B-B14F-4D97-AF65-F5344CB8AC3E}">
        <p14:creationId xmlns:p14="http://schemas.microsoft.com/office/powerpoint/2010/main" val="3453939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52EB6E9-DF39-AD18-AD98-4527A305F5AD}"/>
              </a:ext>
            </a:extLst>
          </p:cNvPr>
          <p:cNvGraphicFramePr>
            <a:graphicFrameLocks noGrp="1"/>
          </p:cNvGraphicFramePr>
          <p:nvPr>
            <p:ph idx="1"/>
            <p:extLst>
              <p:ext uri="{D42A27DB-BD31-4B8C-83A1-F6EECF244321}">
                <p14:modId xmlns:p14="http://schemas.microsoft.com/office/powerpoint/2010/main" val="657358611"/>
              </p:ext>
            </p:extLst>
          </p:nvPr>
        </p:nvGraphicFramePr>
        <p:xfrm>
          <a:off x="702735" y="626533"/>
          <a:ext cx="5257800" cy="25907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4425C67A-DB5D-FABF-293D-9B3C8310C548}"/>
              </a:ext>
            </a:extLst>
          </p:cNvPr>
          <p:cNvGraphicFramePr>
            <a:graphicFrameLocks noGrp="1"/>
          </p:cNvGraphicFramePr>
          <p:nvPr>
            <p:extLst>
              <p:ext uri="{D42A27DB-BD31-4B8C-83A1-F6EECF244321}">
                <p14:modId xmlns:p14="http://schemas.microsoft.com/office/powerpoint/2010/main" val="330223555"/>
              </p:ext>
            </p:extLst>
          </p:nvPr>
        </p:nvGraphicFramePr>
        <p:xfrm>
          <a:off x="6341533" y="626532"/>
          <a:ext cx="4512732" cy="2590796"/>
        </p:xfrm>
        <a:graphic>
          <a:graphicData uri="http://schemas.openxmlformats.org/drawingml/2006/table">
            <a:tbl>
              <a:tblPr>
                <a:tableStyleId>{5C22544A-7EE6-4342-B048-85BDC9FD1C3A}</a:tableStyleId>
              </a:tblPr>
              <a:tblGrid>
                <a:gridCol w="644676">
                  <a:extLst>
                    <a:ext uri="{9D8B030D-6E8A-4147-A177-3AD203B41FA5}">
                      <a16:colId xmlns:a16="http://schemas.microsoft.com/office/drawing/2014/main" val="1707301342"/>
                    </a:ext>
                  </a:extLst>
                </a:gridCol>
                <a:gridCol w="644676">
                  <a:extLst>
                    <a:ext uri="{9D8B030D-6E8A-4147-A177-3AD203B41FA5}">
                      <a16:colId xmlns:a16="http://schemas.microsoft.com/office/drawing/2014/main" val="2285914246"/>
                    </a:ext>
                  </a:extLst>
                </a:gridCol>
                <a:gridCol w="644676">
                  <a:extLst>
                    <a:ext uri="{9D8B030D-6E8A-4147-A177-3AD203B41FA5}">
                      <a16:colId xmlns:a16="http://schemas.microsoft.com/office/drawing/2014/main" val="1336620146"/>
                    </a:ext>
                  </a:extLst>
                </a:gridCol>
                <a:gridCol w="644676">
                  <a:extLst>
                    <a:ext uri="{9D8B030D-6E8A-4147-A177-3AD203B41FA5}">
                      <a16:colId xmlns:a16="http://schemas.microsoft.com/office/drawing/2014/main" val="1142235216"/>
                    </a:ext>
                  </a:extLst>
                </a:gridCol>
                <a:gridCol w="644676">
                  <a:extLst>
                    <a:ext uri="{9D8B030D-6E8A-4147-A177-3AD203B41FA5}">
                      <a16:colId xmlns:a16="http://schemas.microsoft.com/office/drawing/2014/main" val="2395426365"/>
                    </a:ext>
                  </a:extLst>
                </a:gridCol>
                <a:gridCol w="644676">
                  <a:extLst>
                    <a:ext uri="{9D8B030D-6E8A-4147-A177-3AD203B41FA5}">
                      <a16:colId xmlns:a16="http://schemas.microsoft.com/office/drawing/2014/main" val="3574071846"/>
                    </a:ext>
                  </a:extLst>
                </a:gridCol>
                <a:gridCol w="644676">
                  <a:extLst>
                    <a:ext uri="{9D8B030D-6E8A-4147-A177-3AD203B41FA5}">
                      <a16:colId xmlns:a16="http://schemas.microsoft.com/office/drawing/2014/main" val="3795264338"/>
                    </a:ext>
                  </a:extLst>
                </a:gridCol>
              </a:tblGrid>
              <a:tr h="31198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ctr" fontAlgn="b"/>
                      <a:r>
                        <a:rPr lang="en-IN" sz="1100" u="none" strike="noStrike" dirty="0">
                          <a:effectLst/>
                        </a:rPr>
                        <a:t>Best years</a:t>
                      </a:r>
                      <a:endParaRPr lang="en-IN" sz="11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ctr" fontAlgn="b"/>
                      <a:r>
                        <a:rPr lang="en-IN" sz="1100" u="none" strike="noStrike">
                          <a:effectLst/>
                        </a:rPr>
                        <a:t>Worst years</a:t>
                      </a:r>
                      <a:endParaRPr lang="en-IN"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3537641"/>
                  </a:ext>
                </a:extLst>
              </a:tr>
              <a:tr h="325545">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3890411"/>
                  </a:ext>
                </a:extLst>
              </a:tr>
              <a:tr h="325545">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Year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Approvals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Year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Approvals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4847679"/>
                  </a:ext>
                </a:extLst>
              </a:tr>
              <a:tr h="325545">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ctr"/>
                      <a:r>
                        <a:rPr lang="en-IN" sz="1100" u="none" strike="noStrike">
                          <a:effectLst/>
                        </a:rPr>
                        <a:t>2002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5661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ctr"/>
                      <a:r>
                        <a:rPr lang="en-IN" sz="1100" u="none" strike="noStrike">
                          <a:effectLst/>
                        </a:rPr>
                        <a:t>1945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0933440"/>
                  </a:ext>
                </a:extLst>
              </a:tr>
              <a:tr h="325545">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ctr"/>
                      <a:r>
                        <a:rPr lang="en-IN" sz="1100" u="none" strike="noStrike">
                          <a:effectLst/>
                        </a:rPr>
                        <a:t>2000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5204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ctr"/>
                      <a:r>
                        <a:rPr lang="en-IN" sz="1100" u="none" strike="noStrike">
                          <a:effectLst/>
                        </a:rPr>
                        <a:t>1943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2590548"/>
                  </a:ext>
                </a:extLst>
              </a:tr>
              <a:tr h="325545">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ctr"/>
                      <a:r>
                        <a:rPr lang="en-IN" sz="1100" u="none" strike="noStrike">
                          <a:effectLst/>
                        </a:rPr>
                        <a:t>2001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5098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ctr"/>
                      <a:r>
                        <a:rPr lang="en-IN" sz="1100" u="none" strike="noStrike">
                          <a:effectLst/>
                        </a:rPr>
                        <a:t>1944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9506278"/>
                  </a:ext>
                </a:extLst>
              </a:tr>
              <a:tr h="325545">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10962995"/>
                  </a:ext>
                </a:extLst>
              </a:tr>
              <a:tr h="325545">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53558805"/>
                  </a:ext>
                </a:extLst>
              </a:tr>
            </a:tbl>
          </a:graphicData>
        </a:graphic>
      </p:graphicFrame>
      <p:graphicFrame>
        <p:nvGraphicFramePr>
          <p:cNvPr id="8" name="Chart 7">
            <a:extLst>
              <a:ext uri="{FF2B5EF4-FFF2-40B4-BE49-F238E27FC236}">
                <a16:creationId xmlns:a16="http://schemas.microsoft.com/office/drawing/2014/main" id="{6014F21A-E958-E4CE-0BB7-935A996429D0}"/>
              </a:ext>
            </a:extLst>
          </p:cNvPr>
          <p:cNvGraphicFramePr>
            <a:graphicFrameLocks/>
          </p:cNvGraphicFramePr>
          <p:nvPr>
            <p:extLst>
              <p:ext uri="{D42A27DB-BD31-4B8C-83A1-F6EECF244321}">
                <p14:modId xmlns:p14="http://schemas.microsoft.com/office/powerpoint/2010/main" val="2046903426"/>
              </p:ext>
            </p:extLst>
          </p:nvPr>
        </p:nvGraphicFramePr>
        <p:xfrm>
          <a:off x="973666" y="3488267"/>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B03C99E9-1B60-5217-8465-0A558CD08BF2}"/>
              </a:ext>
            </a:extLst>
          </p:cNvPr>
          <p:cNvGraphicFramePr>
            <a:graphicFrameLocks/>
          </p:cNvGraphicFramePr>
          <p:nvPr>
            <p:extLst>
              <p:ext uri="{D42A27DB-BD31-4B8C-83A1-F6EECF244321}">
                <p14:modId xmlns:p14="http://schemas.microsoft.com/office/powerpoint/2010/main" val="1120248095"/>
              </p:ext>
            </p:extLst>
          </p:nvPr>
        </p:nvGraphicFramePr>
        <p:xfrm>
          <a:off x="7069667" y="3403596"/>
          <a:ext cx="4272280" cy="28475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66464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93AE7-5280-A646-CF07-DB9D789D74F0}"/>
              </a:ext>
            </a:extLst>
          </p:cNvPr>
          <p:cNvSpPr>
            <a:spLocks noGrp="1"/>
          </p:cNvSpPr>
          <p:nvPr>
            <p:ph type="title"/>
          </p:nvPr>
        </p:nvSpPr>
        <p:spPr/>
        <p:txBody>
          <a:bodyPr/>
          <a:lstStyle/>
          <a:p>
            <a:r>
              <a:rPr lang="en-IN" sz="4400" b="1" dirty="0"/>
              <a:t>Segmenting Analysis Based on Drug Marketing Status</a:t>
            </a:r>
            <a:endParaRPr lang="en-IN" dirty="0"/>
          </a:p>
        </p:txBody>
      </p:sp>
      <p:sp>
        <p:nvSpPr>
          <p:cNvPr id="3" name="Content Placeholder 2">
            <a:extLst>
              <a:ext uri="{FF2B5EF4-FFF2-40B4-BE49-F238E27FC236}">
                <a16:creationId xmlns:a16="http://schemas.microsoft.com/office/drawing/2014/main" id="{7C907F24-67ED-2331-8305-9A6E57E530FC}"/>
              </a:ext>
            </a:extLst>
          </p:cNvPr>
          <p:cNvSpPr>
            <a:spLocks noGrp="1"/>
          </p:cNvSpPr>
          <p:nvPr>
            <p:ph idx="1"/>
          </p:nvPr>
        </p:nvSpPr>
        <p:spPr/>
        <p:txBody>
          <a:bodyPr/>
          <a:lstStyle/>
          <a:p>
            <a:pPr algn="just"/>
            <a:r>
              <a:rPr lang="en-US" dirty="0"/>
              <a:t>Grouping products based on Marketing Status. Provide meaningful insights into the segmentation patterns.</a:t>
            </a:r>
          </a:p>
          <a:p>
            <a:pPr algn="just"/>
            <a:endParaRPr lang="en-US" dirty="0"/>
          </a:p>
          <a:p>
            <a:pPr algn="just"/>
            <a:r>
              <a:rPr lang="en-US" dirty="0"/>
              <a:t>Calculating the total number of applications for each Marketing Status year-wise after the year 2010. </a:t>
            </a:r>
          </a:p>
          <a:p>
            <a:pPr algn="just"/>
            <a:endParaRPr lang="en-US" dirty="0"/>
          </a:p>
          <a:p>
            <a:pPr algn="just"/>
            <a:r>
              <a:rPr lang="en-US" dirty="0"/>
              <a:t>Identifying the top Marketing Status with the maximum number of applications and analyze its trend over time.</a:t>
            </a:r>
          </a:p>
          <a:p>
            <a:endParaRPr lang="en-IN" dirty="0"/>
          </a:p>
        </p:txBody>
      </p:sp>
    </p:spTree>
    <p:extLst>
      <p:ext uri="{BB962C8B-B14F-4D97-AF65-F5344CB8AC3E}">
        <p14:creationId xmlns:p14="http://schemas.microsoft.com/office/powerpoint/2010/main" val="2588010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0EAE038-91EC-5E5C-3C80-15706807566C}"/>
              </a:ext>
            </a:extLst>
          </p:cNvPr>
          <p:cNvGraphicFramePr>
            <a:graphicFrameLocks noGrp="1"/>
          </p:cNvGraphicFramePr>
          <p:nvPr>
            <p:ph idx="1"/>
            <p:extLst>
              <p:ext uri="{D42A27DB-BD31-4B8C-83A1-F6EECF244321}">
                <p14:modId xmlns:p14="http://schemas.microsoft.com/office/powerpoint/2010/main" val="2906259688"/>
              </p:ext>
            </p:extLst>
          </p:nvPr>
        </p:nvGraphicFramePr>
        <p:xfrm>
          <a:off x="5537200" y="245533"/>
          <a:ext cx="5776070" cy="3855720"/>
        </p:xfrm>
        <a:graphic>
          <a:graphicData uri="http://schemas.openxmlformats.org/drawingml/2006/table">
            <a:tbl>
              <a:tblPr>
                <a:tableStyleId>{5C22544A-7EE6-4342-B048-85BDC9FD1C3A}</a:tableStyleId>
              </a:tblPr>
              <a:tblGrid>
                <a:gridCol w="577607">
                  <a:extLst>
                    <a:ext uri="{9D8B030D-6E8A-4147-A177-3AD203B41FA5}">
                      <a16:colId xmlns:a16="http://schemas.microsoft.com/office/drawing/2014/main" val="927949915"/>
                    </a:ext>
                  </a:extLst>
                </a:gridCol>
                <a:gridCol w="577607">
                  <a:extLst>
                    <a:ext uri="{9D8B030D-6E8A-4147-A177-3AD203B41FA5}">
                      <a16:colId xmlns:a16="http://schemas.microsoft.com/office/drawing/2014/main" val="916389630"/>
                    </a:ext>
                  </a:extLst>
                </a:gridCol>
                <a:gridCol w="577607">
                  <a:extLst>
                    <a:ext uri="{9D8B030D-6E8A-4147-A177-3AD203B41FA5}">
                      <a16:colId xmlns:a16="http://schemas.microsoft.com/office/drawing/2014/main" val="2704234298"/>
                    </a:ext>
                  </a:extLst>
                </a:gridCol>
                <a:gridCol w="577607">
                  <a:extLst>
                    <a:ext uri="{9D8B030D-6E8A-4147-A177-3AD203B41FA5}">
                      <a16:colId xmlns:a16="http://schemas.microsoft.com/office/drawing/2014/main" val="812959620"/>
                    </a:ext>
                  </a:extLst>
                </a:gridCol>
                <a:gridCol w="577607">
                  <a:extLst>
                    <a:ext uri="{9D8B030D-6E8A-4147-A177-3AD203B41FA5}">
                      <a16:colId xmlns:a16="http://schemas.microsoft.com/office/drawing/2014/main" val="3186905760"/>
                    </a:ext>
                  </a:extLst>
                </a:gridCol>
                <a:gridCol w="577607">
                  <a:extLst>
                    <a:ext uri="{9D8B030D-6E8A-4147-A177-3AD203B41FA5}">
                      <a16:colId xmlns:a16="http://schemas.microsoft.com/office/drawing/2014/main" val="1056800039"/>
                    </a:ext>
                  </a:extLst>
                </a:gridCol>
                <a:gridCol w="577607">
                  <a:extLst>
                    <a:ext uri="{9D8B030D-6E8A-4147-A177-3AD203B41FA5}">
                      <a16:colId xmlns:a16="http://schemas.microsoft.com/office/drawing/2014/main" val="1609089633"/>
                    </a:ext>
                  </a:extLst>
                </a:gridCol>
                <a:gridCol w="577607">
                  <a:extLst>
                    <a:ext uri="{9D8B030D-6E8A-4147-A177-3AD203B41FA5}">
                      <a16:colId xmlns:a16="http://schemas.microsoft.com/office/drawing/2014/main" val="1016366396"/>
                    </a:ext>
                  </a:extLst>
                </a:gridCol>
                <a:gridCol w="577607">
                  <a:extLst>
                    <a:ext uri="{9D8B030D-6E8A-4147-A177-3AD203B41FA5}">
                      <a16:colId xmlns:a16="http://schemas.microsoft.com/office/drawing/2014/main" val="2625702912"/>
                    </a:ext>
                  </a:extLst>
                </a:gridCol>
                <a:gridCol w="577607">
                  <a:extLst>
                    <a:ext uri="{9D8B030D-6E8A-4147-A177-3AD203B41FA5}">
                      <a16:colId xmlns:a16="http://schemas.microsoft.com/office/drawing/2014/main" val="2146613726"/>
                    </a:ext>
                  </a:extLst>
                </a:gridCol>
              </a:tblGrid>
              <a:tr h="149087">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66374173"/>
                  </a:ext>
                </a:extLst>
              </a:tr>
              <a:tr h="149087">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rowSpan="3" gridSpan="8">
                  <a:txBody>
                    <a:bodyPr/>
                    <a:lstStyle/>
                    <a:p>
                      <a:pPr algn="ctr" fontAlgn="b"/>
                      <a:r>
                        <a:rPr lang="en-US" sz="1100" u="none" strike="noStrike">
                          <a:effectLst/>
                        </a:rPr>
                        <a:t>SUM WISE APPLICATIONS OF EACH MARKETING STATUS YEAR WISE</a:t>
                      </a:r>
                      <a:endParaRPr lang="en-US" sz="1100" b="0" i="0" u="none" strike="noStrike">
                        <a:solidFill>
                          <a:srgbClr val="000000"/>
                        </a:solidFill>
                        <a:effectLst/>
                        <a:latin typeface="Calibri" panose="020F0502020204030204" pitchFamily="34" charset="0"/>
                      </a:endParaRPr>
                    </a:p>
                  </a:txBody>
                  <a:tcPr marL="0" marR="0" marT="0" marB="0" anchor="b"/>
                </a:tc>
                <a:tc rowSpan="3" hMerge="1">
                  <a:txBody>
                    <a:bodyPr/>
                    <a:lstStyle/>
                    <a:p>
                      <a:endParaRPr lang="en-IN"/>
                    </a:p>
                  </a:txBody>
                  <a:tcPr/>
                </a:tc>
                <a:tc rowSpan="3" hMerge="1">
                  <a:txBody>
                    <a:bodyPr/>
                    <a:lstStyle/>
                    <a:p>
                      <a:endParaRPr lang="en-IN"/>
                    </a:p>
                  </a:txBody>
                  <a:tcPr/>
                </a:tc>
                <a:tc rowSpan="3" hMerge="1">
                  <a:txBody>
                    <a:bodyPr/>
                    <a:lstStyle/>
                    <a:p>
                      <a:endParaRPr lang="en-IN"/>
                    </a:p>
                  </a:txBody>
                  <a:tcPr/>
                </a:tc>
                <a:tc rowSpan="3" hMerge="1">
                  <a:txBody>
                    <a:bodyPr/>
                    <a:lstStyle/>
                    <a:p>
                      <a:endParaRPr lang="en-IN"/>
                    </a:p>
                  </a:txBody>
                  <a:tcPr/>
                </a:tc>
                <a:tc rowSpan="3" hMerge="1">
                  <a:txBody>
                    <a:bodyPr/>
                    <a:lstStyle/>
                    <a:p>
                      <a:endParaRPr lang="en-IN"/>
                    </a:p>
                  </a:txBody>
                  <a:tcPr/>
                </a:tc>
                <a:tc rowSpan="3" hMerge="1">
                  <a:txBody>
                    <a:bodyPr/>
                    <a:lstStyle/>
                    <a:p>
                      <a:endParaRPr lang="en-IN"/>
                    </a:p>
                  </a:txBody>
                  <a:tcPr/>
                </a:tc>
                <a:tc rowSpan="3"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539579"/>
                  </a:ext>
                </a:extLst>
              </a:tr>
              <a:tr h="149087">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gridSpan="8"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89312311"/>
                  </a:ext>
                </a:extLst>
              </a:tr>
              <a:tr h="149087">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gridSpan="8"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77145709"/>
                  </a:ext>
                </a:extLst>
              </a:tr>
              <a:tr h="149087">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13240132"/>
                  </a:ext>
                </a:extLst>
              </a:tr>
              <a:tr h="149087">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rowSpan="16" gridSpan="8">
                  <a:txBody>
                    <a:bodyPr/>
                    <a:lstStyle/>
                    <a:p>
                      <a:pPr algn="l" fontAlgn="b"/>
                      <a:endParaRPr lang="en-IN" sz="1100" b="0" i="0" u="none" strike="noStrike" dirty="0">
                        <a:solidFill>
                          <a:srgbClr val="000000"/>
                        </a:solidFill>
                        <a:effectLst/>
                        <a:latin typeface="Calibri" panose="020F0502020204030204" pitchFamily="34" charset="0"/>
                      </a:endParaRPr>
                    </a:p>
                  </a:txBody>
                  <a:tcPr marL="0" marR="0" marT="0" marB="0" anchor="b"/>
                </a:tc>
                <a:tc rowSpan="16" hMerge="1">
                  <a:txBody>
                    <a:bodyPr/>
                    <a:lstStyle/>
                    <a:p>
                      <a:endParaRPr lang="en-IN"/>
                    </a:p>
                  </a:txBody>
                  <a:tcPr/>
                </a:tc>
                <a:tc rowSpan="16" hMerge="1">
                  <a:txBody>
                    <a:bodyPr/>
                    <a:lstStyle/>
                    <a:p>
                      <a:endParaRPr lang="en-IN"/>
                    </a:p>
                  </a:txBody>
                  <a:tcPr/>
                </a:tc>
                <a:tc rowSpan="16" hMerge="1">
                  <a:txBody>
                    <a:bodyPr/>
                    <a:lstStyle/>
                    <a:p>
                      <a:endParaRPr lang="en-IN"/>
                    </a:p>
                  </a:txBody>
                  <a:tcPr/>
                </a:tc>
                <a:tc rowSpan="16" hMerge="1">
                  <a:txBody>
                    <a:bodyPr/>
                    <a:lstStyle/>
                    <a:p>
                      <a:endParaRPr lang="en-IN"/>
                    </a:p>
                  </a:txBody>
                  <a:tcPr/>
                </a:tc>
                <a:tc rowSpan="16" hMerge="1">
                  <a:txBody>
                    <a:bodyPr/>
                    <a:lstStyle/>
                    <a:p>
                      <a:endParaRPr lang="en-IN"/>
                    </a:p>
                  </a:txBody>
                  <a:tcPr/>
                </a:tc>
                <a:tc rowSpan="16" hMerge="1">
                  <a:txBody>
                    <a:bodyPr/>
                    <a:lstStyle/>
                    <a:p>
                      <a:endParaRPr lang="en-IN"/>
                    </a:p>
                  </a:txBody>
                  <a:tcPr/>
                </a:tc>
                <a:tc rowSpan="16"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59304105"/>
                  </a:ext>
                </a:extLst>
              </a:tr>
              <a:tr h="149087">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gridSpan="8"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25354061"/>
                  </a:ext>
                </a:extLst>
              </a:tr>
              <a:tr h="149087">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gridSpan="8"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47992432"/>
                  </a:ext>
                </a:extLst>
              </a:tr>
              <a:tr h="149087">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gridSpan="8"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64366068"/>
                  </a:ext>
                </a:extLst>
              </a:tr>
              <a:tr h="149087">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gridSpan="8"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93654139"/>
                  </a:ext>
                </a:extLst>
              </a:tr>
              <a:tr h="149087">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gridSpan="8"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36846635"/>
                  </a:ext>
                </a:extLst>
              </a:tr>
              <a:tr h="149087">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gridSpan="8"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20599842"/>
                  </a:ext>
                </a:extLst>
              </a:tr>
              <a:tr h="149087">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gridSpan="8"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55203435"/>
                  </a:ext>
                </a:extLst>
              </a:tr>
              <a:tr h="149087">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gridSpan="8"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63463524"/>
                  </a:ext>
                </a:extLst>
              </a:tr>
              <a:tr h="149087">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gridSpan="8"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84185359"/>
                  </a:ext>
                </a:extLst>
              </a:tr>
              <a:tr h="149087">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gridSpan="8"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75952435"/>
                  </a:ext>
                </a:extLst>
              </a:tr>
              <a:tr h="149087">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gridSpan="8"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89357478"/>
                  </a:ext>
                </a:extLst>
              </a:tr>
              <a:tr h="149087">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gridSpan="8"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897348479"/>
                  </a:ext>
                </a:extLst>
              </a:tr>
              <a:tr h="149087">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gridSpan="8"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53776471"/>
                  </a:ext>
                </a:extLst>
              </a:tr>
              <a:tr h="149087">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gridSpan="8"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64503306"/>
                  </a:ext>
                </a:extLst>
              </a:tr>
              <a:tr h="149087">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gridSpan="8"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18370356"/>
                  </a:ext>
                </a:extLst>
              </a:tr>
              <a:tr h="149087">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16556854"/>
                  </a:ext>
                </a:extLst>
              </a:tr>
              <a:tr h="149087">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10002363"/>
                  </a:ext>
                </a:extLst>
              </a:tr>
            </a:tbl>
          </a:graphicData>
        </a:graphic>
      </p:graphicFrame>
      <p:graphicFrame>
        <p:nvGraphicFramePr>
          <p:cNvPr id="4" name="Chart 3">
            <a:extLst>
              <a:ext uri="{FF2B5EF4-FFF2-40B4-BE49-F238E27FC236}">
                <a16:creationId xmlns:a16="http://schemas.microsoft.com/office/drawing/2014/main" id="{22467D03-1A78-9A7C-AC2E-BCAB7EDE039A}"/>
              </a:ext>
            </a:extLst>
          </p:cNvPr>
          <p:cNvGraphicFramePr>
            <a:graphicFrameLocks/>
          </p:cNvGraphicFramePr>
          <p:nvPr>
            <p:extLst>
              <p:ext uri="{D42A27DB-BD31-4B8C-83A1-F6EECF244321}">
                <p14:modId xmlns:p14="http://schemas.microsoft.com/office/powerpoint/2010/main" val="2944858938"/>
              </p:ext>
            </p:extLst>
          </p:nvPr>
        </p:nvGraphicFramePr>
        <p:xfrm>
          <a:off x="685800" y="527315"/>
          <a:ext cx="3920067" cy="25460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3EF11CF-E4BB-CAA3-F10B-1D7FA5935894}"/>
              </a:ext>
            </a:extLst>
          </p:cNvPr>
          <p:cNvGraphicFramePr/>
          <p:nvPr>
            <p:extLst>
              <p:ext uri="{D42A27DB-BD31-4B8C-83A1-F6EECF244321}">
                <p14:modId xmlns:p14="http://schemas.microsoft.com/office/powerpoint/2010/main" val="3412613978"/>
              </p:ext>
            </p:extLst>
          </p:nvPr>
        </p:nvGraphicFramePr>
        <p:xfrm>
          <a:off x="6757987" y="997255"/>
          <a:ext cx="4279895" cy="20761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6FEA5CAD-E175-8F30-E5F9-A1CE6769E869}"/>
              </a:ext>
            </a:extLst>
          </p:cNvPr>
          <p:cNvGraphicFramePr>
            <a:graphicFrameLocks/>
          </p:cNvGraphicFramePr>
          <p:nvPr>
            <p:extLst>
              <p:ext uri="{D42A27DB-BD31-4B8C-83A1-F6EECF244321}">
                <p14:modId xmlns:p14="http://schemas.microsoft.com/office/powerpoint/2010/main" val="1241356149"/>
              </p:ext>
            </p:extLst>
          </p:nvPr>
        </p:nvGraphicFramePr>
        <p:xfrm>
          <a:off x="476250" y="3674534"/>
          <a:ext cx="5060950" cy="2895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41983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59E90-B201-195B-3F96-795E028C7D4D}"/>
              </a:ext>
            </a:extLst>
          </p:cNvPr>
          <p:cNvSpPr>
            <a:spLocks noGrp="1"/>
          </p:cNvSpPr>
          <p:nvPr>
            <p:ph type="title"/>
          </p:nvPr>
        </p:nvSpPr>
        <p:spPr/>
        <p:txBody>
          <a:bodyPr/>
          <a:lstStyle/>
          <a:p>
            <a:r>
              <a:rPr lang="en-IN" b="1" dirty="0"/>
              <a:t>Analysing Products</a:t>
            </a:r>
            <a:endParaRPr lang="en-IN" dirty="0"/>
          </a:p>
        </p:txBody>
      </p:sp>
      <p:sp>
        <p:nvSpPr>
          <p:cNvPr id="3" name="Content Placeholder 2">
            <a:extLst>
              <a:ext uri="{FF2B5EF4-FFF2-40B4-BE49-F238E27FC236}">
                <a16:creationId xmlns:a16="http://schemas.microsoft.com/office/drawing/2014/main" id="{F64114EF-79BB-3890-E13D-94F66476DDD9}"/>
              </a:ext>
            </a:extLst>
          </p:cNvPr>
          <p:cNvSpPr>
            <a:spLocks noGrp="1"/>
          </p:cNvSpPr>
          <p:nvPr>
            <p:ph idx="1"/>
          </p:nvPr>
        </p:nvSpPr>
        <p:spPr/>
        <p:txBody>
          <a:bodyPr/>
          <a:lstStyle/>
          <a:p>
            <a:pPr algn="just"/>
            <a:r>
              <a:rPr lang="en-US" dirty="0"/>
              <a:t>Categorizing Products by dosage form and analyze their distribution</a:t>
            </a:r>
          </a:p>
          <a:p>
            <a:pPr algn="just"/>
            <a:endParaRPr lang="en-US" dirty="0"/>
          </a:p>
          <a:p>
            <a:pPr algn="just"/>
            <a:r>
              <a:rPr lang="en-US" dirty="0"/>
              <a:t>Calculating the total number of approvals for each dosage form and identify the most successful forms</a:t>
            </a:r>
          </a:p>
          <a:p>
            <a:pPr algn="just"/>
            <a:endParaRPr lang="en-US" dirty="0"/>
          </a:p>
          <a:p>
            <a:pPr algn="just"/>
            <a:r>
              <a:rPr lang="en-US" dirty="0"/>
              <a:t>Investigating yearly trends related to successful forms</a:t>
            </a:r>
            <a:endParaRPr lang="en-IN" dirty="0"/>
          </a:p>
          <a:p>
            <a:endParaRPr lang="en-IN" dirty="0"/>
          </a:p>
          <a:p>
            <a:pPr marL="0" indent="0">
              <a:buNone/>
            </a:pPr>
            <a:endParaRPr lang="en-IN" dirty="0"/>
          </a:p>
        </p:txBody>
      </p:sp>
    </p:spTree>
    <p:extLst>
      <p:ext uri="{BB962C8B-B14F-4D97-AF65-F5344CB8AC3E}">
        <p14:creationId xmlns:p14="http://schemas.microsoft.com/office/powerpoint/2010/main" val="1050579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8903F8A9-AC50-E1FA-DE27-01F2D9581AB1}"/>
              </a:ext>
            </a:extLst>
          </p:cNvPr>
          <p:cNvGraphicFramePr>
            <a:graphicFrameLocks noGrp="1"/>
          </p:cNvGraphicFramePr>
          <p:nvPr>
            <p:ph idx="1"/>
            <p:extLst>
              <p:ext uri="{D42A27DB-BD31-4B8C-83A1-F6EECF244321}">
                <p14:modId xmlns:p14="http://schemas.microsoft.com/office/powerpoint/2010/main" val="1908694622"/>
              </p:ext>
            </p:extLst>
          </p:nvPr>
        </p:nvGraphicFramePr>
        <p:xfrm>
          <a:off x="838201" y="554039"/>
          <a:ext cx="5875506" cy="30938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AE634B80-A849-A8F3-FB2E-0138AA9D5E67}"/>
              </a:ext>
            </a:extLst>
          </p:cNvPr>
          <p:cNvGraphicFramePr>
            <a:graphicFrameLocks/>
          </p:cNvGraphicFramePr>
          <p:nvPr>
            <p:extLst>
              <p:ext uri="{D42A27DB-BD31-4B8C-83A1-F6EECF244321}">
                <p14:modId xmlns:p14="http://schemas.microsoft.com/office/powerpoint/2010/main" val="3282654865"/>
              </p:ext>
            </p:extLst>
          </p:nvPr>
        </p:nvGraphicFramePr>
        <p:xfrm>
          <a:off x="7175770" y="554038"/>
          <a:ext cx="4572000" cy="30938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45631A41-A02E-FE57-B8AA-5F807116B32B}"/>
              </a:ext>
            </a:extLst>
          </p:cNvPr>
          <p:cNvGraphicFramePr>
            <a:graphicFrameLocks/>
          </p:cNvGraphicFramePr>
          <p:nvPr>
            <p:extLst>
              <p:ext uri="{D42A27DB-BD31-4B8C-83A1-F6EECF244321}">
                <p14:modId xmlns:p14="http://schemas.microsoft.com/office/powerpoint/2010/main" val="1180928759"/>
              </p:ext>
            </p:extLst>
          </p:nvPr>
        </p:nvGraphicFramePr>
        <p:xfrm>
          <a:off x="3219856" y="3905656"/>
          <a:ext cx="5875506"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91499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65C3-D471-26E5-57F4-BDD19DB11CA6}"/>
              </a:ext>
            </a:extLst>
          </p:cNvPr>
          <p:cNvSpPr>
            <a:spLocks noGrp="1"/>
          </p:cNvSpPr>
          <p:nvPr>
            <p:ph type="title"/>
          </p:nvPr>
        </p:nvSpPr>
        <p:spPr/>
        <p:txBody>
          <a:bodyPr/>
          <a:lstStyle/>
          <a:p>
            <a:r>
              <a:rPr lang="en-US" sz="4400" b="1" dirty="0"/>
              <a:t>Exploring Therapeutic Classes and Approval     </a:t>
            </a:r>
            <a:br>
              <a:rPr lang="en-US" sz="4400" b="1" dirty="0"/>
            </a:br>
            <a:r>
              <a:rPr lang="en-US" sz="4400" b="1" dirty="0"/>
              <a:t>                                      Trends </a:t>
            </a:r>
            <a:endParaRPr lang="en-IN" dirty="0"/>
          </a:p>
        </p:txBody>
      </p:sp>
      <p:sp>
        <p:nvSpPr>
          <p:cNvPr id="3" name="Content Placeholder 2">
            <a:extLst>
              <a:ext uri="{FF2B5EF4-FFF2-40B4-BE49-F238E27FC236}">
                <a16:creationId xmlns:a16="http://schemas.microsoft.com/office/drawing/2014/main" id="{B98FA7D5-15B7-96D2-C4D7-EDAB197CFA11}"/>
              </a:ext>
            </a:extLst>
          </p:cNvPr>
          <p:cNvSpPr>
            <a:spLocks noGrp="1"/>
          </p:cNvSpPr>
          <p:nvPr>
            <p:ph idx="1"/>
          </p:nvPr>
        </p:nvSpPr>
        <p:spPr/>
        <p:txBody>
          <a:bodyPr/>
          <a:lstStyle/>
          <a:p>
            <a:pPr algn="just"/>
            <a:r>
              <a:rPr lang="en-IN" dirty="0"/>
              <a:t>Analysing drug approvals based on therapeutic evaluation code (</a:t>
            </a:r>
            <a:r>
              <a:rPr lang="en-IN" dirty="0" err="1"/>
              <a:t>TE_Code</a:t>
            </a:r>
            <a:r>
              <a:rPr lang="en-IN" dirty="0"/>
              <a:t>).</a:t>
            </a:r>
          </a:p>
          <a:p>
            <a:pPr algn="just"/>
            <a:endParaRPr lang="en-IN" dirty="0"/>
          </a:p>
          <a:p>
            <a:pPr algn="just"/>
            <a:r>
              <a:rPr lang="en-US" dirty="0"/>
              <a:t>Determining the therapeutic evaluation code (</a:t>
            </a:r>
            <a:r>
              <a:rPr lang="en-US" dirty="0" err="1"/>
              <a:t>TE_Code</a:t>
            </a:r>
            <a:r>
              <a:rPr lang="en-US" dirty="0"/>
              <a:t>) with the highest number of Approvals in each year.</a:t>
            </a:r>
            <a:endParaRPr lang="en-IN" dirty="0"/>
          </a:p>
          <a:p>
            <a:endParaRPr lang="en-IN" dirty="0"/>
          </a:p>
        </p:txBody>
      </p:sp>
    </p:spTree>
    <p:extLst>
      <p:ext uri="{BB962C8B-B14F-4D97-AF65-F5344CB8AC3E}">
        <p14:creationId xmlns:p14="http://schemas.microsoft.com/office/powerpoint/2010/main" val="561031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649</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Agency FB</vt:lpstr>
      <vt:lpstr>Arial</vt:lpstr>
      <vt:lpstr>Arial Rounded MT Bold</vt:lpstr>
      <vt:lpstr>Calibri</vt:lpstr>
      <vt:lpstr>Calibri Light</vt:lpstr>
      <vt:lpstr>Roboto</vt:lpstr>
      <vt:lpstr>Times New Roman</vt:lpstr>
      <vt:lpstr>Office Theme</vt:lpstr>
      <vt:lpstr>  Project: SQL Data Analysis and Visualization with Power BI for FDA </vt:lpstr>
      <vt:lpstr>THE STATEMENT</vt:lpstr>
      <vt:lpstr>Part 1 –  SQL Queries </vt:lpstr>
      <vt:lpstr>PowerPoint Presentation</vt:lpstr>
      <vt:lpstr>Segmenting Analysis Based on Drug Marketing Status</vt:lpstr>
      <vt:lpstr>PowerPoint Presentation</vt:lpstr>
      <vt:lpstr>Analysing Products</vt:lpstr>
      <vt:lpstr>PowerPoint Presentation</vt:lpstr>
      <vt:lpstr>Exploring Therapeutic Classes and Approval                                            Trends </vt:lpstr>
      <vt:lpstr>PowerPoint Presentation</vt:lpstr>
      <vt:lpstr>Part 2 – Power BI Visualisations</vt:lpstr>
      <vt:lpstr>PowerPoint Presentation</vt:lpstr>
      <vt:lpstr>PowerPoint Presentation</vt:lpstr>
      <vt:lpstr>PowerPoint Presentation</vt:lpstr>
      <vt:lpstr>                                                              THANK YOU                                                                         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SQL Data Analysis and Visualization with Power BI for FDA </dc:title>
  <dc:creator>Soumyaneel Mandal</dc:creator>
  <cp:lastModifiedBy>Soumyaneel Mandal</cp:lastModifiedBy>
  <cp:revision>2</cp:revision>
  <dcterms:created xsi:type="dcterms:W3CDTF">2024-04-04T15:16:12Z</dcterms:created>
  <dcterms:modified xsi:type="dcterms:W3CDTF">2024-04-04T16:22:10Z</dcterms:modified>
</cp:coreProperties>
</file>