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2CD3-DC97-54F6-5FA6-54F4FE0AE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CD5523-0959-6B4F-66DB-3F420040D8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9F455A-9C4B-5422-1210-5FBF8092268F}"/>
              </a:ext>
            </a:extLst>
          </p:cNvPr>
          <p:cNvSpPr>
            <a:spLocks noGrp="1"/>
          </p:cNvSpPr>
          <p:nvPr>
            <p:ph type="dt" sz="half" idx="10"/>
          </p:nvPr>
        </p:nvSpPr>
        <p:spPr/>
        <p:txBody>
          <a:bodyPr/>
          <a:lstStyle/>
          <a:p>
            <a:fld id="{90D3BA71-6E32-4462-BF16-578BDA5B8C10}" type="datetimeFigureOut">
              <a:rPr lang="en-IN" smtClean="0"/>
              <a:t>29-01-2024</a:t>
            </a:fld>
            <a:endParaRPr lang="en-IN"/>
          </a:p>
        </p:txBody>
      </p:sp>
      <p:sp>
        <p:nvSpPr>
          <p:cNvPr id="5" name="Footer Placeholder 4">
            <a:extLst>
              <a:ext uri="{FF2B5EF4-FFF2-40B4-BE49-F238E27FC236}">
                <a16:creationId xmlns:a16="http://schemas.microsoft.com/office/drawing/2014/main" id="{B53F5EAA-5F2A-23DB-148F-033476FD90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A84CD9-8429-C4BE-C16F-4454C7A49DAF}"/>
              </a:ext>
            </a:extLst>
          </p:cNvPr>
          <p:cNvSpPr>
            <a:spLocks noGrp="1"/>
          </p:cNvSpPr>
          <p:nvPr>
            <p:ph type="sldNum" sz="quarter" idx="12"/>
          </p:nvPr>
        </p:nvSpPr>
        <p:spPr/>
        <p:txBody>
          <a:bodyPr/>
          <a:lstStyle/>
          <a:p>
            <a:fld id="{B01F8485-546C-4BD4-A240-93FD6E13263E}" type="slidenum">
              <a:rPr lang="en-IN" smtClean="0"/>
              <a:t>‹#›</a:t>
            </a:fld>
            <a:endParaRPr lang="en-IN"/>
          </a:p>
        </p:txBody>
      </p:sp>
    </p:spTree>
    <p:extLst>
      <p:ext uri="{BB962C8B-B14F-4D97-AF65-F5344CB8AC3E}">
        <p14:creationId xmlns:p14="http://schemas.microsoft.com/office/powerpoint/2010/main" val="321474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3C1B-AC68-4234-011A-4AD4F9EFEF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D2BFC-1288-A8D0-3CC0-0F4858E084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49901C-4F84-A538-4A30-8731A021AEE1}"/>
              </a:ext>
            </a:extLst>
          </p:cNvPr>
          <p:cNvSpPr>
            <a:spLocks noGrp="1"/>
          </p:cNvSpPr>
          <p:nvPr>
            <p:ph type="dt" sz="half" idx="10"/>
          </p:nvPr>
        </p:nvSpPr>
        <p:spPr/>
        <p:txBody>
          <a:bodyPr/>
          <a:lstStyle/>
          <a:p>
            <a:fld id="{90D3BA71-6E32-4462-BF16-578BDA5B8C10}" type="datetimeFigureOut">
              <a:rPr lang="en-IN" smtClean="0"/>
              <a:t>29-01-2024</a:t>
            </a:fld>
            <a:endParaRPr lang="en-IN"/>
          </a:p>
        </p:txBody>
      </p:sp>
      <p:sp>
        <p:nvSpPr>
          <p:cNvPr id="5" name="Footer Placeholder 4">
            <a:extLst>
              <a:ext uri="{FF2B5EF4-FFF2-40B4-BE49-F238E27FC236}">
                <a16:creationId xmlns:a16="http://schemas.microsoft.com/office/drawing/2014/main" id="{1BA502D7-2FBB-0950-A863-C45741252A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5E846C-8AB2-CCA7-FFB0-E1CC5628AD99}"/>
              </a:ext>
            </a:extLst>
          </p:cNvPr>
          <p:cNvSpPr>
            <a:spLocks noGrp="1"/>
          </p:cNvSpPr>
          <p:nvPr>
            <p:ph type="sldNum" sz="quarter" idx="12"/>
          </p:nvPr>
        </p:nvSpPr>
        <p:spPr/>
        <p:txBody>
          <a:bodyPr/>
          <a:lstStyle/>
          <a:p>
            <a:fld id="{B01F8485-546C-4BD4-A240-93FD6E13263E}" type="slidenum">
              <a:rPr lang="en-IN" smtClean="0"/>
              <a:t>‹#›</a:t>
            </a:fld>
            <a:endParaRPr lang="en-IN"/>
          </a:p>
        </p:txBody>
      </p:sp>
    </p:spTree>
    <p:extLst>
      <p:ext uri="{BB962C8B-B14F-4D97-AF65-F5344CB8AC3E}">
        <p14:creationId xmlns:p14="http://schemas.microsoft.com/office/powerpoint/2010/main" val="300864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97284-DADA-A31F-84BA-6711539578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9B23A3-3301-BB90-58DF-FDD402593A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C1C491-AEC5-ECD6-606F-C0B270CA1114}"/>
              </a:ext>
            </a:extLst>
          </p:cNvPr>
          <p:cNvSpPr>
            <a:spLocks noGrp="1"/>
          </p:cNvSpPr>
          <p:nvPr>
            <p:ph type="dt" sz="half" idx="10"/>
          </p:nvPr>
        </p:nvSpPr>
        <p:spPr/>
        <p:txBody>
          <a:bodyPr/>
          <a:lstStyle/>
          <a:p>
            <a:fld id="{90D3BA71-6E32-4462-BF16-578BDA5B8C10}" type="datetimeFigureOut">
              <a:rPr lang="en-IN" smtClean="0"/>
              <a:t>29-01-2024</a:t>
            </a:fld>
            <a:endParaRPr lang="en-IN"/>
          </a:p>
        </p:txBody>
      </p:sp>
      <p:sp>
        <p:nvSpPr>
          <p:cNvPr id="5" name="Footer Placeholder 4">
            <a:extLst>
              <a:ext uri="{FF2B5EF4-FFF2-40B4-BE49-F238E27FC236}">
                <a16:creationId xmlns:a16="http://schemas.microsoft.com/office/drawing/2014/main" id="{71E5883E-3BD0-8B91-A640-9D6B861516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D7F545-4B64-8A29-2DDA-9C45F1976FD6}"/>
              </a:ext>
            </a:extLst>
          </p:cNvPr>
          <p:cNvSpPr>
            <a:spLocks noGrp="1"/>
          </p:cNvSpPr>
          <p:nvPr>
            <p:ph type="sldNum" sz="quarter" idx="12"/>
          </p:nvPr>
        </p:nvSpPr>
        <p:spPr/>
        <p:txBody>
          <a:bodyPr/>
          <a:lstStyle/>
          <a:p>
            <a:fld id="{B01F8485-546C-4BD4-A240-93FD6E13263E}" type="slidenum">
              <a:rPr lang="en-IN" smtClean="0"/>
              <a:t>‹#›</a:t>
            </a:fld>
            <a:endParaRPr lang="en-IN"/>
          </a:p>
        </p:txBody>
      </p:sp>
    </p:spTree>
    <p:extLst>
      <p:ext uri="{BB962C8B-B14F-4D97-AF65-F5344CB8AC3E}">
        <p14:creationId xmlns:p14="http://schemas.microsoft.com/office/powerpoint/2010/main" val="18551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13FB-F6EB-8E50-FFA3-97CB587800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971165-40B7-E602-AC70-573E95260F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058153-4531-7A0B-C8C5-312674B868AC}"/>
              </a:ext>
            </a:extLst>
          </p:cNvPr>
          <p:cNvSpPr>
            <a:spLocks noGrp="1"/>
          </p:cNvSpPr>
          <p:nvPr>
            <p:ph type="dt" sz="half" idx="10"/>
          </p:nvPr>
        </p:nvSpPr>
        <p:spPr/>
        <p:txBody>
          <a:bodyPr/>
          <a:lstStyle/>
          <a:p>
            <a:fld id="{90D3BA71-6E32-4462-BF16-578BDA5B8C10}" type="datetimeFigureOut">
              <a:rPr lang="en-IN" smtClean="0"/>
              <a:t>29-01-2024</a:t>
            </a:fld>
            <a:endParaRPr lang="en-IN"/>
          </a:p>
        </p:txBody>
      </p:sp>
      <p:sp>
        <p:nvSpPr>
          <p:cNvPr id="5" name="Footer Placeholder 4">
            <a:extLst>
              <a:ext uri="{FF2B5EF4-FFF2-40B4-BE49-F238E27FC236}">
                <a16:creationId xmlns:a16="http://schemas.microsoft.com/office/drawing/2014/main" id="{1BD03EE6-C57C-CAC1-BA0F-D16D9364E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02E6D-665D-89D9-3919-EE55DC839462}"/>
              </a:ext>
            </a:extLst>
          </p:cNvPr>
          <p:cNvSpPr>
            <a:spLocks noGrp="1"/>
          </p:cNvSpPr>
          <p:nvPr>
            <p:ph type="sldNum" sz="quarter" idx="12"/>
          </p:nvPr>
        </p:nvSpPr>
        <p:spPr/>
        <p:txBody>
          <a:bodyPr/>
          <a:lstStyle/>
          <a:p>
            <a:fld id="{B01F8485-546C-4BD4-A240-93FD6E13263E}" type="slidenum">
              <a:rPr lang="en-IN" smtClean="0"/>
              <a:t>‹#›</a:t>
            </a:fld>
            <a:endParaRPr lang="en-IN"/>
          </a:p>
        </p:txBody>
      </p:sp>
    </p:spTree>
    <p:extLst>
      <p:ext uri="{BB962C8B-B14F-4D97-AF65-F5344CB8AC3E}">
        <p14:creationId xmlns:p14="http://schemas.microsoft.com/office/powerpoint/2010/main" val="288087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516E-3850-9DD0-B443-C89BA70AC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09C4B1-F8DF-03B5-6C16-B2EF6B229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0F8D93-2C33-BC31-5C79-CF26CDC096CD}"/>
              </a:ext>
            </a:extLst>
          </p:cNvPr>
          <p:cNvSpPr>
            <a:spLocks noGrp="1"/>
          </p:cNvSpPr>
          <p:nvPr>
            <p:ph type="dt" sz="half" idx="10"/>
          </p:nvPr>
        </p:nvSpPr>
        <p:spPr/>
        <p:txBody>
          <a:bodyPr/>
          <a:lstStyle/>
          <a:p>
            <a:fld id="{90D3BA71-6E32-4462-BF16-578BDA5B8C10}" type="datetimeFigureOut">
              <a:rPr lang="en-IN" smtClean="0"/>
              <a:t>29-01-2024</a:t>
            </a:fld>
            <a:endParaRPr lang="en-IN"/>
          </a:p>
        </p:txBody>
      </p:sp>
      <p:sp>
        <p:nvSpPr>
          <p:cNvPr id="5" name="Footer Placeholder 4">
            <a:extLst>
              <a:ext uri="{FF2B5EF4-FFF2-40B4-BE49-F238E27FC236}">
                <a16:creationId xmlns:a16="http://schemas.microsoft.com/office/drawing/2014/main" id="{4F6CFD03-9D68-BE42-6F3E-1B45FF35B3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A8EFC1-8752-DDC3-56D0-BBC067E747B3}"/>
              </a:ext>
            </a:extLst>
          </p:cNvPr>
          <p:cNvSpPr>
            <a:spLocks noGrp="1"/>
          </p:cNvSpPr>
          <p:nvPr>
            <p:ph type="sldNum" sz="quarter" idx="12"/>
          </p:nvPr>
        </p:nvSpPr>
        <p:spPr/>
        <p:txBody>
          <a:bodyPr/>
          <a:lstStyle/>
          <a:p>
            <a:fld id="{B01F8485-546C-4BD4-A240-93FD6E13263E}" type="slidenum">
              <a:rPr lang="en-IN" smtClean="0"/>
              <a:t>‹#›</a:t>
            </a:fld>
            <a:endParaRPr lang="en-IN"/>
          </a:p>
        </p:txBody>
      </p:sp>
    </p:spTree>
    <p:extLst>
      <p:ext uri="{BB962C8B-B14F-4D97-AF65-F5344CB8AC3E}">
        <p14:creationId xmlns:p14="http://schemas.microsoft.com/office/powerpoint/2010/main" val="113495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FB3-BBF3-EB05-016F-209DA94AF1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21239E-0D2A-4CFC-D7CB-7157656EE4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227B61-17B3-83A6-09EE-189F53DAD7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B186EF-E6AF-6C47-0496-B05436AAA0BC}"/>
              </a:ext>
            </a:extLst>
          </p:cNvPr>
          <p:cNvSpPr>
            <a:spLocks noGrp="1"/>
          </p:cNvSpPr>
          <p:nvPr>
            <p:ph type="dt" sz="half" idx="10"/>
          </p:nvPr>
        </p:nvSpPr>
        <p:spPr/>
        <p:txBody>
          <a:bodyPr/>
          <a:lstStyle/>
          <a:p>
            <a:fld id="{90D3BA71-6E32-4462-BF16-578BDA5B8C10}" type="datetimeFigureOut">
              <a:rPr lang="en-IN" smtClean="0"/>
              <a:t>29-01-2024</a:t>
            </a:fld>
            <a:endParaRPr lang="en-IN"/>
          </a:p>
        </p:txBody>
      </p:sp>
      <p:sp>
        <p:nvSpPr>
          <p:cNvPr id="6" name="Footer Placeholder 5">
            <a:extLst>
              <a:ext uri="{FF2B5EF4-FFF2-40B4-BE49-F238E27FC236}">
                <a16:creationId xmlns:a16="http://schemas.microsoft.com/office/drawing/2014/main" id="{E143E2F0-2112-7DD9-796C-D9D58F1A4E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DF6B7-0FB2-D18D-1D3C-DC1888511740}"/>
              </a:ext>
            </a:extLst>
          </p:cNvPr>
          <p:cNvSpPr>
            <a:spLocks noGrp="1"/>
          </p:cNvSpPr>
          <p:nvPr>
            <p:ph type="sldNum" sz="quarter" idx="12"/>
          </p:nvPr>
        </p:nvSpPr>
        <p:spPr/>
        <p:txBody>
          <a:bodyPr/>
          <a:lstStyle/>
          <a:p>
            <a:fld id="{B01F8485-546C-4BD4-A240-93FD6E13263E}" type="slidenum">
              <a:rPr lang="en-IN" smtClean="0"/>
              <a:t>‹#›</a:t>
            </a:fld>
            <a:endParaRPr lang="en-IN"/>
          </a:p>
        </p:txBody>
      </p:sp>
    </p:spTree>
    <p:extLst>
      <p:ext uri="{BB962C8B-B14F-4D97-AF65-F5344CB8AC3E}">
        <p14:creationId xmlns:p14="http://schemas.microsoft.com/office/powerpoint/2010/main" val="219085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B336-FDAE-F9F8-EE22-F1B9C4B857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B8F350-F87E-711E-1B57-45067E77D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F7927-2199-891E-FE04-4D991E82C1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C5428D-F47F-FF57-59CE-8A219F99D4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A21380-5257-4B61-D540-6C9174D573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D0BBF5-94B7-A394-BCE7-AA32418CE5B1}"/>
              </a:ext>
            </a:extLst>
          </p:cNvPr>
          <p:cNvSpPr>
            <a:spLocks noGrp="1"/>
          </p:cNvSpPr>
          <p:nvPr>
            <p:ph type="dt" sz="half" idx="10"/>
          </p:nvPr>
        </p:nvSpPr>
        <p:spPr/>
        <p:txBody>
          <a:bodyPr/>
          <a:lstStyle/>
          <a:p>
            <a:fld id="{90D3BA71-6E32-4462-BF16-578BDA5B8C10}" type="datetimeFigureOut">
              <a:rPr lang="en-IN" smtClean="0"/>
              <a:t>29-01-2024</a:t>
            </a:fld>
            <a:endParaRPr lang="en-IN"/>
          </a:p>
        </p:txBody>
      </p:sp>
      <p:sp>
        <p:nvSpPr>
          <p:cNvPr id="8" name="Footer Placeholder 7">
            <a:extLst>
              <a:ext uri="{FF2B5EF4-FFF2-40B4-BE49-F238E27FC236}">
                <a16:creationId xmlns:a16="http://schemas.microsoft.com/office/drawing/2014/main" id="{AF8B4A0D-0326-BA27-ED89-B5D57D7F03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ED84B1-DCC9-C310-F8FF-85EF3E276752}"/>
              </a:ext>
            </a:extLst>
          </p:cNvPr>
          <p:cNvSpPr>
            <a:spLocks noGrp="1"/>
          </p:cNvSpPr>
          <p:nvPr>
            <p:ph type="sldNum" sz="quarter" idx="12"/>
          </p:nvPr>
        </p:nvSpPr>
        <p:spPr/>
        <p:txBody>
          <a:bodyPr/>
          <a:lstStyle/>
          <a:p>
            <a:fld id="{B01F8485-546C-4BD4-A240-93FD6E13263E}" type="slidenum">
              <a:rPr lang="en-IN" smtClean="0"/>
              <a:t>‹#›</a:t>
            </a:fld>
            <a:endParaRPr lang="en-IN"/>
          </a:p>
        </p:txBody>
      </p:sp>
    </p:spTree>
    <p:extLst>
      <p:ext uri="{BB962C8B-B14F-4D97-AF65-F5344CB8AC3E}">
        <p14:creationId xmlns:p14="http://schemas.microsoft.com/office/powerpoint/2010/main" val="95665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43D7-05E5-D999-A6B3-DA7615C9E6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D216B8-A5A2-21D7-6104-11E47DD4CD14}"/>
              </a:ext>
            </a:extLst>
          </p:cNvPr>
          <p:cNvSpPr>
            <a:spLocks noGrp="1"/>
          </p:cNvSpPr>
          <p:nvPr>
            <p:ph type="dt" sz="half" idx="10"/>
          </p:nvPr>
        </p:nvSpPr>
        <p:spPr/>
        <p:txBody>
          <a:bodyPr/>
          <a:lstStyle/>
          <a:p>
            <a:fld id="{90D3BA71-6E32-4462-BF16-578BDA5B8C10}" type="datetimeFigureOut">
              <a:rPr lang="en-IN" smtClean="0"/>
              <a:t>29-01-2024</a:t>
            </a:fld>
            <a:endParaRPr lang="en-IN"/>
          </a:p>
        </p:txBody>
      </p:sp>
      <p:sp>
        <p:nvSpPr>
          <p:cNvPr id="4" name="Footer Placeholder 3">
            <a:extLst>
              <a:ext uri="{FF2B5EF4-FFF2-40B4-BE49-F238E27FC236}">
                <a16:creationId xmlns:a16="http://schemas.microsoft.com/office/drawing/2014/main" id="{F94C2CF8-0C68-1482-9AC2-D1B7A9E00B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CF3379-7C0F-4084-2363-344FB6F9E272}"/>
              </a:ext>
            </a:extLst>
          </p:cNvPr>
          <p:cNvSpPr>
            <a:spLocks noGrp="1"/>
          </p:cNvSpPr>
          <p:nvPr>
            <p:ph type="sldNum" sz="quarter" idx="12"/>
          </p:nvPr>
        </p:nvSpPr>
        <p:spPr/>
        <p:txBody>
          <a:bodyPr/>
          <a:lstStyle/>
          <a:p>
            <a:fld id="{B01F8485-546C-4BD4-A240-93FD6E13263E}" type="slidenum">
              <a:rPr lang="en-IN" smtClean="0"/>
              <a:t>‹#›</a:t>
            </a:fld>
            <a:endParaRPr lang="en-IN"/>
          </a:p>
        </p:txBody>
      </p:sp>
    </p:spTree>
    <p:extLst>
      <p:ext uri="{BB962C8B-B14F-4D97-AF65-F5344CB8AC3E}">
        <p14:creationId xmlns:p14="http://schemas.microsoft.com/office/powerpoint/2010/main" val="382789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F97E02-945F-93BA-397C-602179290316}"/>
              </a:ext>
            </a:extLst>
          </p:cNvPr>
          <p:cNvSpPr>
            <a:spLocks noGrp="1"/>
          </p:cNvSpPr>
          <p:nvPr>
            <p:ph type="dt" sz="half" idx="10"/>
          </p:nvPr>
        </p:nvSpPr>
        <p:spPr/>
        <p:txBody>
          <a:bodyPr/>
          <a:lstStyle/>
          <a:p>
            <a:fld id="{90D3BA71-6E32-4462-BF16-578BDA5B8C10}" type="datetimeFigureOut">
              <a:rPr lang="en-IN" smtClean="0"/>
              <a:t>29-01-2024</a:t>
            </a:fld>
            <a:endParaRPr lang="en-IN"/>
          </a:p>
        </p:txBody>
      </p:sp>
      <p:sp>
        <p:nvSpPr>
          <p:cNvPr id="3" name="Footer Placeholder 2">
            <a:extLst>
              <a:ext uri="{FF2B5EF4-FFF2-40B4-BE49-F238E27FC236}">
                <a16:creationId xmlns:a16="http://schemas.microsoft.com/office/drawing/2014/main" id="{D922D9C1-92CE-DAA0-904C-05B29DDB5B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B88106-2076-958F-DADB-E3A18B9A8B46}"/>
              </a:ext>
            </a:extLst>
          </p:cNvPr>
          <p:cNvSpPr>
            <a:spLocks noGrp="1"/>
          </p:cNvSpPr>
          <p:nvPr>
            <p:ph type="sldNum" sz="quarter" idx="12"/>
          </p:nvPr>
        </p:nvSpPr>
        <p:spPr/>
        <p:txBody>
          <a:bodyPr/>
          <a:lstStyle/>
          <a:p>
            <a:fld id="{B01F8485-546C-4BD4-A240-93FD6E13263E}" type="slidenum">
              <a:rPr lang="en-IN" smtClean="0"/>
              <a:t>‹#›</a:t>
            </a:fld>
            <a:endParaRPr lang="en-IN"/>
          </a:p>
        </p:txBody>
      </p:sp>
    </p:spTree>
    <p:extLst>
      <p:ext uri="{BB962C8B-B14F-4D97-AF65-F5344CB8AC3E}">
        <p14:creationId xmlns:p14="http://schemas.microsoft.com/office/powerpoint/2010/main" val="288637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F453-FC9F-74A0-BEF0-6F80787ED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008BD5-A80A-2606-414B-3C3C1C1F7B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132C51-B252-A498-D82D-2083A7EEC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422C8-FB7E-5703-A5B5-A86B961BDD92}"/>
              </a:ext>
            </a:extLst>
          </p:cNvPr>
          <p:cNvSpPr>
            <a:spLocks noGrp="1"/>
          </p:cNvSpPr>
          <p:nvPr>
            <p:ph type="dt" sz="half" idx="10"/>
          </p:nvPr>
        </p:nvSpPr>
        <p:spPr/>
        <p:txBody>
          <a:bodyPr/>
          <a:lstStyle/>
          <a:p>
            <a:fld id="{90D3BA71-6E32-4462-BF16-578BDA5B8C10}" type="datetimeFigureOut">
              <a:rPr lang="en-IN" smtClean="0"/>
              <a:t>29-01-2024</a:t>
            </a:fld>
            <a:endParaRPr lang="en-IN"/>
          </a:p>
        </p:txBody>
      </p:sp>
      <p:sp>
        <p:nvSpPr>
          <p:cNvPr id="6" name="Footer Placeholder 5">
            <a:extLst>
              <a:ext uri="{FF2B5EF4-FFF2-40B4-BE49-F238E27FC236}">
                <a16:creationId xmlns:a16="http://schemas.microsoft.com/office/drawing/2014/main" id="{DDEAD27B-E488-2341-E730-5051009892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EFCD42-9BB8-6034-4E4B-653897627A20}"/>
              </a:ext>
            </a:extLst>
          </p:cNvPr>
          <p:cNvSpPr>
            <a:spLocks noGrp="1"/>
          </p:cNvSpPr>
          <p:nvPr>
            <p:ph type="sldNum" sz="quarter" idx="12"/>
          </p:nvPr>
        </p:nvSpPr>
        <p:spPr/>
        <p:txBody>
          <a:bodyPr/>
          <a:lstStyle/>
          <a:p>
            <a:fld id="{B01F8485-546C-4BD4-A240-93FD6E13263E}" type="slidenum">
              <a:rPr lang="en-IN" smtClean="0"/>
              <a:t>‹#›</a:t>
            </a:fld>
            <a:endParaRPr lang="en-IN"/>
          </a:p>
        </p:txBody>
      </p:sp>
    </p:spTree>
    <p:extLst>
      <p:ext uri="{BB962C8B-B14F-4D97-AF65-F5344CB8AC3E}">
        <p14:creationId xmlns:p14="http://schemas.microsoft.com/office/powerpoint/2010/main" val="269177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0C52-C6AF-F0B4-3F81-37F86FBCC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56B458-75B9-4811-544D-7B9BA8B46F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CB0419-C73C-1B89-4EF9-887E1FBC1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56433-7A76-C276-D67F-D8C81E15748A}"/>
              </a:ext>
            </a:extLst>
          </p:cNvPr>
          <p:cNvSpPr>
            <a:spLocks noGrp="1"/>
          </p:cNvSpPr>
          <p:nvPr>
            <p:ph type="dt" sz="half" idx="10"/>
          </p:nvPr>
        </p:nvSpPr>
        <p:spPr/>
        <p:txBody>
          <a:bodyPr/>
          <a:lstStyle/>
          <a:p>
            <a:fld id="{90D3BA71-6E32-4462-BF16-578BDA5B8C10}" type="datetimeFigureOut">
              <a:rPr lang="en-IN" smtClean="0"/>
              <a:t>29-01-2024</a:t>
            </a:fld>
            <a:endParaRPr lang="en-IN"/>
          </a:p>
        </p:txBody>
      </p:sp>
      <p:sp>
        <p:nvSpPr>
          <p:cNvPr id="6" name="Footer Placeholder 5">
            <a:extLst>
              <a:ext uri="{FF2B5EF4-FFF2-40B4-BE49-F238E27FC236}">
                <a16:creationId xmlns:a16="http://schemas.microsoft.com/office/drawing/2014/main" id="{ED780F67-F1F4-4906-1CCA-61F7384AC2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AE80C8-817D-FF3C-6BC6-B635DB2846B2}"/>
              </a:ext>
            </a:extLst>
          </p:cNvPr>
          <p:cNvSpPr>
            <a:spLocks noGrp="1"/>
          </p:cNvSpPr>
          <p:nvPr>
            <p:ph type="sldNum" sz="quarter" idx="12"/>
          </p:nvPr>
        </p:nvSpPr>
        <p:spPr/>
        <p:txBody>
          <a:bodyPr/>
          <a:lstStyle/>
          <a:p>
            <a:fld id="{B01F8485-546C-4BD4-A240-93FD6E13263E}" type="slidenum">
              <a:rPr lang="en-IN" smtClean="0"/>
              <a:t>‹#›</a:t>
            </a:fld>
            <a:endParaRPr lang="en-IN"/>
          </a:p>
        </p:txBody>
      </p:sp>
    </p:spTree>
    <p:extLst>
      <p:ext uri="{BB962C8B-B14F-4D97-AF65-F5344CB8AC3E}">
        <p14:creationId xmlns:p14="http://schemas.microsoft.com/office/powerpoint/2010/main" val="3368246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D9723-B11D-54FD-7054-9F1B99F50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1D166E-7D66-4C92-7BBC-AB56EA7B85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6077C-E284-7BC7-03FB-7E2B6CFC5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3BA71-6E32-4462-BF16-578BDA5B8C10}" type="datetimeFigureOut">
              <a:rPr lang="en-IN" smtClean="0"/>
              <a:t>29-01-2024</a:t>
            </a:fld>
            <a:endParaRPr lang="en-IN"/>
          </a:p>
        </p:txBody>
      </p:sp>
      <p:sp>
        <p:nvSpPr>
          <p:cNvPr id="5" name="Footer Placeholder 4">
            <a:extLst>
              <a:ext uri="{FF2B5EF4-FFF2-40B4-BE49-F238E27FC236}">
                <a16:creationId xmlns:a16="http://schemas.microsoft.com/office/drawing/2014/main" id="{39889BEF-1E0C-5480-0B1E-6692DE5D4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9C1AEC-FCEE-C377-4EEE-BF61635431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F8485-546C-4BD4-A240-93FD6E13263E}" type="slidenum">
              <a:rPr lang="en-IN" smtClean="0"/>
              <a:t>‹#›</a:t>
            </a:fld>
            <a:endParaRPr lang="en-IN"/>
          </a:p>
        </p:txBody>
      </p:sp>
    </p:spTree>
    <p:extLst>
      <p:ext uri="{BB962C8B-B14F-4D97-AF65-F5344CB8AC3E}">
        <p14:creationId xmlns:p14="http://schemas.microsoft.com/office/powerpoint/2010/main" val="2753786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EBEB-A9A5-898C-E460-43D061100B16}"/>
              </a:ext>
            </a:extLst>
          </p:cNvPr>
          <p:cNvSpPr>
            <a:spLocks noGrp="1"/>
          </p:cNvSpPr>
          <p:nvPr>
            <p:ph type="ctrTitle"/>
          </p:nvPr>
        </p:nvSpPr>
        <p:spPr/>
        <p:txBody>
          <a:bodyPr>
            <a:normAutofit fontScale="90000"/>
          </a:bodyPr>
          <a:lstStyle/>
          <a:p>
            <a:r>
              <a:rPr lang="en-IN" b="1" dirty="0"/>
              <a:t>Analysis of </a:t>
            </a:r>
            <a:r>
              <a:rPr lang="en-IN" b="1" dirty="0" err="1"/>
              <a:t>AirBnB</a:t>
            </a:r>
            <a:r>
              <a:rPr lang="en-IN" b="1" dirty="0"/>
              <a:t> Data using Power BI</a:t>
            </a:r>
            <a:br>
              <a:rPr lang="en-IN" dirty="0"/>
            </a:br>
            <a:endParaRPr lang="en-IN" dirty="0"/>
          </a:p>
        </p:txBody>
      </p:sp>
    </p:spTree>
    <p:extLst>
      <p:ext uri="{BB962C8B-B14F-4D97-AF65-F5344CB8AC3E}">
        <p14:creationId xmlns:p14="http://schemas.microsoft.com/office/powerpoint/2010/main" val="279752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3DFD-2C40-DE2F-8B3C-415ECDD7154C}"/>
              </a:ext>
            </a:extLst>
          </p:cNvPr>
          <p:cNvSpPr>
            <a:spLocks noGrp="1"/>
          </p:cNvSpPr>
          <p:nvPr>
            <p:ph type="title"/>
          </p:nvPr>
        </p:nvSpPr>
        <p:spPr/>
        <p:txBody>
          <a:bodyPr/>
          <a:lstStyle/>
          <a:p>
            <a:r>
              <a:rPr lang="en-IN" dirty="0"/>
              <a:t>District location score Assessment</a:t>
            </a:r>
          </a:p>
        </p:txBody>
      </p:sp>
      <p:sp>
        <p:nvSpPr>
          <p:cNvPr id="3" name="Content Placeholder 2">
            <a:extLst>
              <a:ext uri="{FF2B5EF4-FFF2-40B4-BE49-F238E27FC236}">
                <a16:creationId xmlns:a16="http://schemas.microsoft.com/office/drawing/2014/main" id="{5B43999B-B2B9-4C1C-71E0-A69CA3352498}"/>
              </a:ext>
            </a:extLst>
          </p:cNvPr>
          <p:cNvSpPr>
            <a:spLocks noGrp="1"/>
          </p:cNvSpPr>
          <p:nvPr>
            <p:ph idx="1"/>
          </p:nvPr>
        </p:nvSpPr>
        <p:spPr>
          <a:xfrm>
            <a:off x="7251032" y="1825625"/>
            <a:ext cx="4102768" cy="4351338"/>
          </a:xfrm>
        </p:spPr>
        <p:txBody>
          <a:bodyPr>
            <a:normAutofit/>
          </a:bodyPr>
          <a:lstStyle/>
          <a:p>
            <a:r>
              <a:rPr lang="en-IN" sz="1800" dirty="0"/>
              <a:t>From the graph provided, we can say that, the review scores of the various districts in New York provided by customers were found to be fairly similar.</a:t>
            </a:r>
          </a:p>
          <a:p>
            <a:r>
              <a:rPr lang="en-IN" sz="1800" dirty="0"/>
              <a:t>This is due to the fact that, the districts analysed in question are all higher end localities, which provide similar standards and scope towards quality of life and global opportunities for industrialisation and digitalisation, for companies and workers, alike.</a:t>
            </a:r>
          </a:p>
          <a:p>
            <a:endParaRPr lang="en-IN" sz="1800" dirty="0"/>
          </a:p>
        </p:txBody>
      </p:sp>
      <p:pic>
        <p:nvPicPr>
          <p:cNvPr id="7" name="Picture 6">
            <a:extLst>
              <a:ext uri="{FF2B5EF4-FFF2-40B4-BE49-F238E27FC236}">
                <a16:creationId xmlns:a16="http://schemas.microsoft.com/office/drawing/2014/main" id="{E29C6921-D520-9922-D2DA-7279975F567D}"/>
              </a:ext>
            </a:extLst>
          </p:cNvPr>
          <p:cNvPicPr>
            <a:picLocks noChangeAspect="1"/>
          </p:cNvPicPr>
          <p:nvPr/>
        </p:nvPicPr>
        <p:blipFill>
          <a:blip r:embed="rId2"/>
          <a:stretch>
            <a:fillRect/>
          </a:stretch>
        </p:blipFill>
        <p:spPr>
          <a:xfrm>
            <a:off x="838200" y="1825625"/>
            <a:ext cx="5987716" cy="4351338"/>
          </a:xfrm>
          <a:prstGeom prst="rect">
            <a:avLst/>
          </a:prstGeom>
        </p:spPr>
      </p:pic>
    </p:spTree>
    <p:extLst>
      <p:ext uri="{BB962C8B-B14F-4D97-AF65-F5344CB8AC3E}">
        <p14:creationId xmlns:p14="http://schemas.microsoft.com/office/powerpoint/2010/main" val="303200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0D65-88A8-980D-FCF5-92ED8E97647B}"/>
              </a:ext>
            </a:extLst>
          </p:cNvPr>
          <p:cNvSpPr>
            <a:spLocks noGrp="1"/>
          </p:cNvSpPr>
          <p:nvPr>
            <p:ph type="title"/>
          </p:nvPr>
        </p:nvSpPr>
        <p:spPr/>
        <p:txBody>
          <a:bodyPr/>
          <a:lstStyle/>
          <a:p>
            <a:r>
              <a:rPr lang="en-IN" dirty="0"/>
              <a:t>Host response time Impact Analysis</a:t>
            </a:r>
          </a:p>
        </p:txBody>
      </p:sp>
      <p:sp>
        <p:nvSpPr>
          <p:cNvPr id="3" name="Content Placeholder 2">
            <a:extLst>
              <a:ext uri="{FF2B5EF4-FFF2-40B4-BE49-F238E27FC236}">
                <a16:creationId xmlns:a16="http://schemas.microsoft.com/office/drawing/2014/main" id="{A915CFED-FA37-1AE7-890C-AD5A4F71FA10}"/>
              </a:ext>
            </a:extLst>
          </p:cNvPr>
          <p:cNvSpPr>
            <a:spLocks noGrp="1"/>
          </p:cNvSpPr>
          <p:nvPr>
            <p:ph idx="1"/>
          </p:nvPr>
        </p:nvSpPr>
        <p:spPr>
          <a:xfrm>
            <a:off x="7531768" y="1825625"/>
            <a:ext cx="3822032" cy="4351338"/>
          </a:xfrm>
        </p:spPr>
        <p:txBody>
          <a:bodyPr>
            <a:normAutofit fontScale="92500" lnSpcReduction="10000"/>
          </a:bodyPr>
          <a:lstStyle/>
          <a:p>
            <a:r>
              <a:rPr lang="en-IN" sz="1800" dirty="0"/>
              <a:t>It can assessed from the scatter chart that, an almost linear relationship has been established between host response time and percentage of positive reviews.</a:t>
            </a:r>
          </a:p>
          <a:p>
            <a:r>
              <a:rPr lang="en-IN" sz="1800" dirty="0"/>
              <a:t>The shorter the time taken to provide feedback, the higher the rating score.</a:t>
            </a:r>
          </a:p>
          <a:p>
            <a:r>
              <a:rPr lang="en-IN" sz="1800" dirty="0"/>
              <a:t>Therefore, we can thus infer that, when an individual is residing in a happy situation, then most of the things seem to be excellent, due to dopamine effect kicking in.</a:t>
            </a:r>
          </a:p>
          <a:p>
            <a:r>
              <a:rPr lang="en-IN" sz="1800" dirty="0"/>
              <a:t>However, once that individual gets back to the real world and encounters the familiar struggles, cynicism sets in, and the flaws and shortcomings of services, where money has/had been involved, starts to become prominent.</a:t>
            </a:r>
          </a:p>
        </p:txBody>
      </p:sp>
      <p:pic>
        <p:nvPicPr>
          <p:cNvPr id="5" name="Picture 4">
            <a:extLst>
              <a:ext uri="{FF2B5EF4-FFF2-40B4-BE49-F238E27FC236}">
                <a16:creationId xmlns:a16="http://schemas.microsoft.com/office/drawing/2014/main" id="{79A213BA-A39B-C531-EC01-94F4EABCEF7C}"/>
              </a:ext>
            </a:extLst>
          </p:cNvPr>
          <p:cNvPicPr>
            <a:picLocks noChangeAspect="1"/>
          </p:cNvPicPr>
          <p:nvPr/>
        </p:nvPicPr>
        <p:blipFill>
          <a:blip r:embed="rId2"/>
          <a:stretch>
            <a:fillRect/>
          </a:stretch>
        </p:blipFill>
        <p:spPr>
          <a:xfrm>
            <a:off x="838200" y="1825625"/>
            <a:ext cx="6140116" cy="4351338"/>
          </a:xfrm>
          <a:prstGeom prst="rect">
            <a:avLst/>
          </a:prstGeom>
        </p:spPr>
      </p:pic>
    </p:spTree>
    <p:extLst>
      <p:ext uri="{BB962C8B-B14F-4D97-AF65-F5344CB8AC3E}">
        <p14:creationId xmlns:p14="http://schemas.microsoft.com/office/powerpoint/2010/main" val="216066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3EF8-B228-7693-2DE7-445154BFE678}"/>
              </a:ext>
            </a:extLst>
          </p:cNvPr>
          <p:cNvSpPr>
            <a:spLocks noGrp="1"/>
          </p:cNvSpPr>
          <p:nvPr>
            <p:ph type="title"/>
          </p:nvPr>
        </p:nvSpPr>
        <p:spPr/>
        <p:txBody>
          <a:bodyPr/>
          <a:lstStyle/>
          <a:p>
            <a:r>
              <a:rPr lang="en-IN" dirty="0" err="1"/>
              <a:t>AirBnB</a:t>
            </a:r>
            <a:r>
              <a:rPr lang="en-IN" dirty="0"/>
              <a:t> listing price analysis</a:t>
            </a:r>
          </a:p>
        </p:txBody>
      </p:sp>
      <p:sp>
        <p:nvSpPr>
          <p:cNvPr id="3" name="Content Placeholder 2">
            <a:extLst>
              <a:ext uri="{FF2B5EF4-FFF2-40B4-BE49-F238E27FC236}">
                <a16:creationId xmlns:a16="http://schemas.microsoft.com/office/drawing/2014/main" id="{63354C81-ADD2-9E60-C83D-E2A86E612CBB}"/>
              </a:ext>
            </a:extLst>
          </p:cNvPr>
          <p:cNvSpPr>
            <a:spLocks noGrp="1"/>
          </p:cNvSpPr>
          <p:nvPr>
            <p:ph idx="1"/>
          </p:nvPr>
        </p:nvSpPr>
        <p:spPr>
          <a:xfrm>
            <a:off x="7122694" y="1825625"/>
            <a:ext cx="4231105" cy="4351338"/>
          </a:xfrm>
        </p:spPr>
        <p:txBody>
          <a:bodyPr>
            <a:normAutofit/>
          </a:bodyPr>
          <a:lstStyle/>
          <a:p>
            <a:r>
              <a:rPr lang="en-IN" sz="1800" dirty="0"/>
              <a:t>Cape Town and Bangkok can be seen from the map to have the highest </a:t>
            </a:r>
            <a:r>
              <a:rPr lang="en-IN" sz="1800" dirty="0" err="1"/>
              <a:t>AirBnB</a:t>
            </a:r>
            <a:r>
              <a:rPr lang="en-IN" sz="1800" dirty="0"/>
              <a:t> average price.</a:t>
            </a:r>
          </a:p>
          <a:p>
            <a:r>
              <a:rPr lang="en-IN" sz="1800" dirty="0"/>
              <a:t>Paris, Rome and New York can be seen to have recorded the lowest average price.</a:t>
            </a:r>
          </a:p>
          <a:p>
            <a:r>
              <a:rPr lang="en-IN" sz="1800" dirty="0"/>
              <a:t>The more exotic and sole-tourism focused cities had higher pricing, whereas mainland European cities with focus on work, education, primarily and historical tourism, as a secondary alternative, as places of importance, recorded lower average prices</a:t>
            </a:r>
          </a:p>
        </p:txBody>
      </p:sp>
      <p:pic>
        <p:nvPicPr>
          <p:cNvPr id="5" name="Picture 4">
            <a:extLst>
              <a:ext uri="{FF2B5EF4-FFF2-40B4-BE49-F238E27FC236}">
                <a16:creationId xmlns:a16="http://schemas.microsoft.com/office/drawing/2014/main" id="{201BAD5E-D511-A843-1D17-1A6BC4A12D4A}"/>
              </a:ext>
            </a:extLst>
          </p:cNvPr>
          <p:cNvPicPr>
            <a:picLocks noChangeAspect="1"/>
          </p:cNvPicPr>
          <p:nvPr/>
        </p:nvPicPr>
        <p:blipFill>
          <a:blip r:embed="rId2"/>
          <a:stretch>
            <a:fillRect/>
          </a:stretch>
        </p:blipFill>
        <p:spPr>
          <a:xfrm>
            <a:off x="311717" y="1825625"/>
            <a:ext cx="6810977" cy="4351338"/>
          </a:xfrm>
          <a:prstGeom prst="rect">
            <a:avLst/>
          </a:prstGeom>
        </p:spPr>
      </p:pic>
    </p:spTree>
    <p:extLst>
      <p:ext uri="{BB962C8B-B14F-4D97-AF65-F5344CB8AC3E}">
        <p14:creationId xmlns:p14="http://schemas.microsoft.com/office/powerpoint/2010/main" val="332990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B720-CBCE-2893-0C9C-501E31426C0C}"/>
              </a:ext>
            </a:extLst>
          </p:cNvPr>
          <p:cNvSpPr>
            <a:spLocks noGrp="1"/>
          </p:cNvSpPr>
          <p:nvPr>
            <p:ph type="title"/>
          </p:nvPr>
        </p:nvSpPr>
        <p:spPr/>
        <p:txBody>
          <a:bodyPr/>
          <a:lstStyle/>
          <a:p>
            <a:r>
              <a:rPr lang="en-IN" dirty="0"/>
              <a:t>Composite scores analysis</a:t>
            </a:r>
          </a:p>
        </p:txBody>
      </p:sp>
      <p:sp>
        <p:nvSpPr>
          <p:cNvPr id="3" name="Content Placeholder 2">
            <a:extLst>
              <a:ext uri="{FF2B5EF4-FFF2-40B4-BE49-F238E27FC236}">
                <a16:creationId xmlns:a16="http://schemas.microsoft.com/office/drawing/2014/main" id="{D721A07F-A483-B77B-4A81-5DAC248FAE59}"/>
              </a:ext>
            </a:extLst>
          </p:cNvPr>
          <p:cNvSpPr>
            <a:spLocks noGrp="1"/>
          </p:cNvSpPr>
          <p:nvPr>
            <p:ph idx="1"/>
          </p:nvPr>
        </p:nvSpPr>
        <p:spPr>
          <a:xfrm>
            <a:off x="7419474" y="1825625"/>
            <a:ext cx="3934326" cy="4351338"/>
          </a:xfrm>
        </p:spPr>
        <p:txBody>
          <a:bodyPr>
            <a:normAutofit/>
          </a:bodyPr>
          <a:lstStyle/>
          <a:p>
            <a:r>
              <a:rPr lang="en-IN" sz="1800" dirty="0"/>
              <a:t>The average of composite scores of the districts of New York in question were found to have almost similar scores owing to the fact that, all the districts provided similar standard of life.</a:t>
            </a:r>
          </a:p>
          <a:p>
            <a:pPr marL="0" indent="0">
              <a:buNone/>
            </a:pPr>
            <a:endParaRPr lang="en-IN" sz="1800" dirty="0"/>
          </a:p>
        </p:txBody>
      </p:sp>
      <p:pic>
        <p:nvPicPr>
          <p:cNvPr id="5" name="Picture 4">
            <a:extLst>
              <a:ext uri="{FF2B5EF4-FFF2-40B4-BE49-F238E27FC236}">
                <a16:creationId xmlns:a16="http://schemas.microsoft.com/office/drawing/2014/main" id="{4B453DD4-C2C6-4A42-DD1B-DD5006CDF442}"/>
              </a:ext>
            </a:extLst>
          </p:cNvPr>
          <p:cNvPicPr>
            <a:picLocks noChangeAspect="1"/>
          </p:cNvPicPr>
          <p:nvPr/>
        </p:nvPicPr>
        <p:blipFill>
          <a:blip r:embed="rId2"/>
          <a:stretch>
            <a:fillRect/>
          </a:stretch>
        </p:blipFill>
        <p:spPr>
          <a:xfrm>
            <a:off x="1333246" y="1825624"/>
            <a:ext cx="5867908" cy="4351338"/>
          </a:xfrm>
          <a:prstGeom prst="rect">
            <a:avLst/>
          </a:prstGeom>
        </p:spPr>
      </p:pic>
    </p:spTree>
    <p:extLst>
      <p:ext uri="{BB962C8B-B14F-4D97-AF65-F5344CB8AC3E}">
        <p14:creationId xmlns:p14="http://schemas.microsoft.com/office/powerpoint/2010/main" val="305726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DDA2-5E26-F413-4AEA-95448791F996}"/>
              </a:ext>
            </a:extLst>
          </p:cNvPr>
          <p:cNvSpPr>
            <a:spLocks noGrp="1"/>
          </p:cNvSpPr>
          <p:nvPr>
            <p:ph type="title"/>
          </p:nvPr>
        </p:nvSpPr>
        <p:spPr/>
        <p:txBody>
          <a:bodyPr/>
          <a:lstStyle/>
          <a:p>
            <a:r>
              <a:rPr lang="en-IN" dirty="0"/>
              <a:t>Listing age and host tenure calculation</a:t>
            </a:r>
          </a:p>
        </p:txBody>
      </p:sp>
      <p:sp>
        <p:nvSpPr>
          <p:cNvPr id="3" name="Content Placeholder 2">
            <a:extLst>
              <a:ext uri="{FF2B5EF4-FFF2-40B4-BE49-F238E27FC236}">
                <a16:creationId xmlns:a16="http://schemas.microsoft.com/office/drawing/2014/main" id="{E41A2F08-4C2B-E887-C6B0-5730432B0AF6}"/>
              </a:ext>
            </a:extLst>
          </p:cNvPr>
          <p:cNvSpPr>
            <a:spLocks noGrp="1"/>
          </p:cNvSpPr>
          <p:nvPr>
            <p:ph idx="1"/>
          </p:nvPr>
        </p:nvSpPr>
        <p:spPr>
          <a:xfrm>
            <a:off x="6039853" y="1825625"/>
            <a:ext cx="5313947" cy="4351338"/>
          </a:xfrm>
        </p:spPr>
        <p:txBody>
          <a:bodyPr>
            <a:normAutofit/>
          </a:bodyPr>
          <a:lstStyle/>
          <a:p>
            <a:r>
              <a:rPr lang="en-IN" sz="1800" dirty="0"/>
              <a:t>All the </a:t>
            </a:r>
            <a:r>
              <a:rPr lang="en-IN" sz="1800" dirty="0" err="1"/>
              <a:t>AiRBnB</a:t>
            </a:r>
            <a:r>
              <a:rPr lang="en-IN" sz="1800" dirty="0"/>
              <a:t> listings identified were calculated to have more than 10 years of hosting experience.</a:t>
            </a:r>
          </a:p>
          <a:p>
            <a:r>
              <a:rPr lang="en-IN" sz="1800" dirty="0"/>
              <a:t>The </a:t>
            </a:r>
            <a:r>
              <a:rPr lang="en-IN" sz="1800" dirty="0" err="1"/>
              <a:t>host_id</a:t>
            </a:r>
            <a:r>
              <a:rPr lang="en-IN" sz="1800" dirty="0"/>
              <a:t> along with the tenure of hosting has been shown.</a:t>
            </a:r>
          </a:p>
          <a:p>
            <a:pPr marL="0" indent="0">
              <a:buNone/>
            </a:pPr>
            <a:endParaRPr lang="en-IN" sz="1800" dirty="0"/>
          </a:p>
        </p:txBody>
      </p:sp>
      <p:pic>
        <p:nvPicPr>
          <p:cNvPr id="5" name="Picture 4">
            <a:extLst>
              <a:ext uri="{FF2B5EF4-FFF2-40B4-BE49-F238E27FC236}">
                <a16:creationId xmlns:a16="http://schemas.microsoft.com/office/drawing/2014/main" id="{1E9256F3-515F-FFD0-C1E1-7372D3A4537C}"/>
              </a:ext>
            </a:extLst>
          </p:cNvPr>
          <p:cNvPicPr>
            <a:picLocks noChangeAspect="1"/>
          </p:cNvPicPr>
          <p:nvPr/>
        </p:nvPicPr>
        <p:blipFill>
          <a:blip r:embed="rId2"/>
          <a:stretch>
            <a:fillRect/>
          </a:stretch>
        </p:blipFill>
        <p:spPr>
          <a:xfrm>
            <a:off x="1475874" y="1825625"/>
            <a:ext cx="2385921" cy="4351338"/>
          </a:xfrm>
          <a:prstGeom prst="rect">
            <a:avLst/>
          </a:prstGeom>
        </p:spPr>
      </p:pic>
    </p:spTree>
    <p:extLst>
      <p:ext uri="{BB962C8B-B14F-4D97-AF65-F5344CB8AC3E}">
        <p14:creationId xmlns:p14="http://schemas.microsoft.com/office/powerpoint/2010/main" val="76065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B0F7-CDAE-5FCE-BEF5-8C68E11EB22F}"/>
              </a:ext>
            </a:extLst>
          </p:cNvPr>
          <p:cNvSpPr>
            <a:spLocks noGrp="1"/>
          </p:cNvSpPr>
          <p:nvPr>
            <p:ph type="title"/>
          </p:nvPr>
        </p:nvSpPr>
        <p:spPr/>
        <p:txBody>
          <a:bodyPr/>
          <a:lstStyle/>
          <a:p>
            <a:r>
              <a:rPr lang="en-IN" dirty="0"/>
              <a:t>Property type price analysis</a:t>
            </a:r>
            <a:br>
              <a:rPr lang="en-IN" dirty="0"/>
            </a:br>
            <a:endParaRPr lang="en-IN" dirty="0"/>
          </a:p>
        </p:txBody>
      </p:sp>
      <p:sp>
        <p:nvSpPr>
          <p:cNvPr id="3" name="Content Placeholder 2">
            <a:extLst>
              <a:ext uri="{FF2B5EF4-FFF2-40B4-BE49-F238E27FC236}">
                <a16:creationId xmlns:a16="http://schemas.microsoft.com/office/drawing/2014/main" id="{D0367CA9-F766-71DA-11C4-2012FE5F7AB1}"/>
              </a:ext>
            </a:extLst>
          </p:cNvPr>
          <p:cNvSpPr>
            <a:spLocks noGrp="1"/>
          </p:cNvSpPr>
          <p:nvPr>
            <p:ph idx="1"/>
          </p:nvPr>
        </p:nvSpPr>
        <p:spPr>
          <a:xfrm>
            <a:off x="7387388" y="1825625"/>
            <a:ext cx="3966411" cy="4351338"/>
          </a:xfrm>
        </p:spPr>
        <p:txBody>
          <a:bodyPr>
            <a:normAutofit/>
          </a:bodyPr>
          <a:lstStyle/>
          <a:p>
            <a:r>
              <a:rPr lang="en-IN" sz="1800" dirty="0"/>
              <a:t>Greater the size of the square, higher the price of the property</a:t>
            </a:r>
          </a:p>
          <a:p>
            <a:r>
              <a:rPr lang="en-IN" sz="1800" dirty="0"/>
              <a:t>Entire villa or heritage hotel stay, with room type being </a:t>
            </a:r>
            <a:r>
              <a:rPr lang="en-IN" sz="1800" b="1" dirty="0"/>
              <a:t>personal </a:t>
            </a:r>
            <a:r>
              <a:rPr lang="en-IN" sz="1800" dirty="0"/>
              <a:t>or the </a:t>
            </a:r>
            <a:r>
              <a:rPr lang="en-IN" sz="1800" b="1" dirty="0"/>
              <a:t>entire place </a:t>
            </a:r>
            <a:r>
              <a:rPr lang="en-IN" sz="1800" dirty="0"/>
              <a:t>were recorded to be the most luxurious of all other category of property and room type type stays.</a:t>
            </a:r>
          </a:p>
        </p:txBody>
      </p:sp>
      <p:pic>
        <p:nvPicPr>
          <p:cNvPr id="5" name="Picture 4">
            <a:extLst>
              <a:ext uri="{FF2B5EF4-FFF2-40B4-BE49-F238E27FC236}">
                <a16:creationId xmlns:a16="http://schemas.microsoft.com/office/drawing/2014/main" id="{316F8CE7-C6B2-5858-A4AA-3C9557A1CD88}"/>
              </a:ext>
            </a:extLst>
          </p:cNvPr>
          <p:cNvPicPr>
            <a:picLocks noChangeAspect="1"/>
          </p:cNvPicPr>
          <p:nvPr/>
        </p:nvPicPr>
        <p:blipFill>
          <a:blip r:embed="rId2"/>
          <a:stretch>
            <a:fillRect/>
          </a:stretch>
        </p:blipFill>
        <p:spPr>
          <a:xfrm>
            <a:off x="292652" y="1825625"/>
            <a:ext cx="6926296" cy="4351338"/>
          </a:xfrm>
          <a:prstGeom prst="rect">
            <a:avLst/>
          </a:prstGeom>
        </p:spPr>
      </p:pic>
    </p:spTree>
    <p:extLst>
      <p:ext uri="{BB962C8B-B14F-4D97-AF65-F5344CB8AC3E}">
        <p14:creationId xmlns:p14="http://schemas.microsoft.com/office/powerpoint/2010/main" val="309604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E1FE-5B94-8DD4-C55F-6A3E5ED98544}"/>
              </a:ext>
            </a:extLst>
          </p:cNvPr>
          <p:cNvSpPr>
            <a:spLocks noGrp="1"/>
          </p:cNvSpPr>
          <p:nvPr>
            <p:ph type="title"/>
          </p:nvPr>
        </p:nvSpPr>
        <p:spPr/>
        <p:txBody>
          <a:bodyPr/>
          <a:lstStyle/>
          <a:p>
            <a:r>
              <a:rPr lang="en-IN" dirty="0"/>
              <a:t>City Insights report</a:t>
            </a:r>
          </a:p>
        </p:txBody>
      </p:sp>
      <p:sp>
        <p:nvSpPr>
          <p:cNvPr id="3" name="Content Placeholder 2">
            <a:extLst>
              <a:ext uri="{FF2B5EF4-FFF2-40B4-BE49-F238E27FC236}">
                <a16:creationId xmlns:a16="http://schemas.microsoft.com/office/drawing/2014/main" id="{435CCFFA-80B0-3BE3-F3B4-FC9CF341D455}"/>
              </a:ext>
            </a:extLst>
          </p:cNvPr>
          <p:cNvSpPr>
            <a:spLocks noGrp="1"/>
          </p:cNvSpPr>
          <p:nvPr>
            <p:ph idx="1"/>
          </p:nvPr>
        </p:nvSpPr>
        <p:spPr>
          <a:xfrm>
            <a:off x="7539788" y="1825625"/>
            <a:ext cx="3814011" cy="4351338"/>
          </a:xfrm>
        </p:spPr>
        <p:txBody>
          <a:bodyPr>
            <a:normAutofit fontScale="92500" lnSpcReduction="20000"/>
          </a:bodyPr>
          <a:lstStyle/>
          <a:p>
            <a:r>
              <a:rPr lang="en-IN" sz="1800" dirty="0"/>
              <a:t>From the first graph we can analyse that the reviews have been highest in the months of October. This can be due to the fact that, </a:t>
            </a:r>
            <a:r>
              <a:rPr lang="en-IN" sz="1800" dirty="0" err="1"/>
              <a:t>CoVid</a:t>
            </a:r>
            <a:r>
              <a:rPr lang="en-IN" sz="1800" dirty="0"/>
              <a:t> ruled the headlines during that period. As a result, we can see a dip in March from previous, and April being the lowest. It is around this time that lockdowns were starting to take prevalence around most of the world.</a:t>
            </a:r>
          </a:p>
          <a:p>
            <a:r>
              <a:rPr lang="en-IN" sz="1800" dirty="0"/>
              <a:t>However, due to a slight relaxation of rules around September-October there can be seen a spike in visitors, which again dipped during the later months, due to restrictions again tightening on account of an increase in the number of cases.</a:t>
            </a:r>
          </a:p>
          <a:p>
            <a:r>
              <a:rPr lang="en-IN" sz="1800" dirty="0" err="1"/>
              <a:t>CoVid</a:t>
            </a:r>
            <a:r>
              <a:rPr lang="en-IN" sz="1800" dirty="0"/>
              <a:t> was the primary reason for the discrepancy in statistic amongst visitor trends in the year 2020, compared </a:t>
            </a:r>
            <a:r>
              <a:rPr lang="en-IN" sz="1800"/>
              <a:t>to the </a:t>
            </a:r>
            <a:r>
              <a:rPr lang="en-IN" sz="1800" dirty="0"/>
              <a:t>other years.</a:t>
            </a:r>
          </a:p>
        </p:txBody>
      </p:sp>
      <p:pic>
        <p:nvPicPr>
          <p:cNvPr id="5" name="Picture 4">
            <a:extLst>
              <a:ext uri="{FF2B5EF4-FFF2-40B4-BE49-F238E27FC236}">
                <a16:creationId xmlns:a16="http://schemas.microsoft.com/office/drawing/2014/main" id="{71A6594A-5D94-45EA-2EDB-B0C50076B7B2}"/>
              </a:ext>
            </a:extLst>
          </p:cNvPr>
          <p:cNvPicPr>
            <a:picLocks noChangeAspect="1"/>
          </p:cNvPicPr>
          <p:nvPr/>
        </p:nvPicPr>
        <p:blipFill>
          <a:blip r:embed="rId2"/>
          <a:stretch>
            <a:fillRect/>
          </a:stretch>
        </p:blipFill>
        <p:spPr>
          <a:xfrm>
            <a:off x="838201" y="1825624"/>
            <a:ext cx="6018836" cy="4351339"/>
          </a:xfrm>
          <a:prstGeom prst="rect">
            <a:avLst/>
          </a:prstGeom>
        </p:spPr>
      </p:pic>
    </p:spTree>
    <p:extLst>
      <p:ext uri="{BB962C8B-B14F-4D97-AF65-F5344CB8AC3E}">
        <p14:creationId xmlns:p14="http://schemas.microsoft.com/office/powerpoint/2010/main" val="324726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1ECC-7119-B663-239B-9CABC9FBC823}"/>
              </a:ext>
            </a:extLst>
          </p:cNvPr>
          <p:cNvSpPr>
            <a:spLocks noGrp="1"/>
          </p:cNvSpPr>
          <p:nvPr>
            <p:ph type="title"/>
          </p:nvPr>
        </p:nvSpPr>
        <p:spPr/>
        <p:txBody>
          <a:bodyPr>
            <a:normAutofit fontScale="90000"/>
          </a:bodyPr>
          <a:lstStyle/>
          <a:p>
            <a:r>
              <a:rPr lang="en-IN" sz="6000" dirty="0"/>
              <a:t>               </a:t>
            </a:r>
            <a:br>
              <a:rPr lang="en-IN" sz="6000" dirty="0"/>
            </a:br>
            <a:br>
              <a:rPr lang="en-IN" sz="6000" dirty="0"/>
            </a:br>
            <a:br>
              <a:rPr lang="en-IN" sz="6000" dirty="0"/>
            </a:br>
            <a:br>
              <a:rPr lang="en-IN" sz="6000" dirty="0"/>
            </a:br>
            <a:br>
              <a:rPr lang="en-IN" sz="6000" dirty="0"/>
            </a:br>
            <a:br>
              <a:rPr lang="en-IN" sz="6000" dirty="0"/>
            </a:br>
            <a:br>
              <a:rPr lang="en-IN" sz="6000" dirty="0"/>
            </a:br>
            <a:br>
              <a:rPr lang="en-IN" sz="6000" dirty="0"/>
            </a:br>
            <a:r>
              <a:rPr lang="en-IN" sz="6000" dirty="0"/>
              <a:t>                        </a:t>
            </a:r>
            <a:r>
              <a:rPr lang="en-IN" sz="6000" b="1" dirty="0"/>
              <a:t>THE END</a:t>
            </a:r>
            <a:br>
              <a:rPr lang="en-IN" sz="6000" dirty="0"/>
            </a:br>
            <a:endParaRPr lang="en-IN" sz="6000" dirty="0"/>
          </a:p>
        </p:txBody>
      </p:sp>
    </p:spTree>
    <p:extLst>
      <p:ext uri="{BB962C8B-B14F-4D97-AF65-F5344CB8AC3E}">
        <p14:creationId xmlns:p14="http://schemas.microsoft.com/office/powerpoint/2010/main" val="360161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575</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Analysis of AirBnB Data using Power BI </vt:lpstr>
      <vt:lpstr>District location score Assessment</vt:lpstr>
      <vt:lpstr>Host response time Impact Analysis</vt:lpstr>
      <vt:lpstr>AirBnB listing price analysis</vt:lpstr>
      <vt:lpstr>Composite scores analysis</vt:lpstr>
      <vt:lpstr>Listing age and host tenure calculation</vt:lpstr>
      <vt:lpstr>Property type price analysis </vt:lpstr>
      <vt:lpstr>City Insights report</vt:lpstr>
      <vt:lpstr>                                               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AirBNB Data using Power BI</dc:title>
  <dc:creator>Soumyaneel Mandal</dc:creator>
  <cp:lastModifiedBy>Soumyaneel Mandal</cp:lastModifiedBy>
  <cp:revision>3</cp:revision>
  <dcterms:created xsi:type="dcterms:W3CDTF">2024-01-28T18:03:07Z</dcterms:created>
  <dcterms:modified xsi:type="dcterms:W3CDTF">2024-01-28T20:41:22Z</dcterms:modified>
</cp:coreProperties>
</file>