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handoutMasterIdLst>
    <p:handoutMasterId r:id="rId22"/>
  </p:handoutMasterIdLst>
  <p:sldIdLst>
    <p:sldId id="268" r:id="rId2"/>
    <p:sldId id="262" r:id="rId3"/>
    <p:sldId id="271" r:id="rId4"/>
    <p:sldId id="273" r:id="rId5"/>
    <p:sldId id="272" r:id="rId6"/>
    <p:sldId id="274" r:id="rId7"/>
    <p:sldId id="275" r:id="rId8"/>
    <p:sldId id="276" r:id="rId9"/>
    <p:sldId id="277" r:id="rId10"/>
    <p:sldId id="279" r:id="rId11"/>
    <p:sldId id="280" r:id="rId12"/>
    <p:sldId id="285" r:id="rId13"/>
    <p:sldId id="282" r:id="rId14"/>
    <p:sldId id="293" r:id="rId15"/>
    <p:sldId id="286" r:id="rId16"/>
    <p:sldId id="287" r:id="rId17"/>
    <p:sldId id="290" r:id="rId18"/>
    <p:sldId id="291" r:id="rId19"/>
    <p:sldId id="29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62" autoAdjust="0"/>
    <p:restoredTop sz="94652" autoAdjust="0"/>
  </p:normalViewPr>
  <p:slideViewPr>
    <p:cSldViewPr snapToGrid="0">
      <p:cViewPr varScale="1">
        <p:scale>
          <a:sx n="82" d="100"/>
          <a:sy n="82" d="100"/>
        </p:scale>
        <p:origin x="706" y="72"/>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ownloads\BankAnalysis%20project%20final%20(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ownloads\BankAnalysis%20project%20final%20(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anket\Desktop\Data%20Analyst\Project%20Bank%20Analysis\BankAnalysis%20project%20final%20(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anket\Desktop\Data%20Analyst\Project%20Bank%20Analysis\BankAnalysis%20project%20final%20(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1" Type="http://schemas.openxmlformats.org/officeDocument/2006/relationships/oleObject" Target="file:///C:\Users\Sanket\Desktop\Data%20Analyst\Project%20Bank%20Analysis\BankAnalysis%20project%20final%20(2).xlsx" TargetMode="External"/></Relationships>
</file>

<file path=ppt/charts/_rels/chart6.xml.rels><?xml version="1.0" encoding="UTF-8" standalone="yes"?>
<Relationships xmlns="http://schemas.openxmlformats.org/package/2006/relationships"><Relationship Id="rId3" Type="http://schemas.openxmlformats.org/officeDocument/2006/relationships/oleObject" Target="file:///C:\Users\Sanket\Desktop\BankAnalysis%20project%20final%20(2).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[BankAnalysis project final (2).xlsx]Year wise loan amount Stats!PivotTable7</c:name>
    <c:fmtId val="-1"/>
  </c:pivotSource>
  <c:chart>
    <c:title>
      <c:tx>
        <c:rich>
          <a:bodyPr rot="0" spcFirstLastPara="1" vertOverflow="ellipsis" vert="horz" wrap="square" anchor="ctr" anchorCtr="1"/>
          <a:lstStyle/>
          <a:p>
            <a:pPr>
              <a:defRPr lang="en-US" sz="1400" b="0" i="0" u="none" strike="noStrike" kern="1200" spc="0" baseline="0">
                <a:solidFill>
                  <a:schemeClr val="tx1"/>
                </a:solidFill>
                <a:latin typeface="Algerian" panose="04020705040A02060702" pitchFamily="82" charset="0"/>
                <a:ea typeface="+mn-ea"/>
                <a:cs typeface="+mn-cs"/>
              </a:defRPr>
            </a:pPr>
            <a:r>
              <a:rPr lang="en-US" sz="2000" dirty="0">
                <a:solidFill>
                  <a:schemeClr val="tx1"/>
                </a:solidFill>
                <a:latin typeface="Baskerville Old Face" panose="02020602080505020303" pitchFamily="18" charset="0"/>
              </a:rPr>
              <a:t>Year wise Loan Status</a:t>
            </a:r>
          </a:p>
        </c:rich>
      </c:tx>
      <c:layout>
        <c:manualLayout>
          <c:xMode val="edge"/>
          <c:yMode val="edge"/>
          <c:x val="0.35578467218095194"/>
          <c:y val="2.9539261981811425E-2"/>
        </c:manualLayout>
      </c:layout>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solidFill>
              <a:latin typeface="Algerian" panose="04020705040A02060702" pitchFamily="82" charset="0"/>
              <a:ea typeface="+mn-ea"/>
              <a:cs typeface="+mn-cs"/>
            </a:defRPr>
          </a:pPr>
          <a:endParaRPr lang="en-US"/>
        </a:p>
      </c:txPr>
    </c:title>
    <c:autoTitleDeleted val="0"/>
    <c:pivotFmts>
      <c:pivotFmt>
        <c:idx val="0"/>
        <c:spPr>
          <a:solidFill>
            <a:schemeClr val="tx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Algerian" panose="04020705040A02060702" pitchFamily="82" charset="0"/>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tx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Algerian" panose="04020705040A02060702" pitchFamily="82" charset="0"/>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tx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Algerian" panose="04020705040A02060702" pitchFamily="82" charset="0"/>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8736363636363601"/>
          <c:y val="0.19412835738190701"/>
          <c:w val="0.73949243018285404"/>
          <c:h val="0.59439074792986701"/>
        </c:manualLayout>
      </c:layout>
      <c:barChart>
        <c:barDir val="col"/>
        <c:grouping val="stacked"/>
        <c:varyColors val="0"/>
        <c:ser>
          <c:idx val="0"/>
          <c:order val="0"/>
          <c:tx>
            <c:strRef>
              <c:f>'Year wise loan amount Stats'!$B$3</c:f>
              <c:strCache>
                <c:ptCount val="1"/>
                <c:pt idx="0">
                  <c:v>Total</c:v>
                </c:pt>
              </c:strCache>
            </c:strRef>
          </c:tx>
          <c:spPr>
            <a:solidFill>
              <a:schemeClr val="tx1"/>
            </a:solidFill>
            <a:ln>
              <a:noFill/>
            </a:ln>
            <a:effectLst/>
          </c:spPr>
          <c:invertIfNegative val="0"/>
          <c:dLbls>
            <c:dLbl>
              <c:idx val="0"/>
              <c:layout>
                <c:manualLayout>
                  <c:x val="2.0317808927484888E-3"/>
                  <c:y val="-0.25570354606290729"/>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042-4C88-A99E-C8F5953101DB}"/>
                </c:ext>
              </c:extLst>
            </c:dLbl>
            <c:dLbl>
              <c:idx val="1"/>
              <c:layout>
                <c:manualLayout>
                  <c:x val="0"/>
                  <c:y val="-0.2732174875740653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042-4C88-A99E-C8F5953101DB}"/>
                </c:ext>
              </c:extLst>
            </c:dLbl>
            <c:dLbl>
              <c:idx val="2"/>
              <c:layout>
                <c:manualLayout>
                  <c:x val="0"/>
                  <c:y val="-0.27321748757406544"/>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042-4C88-A99E-C8F5953101DB}"/>
                </c:ext>
              </c:extLst>
            </c:dLbl>
            <c:dLbl>
              <c:idx val="3"/>
              <c:layout>
                <c:manualLayout>
                  <c:x val="0"/>
                  <c:y val="-0.3187537355030762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C042-4C88-A99E-C8F5953101DB}"/>
                </c:ext>
              </c:extLst>
            </c:dLbl>
            <c:dLbl>
              <c:idx val="4"/>
              <c:layout>
                <c:manualLayout>
                  <c:x val="-4.6730960533216098E-2"/>
                  <c:y val="-0.36510823820332056"/>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042-4C88-A99E-C8F5953101DB}"/>
                </c:ext>
              </c:extLst>
            </c:dLbl>
            <c:spPr>
              <a:noFill/>
              <a:ln>
                <a:noFill/>
              </a:ln>
              <a:effectLst/>
            </c:spPr>
            <c:txPr>
              <a:bodyPr rot="5400000" spcFirstLastPara="1" vertOverflow="ellipsis" wrap="square" lIns="38100" tIns="19050" rIns="38100" bIns="19050" anchor="ctr" anchorCtr="1">
                <a:spAutoFit/>
              </a:bodyPr>
              <a:lstStyle/>
              <a:p>
                <a:pPr>
                  <a:defRPr lang="en-US" sz="1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'Year wise loan amount Stats'!$A$4:$A$9</c:f>
              <c:strCache>
                <c:ptCount val="5"/>
                <c:pt idx="0">
                  <c:v>2007</c:v>
                </c:pt>
                <c:pt idx="1">
                  <c:v>2008</c:v>
                </c:pt>
                <c:pt idx="2">
                  <c:v>2009</c:v>
                </c:pt>
                <c:pt idx="3">
                  <c:v>2010</c:v>
                </c:pt>
                <c:pt idx="4">
                  <c:v>2011</c:v>
                </c:pt>
              </c:strCache>
            </c:strRef>
          </c:cat>
          <c:val>
            <c:numRef>
              <c:f>'Year wise loan amount Stats'!$B$4:$B$9</c:f>
              <c:numCache>
                <c:formatCode>General</c:formatCode>
                <c:ptCount val="5"/>
                <c:pt idx="0">
                  <c:v>2219275</c:v>
                </c:pt>
                <c:pt idx="1">
                  <c:v>14141250</c:v>
                </c:pt>
                <c:pt idx="2">
                  <c:v>41445100</c:v>
                </c:pt>
                <c:pt idx="3">
                  <c:v>97949250</c:v>
                </c:pt>
                <c:pt idx="4">
                  <c:v>188980775</c:v>
                </c:pt>
              </c:numCache>
            </c:numRef>
          </c:val>
          <c:extLst>
            <c:ext xmlns:c16="http://schemas.microsoft.com/office/drawing/2014/chart" uri="{C3380CC4-5D6E-409C-BE32-E72D297353CC}">
              <c16:uniqueId val="{00000005-C042-4C88-A99E-C8F5953101DB}"/>
            </c:ext>
          </c:extLst>
        </c:ser>
        <c:dLbls>
          <c:dLblPos val="ctr"/>
          <c:showLegendKey val="0"/>
          <c:showVal val="1"/>
          <c:showCatName val="0"/>
          <c:showSerName val="0"/>
          <c:showPercent val="0"/>
          <c:showBubbleSize val="0"/>
        </c:dLbls>
        <c:gapWidth val="219"/>
        <c:overlap val="100"/>
        <c:axId val="696276528"/>
        <c:axId val="866243824"/>
      </c:barChart>
      <c:catAx>
        <c:axId val="69627652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050" b="0" i="0" u="none" strike="noStrike" kern="1200" baseline="0">
                <a:solidFill>
                  <a:schemeClr val="tx1"/>
                </a:solidFill>
                <a:latin typeface="Algerian" panose="04020705040A02060702" pitchFamily="82" charset="0"/>
                <a:ea typeface="+mn-ea"/>
                <a:cs typeface="+mn-cs"/>
              </a:defRPr>
            </a:pPr>
            <a:endParaRPr lang="en-US"/>
          </a:p>
        </c:txPr>
        <c:crossAx val="866243824"/>
        <c:crosses val="autoZero"/>
        <c:auto val="1"/>
        <c:lblAlgn val="ctr"/>
        <c:lblOffset val="100"/>
        <c:noMultiLvlLbl val="0"/>
      </c:catAx>
      <c:valAx>
        <c:axId val="866243824"/>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lang="en-US" sz="12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696276528"/>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lang="en-US">
          <a:latin typeface="Algerian" panose="04020705040A02060702" pitchFamily="82"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'Total Payment for Verified St'!$B$9</c:f>
              <c:strCache>
                <c:ptCount val="1"/>
                <c:pt idx="0">
                  <c:v>Total payment</c:v>
                </c:pt>
              </c:strCache>
            </c:strRef>
          </c:tx>
          <c:dPt>
            <c:idx val="0"/>
            <c:bubble3D val="0"/>
            <c:spPr>
              <a:gradFill rotWithShape="1">
                <a:gsLst>
                  <a:gs pos="0">
                    <a:schemeClr val="accent1">
                      <a:tint val="98000"/>
                      <a:lumMod val="100000"/>
                    </a:schemeClr>
                  </a:gs>
                  <a:gs pos="100000">
                    <a:schemeClr val="accent1">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01-0660-4176-8DBA-DF4747F635BB}"/>
              </c:ext>
            </c:extLst>
          </c:dPt>
          <c:dPt>
            <c:idx val="1"/>
            <c:bubble3D val="0"/>
            <c:spPr>
              <a:gradFill rotWithShape="1">
                <a:gsLst>
                  <a:gs pos="0">
                    <a:schemeClr val="accent2">
                      <a:tint val="98000"/>
                      <a:lumMod val="100000"/>
                    </a:schemeClr>
                  </a:gs>
                  <a:gs pos="100000">
                    <a:schemeClr val="accent2">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03-0660-4176-8DBA-DF4747F635BB}"/>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'Total Payment for Verified St'!$A$10:$A$11</c:f>
              <c:strCache>
                <c:ptCount val="2"/>
                <c:pt idx="0">
                  <c:v>Not Verified</c:v>
                </c:pt>
                <c:pt idx="1">
                  <c:v>Verified</c:v>
                </c:pt>
              </c:strCache>
            </c:strRef>
          </c:cat>
          <c:val>
            <c:numRef>
              <c:f>'Total Payment for Verified St'!$B$10:$B$11</c:f>
              <c:numCache>
                <c:formatCode>0%</c:formatCode>
                <c:ptCount val="2"/>
                <c:pt idx="0">
                  <c:v>0.41116109133949214</c:v>
                </c:pt>
                <c:pt idx="1">
                  <c:v>0.58883890866050781</c:v>
                </c:pt>
              </c:numCache>
            </c:numRef>
          </c:val>
          <c:extLst>
            <c:ext xmlns:c16="http://schemas.microsoft.com/office/drawing/2014/chart" uri="{C3380CC4-5D6E-409C-BE32-E72D297353CC}">
              <c16:uniqueId val="{00000004-0660-4176-8DBA-DF4747F635BB}"/>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[BankAnalysis project final (2).xlsx]Homeownership vs lasy payment d!PivotTable1</c:name>
    <c:fmtId val="17"/>
  </c:pivotSource>
  <c:chart>
    <c:autoTitleDeleted val="1"/>
    <c:pivotFmts>
      <c:pivotFmt>
        <c:idx val="0"/>
        <c:spPr>
          <a:solidFill>
            <a:schemeClr val="accent1"/>
          </a:solidFill>
          <a:ln w="25400"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5400"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5400"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5400"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tx1"/>
          </a:solidFill>
          <a:ln w="25400"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5400"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5400"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rgbClr val="48C098"/>
          </a:solidFill>
          <a:ln w="25400"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5400"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5400"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tx1"/>
          </a:solidFill>
          <a:ln w="25400"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5400"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5400"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rgbClr val="48C098"/>
          </a:solidFill>
          <a:ln w="25400"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tx1"/>
          </a:solidFill>
          <a:ln w="25400"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5400"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5400"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5400"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rgbClr val="48C098"/>
          </a:solidFill>
          <a:ln w="25400"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78152894286907"/>
          <c:y val="7.6354257801108202E-2"/>
          <c:w val="0.58886268168171585"/>
          <c:h val="0.52130030621172396"/>
        </c:manualLayout>
      </c:layout>
      <c:barChart>
        <c:barDir val="col"/>
        <c:grouping val="clustered"/>
        <c:varyColors val="0"/>
        <c:ser>
          <c:idx val="0"/>
          <c:order val="0"/>
          <c:tx>
            <c:strRef>
              <c:f>'Homeownership vs lasy payment d'!$B$3:$B$4</c:f>
              <c:strCache>
                <c:ptCount val="1"/>
                <c:pt idx="0">
                  <c:v>MORTGAGE</c:v>
                </c:pt>
              </c:strCache>
            </c:strRef>
          </c:tx>
          <c:spPr>
            <a:noFill/>
            <a:ln w="25400" cap="flat" cmpd="sng" algn="ctr">
              <a:solidFill>
                <a:schemeClr val="accent1"/>
              </a:solidFill>
              <a:miter lim="800000"/>
            </a:ln>
            <a:effectLst/>
          </c:spPr>
          <c:invertIfNegative val="0"/>
          <c:cat>
            <c:strRef>
              <c:f>'Homeownership vs lasy payment d'!$A$5:$A$15</c:f>
              <c:strCache>
                <c:ptCount val="10"/>
                <c:pt idx="0">
                  <c:v>&lt;01-01-2008</c:v>
                </c:pt>
                <c:pt idx="1">
                  <c:v>2008</c:v>
                </c:pt>
                <c:pt idx="2">
                  <c:v>2009</c:v>
                </c:pt>
                <c:pt idx="3">
                  <c:v>2010</c:v>
                </c:pt>
                <c:pt idx="4">
                  <c:v>2011</c:v>
                </c:pt>
                <c:pt idx="5">
                  <c:v>2012</c:v>
                </c:pt>
                <c:pt idx="6">
                  <c:v>2013</c:v>
                </c:pt>
                <c:pt idx="7">
                  <c:v>2014</c:v>
                </c:pt>
                <c:pt idx="8">
                  <c:v>2015</c:v>
                </c:pt>
                <c:pt idx="9">
                  <c:v>2016</c:v>
                </c:pt>
              </c:strCache>
            </c:strRef>
          </c:cat>
          <c:val>
            <c:numRef>
              <c:f>'Homeownership vs lasy payment d'!$B$5:$B$15</c:f>
              <c:numCache>
                <c:formatCode>General</c:formatCode>
                <c:ptCount val="10"/>
                <c:pt idx="0">
                  <c:v>0</c:v>
                </c:pt>
                <c:pt idx="1">
                  <c:v>288916.07</c:v>
                </c:pt>
                <c:pt idx="2">
                  <c:v>1004336.3700000001</c:v>
                </c:pt>
                <c:pt idx="3">
                  <c:v>2740956.4800000018</c:v>
                </c:pt>
                <c:pt idx="4">
                  <c:v>10093057.32</c:v>
                </c:pt>
                <c:pt idx="5">
                  <c:v>15830774.450000001</c:v>
                </c:pt>
                <c:pt idx="6">
                  <c:v>14023609.820000025</c:v>
                </c:pt>
                <c:pt idx="7">
                  <c:v>8462230.2100000046</c:v>
                </c:pt>
                <c:pt idx="8">
                  <c:v>3054182.9999999986</c:v>
                </c:pt>
                <c:pt idx="9">
                  <c:v>807482.0899999981</c:v>
                </c:pt>
              </c:numCache>
            </c:numRef>
          </c:val>
          <c:extLst>
            <c:ext xmlns:c16="http://schemas.microsoft.com/office/drawing/2014/chart" uri="{C3380CC4-5D6E-409C-BE32-E72D297353CC}">
              <c16:uniqueId val="{00000000-406A-4B90-91C2-75301E9417BF}"/>
            </c:ext>
          </c:extLst>
        </c:ser>
        <c:ser>
          <c:idx val="1"/>
          <c:order val="1"/>
          <c:tx>
            <c:strRef>
              <c:f>'Homeownership vs lasy payment d'!$C$3:$C$4</c:f>
              <c:strCache>
                <c:ptCount val="1"/>
                <c:pt idx="0">
                  <c:v>NONE</c:v>
                </c:pt>
              </c:strCache>
            </c:strRef>
          </c:tx>
          <c:spPr>
            <a:noFill/>
            <a:ln w="25400" cap="flat" cmpd="sng" algn="ctr">
              <a:solidFill>
                <a:schemeClr val="accent2"/>
              </a:solidFill>
              <a:miter lim="800000"/>
            </a:ln>
            <a:effectLst/>
          </c:spPr>
          <c:invertIfNegative val="0"/>
          <c:cat>
            <c:strRef>
              <c:f>'Homeownership vs lasy payment d'!$A$5:$A$15</c:f>
              <c:strCache>
                <c:ptCount val="10"/>
                <c:pt idx="0">
                  <c:v>&lt;01-01-2008</c:v>
                </c:pt>
                <c:pt idx="1">
                  <c:v>2008</c:v>
                </c:pt>
                <c:pt idx="2">
                  <c:v>2009</c:v>
                </c:pt>
                <c:pt idx="3">
                  <c:v>2010</c:v>
                </c:pt>
                <c:pt idx="4">
                  <c:v>2011</c:v>
                </c:pt>
                <c:pt idx="5">
                  <c:v>2012</c:v>
                </c:pt>
                <c:pt idx="6">
                  <c:v>2013</c:v>
                </c:pt>
                <c:pt idx="7">
                  <c:v>2014</c:v>
                </c:pt>
                <c:pt idx="8">
                  <c:v>2015</c:v>
                </c:pt>
                <c:pt idx="9">
                  <c:v>2016</c:v>
                </c:pt>
              </c:strCache>
            </c:strRef>
          </c:cat>
          <c:val>
            <c:numRef>
              <c:f>'Homeownership vs lasy payment d'!$C$5:$C$15</c:f>
              <c:numCache>
                <c:formatCode>General</c:formatCode>
                <c:ptCount val="10"/>
                <c:pt idx="3">
                  <c:v>219.56</c:v>
                </c:pt>
                <c:pt idx="4">
                  <c:v>313.58999999999997</c:v>
                </c:pt>
              </c:numCache>
            </c:numRef>
          </c:val>
          <c:extLst>
            <c:ext xmlns:c16="http://schemas.microsoft.com/office/drawing/2014/chart" uri="{C3380CC4-5D6E-409C-BE32-E72D297353CC}">
              <c16:uniqueId val="{00000001-406A-4B90-91C2-75301E9417BF}"/>
            </c:ext>
          </c:extLst>
        </c:ser>
        <c:ser>
          <c:idx val="2"/>
          <c:order val="2"/>
          <c:tx>
            <c:strRef>
              <c:f>'Homeownership vs lasy payment d'!$D$3:$D$4</c:f>
              <c:strCache>
                <c:ptCount val="1"/>
                <c:pt idx="0">
                  <c:v>OTHER</c:v>
                </c:pt>
              </c:strCache>
            </c:strRef>
          </c:tx>
          <c:spPr>
            <a:noFill/>
            <a:ln w="25400" cap="flat" cmpd="sng" algn="ctr">
              <a:solidFill>
                <a:schemeClr val="accent3"/>
              </a:solidFill>
              <a:miter lim="800000"/>
            </a:ln>
            <a:effectLst/>
          </c:spPr>
          <c:invertIfNegative val="0"/>
          <c:cat>
            <c:strRef>
              <c:f>'Homeownership vs lasy payment d'!$A$5:$A$15</c:f>
              <c:strCache>
                <c:ptCount val="10"/>
                <c:pt idx="0">
                  <c:v>&lt;01-01-2008</c:v>
                </c:pt>
                <c:pt idx="1">
                  <c:v>2008</c:v>
                </c:pt>
                <c:pt idx="2">
                  <c:v>2009</c:v>
                </c:pt>
                <c:pt idx="3">
                  <c:v>2010</c:v>
                </c:pt>
                <c:pt idx="4">
                  <c:v>2011</c:v>
                </c:pt>
                <c:pt idx="5">
                  <c:v>2012</c:v>
                </c:pt>
                <c:pt idx="6">
                  <c:v>2013</c:v>
                </c:pt>
                <c:pt idx="7">
                  <c:v>2014</c:v>
                </c:pt>
                <c:pt idx="8">
                  <c:v>2015</c:v>
                </c:pt>
                <c:pt idx="9">
                  <c:v>2016</c:v>
                </c:pt>
              </c:strCache>
            </c:strRef>
          </c:cat>
          <c:val>
            <c:numRef>
              <c:f>'Homeownership vs lasy payment d'!$D$5:$D$15</c:f>
              <c:numCache>
                <c:formatCode>General</c:formatCode>
                <c:ptCount val="10"/>
                <c:pt idx="2">
                  <c:v>42458.17</c:v>
                </c:pt>
                <c:pt idx="3">
                  <c:v>71496.450000000012</c:v>
                </c:pt>
                <c:pt idx="4">
                  <c:v>47099.199999999997</c:v>
                </c:pt>
                <c:pt idx="5">
                  <c:v>11621.28</c:v>
                </c:pt>
                <c:pt idx="8">
                  <c:v>564.1</c:v>
                </c:pt>
              </c:numCache>
            </c:numRef>
          </c:val>
          <c:extLst>
            <c:ext xmlns:c16="http://schemas.microsoft.com/office/drawing/2014/chart" uri="{C3380CC4-5D6E-409C-BE32-E72D297353CC}">
              <c16:uniqueId val="{00000002-406A-4B90-91C2-75301E9417BF}"/>
            </c:ext>
          </c:extLst>
        </c:ser>
        <c:ser>
          <c:idx val="3"/>
          <c:order val="3"/>
          <c:tx>
            <c:strRef>
              <c:f>'Homeownership vs lasy payment d'!$E$3:$E$4</c:f>
              <c:strCache>
                <c:ptCount val="1"/>
                <c:pt idx="0">
                  <c:v>OWN</c:v>
                </c:pt>
              </c:strCache>
            </c:strRef>
          </c:tx>
          <c:spPr>
            <a:noFill/>
            <a:ln w="25400" cap="flat" cmpd="sng" algn="ctr">
              <a:solidFill>
                <a:schemeClr val="accent4"/>
              </a:solidFill>
              <a:miter lim="800000"/>
            </a:ln>
            <a:effectLst/>
          </c:spPr>
          <c:invertIfNegative val="0"/>
          <c:cat>
            <c:strRef>
              <c:f>'Homeownership vs lasy payment d'!$A$5:$A$15</c:f>
              <c:strCache>
                <c:ptCount val="10"/>
                <c:pt idx="0">
                  <c:v>&lt;01-01-2008</c:v>
                </c:pt>
                <c:pt idx="1">
                  <c:v>2008</c:v>
                </c:pt>
                <c:pt idx="2">
                  <c:v>2009</c:v>
                </c:pt>
                <c:pt idx="3">
                  <c:v>2010</c:v>
                </c:pt>
                <c:pt idx="4">
                  <c:v>2011</c:v>
                </c:pt>
                <c:pt idx="5">
                  <c:v>2012</c:v>
                </c:pt>
                <c:pt idx="6">
                  <c:v>2013</c:v>
                </c:pt>
                <c:pt idx="7">
                  <c:v>2014</c:v>
                </c:pt>
                <c:pt idx="8">
                  <c:v>2015</c:v>
                </c:pt>
                <c:pt idx="9">
                  <c:v>2016</c:v>
                </c:pt>
              </c:strCache>
            </c:strRef>
          </c:cat>
          <c:val>
            <c:numRef>
              <c:f>'Homeownership vs lasy payment d'!$E$5:$E$15</c:f>
              <c:numCache>
                <c:formatCode>General</c:formatCode>
                <c:ptCount val="10"/>
                <c:pt idx="0">
                  <c:v>0</c:v>
                </c:pt>
                <c:pt idx="1">
                  <c:v>32176.329999999994</c:v>
                </c:pt>
                <c:pt idx="2">
                  <c:v>138046.24000000002</c:v>
                </c:pt>
                <c:pt idx="3">
                  <c:v>1297198.5100000002</c:v>
                </c:pt>
                <c:pt idx="4">
                  <c:v>1569648.8899999997</c:v>
                </c:pt>
                <c:pt idx="5">
                  <c:v>2336344.2800000007</c:v>
                </c:pt>
                <c:pt idx="6">
                  <c:v>1590372.3800000015</c:v>
                </c:pt>
                <c:pt idx="7">
                  <c:v>816719.55999999982</c:v>
                </c:pt>
                <c:pt idx="8">
                  <c:v>360089.12999999995</c:v>
                </c:pt>
                <c:pt idx="9">
                  <c:v>88372.12000000001</c:v>
                </c:pt>
              </c:numCache>
            </c:numRef>
          </c:val>
          <c:extLst>
            <c:ext xmlns:c16="http://schemas.microsoft.com/office/drawing/2014/chart" uri="{C3380CC4-5D6E-409C-BE32-E72D297353CC}">
              <c16:uniqueId val="{00000008-406A-4B90-91C2-75301E9417BF}"/>
            </c:ext>
          </c:extLst>
        </c:ser>
        <c:ser>
          <c:idx val="4"/>
          <c:order val="4"/>
          <c:tx>
            <c:strRef>
              <c:f>'Homeownership vs lasy payment d'!$F$3:$F$4</c:f>
              <c:strCache>
                <c:ptCount val="1"/>
                <c:pt idx="0">
                  <c:v>RENT</c:v>
                </c:pt>
              </c:strCache>
            </c:strRef>
          </c:tx>
          <c:spPr>
            <a:noFill/>
            <a:ln w="25400" cap="flat" cmpd="sng" algn="ctr">
              <a:solidFill>
                <a:schemeClr val="accent5"/>
              </a:solidFill>
              <a:miter lim="800000"/>
            </a:ln>
            <a:effectLst/>
          </c:spPr>
          <c:invertIfNegative val="0"/>
          <c:cat>
            <c:strRef>
              <c:f>'Homeownership vs lasy payment d'!$A$5:$A$15</c:f>
              <c:strCache>
                <c:ptCount val="10"/>
                <c:pt idx="0">
                  <c:v>&lt;01-01-2008</c:v>
                </c:pt>
                <c:pt idx="1">
                  <c:v>2008</c:v>
                </c:pt>
                <c:pt idx="2">
                  <c:v>2009</c:v>
                </c:pt>
                <c:pt idx="3">
                  <c:v>2010</c:v>
                </c:pt>
                <c:pt idx="4">
                  <c:v>2011</c:v>
                </c:pt>
                <c:pt idx="5">
                  <c:v>2012</c:v>
                </c:pt>
                <c:pt idx="6">
                  <c:v>2013</c:v>
                </c:pt>
                <c:pt idx="7">
                  <c:v>2014</c:v>
                </c:pt>
                <c:pt idx="8">
                  <c:v>2015</c:v>
                </c:pt>
                <c:pt idx="9">
                  <c:v>2016</c:v>
                </c:pt>
              </c:strCache>
            </c:strRef>
          </c:cat>
          <c:val>
            <c:numRef>
              <c:f>'Homeownership vs lasy payment d'!$F$5:$F$15</c:f>
              <c:numCache>
                <c:formatCode>General</c:formatCode>
                <c:ptCount val="10"/>
                <c:pt idx="0">
                  <c:v>0</c:v>
                </c:pt>
                <c:pt idx="1">
                  <c:v>305091.15999999997</c:v>
                </c:pt>
                <c:pt idx="2">
                  <c:v>995819.77999999968</c:v>
                </c:pt>
                <c:pt idx="3">
                  <c:v>2574417.419999999</c:v>
                </c:pt>
                <c:pt idx="4">
                  <c:v>7633163.4700000007</c:v>
                </c:pt>
                <c:pt idx="5">
                  <c:v>12827404.820000028</c:v>
                </c:pt>
                <c:pt idx="6">
                  <c:v>9376122.5400000066</c:v>
                </c:pt>
                <c:pt idx="7">
                  <c:v>5466121.8799999943</c:v>
                </c:pt>
                <c:pt idx="8">
                  <c:v>2018340.7899999993</c:v>
                </c:pt>
                <c:pt idx="9">
                  <c:v>490171.22999999992</c:v>
                </c:pt>
              </c:numCache>
            </c:numRef>
          </c:val>
          <c:extLst>
            <c:ext xmlns:c16="http://schemas.microsoft.com/office/drawing/2014/chart" uri="{C3380CC4-5D6E-409C-BE32-E72D297353CC}">
              <c16:uniqueId val="{00000009-406A-4B90-91C2-75301E9417BF}"/>
            </c:ext>
          </c:extLst>
        </c:ser>
        <c:dLbls>
          <c:showLegendKey val="0"/>
          <c:showVal val="0"/>
          <c:showCatName val="0"/>
          <c:showSerName val="0"/>
          <c:showPercent val="0"/>
          <c:showBubbleSize val="0"/>
        </c:dLbls>
        <c:gapWidth val="164"/>
        <c:overlap val="-35"/>
        <c:axId val="1101443104"/>
        <c:axId val="1077400464"/>
      </c:barChart>
      <c:catAx>
        <c:axId val="110144310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077400464"/>
        <c:crosses val="autoZero"/>
        <c:auto val="1"/>
        <c:lblAlgn val="ctr"/>
        <c:lblOffset val="100"/>
        <c:noMultiLvlLbl val="0"/>
      </c:catAx>
      <c:valAx>
        <c:axId val="107740046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1014431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[BankAnalysis project final (2).xlsx]Yealry collection recovery!PivotTable3</c:name>
    <c:fmtId val="24"/>
  </c:pivotSource>
  <c:chart>
    <c:autoTitleDeleted val="1"/>
    <c:pivotFmts>
      <c:pivotFmt>
        <c:idx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rgbClr val="11F7C0"/>
            </a:solidFill>
            <a:round/>
          </a:ln>
          <a:effectLst/>
        </c:spPr>
        <c:marker>
          <c:symbol val="circle"/>
          <c:size val="4"/>
          <c:spPr>
            <a:solidFill>
              <a:schemeClr val="accent1"/>
            </a:solidFill>
            <a:ln w="9525" cap="flat" cmpd="sng" algn="ctr">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rgbClr val="11F7C0"/>
            </a:solidFill>
            <a:round/>
          </a:ln>
          <a:effectLst/>
        </c:spPr>
        <c:marker>
          <c:symbol val="circle"/>
          <c:size val="4"/>
          <c:spPr>
            <a:solidFill>
              <a:schemeClr val="accent1"/>
            </a:solidFill>
            <a:ln w="9525" cap="flat" cmpd="sng" algn="ctr">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rgbClr val="11F7C0"/>
            </a:solidFill>
            <a:round/>
          </a:ln>
          <a:effectLst/>
        </c:spPr>
        <c:marker>
          <c:symbol val="circle"/>
          <c:size val="4"/>
          <c:spPr>
            <a:solidFill>
              <a:schemeClr val="tx1"/>
            </a:solidFill>
            <a:ln w="9525" cap="flat" cmpd="sng" algn="ctr">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tx1"/>
            </a:solidFill>
            <a:round/>
          </a:ln>
          <a:effectLst/>
        </c:spPr>
        <c:marker>
          <c:symbol val="circle"/>
          <c:size val="4"/>
          <c:spPr>
            <a:solidFill>
              <a:schemeClr val="tx1"/>
            </a:solidFill>
            <a:ln w="9525" cap="flat" cmpd="sng" algn="ctr">
              <a:solidFill>
                <a:schemeClr val="accent1"/>
              </a:solidFill>
              <a:round/>
            </a:ln>
            <a:effectLst/>
          </c:spPr>
        </c:marker>
      </c:pivotFmt>
      <c:pivotFmt>
        <c:idx val="4"/>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tx1"/>
            </a:solidFill>
            <a:round/>
          </a:ln>
          <a:effectLst/>
        </c:spPr>
        <c:marker>
          <c:symbol val="circle"/>
          <c:size val="4"/>
          <c:spPr>
            <a:solidFill>
              <a:schemeClr val="tx1"/>
            </a:solidFill>
            <a:ln w="9525" cap="flat" cmpd="sng" algn="ctr">
              <a:solidFill>
                <a:schemeClr val="accent1"/>
              </a:solidFill>
              <a:round/>
            </a:ln>
            <a:effectLst/>
          </c:spPr>
        </c:marker>
      </c:pivotFmt>
      <c:pivotFmt>
        <c:idx val="5"/>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tx1"/>
            </a:solidFill>
            <a:round/>
          </a:ln>
          <a:effectLst/>
        </c:spPr>
        <c:marker>
          <c:symbol val="circle"/>
          <c:size val="4"/>
          <c:spPr>
            <a:solidFill>
              <a:schemeClr val="tx1"/>
            </a:solidFill>
            <a:ln w="9525" cap="flat" cmpd="sng" algn="ctr">
              <a:solidFill>
                <a:schemeClr val="accent1"/>
              </a:solidFill>
              <a:round/>
            </a:ln>
            <a:effectLst/>
          </c:spPr>
        </c:marker>
      </c:pivotFmt>
      <c:pivotFmt>
        <c:idx val="6"/>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tx1"/>
            </a:solidFill>
            <a:round/>
          </a:ln>
          <a:effectLst/>
        </c:spPr>
        <c:marker>
          <c:symbol val="circle"/>
          <c:size val="4"/>
          <c:spPr>
            <a:solidFill>
              <a:schemeClr val="tx1"/>
            </a:solidFill>
            <a:ln w="9525" cap="flat" cmpd="sng" algn="ctr">
              <a:solidFill>
                <a:schemeClr val="accent1"/>
              </a:solidFill>
              <a:round/>
            </a:ln>
            <a:effectLst/>
          </c:spPr>
        </c:marker>
      </c:pivotFmt>
      <c:pivotFmt>
        <c:idx val="7"/>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rgbClr val="11F7C0"/>
            </a:solidFill>
            <a:round/>
          </a:ln>
          <a:effectLst/>
        </c:spPr>
        <c:marker>
          <c:symbol val="circle"/>
          <c:size val="4"/>
          <c:spPr>
            <a:solidFill>
              <a:schemeClr val="tx1"/>
            </a:solidFill>
            <a:ln w="9525" cap="flat" cmpd="sng" algn="ctr">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tx1"/>
            </a:solidFill>
            <a:round/>
          </a:ln>
          <a:effectLst/>
        </c:spPr>
        <c:marker>
          <c:symbol val="circle"/>
          <c:size val="4"/>
          <c:spPr>
            <a:solidFill>
              <a:schemeClr val="tx1"/>
            </a:solidFill>
            <a:ln w="9525" cap="flat" cmpd="sng" algn="ctr">
              <a:solidFill>
                <a:schemeClr val="accent1"/>
              </a:solidFill>
              <a:round/>
            </a:ln>
            <a:effectLst/>
          </c:spPr>
        </c:marker>
      </c:pivotFmt>
      <c:pivotFmt>
        <c:idx val="9"/>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tx1"/>
            </a:solidFill>
            <a:round/>
          </a:ln>
          <a:effectLst/>
        </c:spPr>
        <c:marker>
          <c:symbol val="circle"/>
          <c:size val="4"/>
          <c:spPr>
            <a:solidFill>
              <a:schemeClr val="tx1"/>
            </a:solidFill>
            <a:ln w="9525" cap="flat" cmpd="sng" algn="ctr">
              <a:solidFill>
                <a:schemeClr val="accent1"/>
              </a:solidFill>
              <a:round/>
            </a:ln>
            <a:effectLst/>
          </c:spPr>
        </c:marker>
      </c:pivotFmt>
      <c:pivotFmt>
        <c:idx val="1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tx1"/>
            </a:solidFill>
            <a:round/>
          </a:ln>
          <a:effectLst/>
        </c:spPr>
        <c:marker>
          <c:symbol val="circle"/>
          <c:size val="4"/>
          <c:spPr>
            <a:solidFill>
              <a:schemeClr val="tx1"/>
            </a:solidFill>
            <a:ln w="9525" cap="flat" cmpd="sng" algn="ctr">
              <a:solidFill>
                <a:schemeClr val="accent1"/>
              </a:solidFill>
              <a:round/>
            </a:ln>
            <a:effectLst/>
          </c:spPr>
        </c:marker>
      </c:pivotFmt>
      <c:pivotFmt>
        <c:idx val="11"/>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tx1"/>
            </a:solidFill>
            <a:round/>
          </a:ln>
          <a:effectLst/>
        </c:spPr>
        <c:marker>
          <c:symbol val="circle"/>
          <c:size val="4"/>
          <c:spPr>
            <a:solidFill>
              <a:schemeClr val="tx1"/>
            </a:solidFill>
            <a:ln w="9525" cap="flat" cmpd="sng" algn="ctr">
              <a:solidFill>
                <a:schemeClr val="accent1"/>
              </a:solidFill>
              <a:round/>
            </a:ln>
            <a:effectLst/>
          </c:spPr>
        </c:marker>
      </c:pivotFmt>
      <c:pivotFmt>
        <c:idx val="12"/>
        <c:spPr>
          <a:gradFill rotWithShape="1">
            <a:gsLst>
              <a:gs pos="0">
                <a:schemeClr val="accent1">
                  <a:tint val="70000"/>
                  <a:lumMod val="110000"/>
                </a:schemeClr>
              </a:gs>
              <a:gs pos="100000">
                <a:schemeClr val="accent1">
                  <a:tint val="82000"/>
                  <a:alpha val="74000"/>
                </a:schemeClr>
              </a:gs>
            </a:gsLst>
            <a:lin ang="5400000" scaled="0"/>
          </a:gradFill>
          <a:ln w="22225" cap="rnd" cmpd="sng" algn="ctr">
            <a:solidFill>
              <a:srgbClr val="11F7C0"/>
            </a:solidFill>
            <a:round/>
          </a:ln>
          <a:effectLst/>
        </c:spPr>
        <c:marker>
          <c:symbol val="circle"/>
          <c:size val="4"/>
          <c:spPr>
            <a:solidFill>
              <a:schemeClr val="tx1"/>
            </a:solidFill>
            <a:ln w="9525" cap="flat" cmpd="sng" algn="ctr">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tint val="70000"/>
                  <a:lumMod val="110000"/>
                </a:schemeClr>
              </a:gs>
              <a:gs pos="100000">
                <a:schemeClr val="accent1">
                  <a:tint val="82000"/>
                  <a:alpha val="74000"/>
                </a:schemeClr>
              </a:gs>
            </a:gsLst>
            <a:lin ang="5400000" scaled="0"/>
          </a:gradFill>
          <a:ln w="22225" cap="rnd" cmpd="sng" algn="ctr">
            <a:solidFill>
              <a:schemeClr val="tx1"/>
            </a:solidFill>
            <a:round/>
          </a:ln>
          <a:effectLst/>
        </c:spPr>
        <c:marker>
          <c:symbol val="circle"/>
          <c:size val="4"/>
          <c:spPr>
            <a:solidFill>
              <a:schemeClr val="tx1"/>
            </a:solidFill>
            <a:ln w="9525" cap="flat" cmpd="sng" algn="ctr">
              <a:solidFill>
                <a:schemeClr val="accent1"/>
              </a:solidFill>
              <a:round/>
            </a:ln>
            <a:effectLst/>
          </c:spPr>
        </c:marker>
      </c:pivotFmt>
      <c:pivotFmt>
        <c:idx val="14"/>
        <c:spPr>
          <a:gradFill rotWithShape="1">
            <a:gsLst>
              <a:gs pos="0">
                <a:schemeClr val="accent1">
                  <a:tint val="70000"/>
                  <a:lumMod val="110000"/>
                </a:schemeClr>
              </a:gs>
              <a:gs pos="100000">
                <a:schemeClr val="accent1">
                  <a:tint val="82000"/>
                  <a:alpha val="74000"/>
                </a:schemeClr>
              </a:gs>
            </a:gsLst>
            <a:lin ang="5400000" scaled="0"/>
          </a:gradFill>
          <a:ln w="22225" cap="rnd" cmpd="sng" algn="ctr">
            <a:solidFill>
              <a:schemeClr val="tx1"/>
            </a:solidFill>
            <a:round/>
          </a:ln>
          <a:effectLst/>
        </c:spPr>
        <c:marker>
          <c:symbol val="circle"/>
          <c:size val="4"/>
          <c:spPr>
            <a:solidFill>
              <a:schemeClr val="tx1"/>
            </a:solidFill>
            <a:ln w="9525" cap="flat" cmpd="sng" algn="ctr">
              <a:solidFill>
                <a:schemeClr val="accent1"/>
              </a:solidFill>
              <a:round/>
            </a:ln>
            <a:effectLst/>
          </c:spPr>
        </c:marker>
      </c:pivotFmt>
      <c:pivotFmt>
        <c:idx val="15"/>
        <c:spPr>
          <a:gradFill rotWithShape="1">
            <a:gsLst>
              <a:gs pos="0">
                <a:schemeClr val="accent1">
                  <a:tint val="70000"/>
                  <a:lumMod val="110000"/>
                </a:schemeClr>
              </a:gs>
              <a:gs pos="100000">
                <a:schemeClr val="accent1">
                  <a:tint val="82000"/>
                  <a:alpha val="74000"/>
                </a:schemeClr>
              </a:gs>
            </a:gsLst>
            <a:lin ang="5400000" scaled="0"/>
          </a:gradFill>
          <a:ln w="22225" cap="rnd" cmpd="sng" algn="ctr">
            <a:solidFill>
              <a:schemeClr val="tx1"/>
            </a:solidFill>
            <a:round/>
          </a:ln>
          <a:effectLst/>
        </c:spPr>
        <c:marker>
          <c:symbol val="circle"/>
          <c:size val="4"/>
          <c:spPr>
            <a:solidFill>
              <a:schemeClr val="tx1"/>
            </a:solidFill>
            <a:ln w="9525" cap="flat" cmpd="sng" algn="ctr">
              <a:solidFill>
                <a:schemeClr val="accent1"/>
              </a:solidFill>
              <a:round/>
            </a:ln>
            <a:effectLst/>
          </c:spPr>
        </c:marker>
      </c:pivotFmt>
      <c:pivotFmt>
        <c:idx val="16"/>
        <c:spPr>
          <a:gradFill rotWithShape="1">
            <a:gsLst>
              <a:gs pos="0">
                <a:schemeClr val="accent1">
                  <a:tint val="70000"/>
                  <a:lumMod val="110000"/>
                </a:schemeClr>
              </a:gs>
              <a:gs pos="100000">
                <a:schemeClr val="accent1">
                  <a:tint val="82000"/>
                  <a:alpha val="74000"/>
                </a:schemeClr>
              </a:gs>
            </a:gsLst>
            <a:lin ang="5400000" scaled="0"/>
          </a:gradFill>
          <a:ln w="22225" cap="rnd" cmpd="sng" algn="ctr">
            <a:solidFill>
              <a:schemeClr val="tx1"/>
            </a:solidFill>
            <a:round/>
          </a:ln>
          <a:effectLst/>
        </c:spPr>
        <c:marker>
          <c:symbol val="circle"/>
          <c:size val="4"/>
          <c:spPr>
            <a:solidFill>
              <a:schemeClr val="tx1"/>
            </a:solidFill>
            <a:ln w="9525" cap="flat" cmpd="sng" algn="ctr">
              <a:solidFill>
                <a:schemeClr val="accent1"/>
              </a:solidFill>
              <a:round/>
            </a:ln>
            <a:effectLst/>
          </c:spPr>
        </c:marker>
      </c:pivotFmt>
    </c:pivotFmts>
    <c:plotArea>
      <c:layout/>
      <c:lineChart>
        <c:grouping val="standard"/>
        <c:varyColors val="0"/>
        <c:ser>
          <c:idx val="0"/>
          <c:order val="0"/>
          <c:tx>
            <c:strRef>
              <c:f>'Yealry collection recovery'!$B$3</c:f>
              <c:strCache>
                <c:ptCount val="1"/>
                <c:pt idx="0">
                  <c:v>Total</c:v>
                </c:pt>
              </c:strCache>
            </c:strRef>
          </c:tx>
          <c:spPr>
            <a:ln w="22225" cap="rnd" cmpd="sng" algn="ctr">
              <a:solidFill>
                <a:srgbClr val="11F7C0"/>
              </a:solidFill>
              <a:round/>
            </a:ln>
            <a:effectLst/>
          </c:spPr>
          <c:marker>
            <c:symbol val="circle"/>
            <c:size val="4"/>
            <c:spPr>
              <a:solidFill>
                <a:schemeClr val="tx1"/>
              </a:solidFill>
              <a:ln w="9525" cap="flat" cmpd="sng" algn="ctr">
                <a:solidFill>
                  <a:schemeClr val="accent1"/>
                </a:solidFill>
                <a:round/>
              </a:ln>
              <a:effectLst/>
            </c:spPr>
          </c:marker>
          <c:dPt>
            <c:idx val="1"/>
            <c:marker>
              <c:symbol val="circle"/>
              <c:size val="4"/>
              <c:spPr>
                <a:solidFill>
                  <a:schemeClr val="tx1"/>
                </a:solidFill>
                <a:ln w="9525" cap="flat" cmpd="sng" algn="ctr">
                  <a:solidFill>
                    <a:schemeClr val="accent1"/>
                  </a:solidFill>
                  <a:round/>
                </a:ln>
                <a:effectLst/>
              </c:spPr>
            </c:marker>
            <c:bubble3D val="0"/>
            <c:spPr>
              <a:ln w="22225" cap="rnd" cmpd="sng" algn="ctr">
                <a:solidFill>
                  <a:schemeClr val="tx1"/>
                </a:solidFill>
                <a:round/>
              </a:ln>
              <a:effectLst/>
            </c:spPr>
            <c:extLst>
              <c:ext xmlns:c16="http://schemas.microsoft.com/office/drawing/2014/chart" uri="{C3380CC4-5D6E-409C-BE32-E72D297353CC}">
                <c16:uniqueId val="{00000001-311C-494B-A195-234450C90AFB}"/>
              </c:ext>
            </c:extLst>
          </c:dPt>
          <c:dPt>
            <c:idx val="2"/>
            <c:marker>
              <c:symbol val="circle"/>
              <c:size val="4"/>
              <c:spPr>
                <a:solidFill>
                  <a:schemeClr val="tx1"/>
                </a:solidFill>
                <a:ln w="9525" cap="flat" cmpd="sng" algn="ctr">
                  <a:solidFill>
                    <a:schemeClr val="accent1"/>
                  </a:solidFill>
                  <a:round/>
                </a:ln>
                <a:effectLst/>
              </c:spPr>
            </c:marker>
            <c:bubble3D val="0"/>
            <c:spPr>
              <a:ln w="22225" cap="rnd" cmpd="sng" algn="ctr">
                <a:solidFill>
                  <a:schemeClr val="tx1"/>
                </a:solidFill>
                <a:round/>
              </a:ln>
              <a:effectLst/>
            </c:spPr>
            <c:extLst>
              <c:ext xmlns:c16="http://schemas.microsoft.com/office/drawing/2014/chart" uri="{C3380CC4-5D6E-409C-BE32-E72D297353CC}">
                <c16:uniqueId val="{00000003-311C-494B-A195-234450C90AFB}"/>
              </c:ext>
            </c:extLst>
          </c:dPt>
          <c:dPt>
            <c:idx val="3"/>
            <c:marker>
              <c:symbol val="circle"/>
              <c:size val="4"/>
              <c:spPr>
                <a:solidFill>
                  <a:schemeClr val="tx1"/>
                </a:solidFill>
                <a:ln w="9525" cap="flat" cmpd="sng" algn="ctr">
                  <a:solidFill>
                    <a:schemeClr val="accent1"/>
                  </a:solidFill>
                  <a:round/>
                </a:ln>
                <a:effectLst/>
              </c:spPr>
            </c:marker>
            <c:bubble3D val="0"/>
            <c:spPr>
              <a:ln w="22225" cap="rnd" cmpd="sng" algn="ctr">
                <a:solidFill>
                  <a:schemeClr val="tx1"/>
                </a:solidFill>
                <a:round/>
              </a:ln>
              <a:effectLst/>
            </c:spPr>
            <c:extLst>
              <c:ext xmlns:c16="http://schemas.microsoft.com/office/drawing/2014/chart" uri="{C3380CC4-5D6E-409C-BE32-E72D297353CC}">
                <c16:uniqueId val="{00000005-311C-494B-A195-234450C90AFB}"/>
              </c:ext>
            </c:extLst>
          </c:dPt>
          <c:dPt>
            <c:idx val="4"/>
            <c:marker>
              <c:symbol val="circle"/>
              <c:size val="4"/>
              <c:spPr>
                <a:solidFill>
                  <a:schemeClr val="tx1"/>
                </a:solidFill>
                <a:ln w="9525" cap="flat" cmpd="sng" algn="ctr">
                  <a:solidFill>
                    <a:schemeClr val="accent1"/>
                  </a:solidFill>
                  <a:round/>
                </a:ln>
                <a:effectLst/>
              </c:spPr>
            </c:marker>
            <c:bubble3D val="0"/>
            <c:spPr>
              <a:ln w="22225" cap="rnd" cmpd="sng" algn="ctr">
                <a:solidFill>
                  <a:schemeClr val="tx1"/>
                </a:solidFill>
                <a:round/>
              </a:ln>
              <a:effectLst/>
            </c:spPr>
            <c:extLst>
              <c:ext xmlns:c16="http://schemas.microsoft.com/office/drawing/2014/chart" uri="{C3380CC4-5D6E-409C-BE32-E72D297353CC}">
                <c16:uniqueId val="{00000007-311C-494B-A195-234450C90AFB}"/>
              </c:ext>
            </c:extLst>
          </c:dPt>
          <c:cat>
            <c:strRef>
              <c:f>'Yealry collection recovery'!$A$4:$A$9</c:f>
              <c:strCache>
                <c:ptCount val="5"/>
                <c:pt idx="0">
                  <c:v>2007</c:v>
                </c:pt>
                <c:pt idx="1">
                  <c:v>2008</c:v>
                </c:pt>
                <c:pt idx="2">
                  <c:v>2009</c:v>
                </c:pt>
                <c:pt idx="3">
                  <c:v>2010</c:v>
                </c:pt>
                <c:pt idx="4">
                  <c:v>2011</c:v>
                </c:pt>
              </c:strCache>
            </c:strRef>
          </c:cat>
          <c:val>
            <c:numRef>
              <c:f>'Yealry collection recovery'!$B$4:$B$9</c:f>
              <c:numCache>
                <c:formatCode>General</c:formatCode>
                <c:ptCount val="5"/>
                <c:pt idx="0">
                  <c:v>8328.9243999989994</c:v>
                </c:pt>
                <c:pt idx="1">
                  <c:v>26027.342399999998</c:v>
                </c:pt>
                <c:pt idx="2">
                  <c:v>92960.321000017066</c:v>
                </c:pt>
                <c:pt idx="3">
                  <c:v>137187.41239999689</c:v>
                </c:pt>
                <c:pt idx="4">
                  <c:v>228229.54589999764</c:v>
                </c:pt>
              </c:numCache>
            </c:numRef>
          </c:val>
          <c:smooth val="0"/>
          <c:extLst>
            <c:ext xmlns:c16="http://schemas.microsoft.com/office/drawing/2014/chart" uri="{C3380CC4-5D6E-409C-BE32-E72D297353CC}">
              <c16:uniqueId val="{00000008-311C-494B-A195-234450C90AFB}"/>
            </c:ext>
          </c:extLst>
        </c:ser>
        <c:dLbls>
          <c:showLegendKey val="0"/>
          <c:showVal val="0"/>
          <c:showCatName val="0"/>
          <c:showSerName val="0"/>
          <c:showPercent val="0"/>
          <c:showBubbleSize val="0"/>
        </c:dLbls>
        <c:dropLines>
          <c:spPr>
            <a:ln w="28575" cap="flat" cmpd="sng" algn="ctr">
              <a:solidFill>
                <a:sysClr val="windowText" lastClr="000000">
                  <a:alpha val="33000"/>
                </a:sysClr>
              </a:solidFill>
              <a:round/>
            </a:ln>
            <a:effectLst/>
          </c:spPr>
        </c:dropLines>
        <c:marker val="1"/>
        <c:smooth val="0"/>
        <c:axId val="958518800"/>
        <c:axId val="1835932912"/>
      </c:lineChart>
      <c:catAx>
        <c:axId val="958518800"/>
        <c:scaling>
          <c:orientation val="minMax"/>
        </c:scaling>
        <c:delete val="0"/>
        <c:axPos val="b"/>
        <c:numFmt formatCode="&quot;$&quot;#,##0;[Red]&quot;$&quot;#,##0" sourceLinked="0"/>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lang="en-US" sz="1050" b="1" i="0" u="none" strike="noStrike" kern="1200" spc="20" baseline="0">
                <a:solidFill>
                  <a:schemeClr val="tx1"/>
                </a:solidFill>
                <a:latin typeface="+mn-lt"/>
                <a:ea typeface="+mn-ea"/>
                <a:cs typeface="+mn-cs"/>
              </a:defRPr>
            </a:pPr>
            <a:endParaRPr lang="en-US"/>
          </a:p>
        </c:txPr>
        <c:crossAx val="1835932912"/>
        <c:crosses val="autoZero"/>
        <c:auto val="1"/>
        <c:lblAlgn val="ctr"/>
        <c:lblOffset val="100"/>
        <c:noMultiLvlLbl val="0"/>
      </c:catAx>
      <c:valAx>
        <c:axId val="1835932912"/>
        <c:scaling>
          <c:orientation val="minMax"/>
        </c:scaling>
        <c:delete val="0"/>
        <c:axPos val="l"/>
        <c:numFmt formatCode="#,##0_);\(#,##0\)" sourceLinked="0"/>
        <c:majorTickMark val="out"/>
        <c:minorTickMark val="none"/>
        <c:tickLblPos val="nextTo"/>
        <c:spPr>
          <a:noFill/>
          <a:ln>
            <a:noFill/>
          </a:ln>
          <a:effectLst/>
        </c:spPr>
        <c:txPr>
          <a:bodyPr rot="-60000000" spcFirstLastPara="1" vertOverflow="ellipsis" vert="horz" wrap="square" anchor="ctr" anchorCtr="1"/>
          <a:lstStyle/>
          <a:p>
            <a:pPr>
              <a:defRPr lang="en-US" sz="1050" b="1" i="0" u="none" strike="noStrike" kern="1200" spc="20" baseline="0">
                <a:solidFill>
                  <a:schemeClr val="tx1"/>
                </a:solidFill>
                <a:latin typeface="+mn-lt"/>
                <a:ea typeface="+mn-ea"/>
                <a:cs typeface="+mn-cs"/>
              </a:defRPr>
            </a:pPr>
            <a:endParaRPr lang="en-US"/>
          </a:p>
        </c:txPr>
        <c:crossAx val="958518800"/>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[BankAnalysis project final (2).xlsx]funded_amt vs funded_amnt_inv!PivotTable2</c:name>
    <c:fmtId val="39"/>
  </c:pivotSource>
  <c:chart>
    <c:autoTitleDeleted val="1"/>
    <c:pivotFmts>
      <c:pivotFmt>
        <c:idx val="0"/>
        <c:spPr>
          <a:solidFill>
            <a:schemeClr val="accent1"/>
          </a:solidFill>
          <a:ln>
            <a:noFill/>
          </a:ln>
          <a:effectLst/>
          <a:sp3d/>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delete val="1"/>
          <c:extLst>
            <c:ext xmlns:c15="http://schemas.microsoft.com/office/drawing/2012/chart" uri="{CE6537A1-D6FC-4f65-9D91-7224C49458BB}"/>
          </c:extLst>
        </c:dLbl>
      </c:pivotFmt>
      <c:pivotFmt>
        <c:idx val="6"/>
        <c:spPr>
          <a:solidFill>
            <a:schemeClr val="tx1"/>
          </a:solidFill>
        </c:spPr>
        <c:marker>
          <c:symbol val="none"/>
        </c:marker>
        <c:dLbl>
          <c:idx val="0"/>
          <c:delete val="1"/>
          <c:extLst>
            <c:ext xmlns:c15="http://schemas.microsoft.com/office/drawing/2012/chart" uri="{CE6537A1-D6FC-4f65-9D91-7224C49458BB}"/>
          </c:extLst>
        </c:dLbl>
      </c:pivotFmt>
      <c:pivotFmt>
        <c:idx val="7"/>
        <c:marker>
          <c:symbol val="none"/>
        </c:marker>
        <c:dLbl>
          <c:idx val="0"/>
          <c:delete val="1"/>
          <c:extLst>
            <c:ext xmlns:c15="http://schemas.microsoft.com/office/drawing/2012/chart" uri="{CE6537A1-D6FC-4f65-9D91-7224C49458BB}"/>
          </c:extLst>
        </c:dLbl>
      </c:pivotFmt>
      <c:pivotFmt>
        <c:idx val="8"/>
        <c:spPr>
          <a:solidFill>
            <a:schemeClr val="tx1"/>
          </a:solidFill>
        </c:spPr>
        <c:marker>
          <c:symbol val="none"/>
        </c:marker>
        <c:dLbl>
          <c:idx val="0"/>
          <c:delete val="1"/>
          <c:extLst>
            <c:ext xmlns:c15="http://schemas.microsoft.com/office/drawing/2012/chart" uri="{CE6537A1-D6FC-4f65-9D91-7224C49458BB}"/>
          </c:extLst>
        </c:dLbl>
      </c:pivotFmt>
      <c:pivotFmt>
        <c:idx val="9"/>
        <c:marker>
          <c:symbol val="none"/>
        </c:marker>
        <c:dLbl>
          <c:idx val="0"/>
          <c:delete val="1"/>
          <c:extLst>
            <c:ext xmlns:c15="http://schemas.microsoft.com/office/drawing/2012/chart" uri="{CE6537A1-D6FC-4f65-9D91-7224C49458BB}"/>
          </c:extLst>
        </c:dLbl>
      </c:pivotFmt>
      <c:pivotFmt>
        <c:idx val="10"/>
        <c:spPr>
          <a:solidFill>
            <a:schemeClr val="tx1"/>
          </a:solidFill>
        </c:spPr>
        <c:marker>
          <c:symbol val="none"/>
        </c:marker>
        <c:dLbl>
          <c:idx val="0"/>
          <c:delete val="1"/>
          <c:extLst>
            <c:ext xmlns:c15="http://schemas.microsoft.com/office/drawing/2012/chart" uri="{CE6537A1-D6FC-4f65-9D91-7224C49458BB}"/>
          </c:extLst>
        </c:dLbl>
      </c:pivotFmt>
      <c:pivotFmt>
        <c:idx val="11"/>
        <c:marker>
          <c:symbol val="none"/>
        </c:marker>
        <c:dLbl>
          <c:idx val="0"/>
          <c:delete val="1"/>
          <c:extLst>
            <c:ext xmlns:c15="http://schemas.microsoft.com/office/drawing/2012/chart" uri="{CE6537A1-D6FC-4f65-9D91-7224C49458BB}"/>
          </c:extLst>
        </c:dLbl>
      </c:pivotFmt>
    </c:pivotFmts>
    <c:plotArea>
      <c:layout>
        <c:manualLayout>
          <c:layoutTarget val="inner"/>
          <c:xMode val="edge"/>
          <c:yMode val="edge"/>
          <c:x val="0.20376398856339878"/>
          <c:y val="0.19949109303653279"/>
          <c:w val="0.53233871133624411"/>
          <c:h val="0.53827445389654416"/>
        </c:manualLayout>
      </c:layout>
      <c:barChart>
        <c:barDir val="col"/>
        <c:grouping val="clustered"/>
        <c:varyColors val="0"/>
        <c:ser>
          <c:idx val="2"/>
          <c:order val="0"/>
          <c:tx>
            <c:strRef>
              <c:f>'funded_amt vs funded_amnt_inv'!$B$3</c:f>
              <c:strCache>
                <c:ptCount val="1"/>
                <c:pt idx="0">
                  <c:v>Sum of funded_amnt</c:v>
                </c:pt>
              </c:strCache>
            </c:strRef>
          </c:tx>
          <c:spPr>
            <a:solidFill>
              <a:schemeClr val="tx1"/>
            </a:solidFill>
          </c:spPr>
          <c:invertIfNegative val="0"/>
          <c:cat>
            <c:strRef>
              <c:f>'funded_amt vs funded_amnt_inv'!$A$4:$A$9</c:f>
              <c:strCache>
                <c:ptCount val="5"/>
                <c:pt idx="0">
                  <c:v>2007</c:v>
                </c:pt>
                <c:pt idx="1">
                  <c:v>2008</c:v>
                </c:pt>
                <c:pt idx="2">
                  <c:v>2009</c:v>
                </c:pt>
                <c:pt idx="3">
                  <c:v>2010</c:v>
                </c:pt>
                <c:pt idx="4">
                  <c:v>2011</c:v>
                </c:pt>
              </c:strCache>
            </c:strRef>
          </c:cat>
          <c:val>
            <c:numRef>
              <c:f>'funded_amt vs funded_amnt_inv'!$B$4:$B$9</c:f>
              <c:numCache>
                <c:formatCode>General</c:formatCode>
                <c:ptCount val="5"/>
                <c:pt idx="0">
                  <c:v>2152175</c:v>
                </c:pt>
                <c:pt idx="1">
                  <c:v>13457075</c:v>
                </c:pt>
                <c:pt idx="2">
                  <c:v>46324425</c:v>
                </c:pt>
                <c:pt idx="3">
                  <c:v>116635400</c:v>
                </c:pt>
                <c:pt idx="4">
                  <c:v>256241250</c:v>
                </c:pt>
              </c:numCache>
            </c:numRef>
          </c:val>
          <c:extLst>
            <c:ext xmlns:c16="http://schemas.microsoft.com/office/drawing/2014/chart" uri="{C3380CC4-5D6E-409C-BE32-E72D297353CC}">
              <c16:uniqueId val="{00000000-ECCF-4CB6-8896-A8BC7D660659}"/>
            </c:ext>
          </c:extLst>
        </c:ser>
        <c:ser>
          <c:idx val="3"/>
          <c:order val="1"/>
          <c:tx>
            <c:strRef>
              <c:f>'funded_amt vs funded_amnt_inv'!$C$3</c:f>
              <c:strCache>
                <c:ptCount val="1"/>
                <c:pt idx="0">
                  <c:v>Sum of funded_amnt_inv</c:v>
                </c:pt>
              </c:strCache>
            </c:strRef>
          </c:tx>
          <c:invertIfNegative val="0"/>
          <c:cat>
            <c:strRef>
              <c:f>'funded_amt vs funded_amnt_inv'!$A$4:$A$9</c:f>
              <c:strCache>
                <c:ptCount val="5"/>
                <c:pt idx="0">
                  <c:v>2007</c:v>
                </c:pt>
                <c:pt idx="1">
                  <c:v>2008</c:v>
                </c:pt>
                <c:pt idx="2">
                  <c:v>2009</c:v>
                </c:pt>
                <c:pt idx="3">
                  <c:v>2010</c:v>
                </c:pt>
                <c:pt idx="4">
                  <c:v>2011</c:v>
                </c:pt>
              </c:strCache>
            </c:strRef>
          </c:cat>
          <c:val>
            <c:numRef>
              <c:f>'funded_amt vs funded_amnt_inv'!$C$4:$C$9</c:f>
              <c:numCache>
                <c:formatCode>General</c:formatCode>
                <c:ptCount val="5"/>
                <c:pt idx="0">
                  <c:v>306975.99521620007</c:v>
                </c:pt>
                <c:pt idx="1">
                  <c:v>5038360.7210971648</c:v>
                </c:pt>
                <c:pt idx="2">
                  <c:v>41096775.578528374</c:v>
                </c:pt>
                <c:pt idx="3">
                  <c:v>113596008.18185912</c:v>
                </c:pt>
                <c:pt idx="4">
                  <c:v>252917356.20376298</c:v>
                </c:pt>
              </c:numCache>
            </c:numRef>
          </c:val>
          <c:extLst>
            <c:ext xmlns:c16="http://schemas.microsoft.com/office/drawing/2014/chart" uri="{C3380CC4-5D6E-409C-BE32-E72D297353CC}">
              <c16:uniqueId val="{00000001-ECCF-4CB6-8896-A8BC7D660659}"/>
            </c:ext>
          </c:extLst>
        </c:ser>
        <c:dLbls>
          <c:showLegendKey val="0"/>
          <c:showVal val="0"/>
          <c:showCatName val="0"/>
          <c:showSerName val="0"/>
          <c:showPercent val="0"/>
          <c:showBubbleSize val="0"/>
        </c:dLbls>
        <c:gapWidth val="150"/>
        <c:axId val="1963590256"/>
        <c:axId val="1835934896"/>
      </c:barChart>
      <c:catAx>
        <c:axId val="196359025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050" b="0" i="0" u="none" strike="noStrike" kern="1200" baseline="0">
                <a:solidFill>
                  <a:schemeClr val="tx1"/>
                </a:solidFill>
                <a:latin typeface="+mn-lt"/>
                <a:ea typeface="+mn-ea"/>
                <a:cs typeface="+mn-cs"/>
              </a:defRPr>
            </a:pPr>
            <a:endParaRPr lang="en-US"/>
          </a:p>
        </c:txPr>
        <c:crossAx val="1835934896"/>
        <c:crosses val="autoZero"/>
        <c:auto val="1"/>
        <c:lblAlgn val="ctr"/>
        <c:lblOffset val="100"/>
        <c:noMultiLvlLbl val="0"/>
      </c:catAx>
      <c:valAx>
        <c:axId val="18359348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000" b="0" i="0" u="none" strike="noStrike" kern="1200" baseline="0">
                <a:solidFill>
                  <a:schemeClr val="tx1"/>
                </a:solidFill>
                <a:latin typeface="Baskerville Old Face" panose="02020602080505020303" pitchFamily="18" charset="0"/>
                <a:ea typeface="+mn-ea"/>
                <a:cs typeface="+mn-cs"/>
              </a:defRPr>
            </a:pPr>
            <a:endParaRPr lang="en-US"/>
          </a:p>
        </c:txPr>
        <c:crossAx val="1963590256"/>
        <c:crosses val="autoZero"/>
        <c:crossBetween val="between"/>
      </c:valAx>
      <c:spPr>
        <a:noFill/>
      </c:spPr>
    </c:plotArea>
    <c:legend>
      <c:legendPos val="r"/>
      <c:layout>
        <c:manualLayout>
          <c:xMode val="edge"/>
          <c:yMode val="edge"/>
          <c:x val="0.7480723740690981"/>
          <c:y val="5.6598706882906635E-2"/>
          <c:w val="0.24076037592251173"/>
          <c:h val="0.87920822342043303"/>
        </c:manualLayout>
      </c:layout>
      <c:overlay val="0"/>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Baskerville Old Face" panose="02020602080505020303" pitchFamily="18" charset="0"/>
              <a:ea typeface="+mn-ea"/>
              <a:cs typeface="+mn-cs"/>
            </a:defRPr>
          </a:pPr>
          <a:endParaRPr lang="en-US"/>
        </a:p>
      </c:txPr>
    </c:legend>
    <c:plotVisOnly val="1"/>
    <c:dispBlanksAs val="gap"/>
    <c:showDLblsOverMax val="0"/>
  </c:chart>
  <c:spPr>
    <a:noFill/>
    <a:ln>
      <a:noFill/>
    </a:ln>
  </c:spPr>
  <c:txPr>
    <a:bodyPr/>
    <a:lstStyle/>
    <a:p>
      <a:pPr>
        <a:defRPr lang="en-US"/>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[BankAnalysis project final (2).xlsx]Loan status of funded amount!PivotTable2</c:name>
    <c:fmtId val="26"/>
  </c:pivotSource>
  <c:chart>
    <c:autoTitleDeleted val="1"/>
    <c:pivotFmts>
      <c:pivotFmt>
        <c:idx val="0"/>
        <c:spPr>
          <a:solidFill>
            <a:schemeClr val="tx1"/>
          </a:solidFill>
          <a:ln w="19050">
            <a:solidFill>
              <a:schemeClr val="lt1"/>
            </a:solidFill>
          </a:ln>
          <a:effectLst/>
        </c:spPr>
        <c:marker>
          <c:symbol val="none"/>
        </c:marker>
        <c:dLbl>
          <c:idx val="0"/>
          <c:spPr>
            <a:gradFill>
              <a:gsLst>
                <a:gs pos="0">
                  <a:schemeClr val="bg1">
                    <a:lumMod val="95000"/>
                  </a:schemeClr>
                </a:gs>
                <a:gs pos="74000">
                  <a:schemeClr val="bg1">
                    <a:lumMod val="65000"/>
                  </a:schemeClr>
                </a:gs>
                <a:gs pos="83000">
                  <a:schemeClr val="tx1">
                    <a:lumMod val="50000"/>
                    <a:lumOff val="50000"/>
                  </a:schemeClr>
                </a:gs>
                <a:gs pos="100000">
                  <a:schemeClr val="tx1">
                    <a:lumMod val="85000"/>
                    <a:lumOff val="15000"/>
                  </a:schemeClr>
                </a:gs>
              </a:gsLst>
              <a:lin ang="5400000" scaled="1"/>
            </a:gradFill>
            <a:ln>
              <a:noFill/>
            </a:ln>
            <a:effectLst/>
          </c:spPr>
          <c:txPr>
            <a:bodyPr rot="0" spcFirstLastPara="1" vertOverflow="ellipsis" vert="horz" wrap="square" lIns="38100" tIns="19050" rIns="38100" bIns="19050" anchor="ctr" anchorCtr="1">
              <a:spAutoFit/>
            </a:bodyPr>
            <a:lstStyle/>
            <a:p>
              <a:pPr>
                <a:defRPr lang="en-US" sz="1050" b="0" i="0" u="none" strike="noStrike" kern="1200" baseline="0">
                  <a:solidFill>
                    <a:sysClr val="windowText" lastClr="000000"/>
                  </a:solidFill>
                  <a:latin typeface="Baskerville Old Face" panose="02020602080505020303" pitchFamily="18" charset="0"/>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3">
              <a:lumMod val="75000"/>
            </a:schemeClr>
          </a:solidFill>
          <a:ln w="19050">
            <a:solidFill>
              <a:schemeClr val="lt1"/>
            </a:solidFill>
          </a:ln>
          <a:effectLst/>
        </c:spPr>
        <c:dLbl>
          <c:idx val="0"/>
          <c:layout>
            <c:manualLayout>
              <c:x val="0.30359326476392501"/>
              <c:y val="-2.74747562156228E-2"/>
            </c:manualLayout>
          </c:layout>
          <c:spPr>
            <a:gradFill>
              <a:gsLst>
                <a:gs pos="0">
                  <a:schemeClr val="bg1">
                    <a:lumMod val="95000"/>
                  </a:schemeClr>
                </a:gs>
                <a:gs pos="74000">
                  <a:schemeClr val="bg1">
                    <a:lumMod val="65000"/>
                  </a:schemeClr>
                </a:gs>
                <a:gs pos="83000">
                  <a:schemeClr val="tx1">
                    <a:lumMod val="50000"/>
                    <a:lumOff val="50000"/>
                  </a:schemeClr>
                </a:gs>
                <a:gs pos="100000">
                  <a:schemeClr val="tx1">
                    <a:lumMod val="85000"/>
                    <a:lumOff val="15000"/>
                  </a:schemeClr>
                </a:gs>
              </a:gsLst>
              <a:lin ang="5400000" scaled="1"/>
            </a:gradFill>
            <a:ln>
              <a:noFill/>
            </a:ln>
            <a:effectLst/>
          </c:spPr>
          <c:txPr>
            <a:bodyPr rot="0" spcFirstLastPara="1" vertOverflow="ellipsis" vert="horz" wrap="square" lIns="38100" tIns="19050" rIns="38100" bIns="19050" anchor="ctr" anchorCtr="1">
              <a:spAutoFit/>
            </a:bodyPr>
            <a:lstStyle/>
            <a:p>
              <a:pPr>
                <a:defRPr lang="en-US" sz="1050" b="0" i="0" u="none" strike="noStrike" kern="1200" baseline="0">
                  <a:solidFill>
                    <a:sysClr val="windowText" lastClr="000000"/>
                  </a:solidFill>
                  <a:latin typeface="Baskerville Old Face" panose="02020602080505020303" pitchFamily="18" charset="0"/>
                  <a:ea typeface="+mn-ea"/>
                  <a:cs typeface="+mn-cs"/>
                </a:defRPr>
              </a:pPr>
              <a:endParaRPr lang="en-US"/>
            </a:p>
          </c:txPr>
          <c:dLblPos val="bestFit"/>
          <c:showLegendKey val="0"/>
          <c:showVal val="0"/>
          <c:showCatName val="1"/>
          <c:showSerName val="0"/>
          <c:showPercent val="1"/>
          <c:showBubbleSize val="0"/>
          <c:separator>
</c:separator>
          <c:extLst>
            <c:ext xmlns:c15="http://schemas.microsoft.com/office/drawing/2012/chart" uri="{CE6537A1-D6FC-4f65-9D91-7224C49458BB}"/>
          </c:extLst>
        </c:dLbl>
      </c:pivotFmt>
      <c:pivotFmt>
        <c:idx val="2"/>
        <c:spPr>
          <a:solidFill>
            <a:srgbClr val="00B0F0"/>
          </a:solidFill>
          <a:ln w="19050">
            <a:solidFill>
              <a:schemeClr val="lt1"/>
            </a:solidFill>
          </a:ln>
          <a:effectLst/>
        </c:spPr>
        <c:dLbl>
          <c:idx val="0"/>
          <c:layout>
            <c:manualLayout>
              <c:x val="0.142199762369775"/>
              <c:y val="0.117382650881301"/>
            </c:manualLayout>
          </c:layout>
          <c:spPr>
            <a:gradFill>
              <a:gsLst>
                <a:gs pos="0">
                  <a:schemeClr val="bg1">
                    <a:lumMod val="95000"/>
                  </a:schemeClr>
                </a:gs>
                <a:gs pos="74000">
                  <a:schemeClr val="bg1">
                    <a:lumMod val="65000"/>
                  </a:schemeClr>
                </a:gs>
                <a:gs pos="83000">
                  <a:schemeClr val="tx1">
                    <a:lumMod val="50000"/>
                    <a:lumOff val="50000"/>
                  </a:schemeClr>
                </a:gs>
                <a:gs pos="100000">
                  <a:schemeClr val="tx1">
                    <a:lumMod val="85000"/>
                    <a:lumOff val="15000"/>
                  </a:schemeClr>
                </a:gs>
              </a:gsLst>
              <a:lin ang="5400000" scaled="1"/>
            </a:gradFill>
            <a:ln>
              <a:noFill/>
            </a:ln>
            <a:effectLst/>
          </c:spPr>
          <c:txPr>
            <a:bodyPr rot="0" spcFirstLastPara="1" vertOverflow="ellipsis" vert="horz" wrap="square" lIns="38100" tIns="19050" rIns="38100" bIns="19050" anchor="ctr" anchorCtr="1">
              <a:spAutoFit/>
            </a:bodyPr>
            <a:lstStyle/>
            <a:p>
              <a:pPr>
                <a:defRPr lang="en-US" sz="1050" b="0" i="0" u="none" strike="noStrike" kern="1200" baseline="0">
                  <a:solidFill>
                    <a:sysClr val="windowText" lastClr="000000"/>
                  </a:solidFill>
                  <a:latin typeface="Baskerville Old Face" panose="02020602080505020303" pitchFamily="18" charset="0"/>
                  <a:ea typeface="+mn-ea"/>
                  <a:cs typeface="+mn-cs"/>
                </a:defRPr>
              </a:pPr>
              <a:endParaRPr lang="en-US"/>
            </a:p>
          </c:txPr>
          <c:dLblPos val="bestFit"/>
          <c:showLegendKey val="1"/>
          <c:showVal val="0"/>
          <c:showCatName val="1"/>
          <c:showSerName val="1"/>
          <c:showPercent val="1"/>
          <c:showBubbleSize val="1"/>
          <c:extLst>
            <c:ext xmlns:c15="http://schemas.microsoft.com/office/drawing/2012/chart" uri="{CE6537A1-D6FC-4f65-9D91-7224C49458BB}"/>
          </c:extLst>
        </c:dLbl>
      </c:pivotFmt>
      <c:pivotFmt>
        <c:idx val="3"/>
        <c:spPr>
          <a:solidFill>
            <a:schemeClr val="accent1">
              <a:lumMod val="75000"/>
            </a:schemeClr>
          </a:solidFill>
          <a:ln w="19050">
            <a:solidFill>
              <a:schemeClr val="lt1"/>
            </a:solidFill>
          </a:ln>
          <a:effectLst/>
        </c:spPr>
        <c:dLbl>
          <c:idx val="0"/>
          <c:layout>
            <c:manualLayout>
              <c:x val="-0.29865988791604398"/>
              <c:y val="-0.29932502961108098"/>
            </c:manualLayout>
          </c:layout>
          <c:spPr>
            <a:gradFill>
              <a:gsLst>
                <a:gs pos="0">
                  <a:schemeClr val="bg1">
                    <a:lumMod val="95000"/>
                  </a:schemeClr>
                </a:gs>
                <a:gs pos="74000">
                  <a:schemeClr val="bg1">
                    <a:lumMod val="65000"/>
                  </a:schemeClr>
                </a:gs>
                <a:gs pos="83000">
                  <a:schemeClr val="tx1">
                    <a:lumMod val="50000"/>
                    <a:lumOff val="50000"/>
                  </a:schemeClr>
                </a:gs>
                <a:gs pos="100000">
                  <a:schemeClr val="tx1">
                    <a:lumMod val="85000"/>
                    <a:lumOff val="15000"/>
                  </a:schemeClr>
                </a:gs>
              </a:gsLst>
              <a:lin ang="5400000" scaled="1"/>
            </a:gradFill>
            <a:ln>
              <a:noFill/>
            </a:ln>
            <a:effectLst/>
          </c:spPr>
          <c:txPr>
            <a:bodyPr rot="0" spcFirstLastPara="1" vertOverflow="ellipsis" vert="horz" wrap="square" lIns="38100" tIns="19050" rIns="38100" bIns="19050" anchor="ctr" anchorCtr="1">
              <a:spAutoFit/>
            </a:bodyPr>
            <a:lstStyle/>
            <a:p>
              <a:pPr>
                <a:defRPr lang="en-US" sz="1050" b="0" i="0" u="none" strike="noStrike" kern="1200" baseline="0">
                  <a:solidFill>
                    <a:sysClr val="windowText" lastClr="000000"/>
                  </a:solidFill>
                  <a:latin typeface="Baskerville Old Face" panose="02020602080505020303" pitchFamily="18" charset="0"/>
                  <a:ea typeface="+mn-ea"/>
                  <a:cs typeface="+mn-cs"/>
                </a:defRPr>
              </a:pPr>
              <a:endParaRPr lang="en-US"/>
            </a:p>
          </c:txPr>
          <c:dLblPos val="bestFit"/>
          <c:showLegendKey val="0"/>
          <c:showVal val="0"/>
          <c:showCatName val="1"/>
          <c:showSerName val="0"/>
          <c:showPercent val="1"/>
          <c:showBubbleSize val="0"/>
          <c:separator>
</c:separator>
          <c:extLst>
            <c:ext xmlns:c15="http://schemas.microsoft.com/office/drawing/2012/chart" uri="{CE6537A1-D6FC-4f65-9D91-7224C49458BB}"/>
          </c:extLst>
        </c:dLbl>
      </c:pivotFmt>
      <c:pivotFmt>
        <c:idx val="4"/>
        <c:spPr>
          <a:solidFill>
            <a:schemeClr val="tx1"/>
          </a:solidFill>
          <a:ln w="19050">
            <a:solidFill>
              <a:schemeClr val="lt1"/>
            </a:solidFill>
          </a:ln>
          <a:effectLst/>
        </c:spPr>
        <c:marker>
          <c:symbol val="none"/>
        </c:marker>
        <c:dLbl>
          <c:idx val="0"/>
          <c:spPr>
            <a:gradFill>
              <a:gsLst>
                <a:gs pos="0">
                  <a:schemeClr val="bg1">
                    <a:lumMod val="95000"/>
                  </a:schemeClr>
                </a:gs>
                <a:gs pos="74000">
                  <a:schemeClr val="bg1">
                    <a:lumMod val="65000"/>
                  </a:schemeClr>
                </a:gs>
                <a:gs pos="83000">
                  <a:schemeClr val="tx1">
                    <a:lumMod val="50000"/>
                    <a:lumOff val="50000"/>
                  </a:schemeClr>
                </a:gs>
                <a:gs pos="100000">
                  <a:schemeClr val="tx1">
                    <a:lumMod val="85000"/>
                    <a:lumOff val="15000"/>
                  </a:schemeClr>
                </a:gs>
              </a:gsLst>
              <a:lin ang="5400000" scaled="1"/>
            </a:gradFill>
            <a:ln>
              <a:noFill/>
            </a:ln>
            <a:effectLst/>
          </c:spPr>
          <c:txPr>
            <a:bodyPr rot="0" spcFirstLastPara="1" vertOverflow="ellipsis" vert="horz" wrap="square" lIns="38100" tIns="19050" rIns="38100" bIns="19050" anchor="ctr" anchorCtr="1">
              <a:spAutoFit/>
            </a:bodyPr>
            <a:lstStyle/>
            <a:p>
              <a:pPr>
                <a:defRPr lang="en-US" sz="1050" b="0" i="0" u="none" strike="noStrike" kern="1200" baseline="0">
                  <a:solidFill>
                    <a:sysClr val="windowText" lastClr="000000"/>
                  </a:solidFill>
                  <a:latin typeface="Baskerville Old Face" panose="02020602080505020303" pitchFamily="18" charset="0"/>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5"/>
        <c:spPr>
          <a:solidFill>
            <a:schemeClr val="accent3">
              <a:lumMod val="75000"/>
            </a:schemeClr>
          </a:solidFill>
          <a:ln w="19050">
            <a:solidFill>
              <a:schemeClr val="lt1"/>
            </a:solidFill>
          </a:ln>
          <a:effectLst/>
        </c:spPr>
        <c:dLbl>
          <c:idx val="0"/>
          <c:layout>
            <c:manualLayout>
              <c:x val="0.30359326476392501"/>
              <c:y val="-2.74747562156228E-2"/>
            </c:manualLayout>
          </c:layout>
          <c:spPr>
            <a:gradFill>
              <a:gsLst>
                <a:gs pos="0">
                  <a:schemeClr val="bg1">
                    <a:lumMod val="95000"/>
                  </a:schemeClr>
                </a:gs>
                <a:gs pos="74000">
                  <a:schemeClr val="bg1">
                    <a:lumMod val="65000"/>
                  </a:schemeClr>
                </a:gs>
                <a:gs pos="83000">
                  <a:schemeClr val="tx1">
                    <a:lumMod val="50000"/>
                    <a:lumOff val="50000"/>
                  </a:schemeClr>
                </a:gs>
                <a:gs pos="100000">
                  <a:schemeClr val="tx1">
                    <a:lumMod val="85000"/>
                    <a:lumOff val="15000"/>
                  </a:schemeClr>
                </a:gs>
              </a:gsLst>
              <a:lin ang="5400000" scaled="1"/>
            </a:gradFill>
            <a:ln>
              <a:noFill/>
            </a:ln>
            <a:effectLst/>
          </c:spPr>
          <c:txPr>
            <a:bodyPr rot="0" spcFirstLastPara="1" vertOverflow="ellipsis" vert="horz" wrap="square" lIns="38100" tIns="19050" rIns="38100" bIns="19050" anchor="ctr" anchorCtr="1">
              <a:spAutoFit/>
            </a:bodyPr>
            <a:lstStyle/>
            <a:p>
              <a:pPr>
                <a:defRPr lang="en-US" sz="1050" b="0" i="0" u="none" strike="noStrike" kern="1200" baseline="0">
                  <a:solidFill>
                    <a:sysClr val="windowText" lastClr="000000"/>
                  </a:solidFill>
                  <a:latin typeface="Baskerville Old Face" panose="02020602080505020303" pitchFamily="18" charset="0"/>
                  <a:ea typeface="+mn-ea"/>
                  <a:cs typeface="+mn-cs"/>
                </a:defRPr>
              </a:pPr>
              <a:endParaRPr lang="en-US"/>
            </a:p>
          </c:txPr>
          <c:dLblPos val="bestFit"/>
          <c:showLegendKey val="0"/>
          <c:showVal val="0"/>
          <c:showCatName val="1"/>
          <c:showSerName val="0"/>
          <c:showPercent val="1"/>
          <c:showBubbleSize val="0"/>
          <c:separator>
</c:separator>
          <c:extLst>
            <c:ext xmlns:c15="http://schemas.microsoft.com/office/drawing/2012/chart" uri="{CE6537A1-D6FC-4f65-9D91-7224C49458BB}"/>
          </c:extLst>
        </c:dLbl>
      </c:pivotFmt>
      <c:pivotFmt>
        <c:idx val="6"/>
        <c:spPr>
          <a:solidFill>
            <a:srgbClr val="00B0F0"/>
          </a:solidFill>
          <a:ln w="19050">
            <a:solidFill>
              <a:schemeClr val="lt1"/>
            </a:solidFill>
          </a:ln>
          <a:effectLst/>
        </c:spPr>
        <c:dLbl>
          <c:idx val="0"/>
          <c:layout>
            <c:manualLayout>
              <c:x val="0.142199762369775"/>
              <c:y val="0.117382650881301"/>
            </c:manualLayout>
          </c:layout>
          <c:spPr>
            <a:gradFill>
              <a:gsLst>
                <a:gs pos="0">
                  <a:schemeClr val="bg1">
                    <a:lumMod val="95000"/>
                  </a:schemeClr>
                </a:gs>
                <a:gs pos="74000">
                  <a:schemeClr val="bg1">
                    <a:lumMod val="65000"/>
                  </a:schemeClr>
                </a:gs>
                <a:gs pos="83000">
                  <a:schemeClr val="tx1">
                    <a:lumMod val="50000"/>
                    <a:lumOff val="50000"/>
                  </a:schemeClr>
                </a:gs>
                <a:gs pos="100000">
                  <a:schemeClr val="tx1">
                    <a:lumMod val="85000"/>
                    <a:lumOff val="15000"/>
                  </a:schemeClr>
                </a:gs>
              </a:gsLst>
              <a:lin ang="5400000" scaled="1"/>
            </a:gradFill>
            <a:ln>
              <a:noFill/>
            </a:ln>
            <a:effectLst/>
          </c:spPr>
          <c:txPr>
            <a:bodyPr rot="0" spcFirstLastPara="1" vertOverflow="ellipsis" vert="horz" wrap="square" lIns="38100" tIns="19050" rIns="38100" bIns="19050" anchor="ctr" anchorCtr="1">
              <a:spAutoFit/>
            </a:bodyPr>
            <a:lstStyle/>
            <a:p>
              <a:pPr>
                <a:defRPr lang="en-US" sz="1050" b="0" i="0" u="none" strike="noStrike" kern="1200" baseline="0">
                  <a:solidFill>
                    <a:sysClr val="windowText" lastClr="000000"/>
                  </a:solidFill>
                  <a:latin typeface="Baskerville Old Face" panose="02020602080505020303" pitchFamily="18" charset="0"/>
                  <a:ea typeface="+mn-ea"/>
                  <a:cs typeface="+mn-cs"/>
                </a:defRPr>
              </a:pPr>
              <a:endParaRPr lang="en-US"/>
            </a:p>
          </c:txPr>
          <c:dLblPos val="bestFit"/>
          <c:showLegendKey val="1"/>
          <c:showVal val="0"/>
          <c:showCatName val="1"/>
          <c:showSerName val="1"/>
          <c:showPercent val="1"/>
          <c:showBubbleSize val="1"/>
          <c:extLst>
            <c:ext xmlns:c15="http://schemas.microsoft.com/office/drawing/2012/chart" uri="{CE6537A1-D6FC-4f65-9D91-7224C49458BB}"/>
          </c:extLst>
        </c:dLbl>
      </c:pivotFmt>
      <c:pivotFmt>
        <c:idx val="7"/>
        <c:spPr>
          <a:solidFill>
            <a:schemeClr val="accent1">
              <a:lumMod val="75000"/>
            </a:schemeClr>
          </a:solidFill>
          <a:ln w="19050">
            <a:solidFill>
              <a:schemeClr val="lt1"/>
            </a:solidFill>
          </a:ln>
          <a:effectLst/>
        </c:spPr>
        <c:dLbl>
          <c:idx val="0"/>
          <c:layout>
            <c:manualLayout>
              <c:x val="-0.29865988791604398"/>
              <c:y val="-0.29932502961108098"/>
            </c:manualLayout>
          </c:layout>
          <c:spPr>
            <a:gradFill>
              <a:gsLst>
                <a:gs pos="0">
                  <a:schemeClr val="bg1">
                    <a:lumMod val="95000"/>
                  </a:schemeClr>
                </a:gs>
                <a:gs pos="74000">
                  <a:schemeClr val="bg1">
                    <a:lumMod val="65000"/>
                  </a:schemeClr>
                </a:gs>
                <a:gs pos="83000">
                  <a:schemeClr val="tx1">
                    <a:lumMod val="50000"/>
                    <a:lumOff val="50000"/>
                  </a:schemeClr>
                </a:gs>
                <a:gs pos="100000">
                  <a:schemeClr val="tx1">
                    <a:lumMod val="85000"/>
                    <a:lumOff val="15000"/>
                  </a:schemeClr>
                </a:gs>
              </a:gsLst>
              <a:lin ang="5400000" scaled="1"/>
            </a:gradFill>
            <a:ln>
              <a:noFill/>
            </a:ln>
            <a:effectLst/>
          </c:spPr>
          <c:txPr>
            <a:bodyPr rot="0" spcFirstLastPara="1" vertOverflow="ellipsis" vert="horz" wrap="square" lIns="38100" tIns="19050" rIns="38100" bIns="19050" anchor="ctr" anchorCtr="1">
              <a:spAutoFit/>
            </a:bodyPr>
            <a:lstStyle/>
            <a:p>
              <a:pPr>
                <a:defRPr lang="en-US" sz="1050" b="0" i="0" u="none" strike="noStrike" kern="1200" baseline="0">
                  <a:solidFill>
                    <a:sysClr val="windowText" lastClr="000000"/>
                  </a:solidFill>
                  <a:latin typeface="Baskerville Old Face" panose="02020602080505020303" pitchFamily="18" charset="0"/>
                  <a:ea typeface="+mn-ea"/>
                  <a:cs typeface="+mn-cs"/>
                </a:defRPr>
              </a:pPr>
              <a:endParaRPr lang="en-US"/>
            </a:p>
          </c:txPr>
          <c:dLblPos val="bestFit"/>
          <c:showLegendKey val="0"/>
          <c:showVal val="0"/>
          <c:showCatName val="1"/>
          <c:showSerName val="0"/>
          <c:showPercent val="1"/>
          <c:showBubbleSize val="0"/>
          <c:separator>
</c:separator>
          <c:extLst>
            <c:ext xmlns:c15="http://schemas.microsoft.com/office/drawing/2012/chart" uri="{CE6537A1-D6FC-4f65-9D91-7224C49458BB}"/>
          </c:extLst>
        </c:dLbl>
      </c:pivotFmt>
      <c:pivotFmt>
        <c:idx val="8"/>
        <c:spPr>
          <a:solidFill>
            <a:schemeClr val="tx1"/>
          </a:solidFill>
          <a:ln w="19050">
            <a:solidFill>
              <a:schemeClr val="lt1"/>
            </a:solidFill>
          </a:ln>
          <a:effectLst/>
        </c:spPr>
        <c:marker>
          <c:symbol val="none"/>
        </c:marker>
        <c:dLbl>
          <c:idx val="0"/>
          <c:spPr>
            <a:gradFill>
              <a:gsLst>
                <a:gs pos="0">
                  <a:schemeClr val="bg1">
                    <a:lumMod val="95000"/>
                  </a:schemeClr>
                </a:gs>
                <a:gs pos="74000">
                  <a:schemeClr val="bg1">
                    <a:lumMod val="65000"/>
                  </a:schemeClr>
                </a:gs>
                <a:gs pos="83000">
                  <a:schemeClr val="tx1">
                    <a:lumMod val="50000"/>
                    <a:lumOff val="50000"/>
                  </a:schemeClr>
                </a:gs>
                <a:gs pos="100000">
                  <a:schemeClr val="tx1">
                    <a:lumMod val="85000"/>
                    <a:lumOff val="15000"/>
                  </a:schemeClr>
                </a:gs>
              </a:gsLst>
              <a:lin ang="5400000" scaled="1"/>
            </a:gradFill>
            <a:ln>
              <a:noFill/>
            </a:ln>
            <a:effectLst/>
          </c:spPr>
          <c:txPr>
            <a:bodyPr rot="0" spcFirstLastPara="1" vertOverflow="ellipsis" vert="horz" wrap="square" lIns="38100" tIns="19050" rIns="38100" bIns="19050" anchor="ctr" anchorCtr="1">
              <a:spAutoFit/>
            </a:bodyPr>
            <a:lstStyle/>
            <a:p>
              <a:pPr>
                <a:defRPr lang="en-US" sz="1050" b="0" i="0" u="none" strike="noStrike" kern="1200" baseline="0">
                  <a:solidFill>
                    <a:sysClr val="windowText" lastClr="000000"/>
                  </a:solidFill>
                  <a:latin typeface="Baskerville Old Face" panose="02020602080505020303" pitchFamily="18" charset="0"/>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9"/>
        <c:spPr>
          <a:solidFill>
            <a:schemeClr val="accent3">
              <a:lumMod val="75000"/>
            </a:schemeClr>
          </a:solidFill>
          <a:ln w="19050">
            <a:solidFill>
              <a:schemeClr val="lt1"/>
            </a:solidFill>
          </a:ln>
          <a:effectLst/>
        </c:spPr>
        <c:dLbl>
          <c:idx val="0"/>
          <c:layout>
            <c:manualLayout>
              <c:x val="0.30359326476392501"/>
              <c:y val="-2.74747562156228E-2"/>
            </c:manualLayout>
          </c:layout>
          <c:spPr>
            <a:gradFill>
              <a:gsLst>
                <a:gs pos="0">
                  <a:schemeClr val="bg1">
                    <a:lumMod val="95000"/>
                  </a:schemeClr>
                </a:gs>
                <a:gs pos="74000">
                  <a:schemeClr val="bg1">
                    <a:lumMod val="65000"/>
                  </a:schemeClr>
                </a:gs>
                <a:gs pos="83000">
                  <a:schemeClr val="tx1">
                    <a:lumMod val="50000"/>
                    <a:lumOff val="50000"/>
                  </a:schemeClr>
                </a:gs>
                <a:gs pos="100000">
                  <a:schemeClr val="tx1">
                    <a:lumMod val="85000"/>
                    <a:lumOff val="15000"/>
                  </a:schemeClr>
                </a:gs>
              </a:gsLst>
              <a:lin ang="5400000" scaled="1"/>
            </a:gradFill>
            <a:ln>
              <a:noFill/>
            </a:ln>
            <a:effectLst/>
          </c:spPr>
          <c:txPr>
            <a:bodyPr rot="0" spcFirstLastPara="1" vertOverflow="ellipsis" vert="horz" wrap="square" lIns="38100" tIns="19050" rIns="38100" bIns="19050" anchor="ctr" anchorCtr="1">
              <a:spAutoFit/>
            </a:bodyPr>
            <a:lstStyle/>
            <a:p>
              <a:pPr>
                <a:defRPr lang="en-US" sz="1050" b="0" i="0" u="none" strike="noStrike" kern="1200" baseline="0">
                  <a:solidFill>
                    <a:sysClr val="windowText" lastClr="000000"/>
                  </a:solidFill>
                  <a:latin typeface="Baskerville Old Face" panose="02020602080505020303" pitchFamily="18" charset="0"/>
                  <a:ea typeface="+mn-ea"/>
                  <a:cs typeface="+mn-cs"/>
                </a:defRPr>
              </a:pPr>
              <a:endParaRPr lang="en-US"/>
            </a:p>
          </c:txPr>
          <c:dLblPos val="bestFit"/>
          <c:showLegendKey val="0"/>
          <c:showVal val="0"/>
          <c:showCatName val="1"/>
          <c:showSerName val="0"/>
          <c:showPercent val="1"/>
          <c:showBubbleSize val="0"/>
          <c:separator>
</c:separator>
          <c:extLst>
            <c:ext xmlns:c15="http://schemas.microsoft.com/office/drawing/2012/chart" uri="{CE6537A1-D6FC-4f65-9D91-7224C49458BB}"/>
          </c:extLst>
        </c:dLbl>
      </c:pivotFmt>
      <c:pivotFmt>
        <c:idx val="10"/>
        <c:spPr>
          <a:solidFill>
            <a:srgbClr val="00B0F0"/>
          </a:solidFill>
          <a:ln w="19050">
            <a:solidFill>
              <a:schemeClr val="lt1"/>
            </a:solidFill>
          </a:ln>
          <a:effectLst/>
        </c:spPr>
        <c:dLbl>
          <c:idx val="0"/>
          <c:layout>
            <c:manualLayout>
              <c:x val="0.142199762369775"/>
              <c:y val="0.117382650881301"/>
            </c:manualLayout>
          </c:layout>
          <c:spPr>
            <a:gradFill>
              <a:gsLst>
                <a:gs pos="0">
                  <a:schemeClr val="bg1">
                    <a:lumMod val="95000"/>
                  </a:schemeClr>
                </a:gs>
                <a:gs pos="74000">
                  <a:schemeClr val="bg1">
                    <a:lumMod val="65000"/>
                  </a:schemeClr>
                </a:gs>
                <a:gs pos="83000">
                  <a:schemeClr val="tx1">
                    <a:lumMod val="50000"/>
                    <a:lumOff val="50000"/>
                  </a:schemeClr>
                </a:gs>
                <a:gs pos="100000">
                  <a:schemeClr val="tx1">
                    <a:lumMod val="85000"/>
                    <a:lumOff val="15000"/>
                  </a:schemeClr>
                </a:gs>
              </a:gsLst>
              <a:lin ang="5400000" scaled="1"/>
            </a:gradFill>
            <a:ln>
              <a:noFill/>
            </a:ln>
            <a:effectLst/>
          </c:spPr>
          <c:txPr>
            <a:bodyPr rot="0" spcFirstLastPara="1" vertOverflow="ellipsis" vert="horz" wrap="square" lIns="38100" tIns="19050" rIns="38100" bIns="19050" anchor="ctr" anchorCtr="1">
              <a:spAutoFit/>
            </a:bodyPr>
            <a:lstStyle/>
            <a:p>
              <a:pPr>
                <a:defRPr lang="en-US" sz="1050" b="0" i="0" u="none" strike="noStrike" kern="1200" baseline="0">
                  <a:solidFill>
                    <a:sysClr val="windowText" lastClr="000000"/>
                  </a:solidFill>
                  <a:latin typeface="Baskerville Old Face" panose="02020602080505020303" pitchFamily="18" charset="0"/>
                  <a:ea typeface="+mn-ea"/>
                  <a:cs typeface="+mn-cs"/>
                </a:defRPr>
              </a:pPr>
              <a:endParaRPr lang="en-US"/>
            </a:p>
          </c:txPr>
          <c:dLblPos val="bestFit"/>
          <c:showLegendKey val="1"/>
          <c:showVal val="0"/>
          <c:showCatName val="1"/>
          <c:showSerName val="1"/>
          <c:showPercent val="1"/>
          <c:showBubbleSize val="1"/>
          <c:extLst>
            <c:ext xmlns:c15="http://schemas.microsoft.com/office/drawing/2012/chart" uri="{CE6537A1-D6FC-4f65-9D91-7224C49458BB}"/>
          </c:extLst>
        </c:dLbl>
      </c:pivotFmt>
      <c:pivotFmt>
        <c:idx val="11"/>
        <c:spPr>
          <a:solidFill>
            <a:schemeClr val="accent1">
              <a:lumMod val="75000"/>
            </a:schemeClr>
          </a:solidFill>
          <a:ln w="19050">
            <a:solidFill>
              <a:schemeClr val="lt1"/>
            </a:solidFill>
          </a:ln>
          <a:effectLst/>
        </c:spPr>
        <c:dLbl>
          <c:idx val="0"/>
          <c:layout>
            <c:manualLayout>
              <c:x val="-0.29865988791604398"/>
              <c:y val="-0.29932502961108098"/>
            </c:manualLayout>
          </c:layout>
          <c:spPr>
            <a:gradFill>
              <a:gsLst>
                <a:gs pos="0">
                  <a:schemeClr val="bg1">
                    <a:lumMod val="95000"/>
                  </a:schemeClr>
                </a:gs>
                <a:gs pos="74000">
                  <a:schemeClr val="bg1">
                    <a:lumMod val="65000"/>
                  </a:schemeClr>
                </a:gs>
                <a:gs pos="83000">
                  <a:schemeClr val="tx1">
                    <a:lumMod val="50000"/>
                    <a:lumOff val="50000"/>
                  </a:schemeClr>
                </a:gs>
                <a:gs pos="100000">
                  <a:schemeClr val="tx1">
                    <a:lumMod val="85000"/>
                    <a:lumOff val="15000"/>
                  </a:schemeClr>
                </a:gs>
              </a:gsLst>
              <a:lin ang="5400000" scaled="1"/>
            </a:gradFill>
            <a:ln>
              <a:noFill/>
            </a:ln>
            <a:effectLst/>
          </c:spPr>
          <c:txPr>
            <a:bodyPr rot="0" spcFirstLastPara="1" vertOverflow="ellipsis" vert="horz" wrap="square" lIns="38100" tIns="19050" rIns="38100" bIns="19050" anchor="ctr" anchorCtr="1">
              <a:spAutoFit/>
            </a:bodyPr>
            <a:lstStyle/>
            <a:p>
              <a:pPr>
                <a:defRPr lang="en-US" sz="1050" b="0" i="0" u="none" strike="noStrike" kern="1200" baseline="0">
                  <a:solidFill>
                    <a:sysClr val="windowText" lastClr="000000"/>
                  </a:solidFill>
                  <a:latin typeface="Baskerville Old Face" panose="02020602080505020303" pitchFamily="18" charset="0"/>
                  <a:ea typeface="+mn-ea"/>
                  <a:cs typeface="+mn-cs"/>
                </a:defRPr>
              </a:pPr>
              <a:endParaRPr lang="en-US"/>
            </a:p>
          </c:txPr>
          <c:dLblPos val="bestFit"/>
          <c:showLegendKey val="0"/>
          <c:showVal val="0"/>
          <c:showCatName val="1"/>
          <c:showSerName val="0"/>
          <c:showPercent val="1"/>
          <c:showBubbleSize val="0"/>
          <c:separator>
</c:separator>
          <c:extLst>
            <c:ext xmlns:c15="http://schemas.microsoft.com/office/drawing/2012/chart" uri="{CE6537A1-D6FC-4f65-9D91-7224C49458BB}"/>
          </c:extLst>
        </c:dLbl>
      </c:pivotFmt>
    </c:pivotFmts>
    <c:plotArea>
      <c:layout/>
      <c:pieChart>
        <c:varyColors val="1"/>
        <c:ser>
          <c:idx val="0"/>
          <c:order val="0"/>
          <c:tx>
            <c:strRef>
              <c:f>'Loan status of funded amount'!$B$3</c:f>
              <c:strCache>
                <c:ptCount val="1"/>
                <c:pt idx="0">
                  <c:v>Total</c:v>
                </c:pt>
              </c:strCache>
            </c:strRef>
          </c:tx>
          <c:spPr>
            <a:solidFill>
              <a:schemeClr val="tx1"/>
            </a:solidFill>
          </c:spPr>
          <c:dPt>
            <c:idx val="0"/>
            <c:bubble3D val="0"/>
            <c:spPr>
              <a:solidFill>
                <a:schemeClr val="accent3">
                  <a:lumMod val="75000"/>
                </a:schemeClr>
              </a:solidFill>
              <a:ln w="19050">
                <a:solidFill>
                  <a:schemeClr val="lt1"/>
                </a:solidFill>
              </a:ln>
              <a:effectLst/>
            </c:spPr>
            <c:extLst>
              <c:ext xmlns:c16="http://schemas.microsoft.com/office/drawing/2014/chart" uri="{C3380CC4-5D6E-409C-BE32-E72D297353CC}">
                <c16:uniqueId val="{00000001-361F-4F69-B229-215C59DCB967}"/>
              </c:ext>
            </c:extLst>
          </c:dPt>
          <c:dPt>
            <c:idx val="1"/>
            <c:bubble3D val="0"/>
            <c:spPr>
              <a:solidFill>
                <a:srgbClr val="00B0F0"/>
              </a:solidFill>
              <a:ln w="19050">
                <a:solidFill>
                  <a:schemeClr val="lt1"/>
                </a:solidFill>
              </a:ln>
              <a:effectLst/>
            </c:spPr>
            <c:extLst>
              <c:ext xmlns:c16="http://schemas.microsoft.com/office/drawing/2014/chart" uri="{C3380CC4-5D6E-409C-BE32-E72D297353CC}">
                <c16:uniqueId val="{00000003-361F-4F69-B229-215C59DCB967}"/>
              </c:ext>
            </c:extLst>
          </c:dPt>
          <c:dPt>
            <c:idx val="2"/>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5-361F-4F69-B229-215C59DCB967}"/>
              </c:ext>
            </c:extLst>
          </c:dPt>
          <c:dLbls>
            <c:dLbl>
              <c:idx val="0"/>
              <c:layout>
                <c:manualLayout>
                  <c:x val="0.30359326476392501"/>
                  <c:y val="-2.74747562156228E-2"/>
                </c:manualLayout>
              </c:layout>
              <c:dLblPos val="bestFi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1-361F-4F69-B229-215C59DCB967}"/>
                </c:ext>
              </c:extLst>
            </c:dLbl>
            <c:dLbl>
              <c:idx val="1"/>
              <c:layout>
                <c:manualLayout>
                  <c:x val="0.142199762369775"/>
                  <c:y val="0.117382650881301"/>
                </c:manualLayout>
              </c:layout>
              <c:dLblPos val="bestFit"/>
              <c:showLegendKey val="1"/>
              <c:showVal val="0"/>
              <c:showCatName val="1"/>
              <c:showSerName val="1"/>
              <c:showPercent val="1"/>
              <c:showBubbleSize val="1"/>
              <c:extLst>
                <c:ext xmlns:c15="http://schemas.microsoft.com/office/drawing/2012/chart" uri="{CE6537A1-D6FC-4f65-9D91-7224C49458BB}"/>
                <c:ext xmlns:c16="http://schemas.microsoft.com/office/drawing/2014/chart" uri="{C3380CC4-5D6E-409C-BE32-E72D297353CC}">
                  <c16:uniqueId val="{00000003-361F-4F69-B229-215C59DCB967}"/>
                </c:ext>
              </c:extLst>
            </c:dLbl>
            <c:dLbl>
              <c:idx val="2"/>
              <c:layout>
                <c:manualLayout>
                  <c:x val="-0.29865988791604398"/>
                  <c:y val="-0.29932502961108098"/>
                </c:manualLayout>
              </c:layout>
              <c:dLblPos val="bestFi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5-361F-4F69-B229-215C59DCB967}"/>
                </c:ext>
              </c:extLst>
            </c:dLbl>
            <c:spPr>
              <a:gradFill>
                <a:gsLst>
                  <a:gs pos="0">
                    <a:schemeClr val="bg1">
                      <a:lumMod val="95000"/>
                    </a:schemeClr>
                  </a:gs>
                  <a:gs pos="74000">
                    <a:schemeClr val="bg1">
                      <a:lumMod val="65000"/>
                    </a:schemeClr>
                  </a:gs>
                  <a:gs pos="83000">
                    <a:schemeClr val="tx1">
                      <a:lumMod val="50000"/>
                      <a:lumOff val="50000"/>
                    </a:schemeClr>
                  </a:gs>
                  <a:gs pos="100000">
                    <a:schemeClr val="tx1">
                      <a:lumMod val="85000"/>
                      <a:lumOff val="15000"/>
                    </a:schemeClr>
                  </a:gs>
                </a:gsLst>
                <a:lin ang="5400000" scaled="1"/>
              </a:gradFill>
              <a:ln>
                <a:noFill/>
              </a:ln>
              <a:effectLst/>
            </c:spPr>
            <c:txPr>
              <a:bodyPr rot="0" spcFirstLastPara="1" vertOverflow="ellipsis" vert="horz" wrap="square" lIns="38100" tIns="19050" rIns="38100" bIns="19050" anchor="ctr" anchorCtr="1">
                <a:spAutoFit/>
              </a:bodyPr>
              <a:lstStyle/>
              <a:p>
                <a:pPr>
                  <a:defRPr lang="en-US" sz="1050" b="0" i="0" u="none" strike="noStrike" kern="1200" baseline="0">
                    <a:solidFill>
                      <a:sysClr val="windowText" lastClr="000000"/>
                    </a:solidFill>
                    <a:latin typeface="Baskerville Old Face" panose="02020602080505020303" pitchFamily="18" charset="0"/>
                    <a:ea typeface="+mn-ea"/>
                    <a:cs typeface="+mn-cs"/>
                  </a:defRPr>
                </a:pPr>
                <a:endParaRPr lang="en-US"/>
              </a:p>
            </c:txPr>
            <c:dLblPos val="bestFit"/>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'Loan status of funded amount'!$A$4:$A$7</c:f>
              <c:strCache>
                <c:ptCount val="3"/>
                <c:pt idx="0">
                  <c:v>Charged Off</c:v>
                </c:pt>
                <c:pt idx="1">
                  <c:v>Current</c:v>
                </c:pt>
                <c:pt idx="2">
                  <c:v>Fully Paid</c:v>
                </c:pt>
              </c:strCache>
            </c:strRef>
          </c:cat>
          <c:val>
            <c:numRef>
              <c:f>'Loan status of funded amount'!$B$4:$B$7</c:f>
              <c:numCache>
                <c:formatCode>General</c:formatCode>
                <c:ptCount val="3"/>
                <c:pt idx="0">
                  <c:v>66136375</c:v>
                </c:pt>
                <c:pt idx="1">
                  <c:v>18793700</c:v>
                </c:pt>
                <c:pt idx="2">
                  <c:v>349880250</c:v>
                </c:pt>
              </c:numCache>
            </c:numRef>
          </c:val>
          <c:extLst>
            <c:ext xmlns:c16="http://schemas.microsoft.com/office/drawing/2014/chart" uri="{C3380CC4-5D6E-409C-BE32-E72D297353CC}">
              <c16:uniqueId val="{00000006-361F-4F69-B229-215C59DCB967}"/>
            </c:ext>
          </c:extLst>
        </c:ser>
        <c:dLbls>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75144490395353503"/>
          <c:y val="0.55409498261194101"/>
          <c:w val="0.212936059111793"/>
          <c:h val="0.372617727707859"/>
        </c:manualLayout>
      </c:layout>
      <c:overlay val="0"/>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7/10/2024</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7/10/2024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noProof="0"/>
              <a:t>Click to edit Master title style</a:t>
            </a:r>
          </a:p>
        </p:txBody>
      </p:sp>
      <p:sp>
        <p:nvSpPr>
          <p:cNvPr id="3" name="Content Placeholder 2"/>
          <p:cNvSpPr>
            <a:spLocks noGrp="1"/>
          </p:cNvSpPr>
          <p:nvPr>
            <p:ph idx="1"/>
          </p:nvPr>
        </p:nvSpPr>
        <p:spPr>
          <a:xfrm>
            <a:off x="685801" y="1869601"/>
            <a:ext cx="10840914" cy="3921600"/>
          </a:xfrm>
        </p:spPr>
        <p:txBody>
          <a:bodyPr anchor="t" anchorCtr="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84B7D2A-0DF8-424B-9572-B79AEBB2D9DC}" type="datetimeFigureOut">
              <a:rPr lang="en-US" noProof="0" smtClean="0"/>
              <a:t>7/10/2024</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7/10/2024</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3" name="Date Placeholder 2"/>
          <p:cNvSpPr>
            <a:spLocks noGrp="1"/>
          </p:cNvSpPr>
          <p:nvPr>
            <p:ph type="dt" sz="half" idx="10"/>
          </p:nvPr>
        </p:nvSpPr>
        <p:spPr/>
        <p:txBody>
          <a:bodyPr/>
          <a:lstStyle/>
          <a:p>
            <a:fld id="{984B7D2A-0DF8-424B-9572-B79AEBB2D9DC}" type="datetimeFigureOut">
              <a:rPr lang="en-US" noProof="0" smtClean="0"/>
              <a:t>7/10/2024</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noProof="0" smtClean="0"/>
              <a:t>7/10/2024</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noProof="0"/>
              <a:t>Click to edit Master title style</a:t>
            </a:r>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noProof="0" smtClean="0"/>
              <a:t>7/10/2024</a:t>
            </a:fld>
            <a:endParaRPr lang="en-US" noProof="0" dirty="0"/>
          </a:p>
        </p:txBody>
      </p:sp>
      <p:sp>
        <p:nvSpPr>
          <p:cNvPr id="5" name="Footer Placeholder 4"/>
          <p:cNvSpPr>
            <a:spLocks noGrp="1"/>
          </p:cNvSpPr>
          <p:nvPr>
            <p:ph type="ftr" sz="quarter" idx="11"/>
          </p:nvPr>
        </p:nvSpPr>
        <p:spPr>
          <a:xfrm>
            <a:off x="3962399" y="5870575"/>
            <a:ext cx="4893958" cy="377825"/>
          </a:xfrm>
        </p:spPr>
        <p:txBody>
          <a:bodyPr/>
          <a:lstStyle/>
          <a:p>
            <a:r>
              <a:rPr lang="en-US" noProof="0" dirty="0"/>
              <a:t>Add a Footer</a:t>
            </a:r>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noProof="0"/>
              <a:t>Click to edit Master title style</a:t>
            </a:r>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7/10/2024</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7" name="Date Placeholder 6"/>
          <p:cNvSpPr>
            <a:spLocks noGrp="1"/>
          </p:cNvSpPr>
          <p:nvPr>
            <p:ph type="dt" sz="half" idx="10"/>
          </p:nvPr>
        </p:nvSpPr>
        <p:spPr/>
        <p:txBody>
          <a:bodyPr/>
          <a:lstStyle/>
          <a:p>
            <a:fld id="{984B7D2A-0DF8-424B-9572-B79AEBB2D9DC}" type="datetimeFigureOut">
              <a:rPr lang="en-US" noProof="0" smtClean="0"/>
              <a:t>7/10/2024</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7/10/2024</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7/10/2024</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Click to 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7/10/2024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4B7D2A-0DF8-424B-9572-B79AEBB2D9DC}" type="datetimeFigureOut">
              <a:rPr lang="en-US" noProof="0" smtClean="0"/>
              <a:t>7/10/2024</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984B7D2A-0DF8-424B-9572-B79AEBB2D9DC}" type="datetimeFigureOut">
              <a:rPr lang="en-US" noProof="0" smtClean="0"/>
              <a:t>7/10/2024</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noProof="0" smtClean="0"/>
              <a:t>7/10/2024</a:t>
            </a:fld>
            <a:endParaRPr lang="en-US" noProof="0"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dirty="0"/>
              <a:t>Add a Footer</a:t>
            </a:r>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hyperlink" Target="https://go.microsoft.com/fwlink/?linkid=2007348" TargetMode="Externa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pillar icon">
            <a:extLst>
              <a:ext uri="{FF2B5EF4-FFF2-40B4-BE49-F238E27FC236}">
                <a16:creationId xmlns:a16="http://schemas.microsoft.com/office/drawing/2014/main" id="{FC7E2CCC-C53E-454B-9DE0-F2484BA0FF9D}"/>
              </a:ext>
              <a:ext uri="{C183D7F6-B498-43B3-948B-1728B52AA6E4}">
                <adec:decorative xmlns:adec="http://schemas.microsoft.com/office/drawing/2017/decorative" val="1"/>
              </a:ext>
            </a:extLst>
          </p:cNvPr>
          <p:cNvPicPr>
            <a:picLocks/>
          </p:cNvPicPr>
          <p:nvPr/>
        </p:nvPicPr>
        <p:blipFill>
          <a:blip r:embed="rId2"/>
          <a:stretch>
            <a:fillRect/>
          </a:stretch>
        </p:blipFill>
        <p:spPr>
          <a:xfrm>
            <a:off x="9577705" y="1524000"/>
            <a:ext cx="1905000" cy="1905000"/>
          </a:xfrm>
          <a:prstGeom prst="rect">
            <a:avLst/>
          </a:prstGeom>
          <a:ln>
            <a:noFill/>
          </a:ln>
        </p:spPr>
      </p:pic>
      <p:sp>
        <p:nvSpPr>
          <p:cNvPr id="2" name="Title 1">
            <a:extLst>
              <a:ext uri="{FF2B5EF4-FFF2-40B4-BE49-F238E27FC236}">
                <a16:creationId xmlns:a16="http://schemas.microsoft.com/office/drawing/2014/main" id="{7635B398-1E7F-44AD-8356-8345134C958C}"/>
              </a:ext>
            </a:extLst>
          </p:cNvPr>
          <p:cNvSpPr>
            <a:spLocks noGrp="1"/>
          </p:cNvSpPr>
          <p:nvPr>
            <p:ph type="ctrTitle"/>
          </p:nvPr>
        </p:nvSpPr>
        <p:spPr>
          <a:xfrm>
            <a:off x="2476500" y="1524000"/>
            <a:ext cx="8683625" cy="3613736"/>
          </a:xfrm>
        </p:spPr>
        <p:txBody>
          <a:bodyPr>
            <a:normAutofit/>
          </a:bodyPr>
          <a:lstStyle/>
          <a:p>
            <a:br>
              <a:rPr lang="en-US" dirty="0"/>
            </a:br>
            <a:br>
              <a:rPr lang="en-US" dirty="0"/>
            </a:br>
            <a:r>
              <a:rPr lang="en-US" dirty="0"/>
              <a:t>BANK ANALYTICS</a:t>
            </a:r>
            <a:br>
              <a:rPr lang="en-US" sz="9600" dirty="0">
                <a:solidFill>
                  <a:srgbClr val="FFFFFF"/>
                </a:solidFill>
                <a:latin typeface="Bobby Jones"/>
              </a:rPr>
            </a:br>
            <a:r>
              <a:rPr lang="en-US" dirty="0"/>
              <a:t>(Data  analyst  project)</a:t>
            </a:r>
          </a:p>
        </p:txBody>
      </p:sp>
      <p:sp>
        <p:nvSpPr>
          <p:cNvPr id="3" name="Subtitle 2">
            <a:extLst>
              <a:ext uri="{FF2B5EF4-FFF2-40B4-BE49-F238E27FC236}">
                <a16:creationId xmlns:a16="http://schemas.microsoft.com/office/drawing/2014/main" id="{852A3D91-AB3F-4EDF-B87E-FDDF6C5DC4CF}"/>
              </a:ext>
            </a:extLst>
          </p:cNvPr>
          <p:cNvSpPr>
            <a:spLocks noGrp="1"/>
          </p:cNvSpPr>
          <p:nvPr>
            <p:ph type="subTitle" idx="1"/>
          </p:nvPr>
        </p:nvSpPr>
        <p:spPr/>
        <p:txBody>
          <a:bodyPr/>
          <a:lstStyle/>
          <a:p>
            <a:r>
              <a:rPr lang="en-US" b="0" i="0" dirty="0">
                <a:solidFill>
                  <a:srgbClr val="D1D5DB"/>
                </a:solidFill>
                <a:effectLst/>
                <a:latin typeface="Söhne"/>
              </a:rPr>
              <a:t>the Methodology of the data to extract meaningful financial insights</a:t>
            </a:r>
            <a:endParaRPr lang="en-US" dirty="0"/>
          </a:p>
        </p:txBody>
      </p:sp>
    </p:spTree>
    <p:extLst>
      <p:ext uri="{BB962C8B-B14F-4D97-AF65-F5344CB8AC3E}">
        <p14:creationId xmlns:p14="http://schemas.microsoft.com/office/powerpoint/2010/main" val="2352749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BECA5-205B-314C-1F6E-8A35497B5F77}"/>
              </a:ext>
            </a:extLst>
          </p:cNvPr>
          <p:cNvSpPr>
            <a:spLocks noGrp="1"/>
          </p:cNvSpPr>
          <p:nvPr>
            <p:ph type="title"/>
          </p:nvPr>
        </p:nvSpPr>
        <p:spPr/>
        <p:txBody>
          <a:bodyPr/>
          <a:lstStyle/>
          <a:p>
            <a:r>
              <a:rPr lang="en-IN" dirty="0"/>
              <a:t>Year wise collection recovery</a:t>
            </a:r>
          </a:p>
        </p:txBody>
      </p:sp>
      <p:sp>
        <p:nvSpPr>
          <p:cNvPr id="4" name="Content Placeholder 3">
            <a:extLst>
              <a:ext uri="{FF2B5EF4-FFF2-40B4-BE49-F238E27FC236}">
                <a16:creationId xmlns:a16="http://schemas.microsoft.com/office/drawing/2014/main" id="{E14B77BA-BF6D-EB2B-9EA5-EDB1E4A38D9F}"/>
              </a:ext>
            </a:extLst>
          </p:cNvPr>
          <p:cNvSpPr>
            <a:spLocks noGrp="1"/>
          </p:cNvSpPr>
          <p:nvPr>
            <p:ph sz="half" idx="2"/>
          </p:nvPr>
        </p:nvSpPr>
        <p:spPr/>
        <p:txBody>
          <a:bodyPr/>
          <a:lstStyle/>
          <a:p>
            <a:r>
              <a:rPr lang="en-US" sz="2400" dirty="0"/>
              <a:t>The graph shows a significant increase in the collection recovery fee from 2007 to 2011. The data points are marked for each year, showing an upward trend in the collection recovery fee.</a:t>
            </a:r>
            <a:endParaRPr lang="en-IN" sz="2400" dirty="0"/>
          </a:p>
        </p:txBody>
      </p:sp>
      <p:graphicFrame>
        <p:nvGraphicFramePr>
          <p:cNvPr id="6" name="Content Placeholder 5">
            <a:extLst>
              <a:ext uri="{FF2B5EF4-FFF2-40B4-BE49-F238E27FC236}">
                <a16:creationId xmlns:a16="http://schemas.microsoft.com/office/drawing/2014/main" id="{841EF1B3-03C3-47E3-9507-5AB0ECE0654E}"/>
              </a:ext>
            </a:extLst>
          </p:cNvPr>
          <p:cNvGraphicFramePr>
            <a:graphicFrameLocks noGrp="1"/>
          </p:cNvGraphicFramePr>
          <p:nvPr>
            <p:ph sz="half" idx="1"/>
            <p:extLst>
              <p:ext uri="{D42A27DB-BD31-4B8C-83A1-F6EECF244321}">
                <p14:modId xmlns:p14="http://schemas.microsoft.com/office/powerpoint/2010/main" val="3450742110"/>
              </p:ext>
            </p:extLst>
          </p:nvPr>
        </p:nvGraphicFramePr>
        <p:xfrm>
          <a:off x="685800" y="1870075"/>
          <a:ext cx="5040313" cy="39211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462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2DBE2-8D6C-213A-B630-C70608ABC91F}"/>
              </a:ext>
            </a:extLst>
          </p:cNvPr>
          <p:cNvSpPr>
            <a:spLocks noGrp="1"/>
          </p:cNvSpPr>
          <p:nvPr>
            <p:ph type="title"/>
          </p:nvPr>
        </p:nvSpPr>
        <p:spPr>
          <a:xfrm>
            <a:off x="1056000" y="783771"/>
            <a:ext cx="5040000" cy="1260000"/>
          </a:xfrm>
        </p:spPr>
        <p:txBody>
          <a:bodyPr>
            <a:noAutofit/>
          </a:bodyPr>
          <a:lstStyle/>
          <a:p>
            <a:r>
              <a:rPr lang="en-IN" sz="2400" dirty="0">
                <a:latin typeface="Baskerville Old Face" panose="02020602080505020303" pitchFamily="18" charset="0"/>
              </a:rPr>
              <a:t>Year wise funded_amt</a:t>
            </a:r>
            <a:r>
              <a:rPr lang="en-IN" sz="2400" baseline="0" dirty="0">
                <a:latin typeface="Baskerville Old Face" panose="02020602080505020303" pitchFamily="18" charset="0"/>
              </a:rPr>
              <a:t> and </a:t>
            </a:r>
            <a:r>
              <a:rPr lang="en-IN" sz="2400" baseline="0" dirty="0" err="1">
                <a:latin typeface="Baskerville Old Face" panose="02020602080505020303" pitchFamily="18" charset="0"/>
              </a:rPr>
              <a:t>funded_amnt_inv</a:t>
            </a:r>
            <a:br>
              <a:rPr lang="en-IN" sz="2400" dirty="0">
                <a:latin typeface="Baskerville Old Face" panose="02020602080505020303" pitchFamily="18" charset="0"/>
              </a:rPr>
            </a:br>
            <a:endParaRPr lang="en-IN" sz="2000" dirty="0"/>
          </a:p>
        </p:txBody>
      </p:sp>
      <p:sp>
        <p:nvSpPr>
          <p:cNvPr id="4" name="Content Placeholder 3">
            <a:extLst>
              <a:ext uri="{FF2B5EF4-FFF2-40B4-BE49-F238E27FC236}">
                <a16:creationId xmlns:a16="http://schemas.microsoft.com/office/drawing/2014/main" id="{2BB430F2-843D-B673-27EA-DCCFF9DA1246}"/>
              </a:ext>
            </a:extLst>
          </p:cNvPr>
          <p:cNvSpPr>
            <a:spLocks noGrp="1"/>
          </p:cNvSpPr>
          <p:nvPr>
            <p:ph sz="half" idx="2"/>
          </p:nvPr>
        </p:nvSpPr>
        <p:spPr>
          <a:xfrm>
            <a:off x="5892800" y="1869601"/>
            <a:ext cx="5635844" cy="3921600"/>
          </a:xfrm>
        </p:spPr>
        <p:txBody>
          <a:bodyPr/>
          <a:lstStyle/>
          <a:p>
            <a:r>
              <a:rPr lang="en-US" sz="2400" dirty="0"/>
              <a:t>The image shows a bar graph representing the sum of “</a:t>
            </a:r>
            <a:r>
              <a:rPr lang="en-US" sz="2400" dirty="0" err="1"/>
              <a:t>funded_amnt</a:t>
            </a:r>
            <a:r>
              <a:rPr lang="en-US" sz="2400" dirty="0"/>
              <a:t>” and “</a:t>
            </a:r>
            <a:r>
              <a:rPr lang="en-US" sz="2400" dirty="0" err="1"/>
              <a:t>funded_amnt_inv</a:t>
            </a:r>
            <a:r>
              <a:rPr lang="en-US" sz="2400" dirty="0"/>
              <a:t>” from the years 2007 to 2011. There is a significant increase in both “</a:t>
            </a:r>
            <a:r>
              <a:rPr lang="en-US" sz="2400" dirty="0" err="1"/>
              <a:t>funded_amnt</a:t>
            </a:r>
            <a:r>
              <a:rPr lang="en-US" sz="2400" dirty="0"/>
              <a:t>” and “</a:t>
            </a:r>
            <a:r>
              <a:rPr lang="en-US" sz="2400" dirty="0" err="1"/>
              <a:t>funded_amnt_inv</a:t>
            </a:r>
            <a:r>
              <a:rPr lang="en-US" sz="2400" dirty="0"/>
              <a:t>” over these years, with the most notable jump occurring from 2009 to 2010</a:t>
            </a:r>
            <a:endParaRPr lang="en-IN" sz="2400" dirty="0"/>
          </a:p>
        </p:txBody>
      </p:sp>
      <p:graphicFrame>
        <p:nvGraphicFramePr>
          <p:cNvPr id="6" name="Content Placeholder 5">
            <a:extLst>
              <a:ext uri="{FF2B5EF4-FFF2-40B4-BE49-F238E27FC236}">
                <a16:creationId xmlns:a16="http://schemas.microsoft.com/office/drawing/2014/main" id="{00000000-0008-0000-0C00-00002F000000}"/>
              </a:ext>
            </a:extLst>
          </p:cNvPr>
          <p:cNvGraphicFramePr>
            <a:graphicFrameLocks noGrp="1"/>
          </p:cNvGraphicFramePr>
          <p:nvPr>
            <p:ph sz="half" idx="1"/>
            <p:extLst>
              <p:ext uri="{D42A27DB-BD31-4B8C-83A1-F6EECF244321}">
                <p14:modId xmlns:p14="http://schemas.microsoft.com/office/powerpoint/2010/main" val="4280222132"/>
              </p:ext>
            </p:extLst>
          </p:nvPr>
        </p:nvGraphicFramePr>
        <p:xfrm>
          <a:off x="685800" y="1870075"/>
          <a:ext cx="5040313" cy="39211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97028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A9188-E5D9-81F9-DDC0-99060E92539C}"/>
              </a:ext>
            </a:extLst>
          </p:cNvPr>
          <p:cNvSpPr>
            <a:spLocks noGrp="1"/>
          </p:cNvSpPr>
          <p:nvPr>
            <p:ph type="title"/>
          </p:nvPr>
        </p:nvSpPr>
        <p:spPr>
          <a:xfrm>
            <a:off x="687730" y="1048203"/>
            <a:ext cx="10840914" cy="1260000"/>
          </a:xfrm>
        </p:spPr>
        <p:txBody>
          <a:bodyPr/>
          <a:lstStyle/>
          <a:p>
            <a:r>
              <a:rPr lang="en-IN" sz="3600" dirty="0">
                <a:solidFill>
                  <a:schemeClr val="dk1"/>
                </a:solidFill>
                <a:effectLst/>
                <a:latin typeface="Baskerville Old Face" panose="02020602080505020303" pitchFamily="18" charset="0"/>
                <a:ea typeface="+mn-ea"/>
                <a:cs typeface="+mn-cs"/>
              </a:rPr>
              <a:t> </a:t>
            </a:r>
            <a:r>
              <a:rPr lang="en-IN" sz="2400" dirty="0">
                <a:latin typeface="Baskerville Old Face" panose="02020602080505020303" pitchFamily="18" charset="0"/>
              </a:rPr>
              <a:t>Loan status of funded amount</a:t>
            </a:r>
            <a:br>
              <a:rPr lang="en-IN" sz="3200" dirty="0">
                <a:latin typeface="Baskerville Old Face" panose="02020602080505020303" pitchFamily="18" charset="0"/>
              </a:rPr>
            </a:br>
            <a:endParaRPr lang="en-IN" dirty="0"/>
          </a:p>
        </p:txBody>
      </p:sp>
      <p:sp>
        <p:nvSpPr>
          <p:cNvPr id="4" name="Content Placeholder 3">
            <a:extLst>
              <a:ext uri="{FF2B5EF4-FFF2-40B4-BE49-F238E27FC236}">
                <a16:creationId xmlns:a16="http://schemas.microsoft.com/office/drawing/2014/main" id="{2345109B-F015-D36E-0B2A-400692AED417}"/>
              </a:ext>
            </a:extLst>
          </p:cNvPr>
          <p:cNvSpPr>
            <a:spLocks noGrp="1"/>
          </p:cNvSpPr>
          <p:nvPr>
            <p:ph sz="half" idx="2"/>
          </p:nvPr>
        </p:nvSpPr>
        <p:spPr/>
        <p:txBody>
          <a:bodyPr/>
          <a:lstStyle/>
          <a:p>
            <a:r>
              <a:rPr lang="en-US" sz="2400" dirty="0"/>
              <a:t>The pie chart shows that 81% of the loans have been fully paid, 15% have been charged off, and 4% are currently ongoing. The majority of the loans have been fully paid, which is a positive sign. However, the percentage of charged off loans is also significant, indicating that some borrowers have defaulted on their loans.</a:t>
            </a:r>
            <a:endParaRPr lang="en-IN" sz="2400" dirty="0"/>
          </a:p>
        </p:txBody>
      </p:sp>
      <p:graphicFrame>
        <p:nvGraphicFramePr>
          <p:cNvPr id="29" name="Chart 28">
            <a:extLst>
              <a:ext uri="{FF2B5EF4-FFF2-40B4-BE49-F238E27FC236}">
                <a16:creationId xmlns:a16="http://schemas.microsoft.com/office/drawing/2014/main" id="{00000000-0008-0000-0100-000033000000}"/>
              </a:ext>
            </a:extLst>
          </p:cNvPr>
          <p:cNvGraphicFramePr>
            <a:graphicFrameLocks/>
          </p:cNvGraphicFramePr>
          <p:nvPr>
            <p:extLst>
              <p:ext uri="{D42A27DB-BD31-4B8C-83A1-F6EECF244321}">
                <p14:modId xmlns:p14="http://schemas.microsoft.com/office/powerpoint/2010/main" val="3120484968"/>
              </p:ext>
            </p:extLst>
          </p:nvPr>
        </p:nvGraphicFramePr>
        <p:xfrm>
          <a:off x="951485" y="2322874"/>
          <a:ext cx="5040000" cy="3091386"/>
        </p:xfrm>
        <a:graphic>
          <a:graphicData uri="http://schemas.openxmlformats.org/drawingml/2006/chart">
            <c:chart xmlns:c="http://schemas.openxmlformats.org/drawingml/2006/chart" xmlns:r="http://schemas.openxmlformats.org/officeDocument/2006/relationships" r:id="rId2"/>
          </a:graphicData>
        </a:graphic>
      </p:graphicFrame>
      <p:sp>
        <p:nvSpPr>
          <p:cNvPr id="30" name="TextBox 57">
            <a:extLst>
              <a:ext uri="{FF2B5EF4-FFF2-40B4-BE49-F238E27FC236}">
                <a16:creationId xmlns:a16="http://schemas.microsoft.com/office/drawing/2014/main" id="{00000000-0008-0000-0100-00003A000000}"/>
              </a:ext>
            </a:extLst>
          </p:cNvPr>
          <p:cNvSpPr txBox="1"/>
          <p:nvPr/>
        </p:nvSpPr>
        <p:spPr>
          <a:xfrm>
            <a:off x="1159083" y="2134307"/>
            <a:ext cx="3593950" cy="347793"/>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defRPr/>
            </a:pPr>
            <a:endParaRPr lang="en-IN" sz="1600" dirty="0">
              <a:latin typeface="Baskerville Old Face" panose="02020602080505020303" pitchFamily="18" charset="0"/>
            </a:endParaRPr>
          </a:p>
        </p:txBody>
      </p:sp>
    </p:spTree>
    <p:extLst>
      <p:ext uri="{BB962C8B-B14F-4D97-AF65-F5344CB8AC3E}">
        <p14:creationId xmlns:p14="http://schemas.microsoft.com/office/powerpoint/2010/main" val="170849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3C13A-82BF-1C60-326A-B134B1CD869F}"/>
              </a:ext>
            </a:extLst>
          </p:cNvPr>
          <p:cNvSpPr>
            <a:spLocks noGrp="1"/>
          </p:cNvSpPr>
          <p:nvPr>
            <p:ph type="title"/>
          </p:nvPr>
        </p:nvSpPr>
        <p:spPr>
          <a:xfrm>
            <a:off x="675543" y="352779"/>
            <a:ext cx="10840914" cy="1260000"/>
          </a:xfrm>
        </p:spPr>
        <p:txBody>
          <a:bodyPr/>
          <a:lstStyle/>
          <a:p>
            <a:pPr algn="ctr"/>
            <a:r>
              <a:rPr lang="en-IN" dirty="0"/>
              <a:t>Excel Dashboard</a:t>
            </a:r>
          </a:p>
        </p:txBody>
      </p:sp>
      <p:pic>
        <p:nvPicPr>
          <p:cNvPr id="7" name="Picture 6">
            <a:extLst>
              <a:ext uri="{FF2B5EF4-FFF2-40B4-BE49-F238E27FC236}">
                <a16:creationId xmlns:a16="http://schemas.microsoft.com/office/drawing/2014/main" id="{770E2800-46E2-1C34-421B-784026097076}"/>
              </a:ext>
            </a:extLst>
          </p:cNvPr>
          <p:cNvPicPr>
            <a:picLocks noChangeAspect="1"/>
          </p:cNvPicPr>
          <p:nvPr/>
        </p:nvPicPr>
        <p:blipFill>
          <a:blip r:embed="rId2"/>
          <a:stretch>
            <a:fillRect/>
          </a:stretch>
        </p:blipFill>
        <p:spPr>
          <a:xfrm>
            <a:off x="37653" y="1356926"/>
            <a:ext cx="12154347" cy="5148295"/>
          </a:xfrm>
          <a:prstGeom prst="rect">
            <a:avLst/>
          </a:prstGeom>
        </p:spPr>
      </p:pic>
    </p:spTree>
    <p:extLst>
      <p:ext uri="{BB962C8B-B14F-4D97-AF65-F5344CB8AC3E}">
        <p14:creationId xmlns:p14="http://schemas.microsoft.com/office/powerpoint/2010/main" val="3776634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3C13A-82BF-1C60-326A-B134B1CD869F}"/>
              </a:ext>
            </a:extLst>
          </p:cNvPr>
          <p:cNvSpPr>
            <a:spLocks noGrp="1"/>
          </p:cNvSpPr>
          <p:nvPr>
            <p:ph type="title"/>
          </p:nvPr>
        </p:nvSpPr>
        <p:spPr>
          <a:xfrm>
            <a:off x="675543" y="352779"/>
            <a:ext cx="10840914" cy="1260000"/>
          </a:xfrm>
        </p:spPr>
        <p:txBody>
          <a:bodyPr/>
          <a:lstStyle/>
          <a:p>
            <a:pPr algn="ctr"/>
            <a:r>
              <a:rPr lang="en-IN" dirty="0"/>
              <a:t>Excel Dashboard</a:t>
            </a:r>
          </a:p>
        </p:txBody>
      </p:sp>
      <p:pic>
        <p:nvPicPr>
          <p:cNvPr id="4" name="Picture 3">
            <a:extLst>
              <a:ext uri="{FF2B5EF4-FFF2-40B4-BE49-F238E27FC236}">
                <a16:creationId xmlns:a16="http://schemas.microsoft.com/office/drawing/2014/main" id="{AC037384-802F-D064-A3DF-0FDCC035918E}"/>
              </a:ext>
            </a:extLst>
          </p:cNvPr>
          <p:cNvPicPr>
            <a:picLocks noChangeAspect="1"/>
          </p:cNvPicPr>
          <p:nvPr/>
        </p:nvPicPr>
        <p:blipFill>
          <a:blip r:embed="rId2"/>
          <a:stretch>
            <a:fillRect/>
          </a:stretch>
        </p:blipFill>
        <p:spPr>
          <a:xfrm>
            <a:off x="0" y="1291991"/>
            <a:ext cx="12192000" cy="5223623"/>
          </a:xfrm>
          <a:prstGeom prst="rect">
            <a:avLst/>
          </a:prstGeom>
        </p:spPr>
      </p:pic>
    </p:spTree>
    <p:extLst>
      <p:ext uri="{BB962C8B-B14F-4D97-AF65-F5344CB8AC3E}">
        <p14:creationId xmlns:p14="http://schemas.microsoft.com/office/powerpoint/2010/main" val="2011860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hlinkClick r:id="rId2"/>
            <a:extLst>
              <a:ext uri="{FF2B5EF4-FFF2-40B4-BE49-F238E27FC236}">
                <a16:creationId xmlns:a16="http://schemas.microsoft.com/office/drawing/2014/main" id="{158CF382-9AD7-4E50-ED18-4BD4FEFA002B}"/>
              </a:ext>
            </a:extLst>
          </p:cNvPr>
          <p:cNvSpPr txBox="1"/>
          <p:nvPr/>
        </p:nvSpPr>
        <p:spPr>
          <a:xfrm>
            <a:off x="666644" y="1930560"/>
            <a:ext cx="9096374" cy="4686884"/>
          </a:xfrm>
          <a:prstGeom prst="rect">
            <a:avLst/>
          </a:prstGeom>
          <a:noFill/>
        </p:spPr>
        <p:txBody>
          <a:bodyPr wrap="square" rtlCol="0">
            <a:noAutofit/>
          </a:bodyPr>
          <a:lstStyle/>
          <a:p>
            <a:pPr marL="550545" lvl="1" indent="-274955" algn="just">
              <a:lnSpc>
                <a:spcPts val="3060"/>
              </a:lnSpc>
              <a:buFont typeface="Arial" panose="020B0604020202020204"/>
              <a:buChar char="•"/>
            </a:pPr>
            <a:r>
              <a:rPr lang="en-US" dirty="0">
                <a:latin typeface="Poppins" panose="00000500000000000000"/>
              </a:rPr>
              <a:t>The data indicates a consistent and substantial increase in the loan amounts from 2007 to 2011. </a:t>
            </a:r>
          </a:p>
          <a:p>
            <a:pPr marL="550545" lvl="1" indent="-274955" algn="just">
              <a:lnSpc>
                <a:spcPts val="3060"/>
              </a:lnSpc>
              <a:buFont typeface="Arial" panose="020B0604020202020204"/>
              <a:buChar char="•"/>
            </a:pPr>
            <a:r>
              <a:rPr lang="en-US" dirty="0">
                <a:latin typeface="Poppins" panose="00000500000000000000"/>
              </a:rPr>
              <a:t>The total loan amount grew from 2007 to  2011, representing a significant expansion.</a:t>
            </a:r>
          </a:p>
          <a:p>
            <a:pPr marL="550545" lvl="1" indent="-274955" algn="just">
              <a:lnSpc>
                <a:spcPts val="3060"/>
              </a:lnSpc>
              <a:buFont typeface="Arial" panose="020B0604020202020204"/>
              <a:buChar char="•"/>
            </a:pPr>
            <a:endParaRPr lang="en-US" dirty="0">
              <a:latin typeface="Poppins" panose="00000500000000000000"/>
            </a:endParaRPr>
          </a:p>
          <a:p>
            <a:pPr marL="550545" lvl="1" indent="-274955" algn="just">
              <a:lnSpc>
                <a:spcPts val="3060"/>
              </a:lnSpc>
              <a:buFont typeface="Arial" panose="020B0604020202020204"/>
              <a:buChar char="•"/>
            </a:pPr>
            <a:r>
              <a:rPr lang="en-US" dirty="0">
                <a:latin typeface="Poppins" panose="00000500000000000000"/>
              </a:rPr>
              <a:t>The data is categorized from A to G, representing different levels of revolving balances. Categories B and C have the highest revolving balances, respectively .suggesting that a significant portion of the overall revolving balance is concentrated in these groups.</a:t>
            </a:r>
          </a:p>
          <a:p>
            <a:pPr algn="just">
              <a:lnSpc>
                <a:spcPts val="3060"/>
              </a:lnSpc>
            </a:pPr>
            <a:endParaRPr lang="en-US" sz="2550" dirty="0">
              <a:solidFill>
                <a:srgbClr val="171616"/>
              </a:solidFill>
              <a:latin typeface="Poppins" panose="00000500000000000000"/>
            </a:endParaRPr>
          </a:p>
          <a:p>
            <a:pPr algn="just">
              <a:lnSpc>
                <a:spcPts val="3060"/>
              </a:lnSpc>
            </a:pPr>
            <a:endParaRPr lang="en-US" sz="2550" dirty="0">
              <a:solidFill>
                <a:srgbClr val="171616"/>
              </a:solidFill>
              <a:latin typeface="Poppins" panose="00000500000000000000"/>
            </a:endParaRPr>
          </a:p>
          <a:p>
            <a:pPr algn="just">
              <a:lnSpc>
                <a:spcPts val="3060"/>
              </a:lnSpc>
            </a:pPr>
            <a:endParaRPr lang="en-US" sz="2550" dirty="0">
              <a:solidFill>
                <a:srgbClr val="171616"/>
              </a:solidFill>
              <a:latin typeface="Poppins" panose="00000500000000000000"/>
            </a:endParaRPr>
          </a:p>
        </p:txBody>
      </p:sp>
      <p:sp>
        <p:nvSpPr>
          <p:cNvPr id="6" name="Title 1">
            <a:extLst>
              <a:ext uri="{FF2B5EF4-FFF2-40B4-BE49-F238E27FC236}">
                <a16:creationId xmlns:a16="http://schemas.microsoft.com/office/drawing/2014/main" id="{5EDB014E-23DD-C1BE-33C9-1A7351A1119E}"/>
              </a:ext>
            </a:extLst>
          </p:cNvPr>
          <p:cNvSpPr txBox="1">
            <a:spLocks/>
          </p:cNvSpPr>
          <p:nvPr/>
        </p:nvSpPr>
        <p:spPr bwMode="white">
          <a:xfrm>
            <a:off x="973797" y="926458"/>
            <a:ext cx="3014002" cy="7863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0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Key Insights</a:t>
            </a:r>
            <a:endParaRPr lang="en-IN" dirty="0"/>
          </a:p>
        </p:txBody>
      </p:sp>
    </p:spTree>
    <p:extLst>
      <p:ext uri="{BB962C8B-B14F-4D97-AF65-F5344CB8AC3E}">
        <p14:creationId xmlns:p14="http://schemas.microsoft.com/office/powerpoint/2010/main" val="2064999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11D8D55-9141-320C-3F4D-BD25B074C880}"/>
              </a:ext>
            </a:extLst>
          </p:cNvPr>
          <p:cNvSpPr>
            <a:spLocks noGrp="1"/>
          </p:cNvSpPr>
          <p:nvPr>
            <p:ph type="title"/>
          </p:nvPr>
        </p:nvSpPr>
        <p:spPr>
          <a:xfrm>
            <a:off x="668997" y="897429"/>
            <a:ext cx="3014002" cy="786388"/>
          </a:xfrm>
        </p:spPr>
        <p:txBody>
          <a:bodyPr/>
          <a:lstStyle/>
          <a:p>
            <a:r>
              <a:rPr lang="en-US" dirty="0"/>
              <a:t>Key Insights</a:t>
            </a:r>
            <a:endParaRPr lang="en-IN" dirty="0"/>
          </a:p>
        </p:txBody>
      </p:sp>
      <p:sp>
        <p:nvSpPr>
          <p:cNvPr id="6" name="TextBox 5">
            <a:extLst>
              <a:ext uri="{FF2B5EF4-FFF2-40B4-BE49-F238E27FC236}">
                <a16:creationId xmlns:a16="http://schemas.microsoft.com/office/drawing/2014/main" id="{A9EC2F47-7C6B-F0A7-E535-D7A09BFBFDE7}"/>
              </a:ext>
            </a:extLst>
          </p:cNvPr>
          <p:cNvSpPr txBox="1"/>
          <p:nvPr/>
        </p:nvSpPr>
        <p:spPr>
          <a:xfrm>
            <a:off x="472343" y="1952506"/>
            <a:ext cx="10840914" cy="2839560"/>
          </a:xfrm>
          <a:prstGeom prst="rect">
            <a:avLst/>
          </a:prstGeom>
          <a:noFill/>
        </p:spPr>
        <p:txBody>
          <a:bodyPr wrap="square" rtlCol="0">
            <a:spAutoFit/>
          </a:bodyPr>
          <a:lstStyle/>
          <a:p>
            <a:pPr marL="550545" lvl="1" indent="-274955" algn="just">
              <a:lnSpc>
                <a:spcPts val="3060"/>
              </a:lnSpc>
              <a:buFont typeface="Arial" panose="020B0604020202020204"/>
              <a:buChar char="•"/>
            </a:pPr>
            <a:r>
              <a:rPr lang="en-US" sz="1800" dirty="0">
                <a:latin typeface="Poppins" panose="00000500000000000000"/>
              </a:rPr>
              <a:t>The higher percentage associated with "Verified" transactions suggests that a significant portion of the total payments comes from transactions that have undergone some form of verification.</a:t>
            </a:r>
          </a:p>
          <a:p>
            <a:pPr marL="550545" lvl="1" indent="-274955" algn="just">
              <a:lnSpc>
                <a:spcPts val="3060"/>
              </a:lnSpc>
              <a:buFont typeface="Arial" panose="020B0604020202020204"/>
              <a:buChar char="•"/>
            </a:pPr>
            <a:r>
              <a:rPr lang="en-US" dirty="0">
                <a:latin typeface="Poppins" panose="00000500000000000000"/>
              </a:rPr>
              <a:t>This suggests that when transactions are verified, they could involve bigger or more dependable payments. If there are more verified payments, it might mean that the risk of fraud is being handled well. The data could show that people using the service are okay with doing the verification process because they trust </a:t>
            </a:r>
            <a:r>
              <a:rPr lang="en-US" b="0" i="0" dirty="0">
                <a:effectLst/>
                <a:latin typeface="Söhne"/>
              </a:rPr>
              <a:t>the service</a:t>
            </a:r>
            <a:endParaRPr lang="en-US" sz="1800" dirty="0">
              <a:latin typeface="Poppins" panose="00000500000000000000"/>
            </a:endParaRPr>
          </a:p>
        </p:txBody>
      </p:sp>
    </p:spTree>
    <p:extLst>
      <p:ext uri="{BB962C8B-B14F-4D97-AF65-F5344CB8AC3E}">
        <p14:creationId xmlns:p14="http://schemas.microsoft.com/office/powerpoint/2010/main" val="1129200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354E26E-D3F2-C345-60BA-3C6B67499266}"/>
              </a:ext>
            </a:extLst>
          </p:cNvPr>
          <p:cNvSpPr>
            <a:spLocks noGrp="1"/>
          </p:cNvSpPr>
          <p:nvPr>
            <p:ph type="title"/>
          </p:nvPr>
        </p:nvSpPr>
        <p:spPr>
          <a:xfrm>
            <a:off x="665285" y="943428"/>
            <a:ext cx="16387644" cy="1260000"/>
          </a:xfrm>
        </p:spPr>
        <p:txBody>
          <a:bodyPr/>
          <a:lstStyle/>
          <a:p>
            <a:r>
              <a:rPr lang="en-US" sz="2400" dirty="0">
                <a:latin typeface="Poppins Bold" panose="00000800000000000000"/>
              </a:rPr>
              <a:t>Challenge Faced  during  project</a:t>
            </a:r>
            <a:br>
              <a:rPr lang="en-US" sz="3200" dirty="0">
                <a:solidFill>
                  <a:srgbClr val="F66E1A"/>
                </a:solidFill>
                <a:latin typeface="Poppins Bold" panose="00000800000000000000"/>
              </a:rPr>
            </a:br>
            <a:endParaRPr lang="en-IN" dirty="0"/>
          </a:p>
        </p:txBody>
      </p:sp>
      <p:sp>
        <p:nvSpPr>
          <p:cNvPr id="8" name="TextBox 7">
            <a:extLst>
              <a:ext uri="{FF2B5EF4-FFF2-40B4-BE49-F238E27FC236}">
                <a16:creationId xmlns:a16="http://schemas.microsoft.com/office/drawing/2014/main" id="{7D4C45CA-BB02-B7A6-CFF0-CC237AD9AA8C}"/>
              </a:ext>
            </a:extLst>
          </p:cNvPr>
          <p:cNvSpPr txBox="1"/>
          <p:nvPr/>
        </p:nvSpPr>
        <p:spPr>
          <a:xfrm>
            <a:off x="665285" y="1790084"/>
            <a:ext cx="9973686" cy="923330"/>
          </a:xfrm>
          <a:prstGeom prst="rect">
            <a:avLst/>
          </a:prstGeom>
          <a:noFill/>
        </p:spPr>
        <p:txBody>
          <a:bodyPr wrap="square">
            <a:spAutoFit/>
          </a:bodyPr>
          <a:lstStyle/>
          <a:p>
            <a:br>
              <a:rPr lang="en-US" dirty="0"/>
            </a:br>
            <a:r>
              <a:rPr lang="en-US" b="0" i="0" dirty="0">
                <a:effectLst/>
                <a:latin typeface="Söhne"/>
              </a:rPr>
              <a:t>"When </a:t>
            </a:r>
            <a:r>
              <a:rPr lang="en-US" b="0" i="0" dirty="0" err="1">
                <a:effectLst/>
                <a:latin typeface="Söhne"/>
              </a:rPr>
              <a:t>i</a:t>
            </a:r>
            <a:r>
              <a:rPr lang="en-US" b="0" i="0" dirty="0">
                <a:effectLst/>
                <a:latin typeface="Söhne"/>
              </a:rPr>
              <a:t> were doing the project, one big problem </a:t>
            </a:r>
            <a:r>
              <a:rPr lang="en-US" dirty="0" err="1">
                <a:latin typeface="Söhne"/>
              </a:rPr>
              <a:t>i</a:t>
            </a:r>
            <a:r>
              <a:rPr lang="en-US" b="0" i="0" dirty="0">
                <a:effectLst/>
                <a:latin typeface="Söhne"/>
              </a:rPr>
              <a:t> had was that there was a lot of information to look at. Understanding and working with a large amount of data was tough at the beginning of the project."</a:t>
            </a:r>
            <a:endParaRPr lang="en-IN" dirty="0"/>
          </a:p>
        </p:txBody>
      </p:sp>
    </p:spTree>
    <p:extLst>
      <p:ext uri="{BB962C8B-B14F-4D97-AF65-F5344CB8AC3E}">
        <p14:creationId xmlns:p14="http://schemas.microsoft.com/office/powerpoint/2010/main" val="2767199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A785788-17CC-D444-1791-E6868AC7241C}"/>
              </a:ext>
            </a:extLst>
          </p:cNvPr>
          <p:cNvSpPr>
            <a:spLocks noGrp="1"/>
          </p:cNvSpPr>
          <p:nvPr>
            <p:ph type="title"/>
          </p:nvPr>
        </p:nvSpPr>
        <p:spPr>
          <a:xfrm>
            <a:off x="685801" y="609600"/>
            <a:ext cx="10840914" cy="1260000"/>
          </a:xfrm>
        </p:spPr>
        <p:txBody>
          <a:bodyPr/>
          <a:lstStyle/>
          <a:p>
            <a:r>
              <a:rPr lang="en-US" dirty="0"/>
              <a:t>Conclusion </a:t>
            </a:r>
            <a:endParaRPr lang="en-IN" dirty="0"/>
          </a:p>
        </p:txBody>
      </p:sp>
      <p:sp>
        <p:nvSpPr>
          <p:cNvPr id="8" name="TextBox 7">
            <a:extLst>
              <a:ext uri="{FF2B5EF4-FFF2-40B4-BE49-F238E27FC236}">
                <a16:creationId xmlns:a16="http://schemas.microsoft.com/office/drawing/2014/main" id="{7F2025B0-046E-043E-2AD7-2EDB27DBCB11}"/>
              </a:ext>
            </a:extLst>
          </p:cNvPr>
          <p:cNvSpPr txBox="1"/>
          <p:nvPr/>
        </p:nvSpPr>
        <p:spPr>
          <a:xfrm>
            <a:off x="773028" y="1869600"/>
            <a:ext cx="8864267" cy="1754326"/>
          </a:xfrm>
          <a:prstGeom prst="rect">
            <a:avLst/>
          </a:prstGeom>
          <a:noFill/>
        </p:spPr>
        <p:txBody>
          <a:bodyPr wrap="square">
            <a:spAutoFit/>
          </a:bodyPr>
          <a:lstStyle/>
          <a:p>
            <a:r>
              <a:rPr lang="en-US" b="0" i="0" dirty="0">
                <a:effectLst/>
                <a:latin typeface="Söhne"/>
              </a:rPr>
              <a:t>In simple words, the project carefully looked at a lot of information about loans. This helped the financial institution understand important things for its long-term growth. By studying where loans are, finding out what might be risky, and looking closely at how people make payments, the institution learned a lot about its different loans. This information is like a base for improving how they give out credit, lowering risks, and making customers' experiences better.</a:t>
            </a:r>
            <a:endParaRPr lang="en-IN" dirty="0"/>
          </a:p>
        </p:txBody>
      </p:sp>
    </p:spTree>
    <p:extLst>
      <p:ext uri="{BB962C8B-B14F-4D97-AF65-F5344CB8AC3E}">
        <p14:creationId xmlns:p14="http://schemas.microsoft.com/office/powerpoint/2010/main" val="1922244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0DA6-AF2C-B43F-0690-8C7C36729ED3}"/>
              </a:ext>
            </a:extLst>
          </p:cNvPr>
          <p:cNvSpPr>
            <a:spLocks noGrp="1"/>
          </p:cNvSpPr>
          <p:nvPr>
            <p:ph type="title"/>
          </p:nvPr>
        </p:nvSpPr>
        <p:spPr>
          <a:xfrm>
            <a:off x="3603171" y="2412999"/>
            <a:ext cx="6034314" cy="1770744"/>
          </a:xfrm>
        </p:spPr>
        <p:txBody>
          <a:bodyPr>
            <a:normAutofit/>
          </a:bodyPr>
          <a:lstStyle/>
          <a:p>
            <a:r>
              <a:rPr lang="en-IN" sz="5400" dirty="0"/>
              <a:t>THANK YOU……</a:t>
            </a:r>
          </a:p>
        </p:txBody>
      </p:sp>
    </p:spTree>
    <p:extLst>
      <p:ext uri="{BB962C8B-B14F-4D97-AF65-F5344CB8AC3E}">
        <p14:creationId xmlns:p14="http://schemas.microsoft.com/office/powerpoint/2010/main" val="1379180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ED3C6-003C-4A2D-B351-F00A04BF6251}"/>
              </a:ext>
            </a:extLst>
          </p:cNvPr>
          <p:cNvSpPr>
            <a:spLocks noGrp="1"/>
          </p:cNvSpPr>
          <p:nvPr>
            <p:ph type="title"/>
          </p:nvPr>
        </p:nvSpPr>
        <p:spPr>
          <a:xfrm>
            <a:off x="1271587" y="995967"/>
            <a:ext cx="6238874" cy="1260000"/>
          </a:xfrm>
        </p:spPr>
        <p:txBody>
          <a:bodyPr/>
          <a:lstStyle/>
          <a:p>
            <a:pPr algn="ctr"/>
            <a:r>
              <a:rPr lang="en-US" dirty="0"/>
              <a:t>INTRODUCTION</a:t>
            </a:r>
          </a:p>
        </p:txBody>
      </p:sp>
      <p:sp>
        <p:nvSpPr>
          <p:cNvPr id="4" name="Text Placeholder 3">
            <a:extLst>
              <a:ext uri="{FF2B5EF4-FFF2-40B4-BE49-F238E27FC236}">
                <a16:creationId xmlns:a16="http://schemas.microsoft.com/office/drawing/2014/main" id="{44FA16B2-6A61-4B79-B91C-B41F21F14F7D}"/>
              </a:ext>
            </a:extLst>
          </p:cNvPr>
          <p:cNvSpPr>
            <a:spLocks noGrp="1"/>
          </p:cNvSpPr>
          <p:nvPr>
            <p:ph type="body" sz="half" idx="2"/>
          </p:nvPr>
        </p:nvSpPr>
        <p:spPr/>
        <p:txBody>
          <a:bodyPr>
            <a:normAutofit/>
          </a:bodyPr>
          <a:lstStyle/>
          <a:p>
            <a:pPr algn="just"/>
            <a:r>
              <a:rPr lang="en-US" sz="2000" dirty="0"/>
              <a:t>Effective decision-making in banking is becoming increasingly dependent on intelligent data analysis. This Project focuses on the optimization of bank loan operations through the use of customer data. The project uses tools like Excel, Power BI, Tableau, and MySQL to analyze finance data from bank loan customers, reduce operations, and ultimately improve the entire customer experience. Through the reports, I want to empower financial institutions with actionable information, enabling efficiency and creativity in the ever-changing world of banking services.</a:t>
            </a:r>
          </a:p>
        </p:txBody>
      </p:sp>
      <p:pic>
        <p:nvPicPr>
          <p:cNvPr id="2050" name="Picture 2" descr="What Is Business Banking? Definition and Services Offered">
            <a:extLst>
              <a:ext uri="{FF2B5EF4-FFF2-40B4-BE49-F238E27FC236}">
                <a16:creationId xmlns:a16="http://schemas.microsoft.com/office/drawing/2014/main" id="{B5342671-8E9E-4A68-38BE-F051297C10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96" t="3195" r="48796" b="6528"/>
          <a:stretch/>
        </p:blipFill>
        <p:spPr bwMode="auto">
          <a:xfrm>
            <a:off x="8283188" y="1095374"/>
            <a:ext cx="3451612" cy="416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894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D935431-5E3F-4C1A-BED1-C5BC3D661ED8}"/>
              </a:ext>
            </a:extLst>
          </p:cNvPr>
          <p:cNvSpPr>
            <a:spLocks noGrp="1"/>
          </p:cNvSpPr>
          <p:nvPr>
            <p:ph type="body" idx="1"/>
          </p:nvPr>
        </p:nvSpPr>
        <p:spPr>
          <a:xfrm>
            <a:off x="685799" y="936322"/>
            <a:ext cx="10840914" cy="1048151"/>
          </a:xfrm>
        </p:spPr>
        <p:txBody>
          <a:bodyPr/>
          <a:lstStyle/>
          <a:p>
            <a:pPr marL="0" lvl="0" indent="0" algn="ctr">
              <a:lnSpc>
                <a:spcPts val="7280"/>
              </a:lnSpc>
              <a:spcBef>
                <a:spcPct val="0"/>
              </a:spcBef>
            </a:pPr>
            <a:r>
              <a:rPr lang="en-US" sz="4000" dirty="0">
                <a:solidFill>
                  <a:srgbClr val="FFFFFF"/>
                </a:solidFill>
                <a:latin typeface="Calibri" panose="020F0502020204030204" pitchFamily="34" charset="0"/>
                <a:ea typeface="Calibri" panose="020F0502020204030204" pitchFamily="34" charset="0"/>
                <a:cs typeface="Calibri" panose="020F0502020204030204" pitchFamily="34" charset="0"/>
              </a:rPr>
              <a:t>Tools behind Project</a:t>
            </a:r>
          </a:p>
        </p:txBody>
      </p:sp>
      <p:sp>
        <p:nvSpPr>
          <p:cNvPr id="9" name="Text Placeholder 8">
            <a:extLst>
              <a:ext uri="{FF2B5EF4-FFF2-40B4-BE49-F238E27FC236}">
                <a16:creationId xmlns:a16="http://schemas.microsoft.com/office/drawing/2014/main" id="{4B8941C9-A5E2-4AE2-9E83-54DAEF9402B0}"/>
              </a:ext>
            </a:extLst>
          </p:cNvPr>
          <p:cNvSpPr>
            <a:spLocks noGrp="1"/>
          </p:cNvSpPr>
          <p:nvPr>
            <p:ph type="body" idx="13"/>
          </p:nvPr>
        </p:nvSpPr>
        <p:spPr>
          <a:xfrm>
            <a:off x="685799" y="2382644"/>
            <a:ext cx="10840914" cy="502126"/>
          </a:xfrm>
        </p:spPr>
        <p:txBody>
          <a:bodyPr/>
          <a:lstStyle/>
          <a:p>
            <a:r>
              <a:rPr lang="en-US" sz="2400" dirty="0"/>
              <a:t>A timeline of the actions leading up to the famous event</a:t>
            </a:r>
          </a:p>
        </p:txBody>
      </p:sp>
      <p:sp>
        <p:nvSpPr>
          <p:cNvPr id="11" name="Oval 9" descr="decorative element">
            <a:extLst>
              <a:ext uri="{FF2B5EF4-FFF2-40B4-BE49-F238E27FC236}">
                <a16:creationId xmlns:a16="http://schemas.microsoft.com/office/drawing/2014/main" id="{6A7147D9-5182-4F63-A1F6-2C7F380BCAEC}"/>
              </a:ext>
              <a:ext uri="{C183D7F6-B498-43B3-948B-1728B52AA6E4}">
                <adec:decorative xmlns:adec="http://schemas.microsoft.com/office/drawing/2017/decorative" val="1"/>
              </a:ext>
            </a:extLst>
          </p:cNvPr>
          <p:cNvSpPr>
            <a:spLocks noChangeArrowheads="1"/>
          </p:cNvSpPr>
          <p:nvPr/>
        </p:nvSpPr>
        <p:spPr bwMode="auto">
          <a:xfrm>
            <a:off x="2776676" y="4856100"/>
            <a:ext cx="252000" cy="252000"/>
          </a:xfrm>
          <a:prstGeom prst="ellipse">
            <a:avLst/>
          </a:prstGeom>
          <a:solidFill>
            <a:schemeClr val="bg1">
              <a:lumMod val="65000"/>
              <a:lumOff val="35000"/>
            </a:schemeClr>
          </a:solidFill>
          <a:ln w="9525">
            <a:solidFill>
              <a:schemeClr val="bg2">
                <a:lumMod val="75000"/>
                <a:lumOff val="25000"/>
              </a:schemeClr>
            </a:solidFill>
          </a:ln>
          <a:effectLst>
            <a:glow rad="63500">
              <a:schemeClr val="bg2">
                <a:lumMod val="75000"/>
                <a:lumOff val="25000"/>
                <a:alpha val="40000"/>
              </a:schemeClr>
            </a:glow>
          </a:effectLst>
        </p:spPr>
        <p:txBody>
          <a:bodyPr/>
          <a:lstStyle/>
          <a:p>
            <a:pPr eaLnBrk="1" fontAlgn="auto" hangingPunct="1">
              <a:spcBef>
                <a:spcPts val="0"/>
              </a:spcBef>
              <a:spcAft>
                <a:spcPts val="0"/>
              </a:spcAft>
              <a:defRPr/>
            </a:pPr>
            <a:endParaRPr lang="en-US" dirty="0">
              <a:latin typeface="+mj-lt"/>
            </a:endParaRPr>
          </a:p>
        </p:txBody>
      </p:sp>
      <p:sp>
        <p:nvSpPr>
          <p:cNvPr id="15" name="Oval 14" descr="decorative element">
            <a:extLst>
              <a:ext uri="{FF2B5EF4-FFF2-40B4-BE49-F238E27FC236}">
                <a16:creationId xmlns:a16="http://schemas.microsoft.com/office/drawing/2014/main" id="{3184FF17-95E1-488F-85D0-829B6630F938}"/>
              </a:ext>
              <a:ext uri="{C183D7F6-B498-43B3-948B-1728B52AA6E4}">
                <adec:decorative xmlns:adec="http://schemas.microsoft.com/office/drawing/2017/decorative" val="1"/>
              </a:ext>
            </a:extLst>
          </p:cNvPr>
          <p:cNvSpPr>
            <a:spLocks noChangeArrowheads="1"/>
          </p:cNvSpPr>
          <p:nvPr/>
        </p:nvSpPr>
        <p:spPr bwMode="auto">
          <a:xfrm>
            <a:off x="4945077" y="4906355"/>
            <a:ext cx="252000" cy="252000"/>
          </a:xfrm>
          <a:prstGeom prst="ellipse">
            <a:avLst/>
          </a:prstGeom>
          <a:solidFill>
            <a:schemeClr val="bg1">
              <a:lumMod val="65000"/>
              <a:lumOff val="35000"/>
            </a:schemeClr>
          </a:solidFill>
          <a:ln>
            <a:solidFill>
              <a:schemeClr val="bg2">
                <a:lumMod val="75000"/>
                <a:lumOff val="25000"/>
              </a:schemeClr>
            </a:solidFill>
          </a:ln>
          <a:effectLst>
            <a:glow rad="63500">
              <a:schemeClr val="bg2">
                <a:lumMod val="75000"/>
                <a:lumOff val="25000"/>
                <a:alpha val="40000"/>
              </a:schemeClr>
            </a:glow>
          </a:effectLst>
        </p:spPr>
        <p:txBody>
          <a:bodyPr/>
          <a:lstStyle/>
          <a:p>
            <a:pPr eaLnBrk="1" fontAlgn="auto" hangingPunct="1">
              <a:spcBef>
                <a:spcPts val="0"/>
              </a:spcBef>
              <a:spcAft>
                <a:spcPts val="0"/>
              </a:spcAft>
              <a:defRPr/>
            </a:pPr>
            <a:endParaRPr lang="en-US" dirty="0">
              <a:latin typeface="+mj-lt"/>
            </a:endParaRPr>
          </a:p>
        </p:txBody>
      </p:sp>
      <p:sp>
        <p:nvSpPr>
          <p:cNvPr id="16" name="Oval 19" descr="decorative element">
            <a:extLst>
              <a:ext uri="{FF2B5EF4-FFF2-40B4-BE49-F238E27FC236}">
                <a16:creationId xmlns:a16="http://schemas.microsoft.com/office/drawing/2014/main" id="{E8029F86-BAEB-4FB6-9968-621202C1E881}"/>
              </a:ext>
              <a:ext uri="{C183D7F6-B498-43B3-948B-1728B52AA6E4}">
                <adec:decorative xmlns:adec="http://schemas.microsoft.com/office/drawing/2017/decorative" val="1"/>
              </a:ext>
            </a:extLst>
          </p:cNvPr>
          <p:cNvSpPr>
            <a:spLocks noChangeArrowheads="1"/>
          </p:cNvSpPr>
          <p:nvPr/>
        </p:nvSpPr>
        <p:spPr bwMode="auto">
          <a:xfrm>
            <a:off x="6987478" y="4881416"/>
            <a:ext cx="252000" cy="252000"/>
          </a:xfrm>
          <a:prstGeom prst="ellipse">
            <a:avLst/>
          </a:prstGeom>
          <a:solidFill>
            <a:schemeClr val="bg1">
              <a:lumMod val="65000"/>
              <a:lumOff val="35000"/>
            </a:schemeClr>
          </a:solidFill>
          <a:ln>
            <a:solidFill>
              <a:schemeClr val="bg2">
                <a:lumMod val="75000"/>
                <a:lumOff val="25000"/>
              </a:schemeClr>
            </a:solidFill>
          </a:ln>
          <a:effectLst>
            <a:glow rad="63500">
              <a:schemeClr val="bg2">
                <a:lumMod val="75000"/>
                <a:lumOff val="25000"/>
                <a:alpha val="40000"/>
              </a:schemeClr>
            </a:glow>
          </a:effectLst>
        </p:spPr>
        <p:txBody>
          <a:bodyPr/>
          <a:lstStyle/>
          <a:p>
            <a:pPr eaLnBrk="1" fontAlgn="auto" hangingPunct="1">
              <a:spcBef>
                <a:spcPts val="0"/>
              </a:spcBef>
              <a:spcAft>
                <a:spcPts val="0"/>
              </a:spcAft>
              <a:defRPr/>
            </a:pPr>
            <a:endParaRPr lang="en-US" dirty="0">
              <a:latin typeface="+mj-lt"/>
            </a:endParaRPr>
          </a:p>
        </p:txBody>
      </p:sp>
      <p:sp>
        <p:nvSpPr>
          <p:cNvPr id="17" name="Oval 270" descr="decorative element">
            <a:extLst>
              <a:ext uri="{FF2B5EF4-FFF2-40B4-BE49-F238E27FC236}">
                <a16:creationId xmlns:a16="http://schemas.microsoft.com/office/drawing/2014/main" id="{A8F4EDB0-C386-4CCF-B742-D9788F7B7C44}"/>
              </a:ext>
              <a:ext uri="{C183D7F6-B498-43B3-948B-1728B52AA6E4}">
                <adec:decorative xmlns:adec="http://schemas.microsoft.com/office/drawing/2017/decorative" val="1"/>
              </a:ext>
            </a:extLst>
          </p:cNvPr>
          <p:cNvSpPr>
            <a:spLocks noChangeArrowheads="1"/>
          </p:cNvSpPr>
          <p:nvPr/>
        </p:nvSpPr>
        <p:spPr bwMode="auto">
          <a:xfrm>
            <a:off x="9118781" y="4861013"/>
            <a:ext cx="252000" cy="252000"/>
          </a:xfrm>
          <a:prstGeom prst="ellipse">
            <a:avLst/>
          </a:prstGeom>
          <a:solidFill>
            <a:schemeClr val="bg1">
              <a:lumMod val="65000"/>
              <a:lumOff val="35000"/>
            </a:schemeClr>
          </a:solidFill>
          <a:ln>
            <a:solidFill>
              <a:schemeClr val="bg2">
                <a:lumMod val="75000"/>
                <a:lumOff val="25000"/>
              </a:schemeClr>
            </a:solidFill>
          </a:ln>
          <a:effectLst>
            <a:glow rad="63500">
              <a:schemeClr val="bg2">
                <a:lumMod val="75000"/>
                <a:lumOff val="25000"/>
                <a:alpha val="40000"/>
              </a:schemeClr>
            </a:glow>
          </a:effectLst>
        </p:spPr>
        <p:txBody>
          <a:bodyPr/>
          <a:lstStyle/>
          <a:p>
            <a:pPr eaLnBrk="1" fontAlgn="auto" hangingPunct="1">
              <a:spcBef>
                <a:spcPts val="0"/>
              </a:spcBef>
              <a:spcAft>
                <a:spcPts val="0"/>
              </a:spcAft>
              <a:defRPr/>
            </a:pPr>
            <a:endParaRPr lang="en-US" dirty="0">
              <a:latin typeface="+mj-lt"/>
            </a:endParaRPr>
          </a:p>
        </p:txBody>
      </p:sp>
      <p:grpSp>
        <p:nvGrpSpPr>
          <p:cNvPr id="29" name="Group 28">
            <a:extLst>
              <a:ext uri="{FF2B5EF4-FFF2-40B4-BE49-F238E27FC236}">
                <a16:creationId xmlns:a16="http://schemas.microsoft.com/office/drawing/2014/main" id="{B8AA347C-DA39-3CF7-0101-C71F7D2F4E27}"/>
              </a:ext>
            </a:extLst>
          </p:cNvPr>
          <p:cNvGrpSpPr/>
          <p:nvPr/>
        </p:nvGrpSpPr>
        <p:grpSpPr>
          <a:xfrm>
            <a:off x="2401856" y="3764719"/>
            <a:ext cx="7388287" cy="1152332"/>
            <a:chOff x="1278629" y="3745264"/>
            <a:chExt cx="7388287" cy="1152332"/>
          </a:xfrm>
        </p:grpSpPr>
        <p:sp>
          <p:nvSpPr>
            <p:cNvPr id="10" name="Rectangle 7" descr="timeline">
              <a:extLst>
                <a:ext uri="{FF2B5EF4-FFF2-40B4-BE49-F238E27FC236}">
                  <a16:creationId xmlns:a16="http://schemas.microsoft.com/office/drawing/2014/main" id="{2B8D0290-68FF-400B-B201-1F38FEE7607A}"/>
                </a:ext>
                <a:ext uri="{C183D7F6-B498-43B3-948B-1728B52AA6E4}">
                  <adec:decorative xmlns:adec="http://schemas.microsoft.com/office/drawing/2017/decorative" val="1"/>
                </a:ext>
              </a:extLst>
            </p:cNvPr>
            <p:cNvSpPr>
              <a:spLocks noChangeArrowheads="1"/>
            </p:cNvSpPr>
            <p:nvPr/>
          </p:nvSpPr>
          <p:spPr bwMode="auto">
            <a:xfrm flipV="1">
              <a:off x="1779449" y="4841558"/>
              <a:ext cx="6331004" cy="45719"/>
            </a:xfrm>
            <a:prstGeom prst="rect">
              <a:avLst/>
            </a:prstGeom>
            <a:solidFill>
              <a:schemeClr val="tx1">
                <a:lumMod val="50000"/>
              </a:schemeClr>
            </a:solidFill>
            <a:ln w="9525">
              <a:noFill/>
              <a:miter lim="800000"/>
              <a:headEnd/>
              <a:tailEnd/>
            </a:ln>
          </p:spPr>
          <p:txBody>
            <a:bodyPr/>
            <a:lstStyle/>
            <a:p>
              <a:pPr eaLnBrk="1" fontAlgn="auto" hangingPunct="1">
                <a:spcBef>
                  <a:spcPts val="0"/>
                </a:spcBef>
                <a:spcAft>
                  <a:spcPts val="0"/>
                </a:spcAft>
                <a:defRPr/>
              </a:pPr>
              <a:endParaRPr lang="en-US" dirty="0">
                <a:latin typeface="+mj-lt"/>
              </a:endParaRPr>
            </a:p>
          </p:txBody>
        </p:sp>
        <p:sp>
          <p:nvSpPr>
            <p:cNvPr id="12" name="Oval 11">
              <a:extLst>
                <a:ext uri="{FF2B5EF4-FFF2-40B4-BE49-F238E27FC236}">
                  <a16:creationId xmlns:a16="http://schemas.microsoft.com/office/drawing/2014/main" id="{A1D41E8B-825E-047D-5A67-D4BAE644655D}"/>
                </a:ext>
              </a:extLst>
            </p:cNvPr>
            <p:cNvSpPr/>
            <p:nvPr/>
          </p:nvSpPr>
          <p:spPr>
            <a:xfrm>
              <a:off x="1278629" y="3745264"/>
              <a:ext cx="1113682" cy="1121665"/>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1600" dirty="0"/>
            </a:p>
          </p:txBody>
        </p:sp>
        <p:sp>
          <p:nvSpPr>
            <p:cNvPr id="14" name="Oval 13">
              <a:extLst>
                <a:ext uri="{FF2B5EF4-FFF2-40B4-BE49-F238E27FC236}">
                  <a16:creationId xmlns:a16="http://schemas.microsoft.com/office/drawing/2014/main" id="{0773D8DC-3584-794D-7DDF-DE85EAAF639E}"/>
                </a:ext>
              </a:extLst>
            </p:cNvPr>
            <p:cNvSpPr/>
            <p:nvPr/>
          </p:nvSpPr>
          <p:spPr>
            <a:xfrm>
              <a:off x="3402487" y="3765612"/>
              <a:ext cx="1113682" cy="1121665"/>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1400" dirty="0"/>
            </a:p>
          </p:txBody>
        </p:sp>
        <p:sp>
          <p:nvSpPr>
            <p:cNvPr id="18" name="Oval 17">
              <a:extLst>
                <a:ext uri="{FF2B5EF4-FFF2-40B4-BE49-F238E27FC236}">
                  <a16:creationId xmlns:a16="http://schemas.microsoft.com/office/drawing/2014/main" id="{0E34EF71-3FB8-38FF-35EF-E82851121F15}"/>
                </a:ext>
              </a:extLst>
            </p:cNvPr>
            <p:cNvSpPr/>
            <p:nvPr/>
          </p:nvSpPr>
          <p:spPr>
            <a:xfrm>
              <a:off x="5477861" y="3775931"/>
              <a:ext cx="1113682" cy="1121665"/>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9" name="Oval 18">
              <a:extLst>
                <a:ext uri="{FF2B5EF4-FFF2-40B4-BE49-F238E27FC236}">
                  <a16:creationId xmlns:a16="http://schemas.microsoft.com/office/drawing/2014/main" id="{6529FF85-1C0E-B849-B2C1-6DAB85FB3F80}"/>
                </a:ext>
              </a:extLst>
            </p:cNvPr>
            <p:cNvSpPr/>
            <p:nvPr/>
          </p:nvSpPr>
          <p:spPr>
            <a:xfrm>
              <a:off x="7553234" y="3751901"/>
              <a:ext cx="1113682" cy="1121665"/>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1BD4A577-41C2-D302-B4AC-334AEBD80C5E}"/>
                </a:ext>
              </a:extLst>
            </p:cNvPr>
            <p:cNvSpPr txBox="1"/>
            <p:nvPr/>
          </p:nvSpPr>
          <p:spPr>
            <a:xfrm>
              <a:off x="1428880" y="4121430"/>
              <a:ext cx="884510" cy="369332"/>
            </a:xfrm>
            <a:prstGeom prst="rect">
              <a:avLst/>
            </a:prstGeom>
            <a:noFill/>
          </p:spPr>
          <p:txBody>
            <a:bodyPr wrap="square" rtlCol="0">
              <a:spAutoFit/>
            </a:bodyPr>
            <a:lstStyle/>
            <a:p>
              <a:r>
                <a:rPr lang="en-IN" dirty="0"/>
                <a:t>EXCEL</a:t>
              </a:r>
            </a:p>
          </p:txBody>
        </p:sp>
        <p:sp>
          <p:nvSpPr>
            <p:cNvPr id="21" name="TextBox 20">
              <a:extLst>
                <a:ext uri="{FF2B5EF4-FFF2-40B4-BE49-F238E27FC236}">
                  <a16:creationId xmlns:a16="http://schemas.microsoft.com/office/drawing/2014/main" id="{AAE0FDD0-E47E-4D82-CF83-4D1C925CEBCE}"/>
                </a:ext>
              </a:extLst>
            </p:cNvPr>
            <p:cNvSpPr txBox="1"/>
            <p:nvPr/>
          </p:nvSpPr>
          <p:spPr>
            <a:xfrm>
              <a:off x="3352303" y="4115647"/>
              <a:ext cx="1352550" cy="369332"/>
            </a:xfrm>
            <a:prstGeom prst="rect">
              <a:avLst/>
            </a:prstGeom>
            <a:noFill/>
          </p:spPr>
          <p:txBody>
            <a:bodyPr wrap="square" rtlCol="0">
              <a:spAutoFit/>
            </a:bodyPr>
            <a:lstStyle/>
            <a:p>
              <a:r>
                <a:rPr lang="en-IN" dirty="0"/>
                <a:t>POWER BI</a:t>
              </a:r>
            </a:p>
          </p:txBody>
        </p:sp>
        <p:sp>
          <p:nvSpPr>
            <p:cNvPr id="22" name="TextBox 21">
              <a:extLst>
                <a:ext uri="{FF2B5EF4-FFF2-40B4-BE49-F238E27FC236}">
                  <a16:creationId xmlns:a16="http://schemas.microsoft.com/office/drawing/2014/main" id="{72DDFAFE-785D-4D0A-1B63-E1D0DB7F44D3}"/>
                </a:ext>
              </a:extLst>
            </p:cNvPr>
            <p:cNvSpPr txBox="1"/>
            <p:nvPr/>
          </p:nvSpPr>
          <p:spPr>
            <a:xfrm>
              <a:off x="5477860" y="4115647"/>
              <a:ext cx="1352550" cy="369332"/>
            </a:xfrm>
            <a:prstGeom prst="rect">
              <a:avLst/>
            </a:prstGeom>
            <a:noFill/>
          </p:spPr>
          <p:txBody>
            <a:bodyPr wrap="square" rtlCol="0">
              <a:spAutoFit/>
            </a:bodyPr>
            <a:lstStyle/>
            <a:p>
              <a:r>
                <a:rPr lang="en-IN" dirty="0"/>
                <a:t>TABLEAU</a:t>
              </a:r>
            </a:p>
          </p:txBody>
        </p:sp>
        <p:sp>
          <p:nvSpPr>
            <p:cNvPr id="23" name="TextBox 22">
              <a:extLst>
                <a:ext uri="{FF2B5EF4-FFF2-40B4-BE49-F238E27FC236}">
                  <a16:creationId xmlns:a16="http://schemas.microsoft.com/office/drawing/2014/main" id="{26D6854A-27AB-69B7-B6F7-4537EEAF4C93}"/>
                </a:ext>
              </a:extLst>
            </p:cNvPr>
            <p:cNvSpPr txBox="1"/>
            <p:nvPr/>
          </p:nvSpPr>
          <p:spPr>
            <a:xfrm>
              <a:off x="7803621" y="4123452"/>
              <a:ext cx="684030" cy="369332"/>
            </a:xfrm>
            <a:prstGeom prst="rect">
              <a:avLst/>
            </a:prstGeom>
            <a:noFill/>
          </p:spPr>
          <p:txBody>
            <a:bodyPr wrap="square" rtlCol="0">
              <a:spAutoFit/>
            </a:bodyPr>
            <a:lstStyle/>
            <a:p>
              <a:r>
                <a:rPr lang="en-IN" dirty="0"/>
                <a:t>SQL</a:t>
              </a:r>
            </a:p>
          </p:txBody>
        </p:sp>
      </p:grpSp>
    </p:spTree>
    <p:extLst>
      <p:ext uri="{BB962C8B-B14F-4D97-AF65-F5344CB8AC3E}">
        <p14:creationId xmlns:p14="http://schemas.microsoft.com/office/powerpoint/2010/main" val="537041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70BC9-4028-4C57-A49A-BB164F023B33}"/>
              </a:ext>
            </a:extLst>
          </p:cNvPr>
          <p:cNvSpPr>
            <a:spLocks noGrp="1"/>
          </p:cNvSpPr>
          <p:nvPr>
            <p:ph type="title"/>
          </p:nvPr>
        </p:nvSpPr>
        <p:spPr>
          <a:xfrm>
            <a:off x="1294075" y="364067"/>
            <a:ext cx="9550399" cy="1972733"/>
          </a:xfrm>
        </p:spPr>
        <p:txBody>
          <a:bodyPr/>
          <a:lstStyle/>
          <a:p>
            <a:pPr marL="0" lvl="0" indent="0" algn="ctr">
              <a:lnSpc>
                <a:spcPts val="7420"/>
              </a:lnSpc>
              <a:spcBef>
                <a:spcPct val="0"/>
              </a:spcBef>
            </a:pPr>
            <a:r>
              <a:rPr lang="en-US" sz="3200" i="0" dirty="0">
                <a:solidFill>
                  <a:srgbClr val="5B91E1"/>
                </a:solidFill>
                <a:latin typeface="Poppins Bold" panose="00000800000000000000"/>
              </a:rPr>
              <a:t> A Roadmap to Effective Analysis</a:t>
            </a:r>
          </a:p>
        </p:txBody>
      </p:sp>
      <p:sp>
        <p:nvSpPr>
          <p:cNvPr id="5" name="Freeform 2">
            <a:extLst>
              <a:ext uri="{FF2B5EF4-FFF2-40B4-BE49-F238E27FC236}">
                <a16:creationId xmlns:a16="http://schemas.microsoft.com/office/drawing/2014/main" id="{1FCE260E-E9D6-77A9-28C9-7C5EB19F41CC}"/>
              </a:ext>
            </a:extLst>
          </p:cNvPr>
          <p:cNvSpPr/>
          <p:nvPr/>
        </p:nvSpPr>
        <p:spPr>
          <a:xfrm>
            <a:off x="1665154" y="2743462"/>
            <a:ext cx="8861692" cy="1134008"/>
          </a:xfrm>
          <a:custGeom>
            <a:avLst/>
            <a:gdLst/>
            <a:ahLst/>
            <a:cxnLst/>
            <a:rect l="l" t="t" r="r" b="b"/>
            <a:pathLst>
              <a:path w="15158941" h="1870701">
                <a:moveTo>
                  <a:pt x="0" y="0"/>
                </a:moveTo>
                <a:lnTo>
                  <a:pt x="15158941" y="0"/>
                </a:lnTo>
                <a:lnTo>
                  <a:pt x="15158941" y="1870702"/>
                </a:lnTo>
                <a:lnTo>
                  <a:pt x="0" y="1870702"/>
                </a:lnTo>
                <a:lnTo>
                  <a:pt x="0" y="0"/>
                </a:lnTo>
                <a:close/>
              </a:path>
            </a:pathLst>
          </a:custGeom>
          <a:blipFill>
            <a:blip r:embed="rId2"/>
            <a:stretch>
              <a:fillRect t="-85" b="-85"/>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10" name="Freeform 3">
            <a:extLst>
              <a:ext uri="{FF2B5EF4-FFF2-40B4-BE49-F238E27FC236}">
                <a16:creationId xmlns:a16="http://schemas.microsoft.com/office/drawing/2014/main" id="{B9642327-E9BA-6142-0C0D-09D694A668A7}"/>
              </a:ext>
            </a:extLst>
          </p:cNvPr>
          <p:cNvSpPr/>
          <p:nvPr/>
        </p:nvSpPr>
        <p:spPr>
          <a:xfrm>
            <a:off x="1795061" y="4114538"/>
            <a:ext cx="8548425" cy="1210995"/>
          </a:xfrm>
          <a:custGeom>
            <a:avLst/>
            <a:gdLst/>
            <a:ahLst/>
            <a:cxnLst/>
            <a:rect l="l" t="t" r="r" b="b"/>
            <a:pathLst>
              <a:path w="15158941" h="2740235">
                <a:moveTo>
                  <a:pt x="0" y="0"/>
                </a:moveTo>
                <a:lnTo>
                  <a:pt x="15158941" y="0"/>
                </a:lnTo>
                <a:lnTo>
                  <a:pt x="15158941" y="2740234"/>
                </a:lnTo>
                <a:lnTo>
                  <a:pt x="0" y="2740234"/>
                </a:lnTo>
                <a:lnTo>
                  <a:pt x="0" y="0"/>
                </a:lnTo>
                <a:close/>
              </a:path>
            </a:pathLst>
          </a:custGeom>
          <a:blipFill>
            <a:blip r:embed="rId3"/>
            <a:stretch>
              <a:fillRect/>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Tree>
    <p:extLst>
      <p:ext uri="{BB962C8B-B14F-4D97-AF65-F5344CB8AC3E}">
        <p14:creationId xmlns:p14="http://schemas.microsoft.com/office/powerpoint/2010/main" val="1983309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E71A9-3DD2-40A0-A793-8A327B7870FD}"/>
              </a:ext>
            </a:extLst>
          </p:cNvPr>
          <p:cNvSpPr>
            <a:spLocks noGrp="1"/>
          </p:cNvSpPr>
          <p:nvPr>
            <p:ph type="title"/>
          </p:nvPr>
        </p:nvSpPr>
        <p:spPr>
          <a:xfrm>
            <a:off x="1118565" y="571898"/>
            <a:ext cx="4848225" cy="1260000"/>
          </a:xfrm>
        </p:spPr>
        <p:txBody>
          <a:bodyPr/>
          <a:lstStyle/>
          <a:p>
            <a:r>
              <a:rPr lang="en-US" dirty="0"/>
              <a:t>Data overview</a:t>
            </a:r>
          </a:p>
        </p:txBody>
      </p:sp>
      <p:sp>
        <p:nvSpPr>
          <p:cNvPr id="8" name="Freeform 2">
            <a:extLst>
              <a:ext uri="{FF2B5EF4-FFF2-40B4-BE49-F238E27FC236}">
                <a16:creationId xmlns:a16="http://schemas.microsoft.com/office/drawing/2014/main" id="{3CDA42F6-412D-244E-5D54-FC2C78ED0771}"/>
              </a:ext>
            </a:extLst>
          </p:cNvPr>
          <p:cNvSpPr/>
          <p:nvPr/>
        </p:nvSpPr>
        <p:spPr>
          <a:xfrm>
            <a:off x="941696" y="2121088"/>
            <a:ext cx="10167582" cy="2905015"/>
          </a:xfrm>
          <a:custGeom>
            <a:avLst/>
            <a:gdLst/>
            <a:ahLst/>
            <a:cxnLst/>
            <a:rect l="l" t="t" r="r" b="b"/>
            <a:pathLst>
              <a:path w="14966344" h="4411133">
                <a:moveTo>
                  <a:pt x="0" y="0"/>
                </a:moveTo>
                <a:lnTo>
                  <a:pt x="14966344" y="0"/>
                </a:lnTo>
                <a:lnTo>
                  <a:pt x="14966344" y="4411134"/>
                </a:lnTo>
                <a:lnTo>
                  <a:pt x="0" y="4411134"/>
                </a:lnTo>
                <a:lnTo>
                  <a:pt x="0" y="0"/>
                </a:lnTo>
                <a:close/>
              </a:path>
            </a:pathLst>
          </a:custGeom>
          <a:blipFill>
            <a:blip r:embed="rId2"/>
            <a:stretch>
              <a:fillRect l="-43967" t="-122876" r="-21230" b="-92401"/>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Tree>
    <p:extLst>
      <p:ext uri="{BB962C8B-B14F-4D97-AF65-F5344CB8AC3E}">
        <p14:creationId xmlns:p14="http://schemas.microsoft.com/office/powerpoint/2010/main" val="1943867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E1DA-3FCD-4498-BCBB-3618ED94736C}"/>
              </a:ext>
            </a:extLst>
          </p:cNvPr>
          <p:cNvSpPr>
            <a:spLocks noGrp="1"/>
          </p:cNvSpPr>
          <p:nvPr>
            <p:ph type="title"/>
          </p:nvPr>
        </p:nvSpPr>
        <p:spPr/>
        <p:txBody>
          <a:bodyPr>
            <a:normAutofit/>
          </a:bodyPr>
          <a:lstStyle/>
          <a:p>
            <a:pPr>
              <a:lnSpc>
                <a:spcPts val="3260"/>
              </a:lnSpc>
              <a:spcBef>
                <a:spcPct val="0"/>
              </a:spcBef>
            </a:pPr>
            <a:r>
              <a:rPr lang="en-US" sz="2800" dirty="0">
                <a:latin typeface="Poppins Bold" panose="00000800000000000000"/>
              </a:rPr>
              <a:t>KPI – 1 </a:t>
            </a:r>
            <a:br>
              <a:rPr lang="en-US" sz="2800" dirty="0">
                <a:latin typeface="Poppins Bold" panose="00000800000000000000"/>
              </a:rPr>
            </a:br>
            <a:r>
              <a:rPr lang="en-US" sz="2800" dirty="0">
                <a:latin typeface="Poppins Bold" panose="00000800000000000000"/>
              </a:rPr>
              <a:t>Year Wise Loan Amount Stats </a:t>
            </a:r>
          </a:p>
        </p:txBody>
      </p:sp>
      <p:sp>
        <p:nvSpPr>
          <p:cNvPr id="16" name="TextBox 15">
            <a:extLst>
              <a:ext uri="{FF2B5EF4-FFF2-40B4-BE49-F238E27FC236}">
                <a16:creationId xmlns:a16="http://schemas.microsoft.com/office/drawing/2014/main" id="{42351698-19EB-829C-87E9-8CD4F599A887}"/>
              </a:ext>
            </a:extLst>
          </p:cNvPr>
          <p:cNvSpPr txBox="1"/>
          <p:nvPr/>
        </p:nvSpPr>
        <p:spPr>
          <a:xfrm>
            <a:off x="7617578" y="1572082"/>
            <a:ext cx="3548418" cy="3416320"/>
          </a:xfrm>
          <a:prstGeom prst="rect">
            <a:avLst/>
          </a:prstGeom>
          <a:noFill/>
        </p:spPr>
        <p:txBody>
          <a:bodyPr wrap="square" rtlCol="0">
            <a:spAutoFit/>
          </a:bodyPr>
          <a:lstStyle/>
          <a:p>
            <a:r>
              <a:rPr lang="en-US" sz="2400" dirty="0"/>
              <a:t>Overall, there is an upward tendency in the loan amount; it peaked in 2009 and increased significantly in 2010 and 2011, which may be a reflection of changes in lending practices and the state of the economy at the time.</a:t>
            </a:r>
            <a:endParaRPr lang="en-IN" sz="2400" dirty="0"/>
          </a:p>
        </p:txBody>
      </p:sp>
      <p:graphicFrame>
        <p:nvGraphicFramePr>
          <p:cNvPr id="3" name="Chart 2">
            <a:extLst>
              <a:ext uri="{FF2B5EF4-FFF2-40B4-BE49-F238E27FC236}">
                <a16:creationId xmlns:a16="http://schemas.microsoft.com/office/drawing/2014/main" id="{B0511FB8-C8E6-0348-20BB-E1021A615F7C}"/>
              </a:ext>
            </a:extLst>
          </p:cNvPr>
          <p:cNvGraphicFramePr>
            <a:graphicFrameLocks/>
          </p:cNvGraphicFramePr>
          <p:nvPr>
            <p:extLst>
              <p:ext uri="{D42A27DB-BD31-4B8C-83A1-F6EECF244321}">
                <p14:modId xmlns:p14="http://schemas.microsoft.com/office/powerpoint/2010/main" val="3720476631"/>
              </p:ext>
            </p:extLst>
          </p:nvPr>
        </p:nvGraphicFramePr>
        <p:xfrm>
          <a:off x="535946" y="2039831"/>
          <a:ext cx="6250674" cy="39735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45218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a:xfrm>
            <a:off x="450370" y="482970"/>
            <a:ext cx="6868550" cy="1209822"/>
          </a:xfrm>
        </p:spPr>
        <p:txBody>
          <a:bodyPr>
            <a:normAutofit fontScale="90000"/>
          </a:bodyPr>
          <a:lstStyle/>
          <a:p>
            <a:r>
              <a:rPr lang="en-US" sz="2700" dirty="0">
                <a:latin typeface="Poppins Bold" panose="00000800000000000000"/>
              </a:rPr>
              <a:t>Kpi-2</a:t>
            </a:r>
            <a:br>
              <a:rPr lang="en-US" sz="2700" dirty="0">
                <a:latin typeface="Poppins Bold" panose="00000800000000000000"/>
              </a:rPr>
            </a:br>
            <a:r>
              <a:rPr lang="en-US" sz="2700" dirty="0">
                <a:latin typeface="Poppins Bold" panose="00000800000000000000"/>
              </a:rPr>
              <a:t>Grade And Sub-Grade wise Revolving Balance</a:t>
            </a:r>
            <a:br>
              <a:rPr lang="en-US" b="1" dirty="0">
                <a:latin typeface="Arial Black" panose="020B0A04020102020204" pitchFamily="34" charset="0"/>
              </a:rPr>
            </a:br>
            <a:endParaRPr lang="en-US" dirty="0"/>
          </a:p>
        </p:txBody>
      </p:sp>
      <p:sp>
        <p:nvSpPr>
          <p:cNvPr id="3" name="Content Placeholder 2">
            <a:extLst>
              <a:ext uri="{FF2B5EF4-FFF2-40B4-BE49-F238E27FC236}">
                <a16:creationId xmlns:a16="http://schemas.microsoft.com/office/drawing/2014/main" id="{90E8A47E-9D4A-4D70-B23A-B0AC3757292F}"/>
              </a:ext>
            </a:extLst>
          </p:cNvPr>
          <p:cNvSpPr>
            <a:spLocks noGrp="1"/>
          </p:cNvSpPr>
          <p:nvPr>
            <p:ph idx="1"/>
          </p:nvPr>
        </p:nvSpPr>
        <p:spPr>
          <a:xfrm>
            <a:off x="8032651" y="1940405"/>
            <a:ext cx="3536265" cy="4068418"/>
          </a:xfrm>
        </p:spPr>
        <p:txBody>
          <a:bodyPr>
            <a:noAutofit/>
          </a:bodyPr>
          <a:lstStyle/>
          <a:p>
            <a:pPr marL="0" indent="0">
              <a:buNone/>
            </a:pPr>
            <a:r>
              <a:rPr lang="en-US" sz="2400" dirty="0"/>
              <a:t>Most revolving balances are found in Grade B, especially in B3. Decreasing tendency Down Grades: From higher to lower grades (A to G), rotating balances exhibit a falling tendency.</a:t>
            </a:r>
          </a:p>
        </p:txBody>
      </p:sp>
      <p:pic>
        <p:nvPicPr>
          <p:cNvPr id="9" name="Picture 8">
            <a:extLst>
              <a:ext uri="{FF2B5EF4-FFF2-40B4-BE49-F238E27FC236}">
                <a16:creationId xmlns:a16="http://schemas.microsoft.com/office/drawing/2014/main" id="{C4A96150-5915-A713-02A2-5622F742392C}"/>
              </a:ext>
            </a:extLst>
          </p:cNvPr>
          <p:cNvPicPr>
            <a:picLocks noChangeAspect="1"/>
          </p:cNvPicPr>
          <p:nvPr/>
        </p:nvPicPr>
        <p:blipFill>
          <a:blip r:embed="rId2"/>
          <a:stretch>
            <a:fillRect/>
          </a:stretch>
        </p:blipFill>
        <p:spPr>
          <a:xfrm>
            <a:off x="293739" y="1900023"/>
            <a:ext cx="7541965" cy="4108799"/>
          </a:xfrm>
          <a:prstGeom prst="rect">
            <a:avLst/>
          </a:prstGeom>
        </p:spPr>
      </p:pic>
    </p:spTree>
    <p:extLst>
      <p:ext uri="{BB962C8B-B14F-4D97-AF65-F5344CB8AC3E}">
        <p14:creationId xmlns:p14="http://schemas.microsoft.com/office/powerpoint/2010/main" val="277620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BA199-95B7-41B3-9A72-44BD819B1C1F}"/>
              </a:ext>
            </a:extLst>
          </p:cNvPr>
          <p:cNvSpPr>
            <a:spLocks noGrp="1"/>
          </p:cNvSpPr>
          <p:nvPr>
            <p:ph type="title"/>
          </p:nvPr>
        </p:nvSpPr>
        <p:spPr>
          <a:xfrm>
            <a:off x="685802" y="567002"/>
            <a:ext cx="9302261" cy="853440"/>
          </a:xfrm>
        </p:spPr>
        <p:txBody>
          <a:bodyPr>
            <a:normAutofit fontScale="90000"/>
          </a:bodyPr>
          <a:lstStyle/>
          <a:p>
            <a:r>
              <a:rPr lang="en-IN" sz="3200" baseline="0" dirty="0">
                <a:latin typeface="Baskerville Old Face" panose="02020602080505020303" pitchFamily="18" charset="0"/>
              </a:rPr>
              <a:t>Verified vs non-verified status Payments</a:t>
            </a:r>
            <a:endParaRPr lang="en-IN" sz="3200" dirty="0">
              <a:latin typeface="Baskerville Old Face" panose="02020602080505020303" pitchFamily="18" charset="0"/>
            </a:endParaRPr>
          </a:p>
        </p:txBody>
      </p:sp>
      <p:pic>
        <p:nvPicPr>
          <p:cNvPr id="10" name="Picture 9" descr="gavel icon ">
            <a:extLst>
              <a:ext uri="{FF2B5EF4-FFF2-40B4-BE49-F238E27FC236}">
                <a16:creationId xmlns:a16="http://schemas.microsoft.com/office/drawing/2014/main" id="{4CC9C727-CD5E-461F-9DE1-B579A54D1FE9}"/>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6096000" y="600024"/>
            <a:ext cx="1171575" cy="1171575"/>
          </a:xfrm>
          <a:prstGeom prst="rect">
            <a:avLst/>
          </a:prstGeom>
        </p:spPr>
      </p:pic>
      <p:sp>
        <p:nvSpPr>
          <p:cNvPr id="4" name="Content Placeholder 3">
            <a:extLst>
              <a:ext uri="{FF2B5EF4-FFF2-40B4-BE49-F238E27FC236}">
                <a16:creationId xmlns:a16="http://schemas.microsoft.com/office/drawing/2014/main" id="{2846FF52-309D-45FC-A407-74955F1EF153}"/>
              </a:ext>
            </a:extLst>
          </p:cNvPr>
          <p:cNvSpPr>
            <a:spLocks noGrp="1"/>
          </p:cNvSpPr>
          <p:nvPr>
            <p:ph sz="half" idx="2"/>
          </p:nvPr>
        </p:nvSpPr>
        <p:spPr>
          <a:xfrm>
            <a:off x="7132320" y="1869601"/>
            <a:ext cx="4396324" cy="3921600"/>
          </a:xfrm>
        </p:spPr>
        <p:txBody>
          <a:bodyPr/>
          <a:lstStyle/>
          <a:p>
            <a:pPr marL="342900" indent="-342900" algn="just">
              <a:buFont typeface="Arial" panose="020B0604020202020204" pitchFamily="34" charset="0"/>
              <a:buChar char="•"/>
            </a:pPr>
            <a:r>
              <a:rPr lang="en-US" dirty="0">
                <a:latin typeface="Arial" panose="020B0604020202020204" pitchFamily="34" charset="0"/>
                <a:cs typeface="Arial" panose="020B0604020202020204" pitchFamily="34" charset="0"/>
              </a:rPr>
              <a:t>The total </a:t>
            </a:r>
            <a:r>
              <a:rPr lang="en-IN" dirty="0">
                <a:latin typeface="Arial" panose="020B0604020202020204" pitchFamily="34" charset="0"/>
                <a:cs typeface="Arial" panose="020B0604020202020204" pitchFamily="34" charset="0"/>
              </a:rPr>
              <a:t>payment for verified account is higher as compared to non-verified.</a:t>
            </a:r>
          </a:p>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There are 59% verified accounts and remaining 41% are non-verified.</a:t>
            </a:r>
            <a:endParaRPr lang="en-US" dirty="0">
              <a:latin typeface="Arial" panose="020B0604020202020204" pitchFamily="34" charset="0"/>
              <a:cs typeface="Arial" panose="020B0604020202020204" pitchFamily="34" charset="0"/>
            </a:endParaRPr>
          </a:p>
          <a:p>
            <a:endParaRPr lang="en-US" dirty="0"/>
          </a:p>
        </p:txBody>
      </p:sp>
      <p:graphicFrame>
        <p:nvGraphicFramePr>
          <p:cNvPr id="5" name="Chart 4">
            <a:extLst>
              <a:ext uri="{FF2B5EF4-FFF2-40B4-BE49-F238E27FC236}">
                <a16:creationId xmlns:a16="http://schemas.microsoft.com/office/drawing/2014/main" id="{62D21311-7083-B23C-89EC-D3F4D73A9DE4}"/>
              </a:ext>
            </a:extLst>
          </p:cNvPr>
          <p:cNvGraphicFramePr>
            <a:graphicFrameLocks/>
          </p:cNvGraphicFramePr>
          <p:nvPr>
            <p:extLst>
              <p:ext uri="{D42A27DB-BD31-4B8C-83A1-F6EECF244321}">
                <p14:modId xmlns:p14="http://schemas.microsoft.com/office/powerpoint/2010/main" val="2672430855"/>
              </p:ext>
            </p:extLst>
          </p:nvPr>
        </p:nvGraphicFramePr>
        <p:xfrm>
          <a:off x="685802" y="1781175"/>
          <a:ext cx="6066690" cy="401002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30143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764ED5A-5486-C1EB-956D-ED1A28B981E6}"/>
              </a:ext>
            </a:extLst>
          </p:cNvPr>
          <p:cNvSpPr>
            <a:spLocks noGrp="1"/>
          </p:cNvSpPr>
          <p:nvPr>
            <p:ph sz="half" idx="2"/>
          </p:nvPr>
        </p:nvSpPr>
        <p:spPr>
          <a:xfrm>
            <a:off x="6475197" y="1887529"/>
            <a:ext cx="5040000" cy="3921600"/>
          </a:xfrm>
        </p:spPr>
        <p:txBody>
          <a:bodyPr>
            <a:normAutofit lnSpcReduction="10000"/>
          </a:bodyPr>
          <a:lstStyle/>
          <a:p>
            <a:r>
              <a:rPr lang="en-US" sz="2400" dirty="0"/>
              <a:t>The number of individuals living in various sorts of arrangements is displayed in a bar graph between 2007 and 2016. Between 2010 and 2013, there was a notable rise in the proportion of those renting and owning mortgages, and then a noteworthy fall. According to the data, the proportion of homeowners has stayed largely constant throughout time.</a:t>
            </a:r>
            <a:endParaRPr lang="en-IN" sz="2400" dirty="0"/>
          </a:p>
        </p:txBody>
      </p:sp>
      <p:graphicFrame>
        <p:nvGraphicFramePr>
          <p:cNvPr id="6" name="Content Placeholder 5">
            <a:extLst>
              <a:ext uri="{FF2B5EF4-FFF2-40B4-BE49-F238E27FC236}">
                <a16:creationId xmlns:a16="http://schemas.microsoft.com/office/drawing/2014/main" id="{81817994-FD51-4D83-BCD4-AE82AA331DF4}"/>
              </a:ext>
            </a:extLst>
          </p:cNvPr>
          <p:cNvGraphicFramePr>
            <a:graphicFrameLocks noGrp="1"/>
          </p:cNvGraphicFramePr>
          <p:nvPr>
            <p:ph sz="half" idx="1"/>
            <p:extLst>
              <p:ext uri="{D42A27DB-BD31-4B8C-83A1-F6EECF244321}">
                <p14:modId xmlns:p14="http://schemas.microsoft.com/office/powerpoint/2010/main" val="1597598071"/>
              </p:ext>
            </p:extLst>
          </p:nvPr>
        </p:nvGraphicFramePr>
        <p:xfrm>
          <a:off x="857901" y="2057400"/>
          <a:ext cx="5462217" cy="4196911"/>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37">
            <a:extLst>
              <a:ext uri="{FF2B5EF4-FFF2-40B4-BE49-F238E27FC236}">
                <a16:creationId xmlns:a16="http://schemas.microsoft.com/office/drawing/2014/main" id="{00000000-0008-0000-0C00-000026000000}"/>
              </a:ext>
            </a:extLst>
          </p:cNvPr>
          <p:cNvSpPr txBox="1"/>
          <p:nvPr/>
        </p:nvSpPr>
        <p:spPr>
          <a:xfrm>
            <a:off x="1035424" y="928331"/>
            <a:ext cx="3672393" cy="35899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fontAlgn="auto">
              <a:lnSpc>
                <a:spcPct val="100000"/>
              </a:lnSpc>
              <a:spcBef>
                <a:spcPct val="0"/>
              </a:spcBef>
              <a:spcAft>
                <a:spcPts val="0"/>
              </a:spcAft>
              <a:buClrTx/>
              <a:buSzTx/>
              <a:defRPr/>
            </a:pPr>
            <a:r>
              <a:rPr lang="en-IN" sz="2400" cap="all" dirty="0">
                <a:ln w="3175" cmpd="sng">
                  <a:noFill/>
                </a:ln>
                <a:solidFill>
                  <a:schemeClr val="tx1"/>
                </a:solidFill>
                <a:latin typeface="Poppins Bold" panose="00000800000000000000"/>
                <a:ea typeface="+mj-ea"/>
                <a:cs typeface="+mj-cs"/>
              </a:rPr>
              <a:t>Homeownership vs Last payment date</a:t>
            </a:r>
          </a:p>
        </p:txBody>
      </p:sp>
    </p:spTree>
    <p:extLst>
      <p:ext uri="{BB962C8B-B14F-4D97-AF65-F5344CB8AC3E}">
        <p14:creationId xmlns:p14="http://schemas.microsoft.com/office/powerpoint/2010/main" val="20902977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win32_fixed.potx" id="{BC2F7F5B-4979-4A54-84D5-4000EC3D9661}" vid="{81E89C45-4B49-4C30-91F6-68DD81BA82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Famous event in history presentation</Template>
  <TotalTime>706</TotalTime>
  <Words>854</Words>
  <Application>Microsoft Office PowerPoint</Application>
  <PresentationFormat>Widescreen</PresentationFormat>
  <Paragraphs>53</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Arial Black</vt:lpstr>
      <vt:lpstr>Baskerville Old Face</vt:lpstr>
      <vt:lpstr>Bobby Jones</vt:lpstr>
      <vt:lpstr>Calibri</vt:lpstr>
      <vt:lpstr>Corbel</vt:lpstr>
      <vt:lpstr>Poppins</vt:lpstr>
      <vt:lpstr>Poppins Bold</vt:lpstr>
      <vt:lpstr>Söhne</vt:lpstr>
      <vt:lpstr>Celestial</vt:lpstr>
      <vt:lpstr>  BANK ANALYTICS (Data  analyst  project)</vt:lpstr>
      <vt:lpstr>INTRODUCTION</vt:lpstr>
      <vt:lpstr>PowerPoint Presentation</vt:lpstr>
      <vt:lpstr> A Roadmap to Effective Analysis</vt:lpstr>
      <vt:lpstr>Data overview</vt:lpstr>
      <vt:lpstr>KPI – 1  Year Wise Loan Amount Stats </vt:lpstr>
      <vt:lpstr>Kpi-2 Grade And Sub-Grade wise Revolving Balance </vt:lpstr>
      <vt:lpstr>Verified vs non-verified status Payments</vt:lpstr>
      <vt:lpstr>PowerPoint Presentation</vt:lpstr>
      <vt:lpstr>Year wise collection recovery</vt:lpstr>
      <vt:lpstr>Year wise funded_amt and funded_amnt_inv </vt:lpstr>
      <vt:lpstr> Loan status of funded amount </vt:lpstr>
      <vt:lpstr>Excel Dashboard</vt:lpstr>
      <vt:lpstr>Excel Dashboard</vt:lpstr>
      <vt:lpstr>PowerPoint Presentation</vt:lpstr>
      <vt:lpstr>Key Insights</vt:lpstr>
      <vt:lpstr>Challenge Faced  during  project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ANALYTICS (Data  analyst  project)</dc:title>
  <dc:creator>VAISHU</dc:creator>
  <cp:lastModifiedBy>PAVAN KUMAR GULLA</cp:lastModifiedBy>
  <cp:revision>8</cp:revision>
  <dcterms:created xsi:type="dcterms:W3CDTF">2023-12-24T17:35:54Z</dcterms:created>
  <dcterms:modified xsi:type="dcterms:W3CDTF">2024-07-10T09:51:28Z</dcterms:modified>
</cp:coreProperties>
</file>