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2DB9-99C9-D45A-92FB-2B2B3340A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B5DFF-7D54-D864-F9A2-27D35C8AB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DA556-79D5-9304-749D-B923CE51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5DD7-935C-4E9A-AE8D-50B0CCD9A344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E342C-EBEF-8900-25E4-85B894E3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61768-FF8A-47A4-2E1C-0DFC5529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3BC-C896-4064-B665-5BF9E4896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62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1DFB-368B-4DE8-5EF2-012B7EAC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4C12E-8CC0-82F2-C9EC-5CD5AAEF3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0ECE9-C39C-2A20-83B5-9CCDCBC4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5DD7-935C-4E9A-AE8D-50B0CCD9A344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23C2E-D7E2-91A8-E2D3-F1C8D5B0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BCD6B-3CA7-5723-B3CD-22E4BCEB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3BC-C896-4064-B665-5BF9E4896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21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1EC02-0901-8182-623B-6BAE01527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204F9-583C-E618-F1F4-69F3A57B1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E62FC-62F4-B0A8-ACD2-D12CA74B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5DD7-935C-4E9A-AE8D-50B0CCD9A344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41A0-B701-47AD-961F-18C4C1B2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03786-B796-60ED-6377-0B446E19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3BC-C896-4064-B665-5BF9E4896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12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5D9B-A0F2-E0FD-BBE2-5536D124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47378-7DA9-C1EF-DC01-20E0949E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970F6-9354-B0CD-2BF9-7750B91E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5DD7-935C-4E9A-AE8D-50B0CCD9A344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0CECD-A215-D716-014D-389E1EBB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9CF96-C901-4B09-B74A-183B092B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3BC-C896-4064-B665-5BF9E4896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32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A91D-E592-3145-9602-22A5CB9CC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FB651-009C-6457-D4BF-4DB2FE2F8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13DBF-1D6A-FC96-6B58-B2543847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5DD7-935C-4E9A-AE8D-50B0CCD9A344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CAAD8-0022-4308-9953-22C1D7C8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028EA-AB6C-D4B4-562E-7C558F35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3BC-C896-4064-B665-5BF9E4896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37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DFC5-75C8-587A-4347-85E4FE6A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AE80-ABF8-75CA-A107-846037550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E11FE-9EAA-AF3A-9DE1-F19450864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F3B8E-4C07-3186-877B-DA9ABA63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5DD7-935C-4E9A-AE8D-50B0CCD9A344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F7D68-DBD3-9FB1-77DC-DA5A49C0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9046E-79CC-3968-0EC7-05C08C63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3BC-C896-4064-B665-5BF9E4896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08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6B0D-7789-F4A4-9E24-B132EC03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77217-A303-5BCA-DDC7-3B9106587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8FB9E-E3F1-FFC0-6CB0-F0B976C2F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BFB12-012F-A406-9744-0608AF63F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2F19E-DB3D-3731-1FE8-A77E4E23E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84924-9B90-DEAA-4BE3-4EB2D650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5DD7-935C-4E9A-AE8D-50B0CCD9A344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3A2A6-EED0-531E-D15D-822F9131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214E5-7D62-22F8-1B9E-CE5A7049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3BC-C896-4064-B665-5BF9E4896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01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3DDF-BF08-7033-50BB-763FBFE1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3964F-2C5D-A355-087E-C09E4B5F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5DD7-935C-4E9A-AE8D-50B0CCD9A344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7281B-F790-4061-9904-CE359FA6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79A53-6044-2E63-9497-AA4F510B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3BC-C896-4064-B665-5BF9E4896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44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A45B3-2923-B210-76B4-EB88C100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5DD7-935C-4E9A-AE8D-50B0CCD9A344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7F90F-D5A3-59B0-01A7-5B809E28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C835E-E5B0-CCDF-934D-684FA8C6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3BC-C896-4064-B665-5BF9E4896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98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939A-EAE1-49C6-3723-5631FEC9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AB83D-BDD9-C33A-7F4B-E59CAE19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871BC-2F0E-1F26-DF56-F413BB31C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59C13-0E54-711E-8A7C-C2CC9C4B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5DD7-935C-4E9A-AE8D-50B0CCD9A344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CD456-42F7-AD3A-3D0E-9E86EA18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BADF6-6BD1-44BF-CBAA-6E15B301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3BC-C896-4064-B665-5BF9E4896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71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170F-747D-678C-BE59-FCCC480E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966C54-0EE9-601A-65E9-4883E46A0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F615B-B68F-DA45-6EC2-DD5FC2A83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74D0F-3B9C-5F2F-A387-0019D3AD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5DD7-935C-4E9A-AE8D-50B0CCD9A344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4CC97-E10A-97F7-25C4-518428AB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82F48-D483-9E1B-B07A-09DC2AE2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3BC-C896-4064-B665-5BF9E4896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56726-2BAB-DDD7-AD20-3307B0A8D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FE377-85E5-BD11-8825-D6347A3F0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D8FDB-21F2-BFB0-F6FA-1042C8F9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55DD7-935C-4E9A-AE8D-50B0CCD9A344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7E412-917D-B8FF-D319-5083DC6DD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8EF64-5283-0025-1A38-25CCB724F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FD3BC-C896-4064-B665-5BF9E4896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31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Analysis Best PPT Templates">
            <a:extLst>
              <a:ext uri="{FF2B5EF4-FFF2-40B4-BE49-F238E27FC236}">
                <a16:creationId xmlns:a16="http://schemas.microsoft.com/office/drawing/2014/main" id="{4574F336-BCAD-501B-498A-66156A718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18888F-DBA3-7437-F7B5-DE5883E52FA0}"/>
              </a:ext>
            </a:extLst>
          </p:cNvPr>
          <p:cNvSpPr/>
          <p:nvPr/>
        </p:nvSpPr>
        <p:spPr>
          <a:xfrm>
            <a:off x="3720353" y="3110753"/>
            <a:ext cx="4742329" cy="618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B5B80-3DD2-681C-420E-8A166219B19C}"/>
              </a:ext>
            </a:extLst>
          </p:cNvPr>
          <p:cNvSpPr/>
          <p:nvPr/>
        </p:nvSpPr>
        <p:spPr>
          <a:xfrm>
            <a:off x="10605247" y="134471"/>
            <a:ext cx="1586753" cy="277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E4950-AD19-2655-BCFB-B4797B59B43D}"/>
              </a:ext>
            </a:extLst>
          </p:cNvPr>
          <p:cNvSpPr txBox="1"/>
          <p:nvPr/>
        </p:nvSpPr>
        <p:spPr>
          <a:xfrm>
            <a:off x="3899647" y="3167390"/>
            <a:ext cx="464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Comic Sans MS" panose="030F0702030302020204" pitchFamily="66" charset="0"/>
              </a:rPr>
              <a:t>Restaurant One Solution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58BC9A-AB21-364B-1FF9-2CFDFCC60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241" y="6445623"/>
            <a:ext cx="988359" cy="277906"/>
          </a:xfrm>
          <a:prstGeom prst="rect">
            <a:avLst/>
          </a:prstGeom>
        </p:spPr>
      </p:pic>
      <p:pic>
        <p:nvPicPr>
          <p:cNvPr id="9" name="Google Shape;324;p43">
            <a:extLst>
              <a:ext uri="{FF2B5EF4-FFF2-40B4-BE49-F238E27FC236}">
                <a16:creationId xmlns:a16="http://schemas.microsoft.com/office/drawing/2014/main" id="{1E7F559A-9F12-7E15-CBB5-8F2D5104386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85932" y="35858"/>
            <a:ext cx="1457325" cy="45338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bk object 16">
            <a:extLst>
              <a:ext uri="{FF2B5EF4-FFF2-40B4-BE49-F238E27FC236}">
                <a16:creationId xmlns:a16="http://schemas.microsoft.com/office/drawing/2014/main" id="{96C596C4-3F25-9E01-45C0-8FEAF35BCD07}"/>
              </a:ext>
            </a:extLst>
          </p:cNvPr>
          <p:cNvSpPr/>
          <p:nvPr/>
        </p:nvSpPr>
        <p:spPr>
          <a:xfrm>
            <a:off x="44825" y="74292"/>
            <a:ext cx="1969007" cy="3765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496813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B16C42-2D4F-F8D9-6A2C-FFF6056A4449}"/>
              </a:ext>
            </a:extLst>
          </p:cNvPr>
          <p:cNvSpPr/>
          <p:nvPr/>
        </p:nvSpPr>
        <p:spPr>
          <a:xfrm>
            <a:off x="591671" y="601196"/>
            <a:ext cx="11008658" cy="5737411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" name="bk object 16">
            <a:extLst>
              <a:ext uri="{FF2B5EF4-FFF2-40B4-BE49-F238E27FC236}">
                <a16:creationId xmlns:a16="http://schemas.microsoft.com/office/drawing/2014/main" id="{8B7FC4C7-E8D7-9BC3-300C-3A0B0C4F2476}"/>
              </a:ext>
            </a:extLst>
          </p:cNvPr>
          <p:cNvSpPr/>
          <p:nvPr/>
        </p:nvSpPr>
        <p:spPr>
          <a:xfrm>
            <a:off x="44825" y="74292"/>
            <a:ext cx="1969007" cy="376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 anchor="ctr"/>
          <a:lstStyle/>
          <a:p>
            <a:pPr algn="ctr"/>
            <a:endParaRPr sz="1400"/>
          </a:p>
        </p:txBody>
      </p:sp>
      <p:pic>
        <p:nvPicPr>
          <p:cNvPr id="3" name="Google Shape;324;p43">
            <a:extLst>
              <a:ext uri="{FF2B5EF4-FFF2-40B4-BE49-F238E27FC236}">
                <a16:creationId xmlns:a16="http://schemas.microsoft.com/office/drawing/2014/main" id="{CE81BE4D-85CE-171D-1344-1963DD8B49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932" y="35858"/>
            <a:ext cx="1457325" cy="4533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DDCEC7-33AE-3C2A-E7E4-FE0D51B6C1E9}"/>
              </a:ext>
            </a:extLst>
          </p:cNvPr>
          <p:cNvSpPr txBox="1"/>
          <p:nvPr/>
        </p:nvSpPr>
        <p:spPr>
          <a:xfrm>
            <a:off x="3561029" y="858950"/>
            <a:ext cx="5069943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u="sng" dirty="0">
                <a:solidFill>
                  <a:srgbClr val="002060"/>
                </a:solidFill>
                <a:latin typeface="Comic Sans MS" panose="030F0702030302020204" pitchFamily="66" charset="0"/>
              </a:rPr>
              <a:t>DATA SETS - 20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6C8DE9-4C82-58A4-8A80-8D2B78B1F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241" y="6445623"/>
            <a:ext cx="988359" cy="277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E9EBD4-D95F-10A4-84FC-EED354EB2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328" y="1812405"/>
            <a:ext cx="4712386" cy="13252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13BC1E-3B6E-5085-AE15-818FB0B82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328" y="3429000"/>
            <a:ext cx="4712386" cy="11878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033B3C-DA02-C940-B77E-2366E4CE2A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555" y="4908178"/>
            <a:ext cx="10524039" cy="11411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1B0EAB-75CC-9842-CA19-3A4C8AF5D3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5371" y="3429000"/>
            <a:ext cx="5519223" cy="11878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7F30F32-0370-EFA8-64CA-B610210EF7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5371" y="1812405"/>
            <a:ext cx="2647994" cy="13252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6CBA323-58F0-A843-818C-E7B0C24255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9022" y="1748118"/>
            <a:ext cx="2575572" cy="138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4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B16C42-2D4F-F8D9-6A2C-FFF6056A4449}"/>
              </a:ext>
            </a:extLst>
          </p:cNvPr>
          <p:cNvSpPr/>
          <p:nvPr/>
        </p:nvSpPr>
        <p:spPr>
          <a:xfrm>
            <a:off x="591671" y="591671"/>
            <a:ext cx="11008658" cy="5737411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" name="bk object 16">
            <a:extLst>
              <a:ext uri="{FF2B5EF4-FFF2-40B4-BE49-F238E27FC236}">
                <a16:creationId xmlns:a16="http://schemas.microsoft.com/office/drawing/2014/main" id="{8B7FC4C7-E8D7-9BC3-300C-3A0B0C4F2476}"/>
              </a:ext>
            </a:extLst>
          </p:cNvPr>
          <p:cNvSpPr/>
          <p:nvPr/>
        </p:nvSpPr>
        <p:spPr>
          <a:xfrm>
            <a:off x="44825" y="74292"/>
            <a:ext cx="1969007" cy="376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 anchor="ctr"/>
          <a:lstStyle/>
          <a:p>
            <a:pPr algn="ctr"/>
            <a:endParaRPr sz="1400"/>
          </a:p>
        </p:txBody>
      </p:sp>
      <p:pic>
        <p:nvPicPr>
          <p:cNvPr id="3" name="Google Shape;324;p43">
            <a:extLst>
              <a:ext uri="{FF2B5EF4-FFF2-40B4-BE49-F238E27FC236}">
                <a16:creationId xmlns:a16="http://schemas.microsoft.com/office/drawing/2014/main" id="{CE81BE4D-85CE-171D-1344-1963DD8B49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932" y="35858"/>
            <a:ext cx="1457325" cy="4533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DDCEC7-33AE-3C2A-E7E4-FE0D51B6C1E9}"/>
              </a:ext>
            </a:extLst>
          </p:cNvPr>
          <p:cNvSpPr txBox="1"/>
          <p:nvPr/>
        </p:nvSpPr>
        <p:spPr>
          <a:xfrm>
            <a:off x="3561029" y="858950"/>
            <a:ext cx="5069943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u="sng" dirty="0">
                <a:solidFill>
                  <a:srgbClr val="002060"/>
                </a:solidFill>
                <a:latin typeface="Comic Sans MS" panose="030F0702030302020204" pitchFamily="66" charset="0"/>
              </a:rPr>
              <a:t>DATA DICTIONARY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6C8DE9-4C82-58A4-8A80-8D2B78B1F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241" y="6445623"/>
            <a:ext cx="988359" cy="277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3353F2-A266-3FB3-CD9C-E603AA4C8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07" y="1523030"/>
            <a:ext cx="10335185" cy="456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9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B16C42-2D4F-F8D9-6A2C-FFF6056A4449}"/>
              </a:ext>
            </a:extLst>
          </p:cNvPr>
          <p:cNvSpPr/>
          <p:nvPr/>
        </p:nvSpPr>
        <p:spPr>
          <a:xfrm>
            <a:off x="591671" y="591671"/>
            <a:ext cx="11008658" cy="5737411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" name="bk object 16">
            <a:extLst>
              <a:ext uri="{FF2B5EF4-FFF2-40B4-BE49-F238E27FC236}">
                <a16:creationId xmlns:a16="http://schemas.microsoft.com/office/drawing/2014/main" id="{8B7FC4C7-E8D7-9BC3-300C-3A0B0C4F2476}"/>
              </a:ext>
            </a:extLst>
          </p:cNvPr>
          <p:cNvSpPr/>
          <p:nvPr/>
        </p:nvSpPr>
        <p:spPr>
          <a:xfrm>
            <a:off x="44825" y="74292"/>
            <a:ext cx="1969007" cy="376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 anchor="ctr"/>
          <a:lstStyle/>
          <a:p>
            <a:pPr algn="ctr"/>
            <a:endParaRPr sz="1400"/>
          </a:p>
        </p:txBody>
      </p:sp>
      <p:pic>
        <p:nvPicPr>
          <p:cNvPr id="3" name="Google Shape;324;p43">
            <a:extLst>
              <a:ext uri="{FF2B5EF4-FFF2-40B4-BE49-F238E27FC236}">
                <a16:creationId xmlns:a16="http://schemas.microsoft.com/office/drawing/2014/main" id="{CE81BE4D-85CE-171D-1344-1963DD8B49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932" y="35858"/>
            <a:ext cx="1457325" cy="4533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DDCEC7-33AE-3C2A-E7E4-FE0D51B6C1E9}"/>
              </a:ext>
            </a:extLst>
          </p:cNvPr>
          <p:cNvSpPr txBox="1"/>
          <p:nvPr/>
        </p:nvSpPr>
        <p:spPr>
          <a:xfrm>
            <a:off x="3561029" y="858950"/>
            <a:ext cx="5069943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u="sng" dirty="0">
                <a:solidFill>
                  <a:srgbClr val="002060"/>
                </a:solidFill>
                <a:latin typeface="Comic Sans MS" panose="030F0702030302020204" pitchFamily="66" charset="0"/>
              </a:rPr>
              <a:t>DATA ANOMALIES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6C8DE9-4C82-58A4-8A80-8D2B78B1F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241" y="6445623"/>
            <a:ext cx="988359" cy="2779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35FB0D-BAF6-67F5-A8A8-CB37B05A78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5"/>
          <a:stretch/>
        </p:blipFill>
        <p:spPr>
          <a:xfrm>
            <a:off x="769621" y="1768005"/>
            <a:ext cx="10622280" cy="417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B16C42-2D4F-F8D9-6A2C-FFF6056A4449}"/>
              </a:ext>
            </a:extLst>
          </p:cNvPr>
          <p:cNvSpPr/>
          <p:nvPr/>
        </p:nvSpPr>
        <p:spPr>
          <a:xfrm>
            <a:off x="591671" y="591671"/>
            <a:ext cx="11008658" cy="5737411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" name="bk object 16">
            <a:extLst>
              <a:ext uri="{FF2B5EF4-FFF2-40B4-BE49-F238E27FC236}">
                <a16:creationId xmlns:a16="http://schemas.microsoft.com/office/drawing/2014/main" id="{8B7FC4C7-E8D7-9BC3-300C-3A0B0C4F2476}"/>
              </a:ext>
            </a:extLst>
          </p:cNvPr>
          <p:cNvSpPr/>
          <p:nvPr/>
        </p:nvSpPr>
        <p:spPr>
          <a:xfrm>
            <a:off x="44825" y="74292"/>
            <a:ext cx="1969007" cy="376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 anchor="ctr"/>
          <a:lstStyle/>
          <a:p>
            <a:pPr algn="ctr"/>
            <a:endParaRPr sz="1400"/>
          </a:p>
        </p:txBody>
      </p:sp>
      <p:pic>
        <p:nvPicPr>
          <p:cNvPr id="3" name="Google Shape;324;p43">
            <a:extLst>
              <a:ext uri="{FF2B5EF4-FFF2-40B4-BE49-F238E27FC236}">
                <a16:creationId xmlns:a16="http://schemas.microsoft.com/office/drawing/2014/main" id="{CE81BE4D-85CE-171D-1344-1963DD8B49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932" y="35858"/>
            <a:ext cx="1457325" cy="4533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DDCEC7-33AE-3C2A-E7E4-FE0D51B6C1E9}"/>
              </a:ext>
            </a:extLst>
          </p:cNvPr>
          <p:cNvSpPr txBox="1"/>
          <p:nvPr/>
        </p:nvSpPr>
        <p:spPr>
          <a:xfrm>
            <a:off x="3561029" y="858950"/>
            <a:ext cx="5069943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u="sng" dirty="0">
                <a:solidFill>
                  <a:srgbClr val="002060"/>
                </a:solidFill>
                <a:latin typeface="Comic Sans MS" panose="030F0702030302020204" pitchFamily="66" charset="0"/>
              </a:rPr>
              <a:t>DATABASE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6C8DE9-4C82-58A4-8A80-8D2B78B1F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241" y="6445623"/>
            <a:ext cx="988359" cy="277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CAABD8-5EB6-4D85-F16D-D725DF4A3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75" y="1523030"/>
            <a:ext cx="10315575" cy="450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7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B16C42-2D4F-F8D9-6A2C-FFF6056A4449}"/>
              </a:ext>
            </a:extLst>
          </p:cNvPr>
          <p:cNvSpPr/>
          <p:nvPr/>
        </p:nvSpPr>
        <p:spPr>
          <a:xfrm>
            <a:off x="591671" y="591671"/>
            <a:ext cx="11008658" cy="5737411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" name="bk object 16">
            <a:extLst>
              <a:ext uri="{FF2B5EF4-FFF2-40B4-BE49-F238E27FC236}">
                <a16:creationId xmlns:a16="http://schemas.microsoft.com/office/drawing/2014/main" id="{8B7FC4C7-E8D7-9BC3-300C-3A0B0C4F2476}"/>
              </a:ext>
            </a:extLst>
          </p:cNvPr>
          <p:cNvSpPr/>
          <p:nvPr/>
        </p:nvSpPr>
        <p:spPr>
          <a:xfrm>
            <a:off x="44825" y="74292"/>
            <a:ext cx="1969007" cy="376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 anchor="ctr"/>
          <a:lstStyle/>
          <a:p>
            <a:pPr algn="ctr"/>
            <a:endParaRPr sz="1400"/>
          </a:p>
        </p:txBody>
      </p:sp>
      <p:pic>
        <p:nvPicPr>
          <p:cNvPr id="3" name="Google Shape;324;p43">
            <a:extLst>
              <a:ext uri="{FF2B5EF4-FFF2-40B4-BE49-F238E27FC236}">
                <a16:creationId xmlns:a16="http://schemas.microsoft.com/office/drawing/2014/main" id="{CE81BE4D-85CE-171D-1344-1963DD8B49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932" y="35858"/>
            <a:ext cx="1457325" cy="4533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DDCEC7-33AE-3C2A-E7E4-FE0D51B6C1E9}"/>
              </a:ext>
            </a:extLst>
          </p:cNvPr>
          <p:cNvSpPr txBox="1"/>
          <p:nvPr/>
        </p:nvSpPr>
        <p:spPr>
          <a:xfrm>
            <a:off x="3561029" y="858950"/>
            <a:ext cx="5069943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u="sng" dirty="0">
                <a:solidFill>
                  <a:srgbClr val="002060"/>
                </a:solidFill>
                <a:latin typeface="Comic Sans MS" panose="030F0702030302020204" pitchFamily="66" charset="0"/>
              </a:rPr>
              <a:t>DATA GENERATION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6C8DE9-4C82-58A4-8A80-8D2B78B1F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241" y="6445623"/>
            <a:ext cx="988359" cy="277906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E658711-D2DA-6AD0-569A-EAB8B35B0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529347"/>
              </p:ext>
            </p:extLst>
          </p:nvPr>
        </p:nvGraphicFramePr>
        <p:xfrm>
          <a:off x="895351" y="2411447"/>
          <a:ext cx="2839079" cy="2442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65">
                  <a:extLst>
                    <a:ext uri="{9D8B030D-6E8A-4147-A177-3AD203B41FA5}">
                      <a16:colId xmlns:a16="http://schemas.microsoft.com/office/drawing/2014/main" val="1865485140"/>
                    </a:ext>
                  </a:extLst>
                </a:gridCol>
                <a:gridCol w="1584014">
                  <a:extLst>
                    <a:ext uri="{9D8B030D-6E8A-4147-A177-3AD203B41FA5}">
                      <a16:colId xmlns:a16="http://schemas.microsoft.com/office/drawing/2014/main" val="497417076"/>
                    </a:ext>
                  </a:extLst>
                </a:gridCol>
              </a:tblGrid>
              <a:tr h="461341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Comic Sans MS" panose="030F0702030302020204" pitchFamily="66" charset="0"/>
                        </a:rPr>
                        <a:t>Table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Comic Sans MS" panose="030F0702030302020204" pitchFamily="66" charset="0"/>
                        </a:rPr>
                        <a:t>Number Of Data Generated Rows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1202732"/>
                  </a:ext>
                </a:extLst>
              </a:tr>
              <a:tr h="19222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Comic Sans MS" panose="030F0702030302020204" pitchFamily="66" charset="0"/>
                        </a:rPr>
                        <a:t>Clients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Comic Sans MS" panose="030F0702030302020204" pitchFamily="66" charset="0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299291"/>
                  </a:ext>
                </a:extLst>
              </a:tr>
              <a:tr h="19222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Comic Sans MS" panose="030F0702030302020204" pitchFamily="66" charset="0"/>
                        </a:rPr>
                        <a:t>Accounts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Comic Sans MS" panose="030F0702030302020204" pitchFamily="66" charset="0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7910"/>
                  </a:ext>
                </a:extLst>
              </a:tr>
              <a:tr h="19222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Comic Sans MS" panose="030F0702030302020204" pitchFamily="66" charset="0"/>
                        </a:rPr>
                        <a:t>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Comic Sans MS" panose="030F0702030302020204" pitchFamily="66" charset="0"/>
                        </a:rPr>
                        <a:t>589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626374"/>
                  </a:ext>
                </a:extLst>
              </a:tr>
              <a:tr h="19222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Comic Sans MS" panose="030F0702030302020204" pitchFamily="66" charset="0"/>
                        </a:rPr>
                        <a:t>Restaurants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Comic Sans MS" panose="030F0702030302020204" pitchFamily="66" charset="0"/>
                        </a:rPr>
                        <a:t>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500068"/>
                  </a:ext>
                </a:extLst>
              </a:tr>
              <a:tr h="326783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Comic Sans MS" panose="030F0702030302020204" pitchFamily="66" charset="0"/>
                        </a:rPr>
                        <a:t>Restaurants 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Comic Sans MS" panose="030F0702030302020204" pitchFamily="66" charset="0"/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55977"/>
                  </a:ext>
                </a:extLst>
              </a:tr>
              <a:tr h="19222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Comic Sans MS" panose="030F0702030302020204" pitchFamily="66" charset="0"/>
                        </a:rPr>
                        <a:t>Cash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Comic Sans MS" panose="030F0702030302020204" pitchFamily="66" charset="0"/>
                        </a:rPr>
                        <a:t>99900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80887"/>
                  </a:ext>
                </a:extLst>
              </a:tr>
              <a:tr h="19222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Comic Sans MS" panose="030F0702030302020204" pitchFamily="66" charset="0"/>
                        </a:rPr>
                        <a:t>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Comic Sans MS" panose="030F0702030302020204" pitchFamily="66" charset="0"/>
                        </a:rPr>
                        <a:t>99889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156937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A521D028-E11B-4AEF-5DB7-4B6440489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1649449"/>
            <a:ext cx="4057649" cy="4349601"/>
          </a:xfrm>
          <a:prstGeom prst="rect">
            <a:avLst/>
          </a:prstGeom>
        </p:spPr>
      </p:pic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0F25FCBC-ED4F-BF44-6ABA-C215B692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384361"/>
              </p:ext>
            </p:extLst>
          </p:nvPr>
        </p:nvGraphicFramePr>
        <p:xfrm>
          <a:off x="4023730" y="1679059"/>
          <a:ext cx="2839079" cy="4364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489">
                  <a:extLst>
                    <a:ext uri="{9D8B030D-6E8A-4147-A177-3AD203B41FA5}">
                      <a16:colId xmlns:a16="http://schemas.microsoft.com/office/drawing/2014/main" val="1865485140"/>
                    </a:ext>
                  </a:extLst>
                </a:gridCol>
                <a:gridCol w="1707590">
                  <a:extLst>
                    <a:ext uri="{9D8B030D-6E8A-4147-A177-3AD203B41FA5}">
                      <a16:colId xmlns:a16="http://schemas.microsoft.com/office/drawing/2014/main" val="497417076"/>
                    </a:ext>
                  </a:extLst>
                </a:gridCol>
              </a:tblGrid>
              <a:tr h="629817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Comic Sans MS" panose="030F0702030302020204" pitchFamily="66" charset="0"/>
                        </a:rPr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Comic Sans MS" panose="030F0702030302020204" pitchFamily="66" charset="0"/>
                        </a:rPr>
                        <a:t>Formula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1202732"/>
                  </a:ext>
                </a:extLst>
              </a:tr>
              <a:tr h="534029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Comic Sans MS" panose="030F0702030302020204" pitchFamily="66" charset="0"/>
                        </a:rPr>
                        <a:t>For generating random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Comic Sans MS" panose="030F0702030302020204" pitchFamily="66" charset="0"/>
                        </a:rPr>
                        <a:t>=RANDBETWEEN(X,Y)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299291"/>
                  </a:ext>
                </a:extLst>
              </a:tr>
              <a:tr h="691346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Comic Sans MS" panose="030F0702030302020204" pitchFamily="66" charset="0"/>
                        </a:rPr>
                        <a:t>Random dates between 2016 to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mic Sans MS" panose="030F0702030302020204" pitchFamily="66" charset="0"/>
                        </a:rPr>
                        <a:t>=RANDBETWEEN(DATE(2016,1,1), DATE(2023,12,31))</a:t>
                      </a:r>
                    </a:p>
                    <a:p>
                      <a:pPr algn="ctr"/>
                      <a:endParaRPr lang="en-IN" sz="10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7910"/>
                  </a:ext>
                </a:extLst>
              </a:tr>
              <a:tr h="691346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Comic Sans MS" panose="030F0702030302020204" pitchFamily="66" charset="0"/>
                        </a:rPr>
                        <a:t>To generate true or false based on two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Comic Sans MS" panose="030F0702030302020204" pitchFamily="66" charset="0"/>
                        </a:rPr>
                        <a:t>=if(A1=B1)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626374"/>
                  </a:ext>
                </a:extLst>
              </a:tr>
              <a:tr h="541053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Comic Sans MS" panose="030F0702030302020204" pitchFamily="66" charset="0"/>
                        </a:rPr>
                        <a:t>To get 20% should IND and 80% should UK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mic Sans MS" panose="030F0702030302020204" pitchFamily="66" charset="0"/>
                        </a:rPr>
                        <a:t>=IF(A1&lt;=0.2, IND, UK)</a:t>
                      </a:r>
                    </a:p>
                    <a:p>
                      <a:pPr algn="ctr"/>
                      <a:endParaRPr lang="en-IN" sz="10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500068"/>
                  </a:ext>
                </a:extLst>
              </a:tr>
              <a:tr h="691346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Comic Sans MS" panose="030F0702030302020204" pitchFamily="66" charset="0"/>
                        </a:rPr>
                        <a:t>To get user name, password, email etc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Comic Sans MS" panose="030F0702030302020204" pitchFamily="66" charset="0"/>
                        </a:rPr>
                        <a:t>https://www.mockaroo.com/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55977"/>
                  </a:ext>
                </a:extLst>
              </a:tr>
              <a:tr h="541053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Comic Sans MS" panose="030F0702030302020204" pitchFamily="66" charset="0"/>
                        </a:rPr>
                        <a:t>To separate first name &amp; last 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mic Sans MS" panose="030F0702030302020204" pitchFamily="66" charset="0"/>
                        </a:rPr>
                        <a:t>=LEFT(A1, SEARCH(" ", A1) - 1)</a:t>
                      </a:r>
                    </a:p>
                    <a:p>
                      <a:pPr algn="ctr"/>
                      <a:endParaRPr lang="en-IN" sz="10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8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271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B16C42-2D4F-F8D9-6A2C-FFF6056A4449}"/>
              </a:ext>
            </a:extLst>
          </p:cNvPr>
          <p:cNvSpPr/>
          <p:nvPr/>
        </p:nvSpPr>
        <p:spPr>
          <a:xfrm>
            <a:off x="591671" y="591671"/>
            <a:ext cx="11008658" cy="5737411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" name="bk object 16">
            <a:extLst>
              <a:ext uri="{FF2B5EF4-FFF2-40B4-BE49-F238E27FC236}">
                <a16:creationId xmlns:a16="http://schemas.microsoft.com/office/drawing/2014/main" id="{8B7FC4C7-E8D7-9BC3-300C-3A0B0C4F2476}"/>
              </a:ext>
            </a:extLst>
          </p:cNvPr>
          <p:cNvSpPr/>
          <p:nvPr/>
        </p:nvSpPr>
        <p:spPr>
          <a:xfrm>
            <a:off x="44825" y="74292"/>
            <a:ext cx="1969007" cy="376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 anchor="ctr"/>
          <a:lstStyle/>
          <a:p>
            <a:pPr algn="ctr"/>
            <a:endParaRPr sz="1400"/>
          </a:p>
        </p:txBody>
      </p:sp>
      <p:pic>
        <p:nvPicPr>
          <p:cNvPr id="3" name="Google Shape;324;p43">
            <a:extLst>
              <a:ext uri="{FF2B5EF4-FFF2-40B4-BE49-F238E27FC236}">
                <a16:creationId xmlns:a16="http://schemas.microsoft.com/office/drawing/2014/main" id="{CE81BE4D-85CE-171D-1344-1963DD8B49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932" y="35858"/>
            <a:ext cx="1457325" cy="4533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DDCEC7-33AE-3C2A-E7E4-FE0D51B6C1E9}"/>
              </a:ext>
            </a:extLst>
          </p:cNvPr>
          <p:cNvSpPr txBox="1"/>
          <p:nvPr/>
        </p:nvSpPr>
        <p:spPr>
          <a:xfrm>
            <a:off x="3561029" y="858950"/>
            <a:ext cx="5069943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u="sng" dirty="0">
                <a:solidFill>
                  <a:srgbClr val="002060"/>
                </a:solidFill>
                <a:latin typeface="Comic Sans MS" panose="030F0702030302020204" pitchFamily="66" charset="0"/>
              </a:rPr>
              <a:t>DATA VISUALIZATIONS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6C8DE9-4C82-58A4-8A80-8D2B78B1F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241" y="6445623"/>
            <a:ext cx="988359" cy="2779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862BC0-0F21-BD8B-2FBE-7E181BE4B7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822" y="1523030"/>
            <a:ext cx="4946754" cy="4557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52EFE7-FE56-EAC1-4620-C4C85F1CB1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1284" y="1484594"/>
            <a:ext cx="5313897" cy="459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12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B16C42-2D4F-F8D9-6A2C-FFF6056A4449}"/>
              </a:ext>
            </a:extLst>
          </p:cNvPr>
          <p:cNvSpPr/>
          <p:nvPr/>
        </p:nvSpPr>
        <p:spPr>
          <a:xfrm>
            <a:off x="591671" y="591671"/>
            <a:ext cx="11008658" cy="5737411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" name="bk object 16">
            <a:extLst>
              <a:ext uri="{FF2B5EF4-FFF2-40B4-BE49-F238E27FC236}">
                <a16:creationId xmlns:a16="http://schemas.microsoft.com/office/drawing/2014/main" id="{8B7FC4C7-E8D7-9BC3-300C-3A0B0C4F2476}"/>
              </a:ext>
            </a:extLst>
          </p:cNvPr>
          <p:cNvSpPr/>
          <p:nvPr/>
        </p:nvSpPr>
        <p:spPr>
          <a:xfrm>
            <a:off x="44825" y="74292"/>
            <a:ext cx="1969007" cy="376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 anchor="ctr"/>
          <a:lstStyle/>
          <a:p>
            <a:pPr algn="ctr"/>
            <a:endParaRPr sz="1400"/>
          </a:p>
        </p:txBody>
      </p:sp>
      <p:pic>
        <p:nvPicPr>
          <p:cNvPr id="3" name="Google Shape;324;p43">
            <a:extLst>
              <a:ext uri="{FF2B5EF4-FFF2-40B4-BE49-F238E27FC236}">
                <a16:creationId xmlns:a16="http://schemas.microsoft.com/office/drawing/2014/main" id="{CE81BE4D-85CE-171D-1344-1963DD8B49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932" y="35858"/>
            <a:ext cx="1457325" cy="4533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DDCEC7-33AE-3C2A-E7E4-FE0D51B6C1E9}"/>
              </a:ext>
            </a:extLst>
          </p:cNvPr>
          <p:cNvSpPr txBox="1"/>
          <p:nvPr/>
        </p:nvSpPr>
        <p:spPr>
          <a:xfrm>
            <a:off x="3561029" y="858950"/>
            <a:ext cx="5069943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u="sng" dirty="0">
                <a:solidFill>
                  <a:srgbClr val="002060"/>
                </a:solidFill>
                <a:latin typeface="Comic Sans MS" panose="030F0702030302020204" pitchFamily="66" charset="0"/>
              </a:rPr>
              <a:t>DATA VISUALIZATIONS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6C8DE9-4C82-58A4-8A80-8D2B78B1F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241" y="6445623"/>
            <a:ext cx="988359" cy="2779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9FCFF8-E6D1-A6E6-04F3-31DB85A08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716" y="1607210"/>
            <a:ext cx="4939384" cy="44968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0E0F96-7362-ABCF-6E2D-0DD59CC8D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5144" y="1607210"/>
            <a:ext cx="5321506" cy="449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2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B16C42-2D4F-F8D9-6A2C-FFF6056A4449}"/>
              </a:ext>
            </a:extLst>
          </p:cNvPr>
          <p:cNvSpPr/>
          <p:nvPr/>
        </p:nvSpPr>
        <p:spPr>
          <a:xfrm>
            <a:off x="591671" y="591671"/>
            <a:ext cx="11008658" cy="5737411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" name="bk object 16">
            <a:extLst>
              <a:ext uri="{FF2B5EF4-FFF2-40B4-BE49-F238E27FC236}">
                <a16:creationId xmlns:a16="http://schemas.microsoft.com/office/drawing/2014/main" id="{8B7FC4C7-E8D7-9BC3-300C-3A0B0C4F2476}"/>
              </a:ext>
            </a:extLst>
          </p:cNvPr>
          <p:cNvSpPr/>
          <p:nvPr/>
        </p:nvSpPr>
        <p:spPr>
          <a:xfrm>
            <a:off x="44825" y="74292"/>
            <a:ext cx="1969007" cy="376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 anchor="ctr"/>
          <a:lstStyle/>
          <a:p>
            <a:pPr algn="ctr"/>
            <a:endParaRPr sz="1400"/>
          </a:p>
        </p:txBody>
      </p:sp>
      <p:pic>
        <p:nvPicPr>
          <p:cNvPr id="3" name="Google Shape;324;p43">
            <a:extLst>
              <a:ext uri="{FF2B5EF4-FFF2-40B4-BE49-F238E27FC236}">
                <a16:creationId xmlns:a16="http://schemas.microsoft.com/office/drawing/2014/main" id="{CE81BE4D-85CE-171D-1344-1963DD8B49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932" y="35858"/>
            <a:ext cx="1457325" cy="4533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DDCEC7-33AE-3C2A-E7E4-FE0D51B6C1E9}"/>
              </a:ext>
            </a:extLst>
          </p:cNvPr>
          <p:cNvSpPr txBox="1"/>
          <p:nvPr/>
        </p:nvSpPr>
        <p:spPr>
          <a:xfrm>
            <a:off x="3561029" y="858950"/>
            <a:ext cx="5069943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u="sng" dirty="0">
                <a:solidFill>
                  <a:srgbClr val="002060"/>
                </a:solidFill>
                <a:latin typeface="Comic Sans MS" panose="030F0702030302020204" pitchFamily="66" charset="0"/>
              </a:rPr>
              <a:t>DATA VISUALIZATIONS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6C8DE9-4C82-58A4-8A80-8D2B78B1F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241" y="6445623"/>
            <a:ext cx="988359" cy="277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A78A7B-571B-FE2C-C001-8490B0771F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218" y="1573872"/>
            <a:ext cx="4960308" cy="4563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B4E3D7-4B93-C4B4-ACCC-88A8FF7C16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0931" y="1573872"/>
            <a:ext cx="5167619" cy="456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33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B16C42-2D4F-F8D9-6A2C-FFF6056A4449}"/>
              </a:ext>
            </a:extLst>
          </p:cNvPr>
          <p:cNvSpPr/>
          <p:nvPr/>
        </p:nvSpPr>
        <p:spPr>
          <a:xfrm>
            <a:off x="591671" y="591671"/>
            <a:ext cx="11008658" cy="5737411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" name="bk object 16">
            <a:extLst>
              <a:ext uri="{FF2B5EF4-FFF2-40B4-BE49-F238E27FC236}">
                <a16:creationId xmlns:a16="http://schemas.microsoft.com/office/drawing/2014/main" id="{8B7FC4C7-E8D7-9BC3-300C-3A0B0C4F2476}"/>
              </a:ext>
            </a:extLst>
          </p:cNvPr>
          <p:cNvSpPr/>
          <p:nvPr/>
        </p:nvSpPr>
        <p:spPr>
          <a:xfrm>
            <a:off x="44825" y="74292"/>
            <a:ext cx="1969007" cy="376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 anchor="ctr"/>
          <a:lstStyle/>
          <a:p>
            <a:pPr algn="ctr"/>
            <a:endParaRPr sz="1400"/>
          </a:p>
        </p:txBody>
      </p:sp>
      <p:pic>
        <p:nvPicPr>
          <p:cNvPr id="3" name="Google Shape;324;p43">
            <a:extLst>
              <a:ext uri="{FF2B5EF4-FFF2-40B4-BE49-F238E27FC236}">
                <a16:creationId xmlns:a16="http://schemas.microsoft.com/office/drawing/2014/main" id="{CE81BE4D-85CE-171D-1344-1963DD8B49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932" y="35858"/>
            <a:ext cx="1457325" cy="4533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DDCEC7-33AE-3C2A-E7E4-FE0D51B6C1E9}"/>
              </a:ext>
            </a:extLst>
          </p:cNvPr>
          <p:cNvSpPr txBox="1"/>
          <p:nvPr/>
        </p:nvSpPr>
        <p:spPr>
          <a:xfrm>
            <a:off x="3561029" y="858950"/>
            <a:ext cx="5069943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u="sng" dirty="0">
                <a:solidFill>
                  <a:srgbClr val="002060"/>
                </a:solidFill>
                <a:latin typeface="Comic Sans MS" panose="030F0702030302020204" pitchFamily="66" charset="0"/>
              </a:rPr>
              <a:t>OUR TEAM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6C8DE9-4C82-58A4-8A80-8D2B78B1F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241" y="6445623"/>
            <a:ext cx="988359" cy="277906"/>
          </a:xfrm>
          <a:prstGeom prst="rect">
            <a:avLst/>
          </a:prstGeom>
        </p:spPr>
      </p:pic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4E7D8415-8554-CE27-3259-76DBC72FC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14238"/>
              </p:ext>
            </p:extLst>
          </p:nvPr>
        </p:nvGraphicFramePr>
        <p:xfrm>
          <a:off x="3386667" y="2281816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553539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83125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Batch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2657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Sai Teja Kadimisetti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IBH 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855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Soumya Abalur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IBH 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513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Siddamsetty Vihal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IBH 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618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Neeli Supriya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IBH 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417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743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B16C42-2D4F-F8D9-6A2C-FFF6056A4449}"/>
              </a:ext>
            </a:extLst>
          </p:cNvPr>
          <p:cNvSpPr/>
          <p:nvPr/>
        </p:nvSpPr>
        <p:spPr>
          <a:xfrm>
            <a:off x="591671" y="591671"/>
            <a:ext cx="11008658" cy="5737411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" name="bk object 16">
            <a:extLst>
              <a:ext uri="{FF2B5EF4-FFF2-40B4-BE49-F238E27FC236}">
                <a16:creationId xmlns:a16="http://schemas.microsoft.com/office/drawing/2014/main" id="{8B7FC4C7-E8D7-9BC3-300C-3A0B0C4F2476}"/>
              </a:ext>
            </a:extLst>
          </p:cNvPr>
          <p:cNvSpPr/>
          <p:nvPr/>
        </p:nvSpPr>
        <p:spPr>
          <a:xfrm>
            <a:off x="44825" y="74292"/>
            <a:ext cx="1969007" cy="376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 anchor="ctr"/>
          <a:lstStyle/>
          <a:p>
            <a:pPr algn="ctr"/>
            <a:endParaRPr sz="1400"/>
          </a:p>
        </p:txBody>
      </p:sp>
      <p:pic>
        <p:nvPicPr>
          <p:cNvPr id="3" name="Google Shape;324;p43">
            <a:extLst>
              <a:ext uri="{FF2B5EF4-FFF2-40B4-BE49-F238E27FC236}">
                <a16:creationId xmlns:a16="http://schemas.microsoft.com/office/drawing/2014/main" id="{CE81BE4D-85CE-171D-1344-1963DD8B49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932" y="35858"/>
            <a:ext cx="1457325" cy="4533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DDCEC7-33AE-3C2A-E7E4-FE0D51B6C1E9}"/>
              </a:ext>
            </a:extLst>
          </p:cNvPr>
          <p:cNvSpPr txBox="1"/>
          <p:nvPr/>
        </p:nvSpPr>
        <p:spPr>
          <a:xfrm>
            <a:off x="3561029" y="858950"/>
            <a:ext cx="5069943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u="sng" dirty="0">
                <a:solidFill>
                  <a:srgbClr val="002060"/>
                </a:solidFill>
                <a:latin typeface="Comic Sans MS" panose="030F0702030302020204" pitchFamily="66" charset="0"/>
              </a:rPr>
              <a:t>OUR EXPERIENCE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6C8DE9-4C82-58A4-8A80-8D2B78B1F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241" y="6445623"/>
            <a:ext cx="988359" cy="27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B16C42-2D4F-F8D9-6A2C-FFF6056A4449}"/>
              </a:ext>
            </a:extLst>
          </p:cNvPr>
          <p:cNvSpPr/>
          <p:nvPr/>
        </p:nvSpPr>
        <p:spPr>
          <a:xfrm>
            <a:off x="591671" y="591671"/>
            <a:ext cx="11008658" cy="5737411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074" name="Picture 2" descr="318,800+ Agenda Illustrations, Royalty-Free Vector Graphics &amp; Clip Art -  iStock | Meeting agenda, Checklist, Calendar">
            <a:extLst>
              <a:ext uri="{FF2B5EF4-FFF2-40B4-BE49-F238E27FC236}">
                <a16:creationId xmlns:a16="http://schemas.microsoft.com/office/drawing/2014/main" id="{D6E30B10-9203-029C-8CA8-AE6484A4A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672" y="763660"/>
            <a:ext cx="1134315" cy="113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k object 16">
            <a:extLst>
              <a:ext uri="{FF2B5EF4-FFF2-40B4-BE49-F238E27FC236}">
                <a16:creationId xmlns:a16="http://schemas.microsoft.com/office/drawing/2014/main" id="{8B7FC4C7-E8D7-9BC3-300C-3A0B0C4F2476}"/>
              </a:ext>
            </a:extLst>
          </p:cNvPr>
          <p:cNvSpPr/>
          <p:nvPr/>
        </p:nvSpPr>
        <p:spPr>
          <a:xfrm>
            <a:off x="44825" y="74292"/>
            <a:ext cx="1969007" cy="376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pic>
        <p:nvPicPr>
          <p:cNvPr id="3" name="Google Shape;324;p43">
            <a:extLst>
              <a:ext uri="{FF2B5EF4-FFF2-40B4-BE49-F238E27FC236}">
                <a16:creationId xmlns:a16="http://schemas.microsoft.com/office/drawing/2014/main" id="{CE81BE4D-85CE-171D-1344-1963DD8B49B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85932" y="35858"/>
            <a:ext cx="1457325" cy="4533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DDCEC7-33AE-3C2A-E7E4-FE0D51B6C1E9}"/>
              </a:ext>
            </a:extLst>
          </p:cNvPr>
          <p:cNvSpPr txBox="1"/>
          <p:nvPr/>
        </p:nvSpPr>
        <p:spPr>
          <a:xfrm>
            <a:off x="2436361" y="98321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solidFill>
                  <a:srgbClr val="002060"/>
                </a:solidFill>
                <a:latin typeface="Comic Sans MS" panose="030F0702030302020204" pitchFamily="66" charset="0"/>
              </a:rPr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67739-BD05-13C7-CC50-0C08E0FF0B98}"/>
              </a:ext>
            </a:extLst>
          </p:cNvPr>
          <p:cNvSpPr txBox="1"/>
          <p:nvPr/>
        </p:nvSpPr>
        <p:spPr>
          <a:xfrm>
            <a:off x="5562529" y="1897975"/>
            <a:ext cx="3286347" cy="2577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Data Anomalies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Data Dictionary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DB Design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Data Generation Techniques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Visualizations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Demo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Q n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C95C4-C43C-EDA0-653D-F1977E69A8C6}"/>
              </a:ext>
            </a:extLst>
          </p:cNvPr>
          <p:cNvSpPr txBox="1"/>
          <p:nvPr/>
        </p:nvSpPr>
        <p:spPr>
          <a:xfrm>
            <a:off x="2436361" y="1897975"/>
            <a:ext cx="3286347" cy="2943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Goals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Project Requirements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Business Modules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Delivery in Numbers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Project Requirements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Tech Stack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Key Highlights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Data Sets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7DA222-5C87-C702-EBA4-4407C39AB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241" y="6445623"/>
            <a:ext cx="988359" cy="27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26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B16C42-2D4F-F8D9-6A2C-FFF6056A4449}"/>
              </a:ext>
            </a:extLst>
          </p:cNvPr>
          <p:cNvSpPr/>
          <p:nvPr/>
        </p:nvSpPr>
        <p:spPr>
          <a:xfrm>
            <a:off x="591671" y="591671"/>
            <a:ext cx="11008658" cy="5737411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" name="bk object 16">
            <a:extLst>
              <a:ext uri="{FF2B5EF4-FFF2-40B4-BE49-F238E27FC236}">
                <a16:creationId xmlns:a16="http://schemas.microsoft.com/office/drawing/2014/main" id="{8B7FC4C7-E8D7-9BC3-300C-3A0B0C4F2476}"/>
              </a:ext>
            </a:extLst>
          </p:cNvPr>
          <p:cNvSpPr/>
          <p:nvPr/>
        </p:nvSpPr>
        <p:spPr>
          <a:xfrm>
            <a:off x="44825" y="74292"/>
            <a:ext cx="1969007" cy="376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 anchor="ctr"/>
          <a:lstStyle/>
          <a:p>
            <a:pPr algn="ctr"/>
            <a:endParaRPr sz="1400"/>
          </a:p>
        </p:txBody>
      </p:sp>
      <p:pic>
        <p:nvPicPr>
          <p:cNvPr id="3" name="Google Shape;324;p43">
            <a:extLst>
              <a:ext uri="{FF2B5EF4-FFF2-40B4-BE49-F238E27FC236}">
                <a16:creationId xmlns:a16="http://schemas.microsoft.com/office/drawing/2014/main" id="{CE81BE4D-85CE-171D-1344-1963DD8B49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932" y="35858"/>
            <a:ext cx="1457325" cy="453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6C8DE9-4C82-58A4-8A80-8D2B78B1F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241" y="6445623"/>
            <a:ext cx="988359" cy="277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319229-A22E-58DE-3B7B-E99B5036FF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1" y="630107"/>
            <a:ext cx="11008658" cy="563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5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B16C42-2D4F-F8D9-6A2C-FFF6056A4449}"/>
              </a:ext>
            </a:extLst>
          </p:cNvPr>
          <p:cNvSpPr/>
          <p:nvPr/>
        </p:nvSpPr>
        <p:spPr>
          <a:xfrm>
            <a:off x="591671" y="591671"/>
            <a:ext cx="11008658" cy="5737411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" name="bk object 16">
            <a:extLst>
              <a:ext uri="{FF2B5EF4-FFF2-40B4-BE49-F238E27FC236}">
                <a16:creationId xmlns:a16="http://schemas.microsoft.com/office/drawing/2014/main" id="{8B7FC4C7-E8D7-9BC3-300C-3A0B0C4F2476}"/>
              </a:ext>
            </a:extLst>
          </p:cNvPr>
          <p:cNvSpPr/>
          <p:nvPr/>
        </p:nvSpPr>
        <p:spPr>
          <a:xfrm>
            <a:off x="44825" y="74292"/>
            <a:ext cx="1969007" cy="376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pic>
        <p:nvPicPr>
          <p:cNvPr id="3" name="Google Shape;324;p43">
            <a:extLst>
              <a:ext uri="{FF2B5EF4-FFF2-40B4-BE49-F238E27FC236}">
                <a16:creationId xmlns:a16="http://schemas.microsoft.com/office/drawing/2014/main" id="{CE81BE4D-85CE-171D-1344-1963DD8B49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932" y="35858"/>
            <a:ext cx="1457325" cy="4533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DDCEC7-33AE-3C2A-E7E4-FE0D51B6C1E9}"/>
              </a:ext>
            </a:extLst>
          </p:cNvPr>
          <p:cNvSpPr txBox="1"/>
          <p:nvPr/>
        </p:nvSpPr>
        <p:spPr>
          <a:xfrm>
            <a:off x="1110011" y="109846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solidFill>
                  <a:srgbClr val="002060"/>
                </a:solidFill>
                <a:latin typeface="Comic Sans MS" panose="030F0702030302020204" pitchFamily="66" charset="0"/>
              </a:rPr>
              <a:t>GOALS</a:t>
            </a:r>
          </a:p>
        </p:txBody>
      </p:sp>
      <p:pic>
        <p:nvPicPr>
          <p:cNvPr id="4100" name="Picture 4" descr="Goal setting - ADVANZ HEALTH">
            <a:extLst>
              <a:ext uri="{FF2B5EF4-FFF2-40B4-BE49-F238E27FC236}">
                <a16:creationId xmlns:a16="http://schemas.microsoft.com/office/drawing/2014/main" id="{665CB572-6966-2CDA-0A4F-08FB3AB76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799" y="3231957"/>
            <a:ext cx="3569074" cy="267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107465-41D1-2D08-9F0F-20E2B3F64948}"/>
              </a:ext>
            </a:extLst>
          </p:cNvPr>
          <p:cNvSpPr txBox="1"/>
          <p:nvPr/>
        </p:nvSpPr>
        <p:spPr>
          <a:xfrm>
            <a:off x="1016126" y="2128482"/>
            <a:ext cx="6810061" cy="1413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MIGRATE 100% DATA SUCCESFULLY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100% ACCURACY IN MIGRATION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ENABLE HIGH QUALITY BUSINESS INTELLIGENCE EXCEL REPORTS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E291AA-7BEE-06D0-8028-BAA719E57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241" y="6445623"/>
            <a:ext cx="988359" cy="27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0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B16C42-2D4F-F8D9-6A2C-FFF6056A4449}"/>
              </a:ext>
            </a:extLst>
          </p:cNvPr>
          <p:cNvSpPr/>
          <p:nvPr/>
        </p:nvSpPr>
        <p:spPr>
          <a:xfrm>
            <a:off x="591671" y="560294"/>
            <a:ext cx="11008658" cy="5737411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" name="bk object 16">
            <a:extLst>
              <a:ext uri="{FF2B5EF4-FFF2-40B4-BE49-F238E27FC236}">
                <a16:creationId xmlns:a16="http://schemas.microsoft.com/office/drawing/2014/main" id="{8B7FC4C7-E8D7-9BC3-300C-3A0B0C4F2476}"/>
              </a:ext>
            </a:extLst>
          </p:cNvPr>
          <p:cNvSpPr/>
          <p:nvPr/>
        </p:nvSpPr>
        <p:spPr>
          <a:xfrm>
            <a:off x="44825" y="74292"/>
            <a:ext cx="1969007" cy="376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pic>
        <p:nvPicPr>
          <p:cNvPr id="3" name="Google Shape;324;p43">
            <a:extLst>
              <a:ext uri="{FF2B5EF4-FFF2-40B4-BE49-F238E27FC236}">
                <a16:creationId xmlns:a16="http://schemas.microsoft.com/office/drawing/2014/main" id="{CE81BE4D-85CE-171D-1344-1963DD8B49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932" y="35858"/>
            <a:ext cx="1457325" cy="4533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DDCEC7-33AE-3C2A-E7E4-FE0D51B6C1E9}"/>
              </a:ext>
            </a:extLst>
          </p:cNvPr>
          <p:cNvSpPr txBox="1"/>
          <p:nvPr/>
        </p:nvSpPr>
        <p:spPr>
          <a:xfrm>
            <a:off x="3440836" y="787232"/>
            <a:ext cx="5075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solidFill>
                  <a:srgbClr val="002060"/>
                </a:solidFill>
                <a:latin typeface="Comic Sans MS" panose="030F0702030302020204" pitchFamily="66" charset="0"/>
              </a:rPr>
              <a:t>PROJECT INTRODUCTION</a:t>
            </a:r>
          </a:p>
        </p:txBody>
      </p:sp>
      <p:pic>
        <p:nvPicPr>
          <p:cNvPr id="4" name="Picture 2" descr="100+ Restaurant Images [HQ] | Download Free Images &amp; Stock Photos on  Unsplash">
            <a:extLst>
              <a:ext uri="{FF2B5EF4-FFF2-40B4-BE49-F238E27FC236}">
                <a16:creationId xmlns:a16="http://schemas.microsoft.com/office/drawing/2014/main" id="{36D9E885-C480-C938-097D-5F306241F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1633181"/>
            <a:ext cx="5792282" cy="437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01BA2E-815B-7838-BF4B-5C77AD2EBD5D}"/>
              </a:ext>
            </a:extLst>
          </p:cNvPr>
          <p:cNvSpPr txBox="1"/>
          <p:nvPr/>
        </p:nvSpPr>
        <p:spPr>
          <a:xfrm>
            <a:off x="813618" y="1747481"/>
            <a:ext cx="4587058" cy="3907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omic Sans MS" panose="030F0702030302020204" pitchFamily="66" charset="0"/>
              </a:rPr>
              <a:t>ROS (Restaurant One Solution) is a comprehensive software for enhancing restaurant productivity and profitability.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omic Sans MS" panose="030F0702030302020204" pitchFamily="66" charset="0"/>
              </a:rPr>
              <a:t>It integrates modules for cash management, HR and scheduling, inventory stock management, mobile app functionality, and dashboard with KPI analytics.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omic Sans MS" panose="030F0702030302020204" pitchFamily="66" charset="0"/>
              </a:rPr>
              <a:t>Key goals include operational efficiency, increased revenue and profits, and a single identity for users and restaurants.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6C8DE9-4C82-58A4-8A80-8D2B78B1FF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241" y="6445623"/>
            <a:ext cx="988359" cy="27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2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B16C42-2D4F-F8D9-6A2C-FFF6056A4449}"/>
              </a:ext>
            </a:extLst>
          </p:cNvPr>
          <p:cNvSpPr/>
          <p:nvPr/>
        </p:nvSpPr>
        <p:spPr>
          <a:xfrm>
            <a:off x="591671" y="591671"/>
            <a:ext cx="11008658" cy="5737411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" name="bk object 16">
            <a:extLst>
              <a:ext uri="{FF2B5EF4-FFF2-40B4-BE49-F238E27FC236}">
                <a16:creationId xmlns:a16="http://schemas.microsoft.com/office/drawing/2014/main" id="{8B7FC4C7-E8D7-9BC3-300C-3A0B0C4F2476}"/>
              </a:ext>
            </a:extLst>
          </p:cNvPr>
          <p:cNvSpPr/>
          <p:nvPr/>
        </p:nvSpPr>
        <p:spPr>
          <a:xfrm>
            <a:off x="44825" y="74292"/>
            <a:ext cx="1969007" cy="376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pic>
        <p:nvPicPr>
          <p:cNvPr id="3" name="Google Shape;324;p43">
            <a:extLst>
              <a:ext uri="{FF2B5EF4-FFF2-40B4-BE49-F238E27FC236}">
                <a16:creationId xmlns:a16="http://schemas.microsoft.com/office/drawing/2014/main" id="{CE81BE4D-85CE-171D-1344-1963DD8B49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932" y="35858"/>
            <a:ext cx="1457325" cy="4533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DDCEC7-33AE-3C2A-E7E4-FE0D51B6C1E9}"/>
              </a:ext>
            </a:extLst>
          </p:cNvPr>
          <p:cNvSpPr txBox="1"/>
          <p:nvPr/>
        </p:nvSpPr>
        <p:spPr>
          <a:xfrm>
            <a:off x="4140889" y="787232"/>
            <a:ext cx="39102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solidFill>
                  <a:srgbClr val="002060"/>
                </a:solidFill>
                <a:latin typeface="Comic Sans MS" panose="030F0702030302020204" pitchFamily="66" charset="0"/>
              </a:rPr>
              <a:t>BUSINESS MODULE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6C8DE9-4C82-58A4-8A80-8D2B78B1F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241" y="6445623"/>
            <a:ext cx="988359" cy="277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DC259E-5E40-1DC0-282B-7B788504A3FE}"/>
              </a:ext>
            </a:extLst>
          </p:cNvPr>
          <p:cNvSpPr txBox="1"/>
          <p:nvPr/>
        </p:nvSpPr>
        <p:spPr>
          <a:xfrm>
            <a:off x="1183341" y="2229269"/>
            <a:ext cx="391022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latin typeface="Comic Sans MS" panose="030F0702030302020204" pitchFamily="66" charset="0"/>
              </a:rPr>
              <a:t>ACCOUNTING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latin typeface="Comic Sans MS" panose="030F0702030302020204" pitchFamily="66" charset="0"/>
              </a:rPr>
              <a:t>HR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latin typeface="Comic Sans MS" panose="030F0702030302020204" pitchFamily="66" charset="0"/>
              </a:rPr>
              <a:t>INVENTORY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latin typeface="Comic Sans MS" panose="030F0702030302020204" pitchFamily="66" charset="0"/>
              </a:rPr>
              <a:t>FORECASTING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latin typeface="Comic Sans MS" panose="030F0702030302020204" pitchFamily="66" charset="0"/>
              </a:rPr>
              <a:t>ADMINISTRATION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latin typeface="Comic Sans MS" panose="030F0702030302020204" pitchFamily="66" charset="0"/>
              </a:rPr>
              <a:t>REPORTS AND DASHBOARDS</a:t>
            </a:r>
          </a:p>
        </p:txBody>
      </p:sp>
    </p:spTree>
    <p:extLst>
      <p:ext uri="{BB962C8B-B14F-4D97-AF65-F5344CB8AC3E}">
        <p14:creationId xmlns:p14="http://schemas.microsoft.com/office/powerpoint/2010/main" val="289252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B16C42-2D4F-F8D9-6A2C-FFF6056A4449}"/>
              </a:ext>
            </a:extLst>
          </p:cNvPr>
          <p:cNvSpPr/>
          <p:nvPr/>
        </p:nvSpPr>
        <p:spPr>
          <a:xfrm>
            <a:off x="591671" y="591671"/>
            <a:ext cx="11008658" cy="5737411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" name="bk object 16">
            <a:extLst>
              <a:ext uri="{FF2B5EF4-FFF2-40B4-BE49-F238E27FC236}">
                <a16:creationId xmlns:a16="http://schemas.microsoft.com/office/drawing/2014/main" id="{8B7FC4C7-E8D7-9BC3-300C-3A0B0C4F2476}"/>
              </a:ext>
            </a:extLst>
          </p:cNvPr>
          <p:cNvSpPr/>
          <p:nvPr/>
        </p:nvSpPr>
        <p:spPr>
          <a:xfrm>
            <a:off x="44825" y="74292"/>
            <a:ext cx="1969007" cy="376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pic>
        <p:nvPicPr>
          <p:cNvPr id="3" name="Google Shape;324;p43">
            <a:extLst>
              <a:ext uri="{FF2B5EF4-FFF2-40B4-BE49-F238E27FC236}">
                <a16:creationId xmlns:a16="http://schemas.microsoft.com/office/drawing/2014/main" id="{CE81BE4D-85CE-171D-1344-1963DD8B49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932" y="35858"/>
            <a:ext cx="1457325" cy="4533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DDCEC7-33AE-3C2A-E7E4-FE0D51B6C1E9}"/>
              </a:ext>
            </a:extLst>
          </p:cNvPr>
          <p:cNvSpPr txBox="1"/>
          <p:nvPr/>
        </p:nvSpPr>
        <p:spPr>
          <a:xfrm>
            <a:off x="3912692" y="787232"/>
            <a:ext cx="43666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solidFill>
                  <a:srgbClr val="002060"/>
                </a:solidFill>
                <a:latin typeface="Comic Sans MS" panose="030F0702030302020204" pitchFamily="66" charset="0"/>
              </a:rPr>
              <a:t>DELIVERY LANDSCAPE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6C8DE9-4C82-58A4-8A80-8D2B78B1F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241" y="6445623"/>
            <a:ext cx="988359" cy="277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DC259E-5E40-1DC0-282B-7B788504A3FE}"/>
              </a:ext>
            </a:extLst>
          </p:cNvPr>
          <p:cNvSpPr txBox="1"/>
          <p:nvPr/>
        </p:nvSpPr>
        <p:spPr>
          <a:xfrm>
            <a:off x="1443317" y="2390634"/>
            <a:ext cx="3910223" cy="2318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Comic Sans MS" panose="030F0702030302020204" pitchFamily="66" charset="0"/>
              </a:rPr>
              <a:t>Data 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Comic Sans MS" panose="030F0702030302020204" pitchFamily="66" charset="0"/>
              </a:rPr>
              <a:t>Data Dictionary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Comic Sans MS" panose="030F0702030302020204" pitchFamily="66" charset="0"/>
              </a:rPr>
              <a:t>Data Anomalies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Comic Sans MS" panose="030F0702030302020204" pitchFamily="66" charset="0"/>
              </a:rPr>
              <a:t>Data Collection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Comic Sans MS" panose="030F0702030302020204" pitchFamily="66" charset="0"/>
              </a:rPr>
              <a:t>Data Generation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Comic Sans MS" panose="030F0702030302020204" pitchFamily="66" charset="0"/>
              </a:rPr>
              <a:t>Data Connections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Comic Sans MS" panose="030F0702030302020204" pitchFamily="66" charset="0"/>
              </a:rPr>
              <a:t>Data 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CAA9F1-5664-5EDE-4BD3-6F35953F1F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047" y="4072138"/>
            <a:ext cx="4445373" cy="219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1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B16C42-2D4F-F8D9-6A2C-FFF6056A4449}"/>
              </a:ext>
            </a:extLst>
          </p:cNvPr>
          <p:cNvSpPr/>
          <p:nvPr/>
        </p:nvSpPr>
        <p:spPr>
          <a:xfrm>
            <a:off x="591671" y="591671"/>
            <a:ext cx="11008658" cy="5737411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" name="bk object 16">
            <a:extLst>
              <a:ext uri="{FF2B5EF4-FFF2-40B4-BE49-F238E27FC236}">
                <a16:creationId xmlns:a16="http://schemas.microsoft.com/office/drawing/2014/main" id="{8B7FC4C7-E8D7-9BC3-300C-3A0B0C4F2476}"/>
              </a:ext>
            </a:extLst>
          </p:cNvPr>
          <p:cNvSpPr/>
          <p:nvPr/>
        </p:nvSpPr>
        <p:spPr>
          <a:xfrm>
            <a:off x="44825" y="74292"/>
            <a:ext cx="1969007" cy="376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pic>
        <p:nvPicPr>
          <p:cNvPr id="3" name="Google Shape;324;p43">
            <a:extLst>
              <a:ext uri="{FF2B5EF4-FFF2-40B4-BE49-F238E27FC236}">
                <a16:creationId xmlns:a16="http://schemas.microsoft.com/office/drawing/2014/main" id="{CE81BE4D-85CE-171D-1344-1963DD8B49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932" y="35858"/>
            <a:ext cx="1457325" cy="4533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DDCEC7-33AE-3C2A-E7E4-FE0D51B6C1E9}"/>
              </a:ext>
            </a:extLst>
          </p:cNvPr>
          <p:cNvSpPr txBox="1"/>
          <p:nvPr/>
        </p:nvSpPr>
        <p:spPr>
          <a:xfrm>
            <a:off x="3561029" y="858950"/>
            <a:ext cx="50699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solidFill>
                  <a:srgbClr val="002060"/>
                </a:solidFill>
                <a:latin typeface="Comic Sans MS" panose="030F0702030302020204" pitchFamily="66" charset="0"/>
              </a:rPr>
              <a:t>PROJECT REQUIREMENTS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6C8DE9-4C82-58A4-8A80-8D2B78B1F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241" y="6445623"/>
            <a:ext cx="988359" cy="2779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BDADC3-9EC4-21A8-4D3E-F9E261F5E482}"/>
              </a:ext>
            </a:extLst>
          </p:cNvPr>
          <p:cNvSpPr txBox="1"/>
          <p:nvPr/>
        </p:nvSpPr>
        <p:spPr>
          <a:xfrm>
            <a:off x="869577" y="1649507"/>
            <a:ext cx="1792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Data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F8E07-6257-D84E-D2E4-02397BBC9A65}"/>
              </a:ext>
            </a:extLst>
          </p:cNvPr>
          <p:cNvSpPr txBox="1"/>
          <p:nvPr/>
        </p:nvSpPr>
        <p:spPr>
          <a:xfrm>
            <a:off x="3971365" y="2381864"/>
            <a:ext cx="4392706" cy="332398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IN" sz="1400" dirty="0">
                <a:latin typeface="Comic Sans MS" panose="030F0702030302020204" pitchFamily="66" charset="0"/>
              </a:rPr>
              <a:t>Restaurants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IN" sz="1400" dirty="0">
                <a:latin typeface="Comic Sans MS" panose="030F0702030302020204" pitchFamily="66" charset="0"/>
              </a:rPr>
              <a:t>Countries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IN" sz="1400" dirty="0">
                <a:latin typeface="Comic Sans MS" panose="030F0702030302020204" pitchFamily="66" charset="0"/>
              </a:rPr>
              <a:t>Currency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IN" sz="1400" dirty="0">
                <a:latin typeface="Comic Sans MS" panose="030F0702030302020204" pitchFamily="66" charset="0"/>
              </a:rPr>
              <a:t>Restaurant Address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IN" sz="1400" dirty="0">
                <a:latin typeface="Comic Sans MS" panose="030F0702030302020204" pitchFamily="66" charset="0"/>
              </a:rPr>
              <a:t>Cash up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IN" sz="1400" dirty="0">
                <a:latin typeface="Comic Sans MS" panose="030F0702030302020204" pitchFamily="66" charset="0"/>
              </a:rPr>
              <a:t>Banking Info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IN" sz="1400" dirty="0">
                <a:latin typeface="Comic Sans MS" panose="030F0702030302020204" pitchFamily="66" charset="0"/>
              </a:rPr>
              <a:t>Petty Cash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IN" sz="1400" dirty="0">
                <a:latin typeface="Comic Sans MS" panose="030F0702030302020204" pitchFamily="66" charset="0"/>
              </a:rPr>
              <a:t>Sales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IN" sz="1400" dirty="0">
                <a:latin typeface="Comic Sans MS" panose="030F0702030302020204" pitchFamily="66" charset="0"/>
              </a:rPr>
              <a:t>Tax Info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IN" sz="1400" dirty="0">
                <a:latin typeface="Comic Sans MS" panose="030F0702030302020204" pitchFamily="66" charset="0"/>
              </a:rPr>
              <a:t>Third Party Info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AB99D-B7C9-1598-7968-6808A031AA89}"/>
              </a:ext>
            </a:extLst>
          </p:cNvPr>
          <p:cNvSpPr txBox="1"/>
          <p:nvPr/>
        </p:nvSpPr>
        <p:spPr>
          <a:xfrm>
            <a:off x="939681" y="2417579"/>
            <a:ext cx="4510860" cy="3288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latin typeface="Comic Sans MS" panose="030F0702030302020204" pitchFamily="66" charset="0"/>
              </a:rPr>
              <a:t>Clients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latin typeface="Comic Sans MS" panose="030F0702030302020204" pitchFamily="66" charset="0"/>
              </a:rPr>
              <a:t>Accounts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latin typeface="Comic Sans MS" panose="030F0702030302020204" pitchFamily="66" charset="0"/>
              </a:rPr>
              <a:t>Products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latin typeface="Comic Sans MS" panose="030F0702030302020204" pitchFamily="66" charset="0"/>
              </a:rPr>
              <a:t>Subscriptions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latin typeface="Comic Sans MS" panose="030F0702030302020204" pitchFamily="66" charset="0"/>
              </a:rPr>
              <a:t>Business Module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latin typeface="Comic Sans MS" panose="030F0702030302020204" pitchFamily="66" charset="0"/>
              </a:rPr>
              <a:t>Functional Module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latin typeface="Comic Sans MS" panose="030F0702030302020204" pitchFamily="66" charset="0"/>
              </a:rPr>
              <a:t>Features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latin typeface="Comic Sans MS" panose="030F0702030302020204" pitchFamily="66" charset="0"/>
              </a:rPr>
              <a:t>Users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latin typeface="Comic Sans MS" panose="030F0702030302020204" pitchFamily="66" charset="0"/>
              </a:rPr>
              <a:t>Roles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latin typeface="Comic Sans MS" panose="030F0702030302020204" pitchFamily="66" charset="0"/>
              </a:rPr>
              <a:t>Departments</a:t>
            </a:r>
          </a:p>
        </p:txBody>
      </p:sp>
      <p:pic>
        <p:nvPicPr>
          <p:cNvPr id="5122" name="Picture 2" descr="Dataset Images – Browse 7,135 Stock Photos, Vectors, and Video | Adobe Stock">
            <a:extLst>
              <a:ext uri="{FF2B5EF4-FFF2-40B4-BE49-F238E27FC236}">
                <a16:creationId xmlns:a16="http://schemas.microsoft.com/office/drawing/2014/main" id="{0C106188-DCEC-A837-B1C0-519A219D95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25"/>
          <a:stretch/>
        </p:blipFill>
        <p:spPr bwMode="auto">
          <a:xfrm>
            <a:off x="7893423" y="1649449"/>
            <a:ext cx="3429000" cy="427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95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B16C42-2D4F-F8D9-6A2C-FFF6056A4449}"/>
              </a:ext>
            </a:extLst>
          </p:cNvPr>
          <p:cNvSpPr/>
          <p:nvPr/>
        </p:nvSpPr>
        <p:spPr>
          <a:xfrm>
            <a:off x="591671" y="591671"/>
            <a:ext cx="11008658" cy="5737411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" name="bk object 16">
            <a:extLst>
              <a:ext uri="{FF2B5EF4-FFF2-40B4-BE49-F238E27FC236}">
                <a16:creationId xmlns:a16="http://schemas.microsoft.com/office/drawing/2014/main" id="{8B7FC4C7-E8D7-9BC3-300C-3A0B0C4F2476}"/>
              </a:ext>
            </a:extLst>
          </p:cNvPr>
          <p:cNvSpPr/>
          <p:nvPr/>
        </p:nvSpPr>
        <p:spPr>
          <a:xfrm>
            <a:off x="44825" y="74292"/>
            <a:ext cx="1969007" cy="376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 anchor="ctr"/>
          <a:lstStyle/>
          <a:p>
            <a:pPr algn="ctr"/>
            <a:endParaRPr sz="1400"/>
          </a:p>
        </p:txBody>
      </p:sp>
      <p:pic>
        <p:nvPicPr>
          <p:cNvPr id="3" name="Google Shape;324;p43">
            <a:extLst>
              <a:ext uri="{FF2B5EF4-FFF2-40B4-BE49-F238E27FC236}">
                <a16:creationId xmlns:a16="http://schemas.microsoft.com/office/drawing/2014/main" id="{CE81BE4D-85CE-171D-1344-1963DD8B49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932" y="35858"/>
            <a:ext cx="1457325" cy="4533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DDCEC7-33AE-3C2A-E7E4-FE0D51B6C1E9}"/>
              </a:ext>
            </a:extLst>
          </p:cNvPr>
          <p:cNvSpPr txBox="1"/>
          <p:nvPr/>
        </p:nvSpPr>
        <p:spPr>
          <a:xfrm>
            <a:off x="3561029" y="858950"/>
            <a:ext cx="5069943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u="sng" dirty="0">
                <a:solidFill>
                  <a:srgbClr val="002060"/>
                </a:solidFill>
                <a:latin typeface="Comic Sans MS" panose="030F0702030302020204" pitchFamily="66" charset="0"/>
              </a:rPr>
              <a:t>DELIVERY IN NUMBERS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6C8DE9-4C82-58A4-8A80-8D2B78B1F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241" y="6445623"/>
            <a:ext cx="988359" cy="277906"/>
          </a:xfrm>
          <a:prstGeom prst="rect">
            <a:avLst/>
          </a:prstGeom>
        </p:spPr>
      </p:pic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81A47D38-0016-05D4-83B4-BC2F8F6F3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97573"/>
              </p:ext>
            </p:extLst>
          </p:nvPr>
        </p:nvGraphicFramePr>
        <p:xfrm>
          <a:off x="1118975" y="2055405"/>
          <a:ext cx="2287613" cy="1252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613">
                  <a:extLst>
                    <a:ext uri="{9D8B030D-6E8A-4147-A177-3AD203B41FA5}">
                      <a16:colId xmlns:a16="http://schemas.microsoft.com/office/drawing/2014/main" val="827330816"/>
                    </a:ext>
                  </a:extLst>
                </a:gridCol>
              </a:tblGrid>
              <a:tr h="62628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437180"/>
                  </a:ext>
                </a:extLst>
              </a:tr>
              <a:tr h="626286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omic Sans MS" panose="030F0702030302020204" pitchFamily="66" charset="0"/>
                        </a:rPr>
                        <a:t>DATA ENTITIES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18185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3F8A384-2A2B-1B7C-A5FD-82057E445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471577"/>
              </p:ext>
            </p:extLst>
          </p:nvPr>
        </p:nvGraphicFramePr>
        <p:xfrm>
          <a:off x="4952194" y="2055405"/>
          <a:ext cx="2287613" cy="1252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613">
                  <a:extLst>
                    <a:ext uri="{9D8B030D-6E8A-4147-A177-3AD203B41FA5}">
                      <a16:colId xmlns:a16="http://schemas.microsoft.com/office/drawing/2014/main" val="827330816"/>
                    </a:ext>
                  </a:extLst>
                </a:gridCol>
              </a:tblGrid>
              <a:tr h="62628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437180"/>
                  </a:ext>
                </a:extLst>
              </a:tr>
              <a:tr h="626286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omic Sans MS" panose="030F0702030302020204" pitchFamily="66" charset="0"/>
                        </a:rPr>
                        <a:t>DATA SETS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18185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B368749-15DC-98D9-DED7-1464ABECE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200555"/>
              </p:ext>
            </p:extLst>
          </p:nvPr>
        </p:nvGraphicFramePr>
        <p:xfrm>
          <a:off x="8785413" y="2055405"/>
          <a:ext cx="2287613" cy="1252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613">
                  <a:extLst>
                    <a:ext uri="{9D8B030D-6E8A-4147-A177-3AD203B41FA5}">
                      <a16:colId xmlns:a16="http://schemas.microsoft.com/office/drawing/2014/main" val="827330816"/>
                    </a:ext>
                  </a:extLst>
                </a:gridCol>
              </a:tblGrid>
              <a:tr h="62628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omic Sans MS" panose="030F0702030302020204" pitchFamily="66" charset="0"/>
                        </a:rPr>
                        <a:t>139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437180"/>
                  </a:ext>
                </a:extLst>
              </a:tr>
              <a:tr h="626286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omic Sans MS" panose="030F0702030302020204" pitchFamily="66" charset="0"/>
                        </a:rPr>
                        <a:t>DATA FIELDS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181857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5165EFE1-6044-FCAD-E495-A23783D02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06216"/>
              </p:ext>
            </p:extLst>
          </p:nvPr>
        </p:nvGraphicFramePr>
        <p:xfrm>
          <a:off x="1118974" y="4145425"/>
          <a:ext cx="2287613" cy="1252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613">
                  <a:extLst>
                    <a:ext uri="{9D8B030D-6E8A-4147-A177-3AD203B41FA5}">
                      <a16:colId xmlns:a16="http://schemas.microsoft.com/office/drawing/2014/main" val="827330816"/>
                    </a:ext>
                  </a:extLst>
                </a:gridCol>
              </a:tblGrid>
              <a:tr h="62628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437180"/>
                  </a:ext>
                </a:extLst>
              </a:tr>
              <a:tr h="626286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omic Sans MS" panose="030F0702030302020204" pitchFamily="66" charset="0"/>
                        </a:rPr>
                        <a:t>TABLES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181857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917431B1-FAE2-2C32-198D-C3688598E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68337"/>
              </p:ext>
            </p:extLst>
          </p:nvPr>
        </p:nvGraphicFramePr>
        <p:xfrm>
          <a:off x="4952194" y="4145425"/>
          <a:ext cx="2287613" cy="1252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613">
                  <a:extLst>
                    <a:ext uri="{9D8B030D-6E8A-4147-A177-3AD203B41FA5}">
                      <a16:colId xmlns:a16="http://schemas.microsoft.com/office/drawing/2014/main" val="827330816"/>
                    </a:ext>
                  </a:extLst>
                </a:gridCol>
              </a:tblGrid>
              <a:tr h="62628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omic Sans MS" panose="030F0702030302020204" pitchFamily="66" charset="0"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437180"/>
                  </a:ext>
                </a:extLst>
              </a:tr>
              <a:tr h="626286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omic Sans MS" panose="030F0702030302020204" pitchFamily="66" charset="0"/>
                        </a:rPr>
                        <a:t>VISUALIZATIONS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181857"/>
                  </a:ext>
                </a:extLst>
              </a:tr>
            </a:tbl>
          </a:graphicData>
        </a:graphic>
      </p:graphicFrame>
      <p:graphicFrame>
        <p:nvGraphicFramePr>
          <p:cNvPr id="16" name="Table 11">
            <a:extLst>
              <a:ext uri="{FF2B5EF4-FFF2-40B4-BE49-F238E27FC236}">
                <a16:creationId xmlns:a16="http://schemas.microsoft.com/office/drawing/2014/main" id="{6BC58CCD-CE96-9862-E740-506CC45CF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04015"/>
              </p:ext>
            </p:extLst>
          </p:nvPr>
        </p:nvGraphicFramePr>
        <p:xfrm>
          <a:off x="8785413" y="4145425"/>
          <a:ext cx="2287613" cy="1252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613">
                  <a:extLst>
                    <a:ext uri="{9D8B030D-6E8A-4147-A177-3AD203B41FA5}">
                      <a16:colId xmlns:a16="http://schemas.microsoft.com/office/drawing/2014/main" val="827330816"/>
                    </a:ext>
                  </a:extLst>
                </a:gridCol>
              </a:tblGrid>
              <a:tr h="62628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omic Sans MS" panose="030F0702030302020204" pitchFamily="66" charset="0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437180"/>
                  </a:ext>
                </a:extLst>
              </a:tr>
              <a:tr h="626286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omic Sans MS" panose="030F0702030302020204" pitchFamily="66" charset="0"/>
                        </a:rPr>
                        <a:t>TECHNIQUES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181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71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B16C42-2D4F-F8D9-6A2C-FFF6056A4449}"/>
              </a:ext>
            </a:extLst>
          </p:cNvPr>
          <p:cNvSpPr/>
          <p:nvPr/>
        </p:nvSpPr>
        <p:spPr>
          <a:xfrm>
            <a:off x="591671" y="591671"/>
            <a:ext cx="11008658" cy="5737411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" name="bk object 16">
            <a:extLst>
              <a:ext uri="{FF2B5EF4-FFF2-40B4-BE49-F238E27FC236}">
                <a16:creationId xmlns:a16="http://schemas.microsoft.com/office/drawing/2014/main" id="{8B7FC4C7-E8D7-9BC3-300C-3A0B0C4F2476}"/>
              </a:ext>
            </a:extLst>
          </p:cNvPr>
          <p:cNvSpPr/>
          <p:nvPr/>
        </p:nvSpPr>
        <p:spPr>
          <a:xfrm>
            <a:off x="44825" y="74292"/>
            <a:ext cx="1969007" cy="376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 anchor="ctr"/>
          <a:lstStyle/>
          <a:p>
            <a:pPr algn="ctr"/>
            <a:endParaRPr sz="1400"/>
          </a:p>
        </p:txBody>
      </p:sp>
      <p:pic>
        <p:nvPicPr>
          <p:cNvPr id="3" name="Google Shape;324;p43">
            <a:extLst>
              <a:ext uri="{FF2B5EF4-FFF2-40B4-BE49-F238E27FC236}">
                <a16:creationId xmlns:a16="http://schemas.microsoft.com/office/drawing/2014/main" id="{CE81BE4D-85CE-171D-1344-1963DD8B49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932" y="35858"/>
            <a:ext cx="1457325" cy="4533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DDCEC7-33AE-3C2A-E7E4-FE0D51B6C1E9}"/>
              </a:ext>
            </a:extLst>
          </p:cNvPr>
          <p:cNvSpPr txBox="1"/>
          <p:nvPr/>
        </p:nvSpPr>
        <p:spPr>
          <a:xfrm>
            <a:off x="3561029" y="858950"/>
            <a:ext cx="5069943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u="sng" dirty="0">
                <a:solidFill>
                  <a:srgbClr val="002060"/>
                </a:solidFill>
                <a:latin typeface="Comic Sans MS" panose="030F0702030302020204" pitchFamily="66" charset="0"/>
              </a:rPr>
              <a:t>TECHNOLOGY STACK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6C8DE9-4C82-58A4-8A80-8D2B78B1F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241" y="6445623"/>
            <a:ext cx="988359" cy="2779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01D72C-318E-2C53-1BB7-72D9C7201A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59" y="2841813"/>
            <a:ext cx="2882530" cy="17570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C8DE87-31D4-DE6F-8ADB-986446885A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7787" y="2841813"/>
            <a:ext cx="3291041" cy="1757082"/>
          </a:xfrm>
          <a:prstGeom prst="rect">
            <a:avLst/>
          </a:prstGeom>
        </p:spPr>
      </p:pic>
      <p:pic>
        <p:nvPicPr>
          <p:cNvPr id="9222" name="Picture 6" descr="Power BI Logo and sign, new logo meaning and history, PNG, SVG">
            <a:extLst>
              <a:ext uri="{FF2B5EF4-FFF2-40B4-BE49-F238E27FC236}">
                <a16:creationId xmlns:a16="http://schemas.microsoft.com/office/drawing/2014/main" id="{22514C33-7D35-B470-38EC-65F449A89D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7" r="17066"/>
          <a:stretch/>
        </p:blipFill>
        <p:spPr bwMode="auto">
          <a:xfrm>
            <a:off x="8846126" y="2841813"/>
            <a:ext cx="1976905" cy="175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95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364</Words>
  <Application>Microsoft Office PowerPoint</Application>
  <PresentationFormat>Widescreen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Kadimisetti Teja</dc:creator>
  <cp:lastModifiedBy>Kadimisetti Teja</cp:lastModifiedBy>
  <cp:revision>3</cp:revision>
  <dcterms:created xsi:type="dcterms:W3CDTF">2023-06-27T09:17:29Z</dcterms:created>
  <dcterms:modified xsi:type="dcterms:W3CDTF">2023-06-27T13:31:22Z</dcterms:modified>
</cp:coreProperties>
</file>