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1550-BF72-3C7D-9CDC-6A7D1F461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D8D512-F96E-5E2C-B66F-DED2C9E76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BFC28-778C-AE59-7A33-396516A14FE6}"/>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B68147BE-F489-B8E7-97A4-37A36A5E0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6FD44-DBF5-6914-E90E-E589B132FECC}"/>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177387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E5CE-E7D9-C8FD-8912-5B7791A5C9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FDFF94-50C7-1959-D5D7-29B05D01D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2E6AA-F4DF-BD3B-F0A4-9CDFB9EB70FF}"/>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22ECC5C6-56BC-B35F-0753-BAAD01EB5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BE8F1-4DDA-1239-3FD7-A9E414295460}"/>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88752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5BB2E-8197-B3B7-A649-EE9CCE5808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F0280-5CF2-1C96-636F-5E09EF56F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BE651-E118-76F7-36C9-928E7022AF2F}"/>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515CE247-E5AA-4DFD-21E1-A85A07326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912C4-A095-8B21-55D5-7DA42D5266E2}"/>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27639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B179-8D1F-01AA-2613-E9F381A2E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CBFED-337B-AF47-C2EB-0A89501D1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1CF6F-932B-0732-64ED-E9F7D6C13A6D}"/>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960EA78C-7644-9305-CE4F-6DE1016CE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B8333-565A-7A46-2EFC-C3E924D07EEA}"/>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148342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CF45-B365-A826-106A-70F50967E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D9F5ED-A628-3AA2-CBBF-6DC31939B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FBBF9-B5B2-7B3C-E111-A1B9CE274666}"/>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6DD1F950-C2AC-F8B7-9401-AC0CE1DA7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80A1A2-9E61-4A57-FE1D-3C4BC47995AE}"/>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98196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6BF7-FDE4-5DFB-85EF-8CC38D8DC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BDFEC-762A-37DE-4F47-69C2B4396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87D6EC-867B-AC0E-AB7D-E5B9391A3B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4068A4-78F1-A025-E925-BEC71293C68A}"/>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6" name="Footer Placeholder 5">
            <a:extLst>
              <a:ext uri="{FF2B5EF4-FFF2-40B4-BE49-F238E27FC236}">
                <a16:creationId xmlns:a16="http://schemas.microsoft.com/office/drawing/2014/main" id="{F892A4A3-246D-3670-988E-775A72D763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170E9A-742B-DD66-EC0D-744459F41D22}"/>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330533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59AD-B385-A5D4-48D6-218FEDAF1A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CEA1C2-9E7C-F5D2-60D1-D39B6B292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CA94A2-D0ED-3260-2434-F78BEA028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5DA9D0-3336-2A6A-AD8B-043270017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98A80-8B90-1428-6E96-469BABD5D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2F57FD-029B-79F2-9B56-45DFCA6B17C8}"/>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8" name="Footer Placeholder 7">
            <a:extLst>
              <a:ext uri="{FF2B5EF4-FFF2-40B4-BE49-F238E27FC236}">
                <a16:creationId xmlns:a16="http://schemas.microsoft.com/office/drawing/2014/main" id="{13FBEE9F-0C30-D791-A5EE-C48D7DA07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F8D3E3-35B2-5E6B-E64B-DC15D6FAFBE3}"/>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392515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CEDB-953F-6BD9-7863-C6EF3FE706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CEDD8-760D-27B7-F128-34122780E0A6}"/>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4" name="Footer Placeholder 3">
            <a:extLst>
              <a:ext uri="{FF2B5EF4-FFF2-40B4-BE49-F238E27FC236}">
                <a16:creationId xmlns:a16="http://schemas.microsoft.com/office/drawing/2014/main" id="{EE4CE06F-7E79-5A6B-6B4B-80CAC44AB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AB5BDD-FB49-EC3F-789C-A4FF2F8E878E}"/>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422185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58549-5B2B-CEE4-047D-1C5365E68E44}"/>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3" name="Footer Placeholder 2">
            <a:extLst>
              <a:ext uri="{FF2B5EF4-FFF2-40B4-BE49-F238E27FC236}">
                <a16:creationId xmlns:a16="http://schemas.microsoft.com/office/drawing/2014/main" id="{9C53CF79-3FF5-03C6-ABF7-3E2C02775A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20C385-7938-3110-D0D9-F2E78FDFE69A}"/>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152717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B5DD-1176-23C2-9C84-FEC79A1B4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E09F36-EC32-99A0-959B-E25E15243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17ED4F-99F1-4E73-5554-7747D583E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B5B08-9588-01A6-C1EC-F7D50D984B97}"/>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6" name="Footer Placeholder 5">
            <a:extLst>
              <a:ext uri="{FF2B5EF4-FFF2-40B4-BE49-F238E27FC236}">
                <a16:creationId xmlns:a16="http://schemas.microsoft.com/office/drawing/2014/main" id="{7BD29ED2-2683-21F0-8CE5-6B570570D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8937F-BB28-E118-8057-9567FB878EEC}"/>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149129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C676-81A0-F0E9-21D6-F04B5E107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11D35-E9F4-6978-33E7-B0760180B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C962DF-759E-EE06-1775-D9027BFF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F6B98-12BB-2A27-FA87-758A77BB841E}"/>
              </a:ext>
            </a:extLst>
          </p:cNvPr>
          <p:cNvSpPr>
            <a:spLocks noGrp="1"/>
          </p:cNvSpPr>
          <p:nvPr>
            <p:ph type="dt" sz="half" idx="10"/>
          </p:nvPr>
        </p:nvSpPr>
        <p:spPr/>
        <p:txBody>
          <a:bodyPr/>
          <a:lstStyle/>
          <a:p>
            <a:fld id="{D3827655-9F1A-427D-B20D-1ED297CFBE0E}" type="datetimeFigureOut">
              <a:rPr lang="en-IN" smtClean="0"/>
              <a:t>14-08-2023</a:t>
            </a:fld>
            <a:endParaRPr lang="en-IN"/>
          </a:p>
        </p:txBody>
      </p:sp>
      <p:sp>
        <p:nvSpPr>
          <p:cNvPr id="6" name="Footer Placeholder 5">
            <a:extLst>
              <a:ext uri="{FF2B5EF4-FFF2-40B4-BE49-F238E27FC236}">
                <a16:creationId xmlns:a16="http://schemas.microsoft.com/office/drawing/2014/main" id="{8BBB77A9-B40B-6B1C-9786-21F518E7EA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5ED26-4D10-354C-94EC-FD4948A6DCBA}"/>
              </a:ext>
            </a:extLst>
          </p:cNvPr>
          <p:cNvSpPr>
            <a:spLocks noGrp="1"/>
          </p:cNvSpPr>
          <p:nvPr>
            <p:ph type="sldNum" sz="quarter" idx="12"/>
          </p:nvPr>
        </p:nvSpPr>
        <p:spPr/>
        <p:txBody>
          <a:bodyPr/>
          <a:lstStyle/>
          <a:p>
            <a:fld id="{8ACBC021-54C1-429B-8762-6B7B027596AC}" type="slidenum">
              <a:rPr lang="en-IN" smtClean="0"/>
              <a:t>‹#›</a:t>
            </a:fld>
            <a:endParaRPr lang="en-IN"/>
          </a:p>
        </p:txBody>
      </p:sp>
    </p:spTree>
    <p:extLst>
      <p:ext uri="{BB962C8B-B14F-4D97-AF65-F5344CB8AC3E}">
        <p14:creationId xmlns:p14="http://schemas.microsoft.com/office/powerpoint/2010/main" val="238126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EFB19-09C5-7625-C120-DBF05B35F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5060B8-212B-1737-845B-F115D4072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47968-73A8-66A3-5DBB-7E1302C3F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27655-9F1A-427D-B20D-1ED297CFBE0E}" type="datetimeFigureOut">
              <a:rPr lang="en-IN" smtClean="0"/>
              <a:t>14-08-2023</a:t>
            </a:fld>
            <a:endParaRPr lang="en-IN"/>
          </a:p>
        </p:txBody>
      </p:sp>
      <p:sp>
        <p:nvSpPr>
          <p:cNvPr id="5" name="Footer Placeholder 4">
            <a:extLst>
              <a:ext uri="{FF2B5EF4-FFF2-40B4-BE49-F238E27FC236}">
                <a16:creationId xmlns:a16="http://schemas.microsoft.com/office/drawing/2014/main" id="{81CDF9EB-7918-05D4-4EAB-2EC22564A5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D2251D-0E47-6E07-E51A-387EA3228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BC021-54C1-429B-8762-6B7B027596AC}" type="slidenum">
              <a:rPr lang="en-IN" smtClean="0"/>
              <a:t>‹#›</a:t>
            </a:fld>
            <a:endParaRPr lang="en-IN"/>
          </a:p>
        </p:txBody>
      </p:sp>
    </p:spTree>
    <p:extLst>
      <p:ext uri="{BB962C8B-B14F-4D97-AF65-F5344CB8AC3E}">
        <p14:creationId xmlns:p14="http://schemas.microsoft.com/office/powerpoint/2010/main" val="326970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99B4-ED37-0EC3-E8E2-4F6DB744337C}"/>
              </a:ext>
            </a:extLst>
          </p:cNvPr>
          <p:cNvSpPr>
            <a:spLocks noGrp="1"/>
          </p:cNvSpPr>
          <p:nvPr>
            <p:ph type="ctrTitle"/>
          </p:nvPr>
        </p:nvSpPr>
        <p:spPr/>
        <p:txBody>
          <a:bodyPr/>
          <a:lstStyle/>
          <a:p>
            <a:r>
              <a:rPr lang="en-IN" dirty="0">
                <a:latin typeface="+mn-lt"/>
              </a:rPr>
              <a:t>Lending Club EDA Case Study</a:t>
            </a:r>
          </a:p>
        </p:txBody>
      </p:sp>
      <p:sp>
        <p:nvSpPr>
          <p:cNvPr id="3" name="Subtitle 2">
            <a:extLst>
              <a:ext uri="{FF2B5EF4-FFF2-40B4-BE49-F238E27FC236}">
                <a16:creationId xmlns:a16="http://schemas.microsoft.com/office/drawing/2014/main" id="{125F6742-0C7E-0142-49E1-1513FFBD253D}"/>
              </a:ext>
            </a:extLst>
          </p:cNvPr>
          <p:cNvSpPr>
            <a:spLocks noGrp="1"/>
          </p:cNvSpPr>
          <p:nvPr>
            <p:ph type="subTitle" idx="1"/>
          </p:nvPr>
        </p:nvSpPr>
        <p:spPr>
          <a:xfrm>
            <a:off x="1524000" y="3602038"/>
            <a:ext cx="8450424" cy="606068"/>
          </a:xfrm>
        </p:spPr>
        <p:txBody>
          <a:bodyPr/>
          <a:lstStyle/>
          <a:p>
            <a:r>
              <a:rPr lang="en-IN" dirty="0"/>
              <a:t>14-Aug-2023</a:t>
            </a:r>
          </a:p>
        </p:txBody>
      </p:sp>
      <p:sp>
        <p:nvSpPr>
          <p:cNvPr id="4" name="Subtitle 2">
            <a:extLst>
              <a:ext uri="{FF2B5EF4-FFF2-40B4-BE49-F238E27FC236}">
                <a16:creationId xmlns:a16="http://schemas.microsoft.com/office/drawing/2014/main" id="{B8849200-CA00-A2B3-A3FF-5E439F4D09BE}"/>
              </a:ext>
            </a:extLst>
          </p:cNvPr>
          <p:cNvSpPr txBox="1">
            <a:spLocks/>
          </p:cNvSpPr>
          <p:nvPr/>
        </p:nvSpPr>
        <p:spPr>
          <a:xfrm>
            <a:off x="220810" y="5835167"/>
            <a:ext cx="2783647" cy="6060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Neelima R</a:t>
            </a:r>
          </a:p>
        </p:txBody>
      </p:sp>
    </p:spTree>
    <p:extLst>
      <p:ext uri="{BB962C8B-B14F-4D97-AF65-F5344CB8AC3E}">
        <p14:creationId xmlns:p14="http://schemas.microsoft.com/office/powerpoint/2010/main" val="59423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87E9-B486-37DE-36EC-E44F75F3B62A}"/>
              </a:ext>
            </a:extLst>
          </p:cNvPr>
          <p:cNvSpPr>
            <a:spLocks noGrp="1"/>
          </p:cNvSpPr>
          <p:nvPr>
            <p:ph type="title"/>
          </p:nvPr>
        </p:nvSpPr>
        <p:spPr/>
        <p:txBody>
          <a:bodyPr/>
          <a:lstStyle/>
          <a:p>
            <a:pPr algn="ctr"/>
            <a:r>
              <a:rPr lang="en-IN" dirty="0">
                <a:latin typeface="+mn-lt"/>
              </a:rPr>
              <a:t>Bivariate Analysis</a:t>
            </a:r>
          </a:p>
        </p:txBody>
      </p:sp>
      <p:pic>
        <p:nvPicPr>
          <p:cNvPr id="5" name="Content Placeholder 4">
            <a:extLst>
              <a:ext uri="{FF2B5EF4-FFF2-40B4-BE49-F238E27FC236}">
                <a16:creationId xmlns:a16="http://schemas.microsoft.com/office/drawing/2014/main" id="{C29C6270-D11B-4793-C385-32358DB06042}"/>
              </a:ext>
            </a:extLst>
          </p:cNvPr>
          <p:cNvPicPr>
            <a:picLocks noGrp="1" noChangeAspect="1"/>
          </p:cNvPicPr>
          <p:nvPr>
            <p:ph idx="1"/>
          </p:nvPr>
        </p:nvPicPr>
        <p:blipFill>
          <a:blip r:embed="rId2"/>
          <a:stretch>
            <a:fillRect/>
          </a:stretch>
        </p:blipFill>
        <p:spPr>
          <a:xfrm>
            <a:off x="1020640" y="1974198"/>
            <a:ext cx="10150720" cy="4054191"/>
          </a:xfrm>
        </p:spPr>
      </p:pic>
    </p:spTree>
    <p:extLst>
      <p:ext uri="{BB962C8B-B14F-4D97-AF65-F5344CB8AC3E}">
        <p14:creationId xmlns:p14="http://schemas.microsoft.com/office/powerpoint/2010/main" val="256622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F5FF-958E-D334-76A3-3ECFC3174BD1}"/>
              </a:ext>
            </a:extLst>
          </p:cNvPr>
          <p:cNvSpPr>
            <a:spLocks noGrp="1"/>
          </p:cNvSpPr>
          <p:nvPr>
            <p:ph type="title"/>
          </p:nvPr>
        </p:nvSpPr>
        <p:spPr/>
        <p:txBody>
          <a:bodyPr>
            <a:normAutofit/>
          </a:bodyPr>
          <a:lstStyle/>
          <a:p>
            <a:r>
              <a:rPr lang="en-IN" sz="4000" dirty="0">
                <a:latin typeface="+mn-lt"/>
              </a:rPr>
              <a:t>Purpose VS Annual Income of Default Customers</a:t>
            </a:r>
          </a:p>
        </p:txBody>
      </p:sp>
      <p:pic>
        <p:nvPicPr>
          <p:cNvPr id="5" name="Content Placeholder 4">
            <a:extLst>
              <a:ext uri="{FF2B5EF4-FFF2-40B4-BE49-F238E27FC236}">
                <a16:creationId xmlns:a16="http://schemas.microsoft.com/office/drawing/2014/main" id="{2E7173DC-1E41-7E4F-2BB2-84E058C71193}"/>
              </a:ext>
            </a:extLst>
          </p:cNvPr>
          <p:cNvPicPr>
            <a:picLocks noGrp="1" noChangeAspect="1"/>
          </p:cNvPicPr>
          <p:nvPr>
            <p:ph idx="1"/>
          </p:nvPr>
        </p:nvPicPr>
        <p:blipFill>
          <a:blip r:embed="rId2"/>
          <a:stretch>
            <a:fillRect/>
          </a:stretch>
        </p:blipFill>
        <p:spPr>
          <a:xfrm>
            <a:off x="1047312" y="1917043"/>
            <a:ext cx="10097375" cy="4168501"/>
          </a:xfrm>
        </p:spPr>
      </p:pic>
    </p:spTree>
    <p:extLst>
      <p:ext uri="{BB962C8B-B14F-4D97-AF65-F5344CB8AC3E}">
        <p14:creationId xmlns:p14="http://schemas.microsoft.com/office/powerpoint/2010/main" val="317379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6419-CEB0-1F31-3A21-04ED09FE5415}"/>
              </a:ext>
            </a:extLst>
          </p:cNvPr>
          <p:cNvSpPr>
            <a:spLocks noGrp="1"/>
          </p:cNvSpPr>
          <p:nvPr>
            <p:ph type="title"/>
          </p:nvPr>
        </p:nvSpPr>
        <p:spPr/>
        <p:txBody>
          <a:bodyPr/>
          <a:lstStyle/>
          <a:p>
            <a:pPr algn="ctr"/>
            <a:r>
              <a:rPr lang="en-IN" dirty="0">
                <a:latin typeface="+mn-lt"/>
              </a:rPr>
              <a:t>Summary</a:t>
            </a:r>
          </a:p>
        </p:txBody>
      </p:sp>
      <p:sp>
        <p:nvSpPr>
          <p:cNvPr id="3" name="Content Placeholder 2">
            <a:extLst>
              <a:ext uri="{FF2B5EF4-FFF2-40B4-BE49-F238E27FC236}">
                <a16:creationId xmlns:a16="http://schemas.microsoft.com/office/drawing/2014/main" id="{365E6252-AACB-EE47-877D-B5F4A73AE406}"/>
              </a:ext>
            </a:extLst>
          </p:cNvPr>
          <p:cNvSpPr>
            <a:spLocks noGrp="1"/>
          </p:cNvSpPr>
          <p:nvPr>
            <p:ph idx="1"/>
          </p:nvPr>
        </p:nvSpPr>
        <p:spPr/>
        <p:txBody>
          <a:bodyPr>
            <a:normAutofit/>
          </a:bodyPr>
          <a:lstStyle/>
          <a:p>
            <a:pPr algn="l"/>
            <a:r>
              <a:rPr lang="en-US" sz="2000" dirty="0">
                <a:solidFill>
                  <a:srgbClr val="000000"/>
                </a:solidFill>
              </a:rPr>
              <a:t>Highe</a:t>
            </a:r>
            <a:r>
              <a:rPr lang="en-US" sz="2000" i="0" dirty="0">
                <a:solidFill>
                  <a:srgbClr val="000000"/>
                </a:solidFill>
                <a:effectLst/>
              </a:rPr>
              <a:t>r percentage of Loan Borrowers are defaulting with term of 36 months</a:t>
            </a:r>
          </a:p>
          <a:p>
            <a:pPr algn="l"/>
            <a:r>
              <a:rPr lang="en-US" sz="2000" i="0" dirty="0">
                <a:solidFill>
                  <a:srgbClr val="000000"/>
                </a:solidFill>
                <a:effectLst/>
              </a:rPr>
              <a:t>2. Individual Loan Borrowers are defaulting more</a:t>
            </a:r>
          </a:p>
          <a:p>
            <a:pPr algn="l"/>
            <a:r>
              <a:rPr lang="en-US" sz="2000" i="0" dirty="0">
                <a:solidFill>
                  <a:srgbClr val="000000"/>
                </a:solidFill>
                <a:effectLst/>
              </a:rPr>
              <a:t>3. People with less than 1 lakh income are having high percentage to Default</a:t>
            </a:r>
          </a:p>
          <a:p>
            <a:pPr algn="l"/>
            <a:r>
              <a:rPr lang="en-US" sz="2000" i="0" dirty="0">
                <a:solidFill>
                  <a:srgbClr val="000000"/>
                </a:solidFill>
                <a:effectLst/>
              </a:rPr>
              <a:t>4. Individuals with Grade D to G with higher income have high likely hood to default</a:t>
            </a:r>
          </a:p>
          <a:p>
            <a:pPr algn="l"/>
            <a:r>
              <a:rPr lang="en-US" sz="2000" i="0" dirty="0">
                <a:solidFill>
                  <a:srgbClr val="000000"/>
                </a:solidFill>
                <a:effectLst/>
              </a:rPr>
              <a:t>5. People who took Loan with reason 'Debt-consolidation' are identified as more Defaulters</a:t>
            </a:r>
          </a:p>
          <a:p>
            <a:pPr algn="l"/>
            <a:r>
              <a:rPr lang="en-US" sz="2000" i="0" dirty="0">
                <a:solidFill>
                  <a:srgbClr val="000000"/>
                </a:solidFill>
                <a:effectLst/>
              </a:rPr>
              <a:t>6. Maximum Loan Defaulters are from states CA, FL, NY, TX, NJ</a:t>
            </a:r>
          </a:p>
          <a:p>
            <a:endParaRPr lang="en-IN" dirty="0"/>
          </a:p>
        </p:txBody>
      </p:sp>
    </p:spTree>
    <p:extLst>
      <p:ext uri="{BB962C8B-B14F-4D97-AF65-F5344CB8AC3E}">
        <p14:creationId xmlns:p14="http://schemas.microsoft.com/office/powerpoint/2010/main" val="145402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27AE-EEF2-5593-B818-D5C6B0288BE6}"/>
              </a:ext>
            </a:extLst>
          </p:cNvPr>
          <p:cNvSpPr>
            <a:spLocks noGrp="1"/>
          </p:cNvSpPr>
          <p:nvPr>
            <p:ph type="title"/>
          </p:nvPr>
        </p:nvSpPr>
        <p:spPr/>
        <p:txBody>
          <a:bodyPr/>
          <a:lstStyle/>
          <a:p>
            <a:pPr algn="ctr"/>
            <a:r>
              <a:rPr lang="en-IN" dirty="0">
                <a:latin typeface="+mn-lt"/>
              </a:rPr>
              <a:t>Business Objective</a:t>
            </a:r>
          </a:p>
        </p:txBody>
      </p:sp>
      <p:sp>
        <p:nvSpPr>
          <p:cNvPr id="3" name="Content Placeholder 2">
            <a:extLst>
              <a:ext uri="{FF2B5EF4-FFF2-40B4-BE49-F238E27FC236}">
                <a16:creationId xmlns:a16="http://schemas.microsoft.com/office/drawing/2014/main" id="{E94D69A1-BB62-0BE2-107E-10E6CD0CE01F}"/>
              </a:ext>
            </a:extLst>
          </p:cNvPr>
          <p:cNvSpPr>
            <a:spLocks noGrp="1"/>
          </p:cNvSpPr>
          <p:nvPr>
            <p:ph idx="1"/>
          </p:nvPr>
        </p:nvSpPr>
        <p:spPr/>
        <p:txBody>
          <a:bodyPr>
            <a:normAutofit/>
          </a:bodyPr>
          <a:lstStyle/>
          <a:p>
            <a:pPr marL="0" indent="0" algn="l" rtl="0">
              <a:buNone/>
            </a:pPr>
            <a:r>
              <a:rPr lang="en-US" sz="2000" b="0" i="0" dirty="0">
                <a:solidFill>
                  <a:srgbClr val="091E42"/>
                </a:solidFill>
                <a:effectLst/>
              </a:rPr>
              <a:t>To identify these risky loan applicants, then such loans can be reduced thereby cutting down the amount of credit loss. Identification of such applicants using EDA is the aim of this case study. </a:t>
            </a:r>
          </a:p>
          <a:p>
            <a:pPr marL="0" indent="0" algn="l" rtl="0">
              <a:buNone/>
            </a:pPr>
            <a:r>
              <a:rPr lang="en-US" sz="2000" b="0" i="0" dirty="0">
                <a:solidFill>
                  <a:srgbClr val="091E42"/>
                </a:solidFill>
                <a:effectLst/>
              </a:rPr>
              <a:t>	In other words, the company wants to understand the </a:t>
            </a:r>
            <a:r>
              <a:rPr lang="en-US" sz="2000" b="1" i="0" dirty="0">
                <a:solidFill>
                  <a:srgbClr val="091E42"/>
                </a:solidFill>
                <a:effectLst/>
              </a:rPr>
              <a:t>driving factors (or driver variables) </a:t>
            </a:r>
            <a:r>
              <a:rPr lang="en-US" sz="2000" b="0" i="0" dirty="0">
                <a:solidFill>
                  <a:srgbClr val="091E42"/>
                </a:solidFill>
                <a:effectLst/>
              </a:rPr>
              <a:t>behind loan default, i.e. the variables which are strong indicators of default.  The company can utilize this knowledge for its portfolio and risk assessment. </a:t>
            </a:r>
          </a:p>
          <a:p>
            <a:pPr marL="0" indent="0" algn="l">
              <a:buNone/>
            </a:pPr>
            <a:r>
              <a:rPr lang="en-US" sz="2000" b="0" i="0" dirty="0">
                <a:solidFill>
                  <a:srgbClr val="091E42"/>
                </a:solidFill>
                <a:effectLst/>
              </a:rPr>
              <a:t>	To develop your understanding of the domain, you are advised to independently research a little about risk analytics (understanding the types of variables and their significance should be enough).</a:t>
            </a:r>
          </a:p>
        </p:txBody>
      </p:sp>
    </p:spTree>
    <p:extLst>
      <p:ext uri="{BB962C8B-B14F-4D97-AF65-F5344CB8AC3E}">
        <p14:creationId xmlns:p14="http://schemas.microsoft.com/office/powerpoint/2010/main" val="55379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8D5C-7C28-94BE-A581-E83558BAEB1B}"/>
              </a:ext>
            </a:extLst>
          </p:cNvPr>
          <p:cNvSpPr>
            <a:spLocks noGrp="1"/>
          </p:cNvSpPr>
          <p:nvPr>
            <p:ph type="title"/>
          </p:nvPr>
        </p:nvSpPr>
        <p:spPr/>
        <p:txBody>
          <a:bodyPr/>
          <a:lstStyle/>
          <a:p>
            <a:pPr algn="ctr"/>
            <a:r>
              <a:rPr lang="en-IN" dirty="0">
                <a:latin typeface="+mn-lt"/>
              </a:rPr>
              <a:t>Steps for EDA</a:t>
            </a:r>
          </a:p>
        </p:txBody>
      </p:sp>
      <p:sp>
        <p:nvSpPr>
          <p:cNvPr id="3" name="Content Placeholder 2">
            <a:extLst>
              <a:ext uri="{FF2B5EF4-FFF2-40B4-BE49-F238E27FC236}">
                <a16:creationId xmlns:a16="http://schemas.microsoft.com/office/drawing/2014/main" id="{866CABCF-F198-5D14-F3F2-E7C9429294F2}"/>
              </a:ext>
            </a:extLst>
          </p:cNvPr>
          <p:cNvSpPr>
            <a:spLocks noGrp="1"/>
          </p:cNvSpPr>
          <p:nvPr>
            <p:ph idx="1"/>
          </p:nvPr>
        </p:nvSpPr>
        <p:spPr/>
        <p:txBody>
          <a:bodyPr/>
          <a:lstStyle/>
          <a:p>
            <a:r>
              <a:rPr lang="en-IN" dirty="0"/>
              <a:t>Data Understanding and Cleaning</a:t>
            </a:r>
          </a:p>
          <a:p>
            <a:pPr lvl="1"/>
            <a:r>
              <a:rPr lang="en-IN" dirty="0"/>
              <a:t>Delete columns with maximum </a:t>
            </a:r>
            <a:r>
              <a:rPr lang="en-IN" dirty="0" err="1"/>
              <a:t>NaN</a:t>
            </a:r>
            <a:r>
              <a:rPr lang="en-IN" dirty="0"/>
              <a:t> values</a:t>
            </a:r>
          </a:p>
          <a:p>
            <a:pPr lvl="1"/>
            <a:r>
              <a:rPr lang="en-IN" dirty="0"/>
              <a:t>Replacing the Missing values with most repeated value</a:t>
            </a:r>
          </a:p>
          <a:p>
            <a:pPr lvl="1"/>
            <a:r>
              <a:rPr lang="en-IN" dirty="0"/>
              <a:t>Splitting/Merging the columns and Adding/Deriving new columns</a:t>
            </a:r>
          </a:p>
          <a:p>
            <a:r>
              <a:rPr lang="en-IN" dirty="0"/>
              <a:t>Univariate Analysis</a:t>
            </a:r>
          </a:p>
          <a:p>
            <a:r>
              <a:rPr lang="en-IN" dirty="0"/>
              <a:t>Segmented Univariate Analysis</a:t>
            </a:r>
          </a:p>
          <a:p>
            <a:r>
              <a:rPr lang="en-IN" dirty="0"/>
              <a:t>Bivariate Analysis</a:t>
            </a:r>
          </a:p>
        </p:txBody>
      </p:sp>
    </p:spTree>
    <p:extLst>
      <p:ext uri="{BB962C8B-B14F-4D97-AF65-F5344CB8AC3E}">
        <p14:creationId xmlns:p14="http://schemas.microsoft.com/office/powerpoint/2010/main" val="173608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0ECC-C211-5508-E114-41569549B88A}"/>
              </a:ext>
            </a:extLst>
          </p:cNvPr>
          <p:cNvSpPr>
            <a:spLocks noGrp="1"/>
          </p:cNvSpPr>
          <p:nvPr>
            <p:ph type="title"/>
          </p:nvPr>
        </p:nvSpPr>
        <p:spPr/>
        <p:txBody>
          <a:bodyPr/>
          <a:lstStyle/>
          <a:p>
            <a:pPr algn="ctr"/>
            <a:r>
              <a:rPr lang="en-IN" dirty="0">
                <a:latin typeface="+mn-lt"/>
              </a:rPr>
              <a:t>Loan Status VS Defaulted Customers</a:t>
            </a:r>
          </a:p>
        </p:txBody>
      </p:sp>
      <p:sp>
        <p:nvSpPr>
          <p:cNvPr id="6" name="TextBox 5">
            <a:extLst>
              <a:ext uri="{FF2B5EF4-FFF2-40B4-BE49-F238E27FC236}">
                <a16:creationId xmlns:a16="http://schemas.microsoft.com/office/drawing/2014/main" id="{9425B66B-FF93-89E4-664E-B03E6FEA33EC}"/>
              </a:ext>
            </a:extLst>
          </p:cNvPr>
          <p:cNvSpPr txBox="1"/>
          <p:nvPr/>
        </p:nvSpPr>
        <p:spPr>
          <a:xfrm>
            <a:off x="6820678" y="1978090"/>
            <a:ext cx="49273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Analysing only the Charged off and Current Loan Borrowers </a:t>
            </a:r>
          </a:p>
        </p:txBody>
      </p:sp>
      <p:pic>
        <p:nvPicPr>
          <p:cNvPr id="10" name="Content Placeholder 9">
            <a:extLst>
              <a:ext uri="{FF2B5EF4-FFF2-40B4-BE49-F238E27FC236}">
                <a16:creationId xmlns:a16="http://schemas.microsoft.com/office/drawing/2014/main" id="{0E5D3817-32B9-4997-455D-B26043422414}"/>
              </a:ext>
            </a:extLst>
          </p:cNvPr>
          <p:cNvPicPr>
            <a:picLocks noGrp="1" noChangeAspect="1"/>
          </p:cNvPicPr>
          <p:nvPr>
            <p:ph idx="1"/>
          </p:nvPr>
        </p:nvPicPr>
        <p:blipFill>
          <a:blip r:embed="rId2"/>
          <a:stretch>
            <a:fillRect/>
          </a:stretch>
        </p:blipFill>
        <p:spPr>
          <a:xfrm>
            <a:off x="0" y="1797633"/>
            <a:ext cx="7057907" cy="3903371"/>
          </a:xfrm>
        </p:spPr>
      </p:pic>
    </p:spTree>
    <p:extLst>
      <p:ext uri="{BB962C8B-B14F-4D97-AF65-F5344CB8AC3E}">
        <p14:creationId xmlns:p14="http://schemas.microsoft.com/office/powerpoint/2010/main" val="345738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11D6-04B7-9000-86A0-C8041050962D}"/>
              </a:ext>
            </a:extLst>
          </p:cNvPr>
          <p:cNvSpPr>
            <a:spLocks noGrp="1"/>
          </p:cNvSpPr>
          <p:nvPr>
            <p:ph type="title"/>
          </p:nvPr>
        </p:nvSpPr>
        <p:spPr/>
        <p:txBody>
          <a:bodyPr/>
          <a:lstStyle/>
          <a:p>
            <a:pPr algn="ctr"/>
            <a:r>
              <a:rPr lang="en-IN" dirty="0">
                <a:latin typeface="+mn-lt"/>
              </a:rPr>
              <a:t>Term VS Default customers</a:t>
            </a:r>
          </a:p>
        </p:txBody>
      </p:sp>
      <p:sp>
        <p:nvSpPr>
          <p:cNvPr id="6" name="TextBox 5">
            <a:extLst>
              <a:ext uri="{FF2B5EF4-FFF2-40B4-BE49-F238E27FC236}">
                <a16:creationId xmlns:a16="http://schemas.microsoft.com/office/drawing/2014/main" id="{FFBF8D18-DD95-224B-DAA8-D016DA379D28}"/>
              </a:ext>
            </a:extLst>
          </p:cNvPr>
          <p:cNvSpPr txBox="1"/>
          <p:nvPr/>
        </p:nvSpPr>
        <p:spPr>
          <a:xfrm>
            <a:off x="8024327" y="1940772"/>
            <a:ext cx="3900195" cy="1015663"/>
          </a:xfrm>
          <a:prstGeom prst="rect">
            <a:avLst/>
          </a:prstGeom>
          <a:noFill/>
        </p:spPr>
        <p:txBody>
          <a:bodyPr wrap="square" rtlCol="0">
            <a:spAutoFit/>
          </a:bodyPr>
          <a:lstStyle/>
          <a:p>
            <a:r>
              <a:rPr lang="en-US" sz="2000" dirty="0"/>
              <a:t>Higher percentage of Loan Borrowers are defaulting with term of 36 months</a:t>
            </a:r>
            <a:endParaRPr lang="en-IN" sz="2000" dirty="0"/>
          </a:p>
        </p:txBody>
      </p:sp>
      <p:pic>
        <p:nvPicPr>
          <p:cNvPr id="7" name="Content Placeholder 4">
            <a:extLst>
              <a:ext uri="{FF2B5EF4-FFF2-40B4-BE49-F238E27FC236}">
                <a16:creationId xmlns:a16="http://schemas.microsoft.com/office/drawing/2014/main" id="{7544B168-B283-4427-C6C6-F83520274F6D}"/>
              </a:ext>
            </a:extLst>
          </p:cNvPr>
          <p:cNvPicPr>
            <a:picLocks noChangeAspect="1"/>
          </p:cNvPicPr>
          <p:nvPr/>
        </p:nvPicPr>
        <p:blipFill>
          <a:blip r:embed="rId2"/>
          <a:stretch>
            <a:fillRect/>
          </a:stretch>
        </p:blipFill>
        <p:spPr>
          <a:xfrm>
            <a:off x="145757" y="1690688"/>
            <a:ext cx="5950244" cy="3525124"/>
          </a:xfrm>
          <a:prstGeom prst="rect">
            <a:avLst/>
          </a:prstGeom>
        </p:spPr>
      </p:pic>
      <p:pic>
        <p:nvPicPr>
          <p:cNvPr id="10" name="Content Placeholder 4">
            <a:extLst>
              <a:ext uri="{FF2B5EF4-FFF2-40B4-BE49-F238E27FC236}">
                <a16:creationId xmlns:a16="http://schemas.microsoft.com/office/drawing/2014/main" id="{C9A21FC9-DA04-1EDA-4736-48B734ED1EB3}"/>
              </a:ext>
            </a:extLst>
          </p:cNvPr>
          <p:cNvPicPr>
            <a:picLocks noGrp="1" noChangeAspect="1"/>
          </p:cNvPicPr>
          <p:nvPr>
            <p:ph idx="1"/>
          </p:nvPr>
        </p:nvPicPr>
        <p:blipFill>
          <a:blip r:embed="rId2"/>
          <a:stretch>
            <a:fillRect/>
          </a:stretch>
        </p:blipFill>
        <p:spPr>
          <a:xfrm>
            <a:off x="145757" y="1545707"/>
            <a:ext cx="7608405" cy="4351338"/>
          </a:xfrm>
        </p:spPr>
      </p:pic>
    </p:spTree>
    <p:extLst>
      <p:ext uri="{BB962C8B-B14F-4D97-AF65-F5344CB8AC3E}">
        <p14:creationId xmlns:p14="http://schemas.microsoft.com/office/powerpoint/2010/main" val="169628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91CD-64A1-D60D-2607-967612CF3530}"/>
              </a:ext>
            </a:extLst>
          </p:cNvPr>
          <p:cNvSpPr>
            <a:spLocks noGrp="1"/>
          </p:cNvSpPr>
          <p:nvPr>
            <p:ph type="title"/>
          </p:nvPr>
        </p:nvSpPr>
        <p:spPr/>
        <p:txBody>
          <a:bodyPr/>
          <a:lstStyle/>
          <a:p>
            <a:pPr algn="ctr"/>
            <a:r>
              <a:rPr lang="en-IN" dirty="0">
                <a:latin typeface="+mn-lt"/>
              </a:rPr>
              <a:t>State VS Default Customers</a:t>
            </a:r>
          </a:p>
        </p:txBody>
      </p:sp>
      <p:pic>
        <p:nvPicPr>
          <p:cNvPr id="10" name="Content Placeholder 9">
            <a:extLst>
              <a:ext uri="{FF2B5EF4-FFF2-40B4-BE49-F238E27FC236}">
                <a16:creationId xmlns:a16="http://schemas.microsoft.com/office/drawing/2014/main" id="{91171C39-939B-63C4-10FE-BBE8C21D9982}"/>
              </a:ext>
            </a:extLst>
          </p:cNvPr>
          <p:cNvPicPr>
            <a:picLocks noGrp="1" noChangeAspect="1"/>
          </p:cNvPicPr>
          <p:nvPr>
            <p:ph idx="1"/>
          </p:nvPr>
        </p:nvPicPr>
        <p:blipFill>
          <a:blip r:embed="rId2"/>
          <a:stretch>
            <a:fillRect/>
          </a:stretch>
        </p:blipFill>
        <p:spPr>
          <a:xfrm>
            <a:off x="838200" y="2511781"/>
            <a:ext cx="9864012" cy="3898349"/>
          </a:xfrm>
        </p:spPr>
      </p:pic>
      <p:sp>
        <p:nvSpPr>
          <p:cNvPr id="11" name="TextBox 10">
            <a:extLst>
              <a:ext uri="{FF2B5EF4-FFF2-40B4-BE49-F238E27FC236}">
                <a16:creationId xmlns:a16="http://schemas.microsoft.com/office/drawing/2014/main" id="{C6684E48-0F62-21FA-17A6-223CFFDCB483}"/>
              </a:ext>
            </a:extLst>
          </p:cNvPr>
          <p:cNvSpPr txBox="1"/>
          <p:nvPr/>
        </p:nvSpPr>
        <p:spPr>
          <a:xfrm>
            <a:off x="354563" y="1567543"/>
            <a:ext cx="106275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Maximum Loan Defaulters are from states CA, FL, NY, TX, NJ</a:t>
            </a:r>
            <a:endParaRPr lang="en-IN" dirty="0"/>
          </a:p>
        </p:txBody>
      </p:sp>
    </p:spTree>
    <p:extLst>
      <p:ext uri="{BB962C8B-B14F-4D97-AF65-F5344CB8AC3E}">
        <p14:creationId xmlns:p14="http://schemas.microsoft.com/office/powerpoint/2010/main" val="294902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BAC2-389D-96F6-9C40-29D23A9321B2}"/>
              </a:ext>
            </a:extLst>
          </p:cNvPr>
          <p:cNvSpPr>
            <a:spLocks noGrp="1"/>
          </p:cNvSpPr>
          <p:nvPr>
            <p:ph type="title"/>
          </p:nvPr>
        </p:nvSpPr>
        <p:spPr/>
        <p:txBody>
          <a:bodyPr/>
          <a:lstStyle/>
          <a:p>
            <a:pPr algn="ctr"/>
            <a:r>
              <a:rPr lang="en-IN" dirty="0">
                <a:latin typeface="+mn-lt"/>
              </a:rPr>
              <a:t>Employee Experience VS Default Customers</a:t>
            </a:r>
          </a:p>
        </p:txBody>
      </p:sp>
      <p:pic>
        <p:nvPicPr>
          <p:cNvPr id="5" name="Content Placeholder 4">
            <a:extLst>
              <a:ext uri="{FF2B5EF4-FFF2-40B4-BE49-F238E27FC236}">
                <a16:creationId xmlns:a16="http://schemas.microsoft.com/office/drawing/2014/main" id="{B8240515-9A62-7B22-6CE3-6945961025A7}"/>
              </a:ext>
            </a:extLst>
          </p:cNvPr>
          <p:cNvPicPr>
            <a:picLocks noGrp="1" noChangeAspect="1"/>
          </p:cNvPicPr>
          <p:nvPr>
            <p:ph idx="1"/>
          </p:nvPr>
        </p:nvPicPr>
        <p:blipFill>
          <a:blip r:embed="rId2"/>
          <a:stretch>
            <a:fillRect/>
          </a:stretch>
        </p:blipFill>
        <p:spPr>
          <a:xfrm>
            <a:off x="493638" y="1887732"/>
            <a:ext cx="6035563" cy="4115157"/>
          </a:xfrm>
        </p:spPr>
      </p:pic>
      <p:sp>
        <p:nvSpPr>
          <p:cNvPr id="6" name="TextBox 5">
            <a:extLst>
              <a:ext uri="{FF2B5EF4-FFF2-40B4-BE49-F238E27FC236}">
                <a16:creationId xmlns:a16="http://schemas.microsoft.com/office/drawing/2014/main" id="{9C29C6F9-F068-2DD4-4B24-8C1D8840C6F2}"/>
              </a:ext>
            </a:extLst>
          </p:cNvPr>
          <p:cNvSpPr txBox="1"/>
          <p:nvPr/>
        </p:nvSpPr>
        <p:spPr>
          <a:xfrm>
            <a:off x="6867331" y="2108718"/>
            <a:ext cx="4851918" cy="646331"/>
          </a:xfrm>
          <a:prstGeom prst="rect">
            <a:avLst/>
          </a:prstGeom>
          <a:noFill/>
        </p:spPr>
        <p:txBody>
          <a:bodyPr wrap="square" rtlCol="0">
            <a:spAutoFit/>
          </a:bodyPr>
          <a:lstStyle/>
          <a:p>
            <a:r>
              <a:rPr lang="en-IN" dirty="0"/>
              <a:t>People with more experience are taking more loans and tend to default</a:t>
            </a:r>
          </a:p>
        </p:txBody>
      </p:sp>
    </p:spTree>
    <p:extLst>
      <p:ext uri="{BB962C8B-B14F-4D97-AF65-F5344CB8AC3E}">
        <p14:creationId xmlns:p14="http://schemas.microsoft.com/office/powerpoint/2010/main" val="413539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4D85-D045-3334-C4C8-DC244709F21D}"/>
              </a:ext>
            </a:extLst>
          </p:cNvPr>
          <p:cNvSpPr>
            <a:spLocks noGrp="1"/>
          </p:cNvSpPr>
          <p:nvPr>
            <p:ph type="title"/>
          </p:nvPr>
        </p:nvSpPr>
        <p:spPr/>
        <p:txBody>
          <a:bodyPr/>
          <a:lstStyle/>
          <a:p>
            <a:pPr algn="ctr"/>
            <a:r>
              <a:rPr lang="en-IN" dirty="0">
                <a:latin typeface="+mn-lt"/>
              </a:rPr>
              <a:t>Purpose VS Default Customers</a:t>
            </a:r>
          </a:p>
        </p:txBody>
      </p:sp>
      <p:pic>
        <p:nvPicPr>
          <p:cNvPr id="5" name="Content Placeholder 4">
            <a:extLst>
              <a:ext uri="{FF2B5EF4-FFF2-40B4-BE49-F238E27FC236}">
                <a16:creationId xmlns:a16="http://schemas.microsoft.com/office/drawing/2014/main" id="{8BC70A94-4ECF-9793-1A7E-1B3BAE403C30}"/>
              </a:ext>
            </a:extLst>
          </p:cNvPr>
          <p:cNvPicPr>
            <a:picLocks noGrp="1" noChangeAspect="1"/>
          </p:cNvPicPr>
          <p:nvPr>
            <p:ph idx="1"/>
          </p:nvPr>
        </p:nvPicPr>
        <p:blipFill>
          <a:blip r:embed="rId2"/>
          <a:stretch>
            <a:fillRect/>
          </a:stretch>
        </p:blipFill>
        <p:spPr>
          <a:xfrm>
            <a:off x="489576" y="3069487"/>
            <a:ext cx="10074513" cy="3337849"/>
          </a:xfrm>
        </p:spPr>
      </p:pic>
      <p:sp>
        <p:nvSpPr>
          <p:cNvPr id="6" name="TextBox 5">
            <a:extLst>
              <a:ext uri="{FF2B5EF4-FFF2-40B4-BE49-F238E27FC236}">
                <a16:creationId xmlns:a16="http://schemas.microsoft.com/office/drawing/2014/main" id="{BCD98616-82D1-A7C7-700D-417E6F00A3A3}"/>
              </a:ext>
            </a:extLst>
          </p:cNvPr>
          <p:cNvSpPr txBox="1"/>
          <p:nvPr/>
        </p:nvSpPr>
        <p:spPr>
          <a:xfrm>
            <a:off x="838200" y="1690688"/>
            <a:ext cx="9490788" cy="369332"/>
          </a:xfrm>
          <a:prstGeom prst="rect">
            <a:avLst/>
          </a:prstGeom>
          <a:noFill/>
        </p:spPr>
        <p:txBody>
          <a:bodyPr wrap="square" rtlCol="0">
            <a:spAutoFit/>
          </a:bodyPr>
          <a:lstStyle/>
          <a:p>
            <a:r>
              <a:rPr lang="en-US" dirty="0"/>
              <a:t>People who took Loan with reason 'Debt-consolidation' are identified as more Defaulters</a:t>
            </a:r>
            <a:endParaRPr lang="en-IN" dirty="0"/>
          </a:p>
        </p:txBody>
      </p:sp>
    </p:spTree>
    <p:extLst>
      <p:ext uri="{BB962C8B-B14F-4D97-AF65-F5344CB8AC3E}">
        <p14:creationId xmlns:p14="http://schemas.microsoft.com/office/powerpoint/2010/main" val="39812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051B-F4A0-7F5A-5B4D-87582C0166F3}"/>
              </a:ext>
            </a:extLst>
          </p:cNvPr>
          <p:cNvSpPr>
            <a:spLocks noGrp="1"/>
          </p:cNvSpPr>
          <p:nvPr>
            <p:ph type="title"/>
          </p:nvPr>
        </p:nvSpPr>
        <p:spPr/>
        <p:txBody>
          <a:bodyPr/>
          <a:lstStyle/>
          <a:p>
            <a:pPr algn="ctr"/>
            <a:r>
              <a:rPr lang="en-IN" dirty="0">
                <a:latin typeface="+mn-lt"/>
              </a:rPr>
              <a:t>Annual Income VS Default Customers</a:t>
            </a:r>
          </a:p>
        </p:txBody>
      </p:sp>
      <p:pic>
        <p:nvPicPr>
          <p:cNvPr id="5" name="Content Placeholder 4">
            <a:extLst>
              <a:ext uri="{FF2B5EF4-FFF2-40B4-BE49-F238E27FC236}">
                <a16:creationId xmlns:a16="http://schemas.microsoft.com/office/drawing/2014/main" id="{E515409B-E002-9250-7F13-B7A1CBC1157D}"/>
              </a:ext>
            </a:extLst>
          </p:cNvPr>
          <p:cNvPicPr>
            <a:picLocks noGrp="1" noChangeAspect="1"/>
          </p:cNvPicPr>
          <p:nvPr>
            <p:ph idx="1"/>
          </p:nvPr>
        </p:nvPicPr>
        <p:blipFill>
          <a:blip r:embed="rId2"/>
          <a:stretch>
            <a:fillRect/>
          </a:stretch>
        </p:blipFill>
        <p:spPr>
          <a:xfrm>
            <a:off x="84461" y="2049560"/>
            <a:ext cx="7314715" cy="4351338"/>
          </a:xfrm>
        </p:spPr>
      </p:pic>
      <p:sp>
        <p:nvSpPr>
          <p:cNvPr id="6" name="TextBox 5">
            <a:extLst>
              <a:ext uri="{FF2B5EF4-FFF2-40B4-BE49-F238E27FC236}">
                <a16:creationId xmlns:a16="http://schemas.microsoft.com/office/drawing/2014/main" id="{D0D933F9-28F6-1E81-3783-797FA2DABFEB}"/>
              </a:ext>
            </a:extLst>
          </p:cNvPr>
          <p:cNvSpPr txBox="1"/>
          <p:nvPr/>
        </p:nvSpPr>
        <p:spPr>
          <a:xfrm>
            <a:off x="7548465" y="2631233"/>
            <a:ext cx="4348066" cy="646331"/>
          </a:xfrm>
          <a:prstGeom prst="rect">
            <a:avLst/>
          </a:prstGeom>
          <a:noFill/>
        </p:spPr>
        <p:txBody>
          <a:bodyPr wrap="square" rtlCol="0">
            <a:spAutoFit/>
          </a:bodyPr>
          <a:lstStyle/>
          <a:p>
            <a:r>
              <a:rPr lang="en-IN" dirty="0"/>
              <a:t>People with Less Annual Income because of high interest rates tend to default more</a:t>
            </a:r>
          </a:p>
        </p:txBody>
      </p:sp>
    </p:spTree>
    <p:extLst>
      <p:ext uri="{BB962C8B-B14F-4D97-AF65-F5344CB8AC3E}">
        <p14:creationId xmlns:p14="http://schemas.microsoft.com/office/powerpoint/2010/main" val="901951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362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Lending Club EDA Case Study</vt:lpstr>
      <vt:lpstr>Business Objective</vt:lpstr>
      <vt:lpstr>Steps for EDA</vt:lpstr>
      <vt:lpstr>Loan Status VS Defaulted Customers</vt:lpstr>
      <vt:lpstr>Term VS Default customers</vt:lpstr>
      <vt:lpstr>State VS Default Customers</vt:lpstr>
      <vt:lpstr>Employee Experience VS Default Customers</vt:lpstr>
      <vt:lpstr>Purpose VS Default Customers</vt:lpstr>
      <vt:lpstr>Annual Income VS Default Customers</vt:lpstr>
      <vt:lpstr>Bivariate Analysis</vt:lpstr>
      <vt:lpstr>Purpose VS Annual Income of Default Customers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EDA Case Study</dc:title>
  <dc:creator>Neelima Ramachandrula</dc:creator>
  <cp:lastModifiedBy>Neelima Ramachandrula</cp:lastModifiedBy>
  <cp:revision>3</cp:revision>
  <dcterms:created xsi:type="dcterms:W3CDTF">2023-08-14T08:55:04Z</dcterms:created>
  <dcterms:modified xsi:type="dcterms:W3CDTF">2023-08-14T09:03:21Z</dcterms:modified>
</cp:coreProperties>
</file>