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7" r:id="rId2"/>
    <p:sldId id="281" r:id="rId3"/>
    <p:sldId id="258" r:id="rId4"/>
    <p:sldId id="260" r:id="rId5"/>
    <p:sldId id="261" r:id="rId6"/>
    <p:sldId id="262" r:id="rId7"/>
    <p:sldId id="263" r:id="rId8"/>
    <p:sldId id="265" r:id="rId9"/>
    <p:sldId id="266" r:id="rId10"/>
    <p:sldId id="268" r:id="rId11"/>
    <p:sldId id="269" r:id="rId12"/>
    <p:sldId id="270" r:id="rId13"/>
    <p:sldId id="271" r:id="rId14"/>
    <p:sldId id="272" r:id="rId15"/>
    <p:sldId id="273" r:id="rId16"/>
    <p:sldId id="274" r:id="rId17"/>
    <p:sldId id="275" r:id="rId18"/>
    <p:sldId id="276" r:id="rId19"/>
    <p:sldId id="278" r:id="rId20"/>
    <p:sldId id="279" r:id="rId21"/>
    <p:sldId id="282"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C24D1-32DA-44A0-92D7-EF9D9A84396C}" type="datetimeFigureOut">
              <a:rPr lang="en-IN" smtClean="0"/>
              <a:t>14-05-2023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690B7-5DC7-4D73-A724-74B23A233AD0}" type="slidenum">
              <a:rPr lang="en-IN" smtClean="0"/>
              <a:t>‹#›</a:t>
            </a:fld>
            <a:endParaRPr lang="en-IN"/>
          </a:p>
        </p:txBody>
      </p:sp>
    </p:spTree>
    <p:extLst>
      <p:ext uri="{BB962C8B-B14F-4D97-AF65-F5344CB8AC3E}">
        <p14:creationId xmlns:p14="http://schemas.microsoft.com/office/powerpoint/2010/main" val="2127195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8B6332-16C8-46F2-AC7F-386E382A61B1}"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71B103-0DA5-4D90-9CB1-6D38ED5BB00E}" type="datetime1">
              <a:rPr lang="en-US" smtClean="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F5E7B5D-1EB0-4423-8C54-FEDC0507142F}"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8EBFFF9-C97D-48DF-BC0A-72BF6738B916}"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CEAD78-F084-4A1F-B73D-FD8A52CFA4CC}"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FB9B64-1E54-4A5A-8A83-75F56A5343BD}" type="datetime1">
              <a:rPr lang="en-US" smtClean="0"/>
              <a:t>5/14/2023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E481AF-B289-44DE-A6A9-A0653FA47B4E}" type="datetime1">
              <a:rPr lang="en-US" smtClean="0"/>
              <a:t>5/14/2023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445EE-E2FE-46D7-9E9F-A55C021A929C}"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D546A5-A959-41D8-BDF0-3E7F570E1194}"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FE32A9E-F042-4384-BB44-0376495D37D1}"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D7DFD7-450D-42F6-A8E8-DB889D1AE992}"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3FE9AE-8BDF-4318-A313-2CD9CCA48CF2}" type="datetime1">
              <a:rPr lang="en-US" smtClean="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0D88A1-A237-4C65-8B92-E9FB63AD5283}" type="datetime1">
              <a:rPr lang="en-US" smtClean="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B4F2F7B-1FF1-45D2-BF1C-D89AC1CF67FC}" type="datetime1">
              <a:rPr lang="en-US" smtClean="0"/>
              <a:t>5/14/2023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B91369-FD84-4B01-9339-47718DBF6354}" type="datetime1">
              <a:rPr lang="en-US" smtClean="0"/>
              <a:t>5/14/2023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B62BF0B-A2BE-4860-A0BD-2445C4AB72A2}" type="datetime1">
              <a:rPr lang="en-US" smtClean="0"/>
              <a:t>5/14/2023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1714A5-5A14-44FA-86BE-C4D3085710F4}" type="datetime1">
              <a:rPr lang="en-US" smtClean="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DAA10E-FF7D-4A11-BB93-2B5D88D345D1}" type="datetime1">
              <a:rPr lang="en-US" smtClean="0"/>
              <a:t>5/14/2023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60511" y="2321275"/>
            <a:ext cx="9404723" cy="1400530"/>
          </a:xfrm>
        </p:spPr>
        <p:txBody>
          <a:bodyPr>
            <a:normAutofit/>
          </a:bodyPr>
          <a:lstStyle/>
          <a:p>
            <a:pPr algn="ctr"/>
            <a:r>
              <a:rPr lang="en-US" u="sng" dirty="0" smtClean="0">
                <a:solidFill>
                  <a:schemeClr val="tx1"/>
                </a:solidFill>
                <a:latin typeface="Times New Roman" panose="02020603050405020304" pitchFamily="18" charset="0"/>
                <a:cs typeface="Times New Roman" panose="02020603050405020304" pitchFamily="18" charset="0"/>
              </a:rPr>
              <a:t>Predicting the “Fraud in auto insurance claims” &amp; Pattern extraction</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16657" y="4150074"/>
            <a:ext cx="6471766" cy="998395"/>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 A.Neelima, </a:t>
            </a:r>
            <a:r>
              <a:rPr lang="en-IN" sz="2400" dirty="0">
                <a:latin typeface="Times New Roman" panose="02020603050405020304" pitchFamily="18" charset="0"/>
                <a:cs typeface="Times New Roman" panose="02020603050405020304" pitchFamily="18" charset="0"/>
              </a:rPr>
              <a:t>ID </a:t>
            </a:r>
            <a:r>
              <a:rPr lang="en-IN" sz="2400" dirty="0" smtClean="0">
                <a:latin typeface="Times New Roman" panose="02020603050405020304" pitchFamily="18" charset="0"/>
                <a:cs typeface="Times New Roman" panose="02020603050405020304" pitchFamily="18" charset="0"/>
              </a:rPr>
              <a:t>– 4888, Batch-122</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8725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8076" y="843730"/>
            <a:ext cx="9793581" cy="1113935"/>
          </a:xfrm>
        </p:spPr>
        <p:txBody>
          <a:bodyPr/>
          <a:lstStyle/>
          <a:p>
            <a:pPr marL="342900" indent="-342900" algn="just">
              <a:buClr>
                <a:schemeClr val="bg2">
                  <a:lumMod val="60000"/>
                  <a:lumOff val="40000"/>
                </a:schemeClr>
              </a:buClr>
              <a:buFont typeface="Century Gothic" panose="020B0502020202020204" pitchFamily="34" charset="0"/>
              <a:buChar char="►"/>
            </a:pPr>
            <a:r>
              <a:rPr lang="en-IN" sz="2000" dirty="0">
                <a:solidFill>
                  <a:schemeClr val="accent1">
                    <a:lumMod val="40000"/>
                    <a:lumOff val="60000"/>
                  </a:schemeClr>
                </a:solidFill>
                <a:latin typeface="Times New Roman" panose="02020603050405020304" pitchFamily="18" charset="0"/>
                <a:cs typeface="Times New Roman" panose="02020603050405020304" pitchFamily="18" charset="0"/>
              </a:rPr>
              <a:t>Visualizing count of total ‘No’ and ‘Yes’ from </a:t>
            </a:r>
            <a:r>
              <a:rPr lang="en-IN"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target attribute (‘</a:t>
            </a:r>
            <a:r>
              <a:rPr lang="en-IN" sz="2000" dirty="0" err="1">
                <a:solidFill>
                  <a:schemeClr val="accent1">
                    <a:lumMod val="40000"/>
                    <a:lumOff val="60000"/>
                  </a:schemeClr>
                </a:solidFill>
                <a:latin typeface="Times New Roman" panose="02020603050405020304" pitchFamily="18" charset="0"/>
                <a:cs typeface="Times New Roman" panose="02020603050405020304" pitchFamily="18" charset="0"/>
              </a:rPr>
              <a:t>ReportedFraud</a:t>
            </a:r>
            <a:r>
              <a:rPr lang="en-IN" sz="2000" dirty="0">
                <a:solidFill>
                  <a:schemeClr val="accent1">
                    <a:lumMod val="40000"/>
                    <a:lumOff val="60000"/>
                  </a:schemeClr>
                </a:solidFill>
                <a:latin typeface="Times New Roman" panose="02020603050405020304" pitchFamily="18" charset="0"/>
                <a:cs typeface="Times New Roman" panose="02020603050405020304" pitchFamily="18" charset="0"/>
              </a:rPr>
              <a:t>’)   </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6649" y="2518528"/>
            <a:ext cx="4750767" cy="3672663"/>
          </a:xfrm>
        </p:spPr>
      </p:pic>
      <p:sp>
        <p:nvSpPr>
          <p:cNvPr id="6" name="Text Placeholder 5"/>
          <p:cNvSpPr>
            <a:spLocks noGrp="1"/>
          </p:cNvSpPr>
          <p:nvPr>
            <p:ph type="body" sz="half" idx="2"/>
          </p:nvPr>
        </p:nvSpPr>
        <p:spPr>
          <a:xfrm>
            <a:off x="1013550" y="2518529"/>
            <a:ext cx="3765839" cy="3672662"/>
          </a:xfrm>
        </p:spPr>
        <p:txBody>
          <a:bodyPr>
            <a:normAutofit/>
          </a:bodyPr>
          <a:lstStyle/>
          <a:p>
            <a:pPr marL="285750" indent="-285750" algn="just">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The total count of ‘No’(0) in target attribute is ‘21051’</a:t>
            </a:r>
          </a:p>
          <a:p>
            <a:pPr marL="285750" indent="-285750" algn="just">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And the count of ‘Yes’(1) in target attribute is ‘7785’</a:t>
            </a:r>
          </a:p>
          <a:p>
            <a:pPr marL="285750" indent="-285750" algn="just">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So, the total number of non-fraudulent are more than the fraudulent.</a:t>
            </a:r>
            <a:endParaRPr lang="en-IN" sz="1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55120" y="843730"/>
            <a:ext cx="5082697" cy="461665"/>
          </a:xfrm>
          <a:prstGeom prst="rect">
            <a:avLst/>
          </a:prstGeom>
          <a:noFill/>
        </p:spPr>
        <p:txBody>
          <a:bodyPr wrap="square" rtlCol="0">
            <a:spAutoFit/>
          </a:bodyPr>
          <a:lstStyle/>
          <a:p>
            <a:pPr marL="285750" indent="-285750">
              <a:buClr>
                <a:schemeClr val="bg2">
                  <a:lumMod val="60000"/>
                  <a:lumOff val="40000"/>
                </a:schemeClr>
              </a:buClr>
              <a:buFont typeface="Wingdings" panose="05000000000000000000" pitchFamily="2" charset="2"/>
              <a:buChar char="v"/>
            </a:pPr>
            <a:r>
              <a:rPr lang="en-IN" sz="2400" dirty="0" smtClean="0">
                <a:solidFill>
                  <a:schemeClr val="accent3">
                    <a:lumMod val="60000"/>
                    <a:lumOff val="40000"/>
                  </a:schemeClr>
                </a:solidFill>
                <a:latin typeface="Times New Roman" panose="02020603050405020304" pitchFamily="18" charset="0"/>
                <a:cs typeface="Times New Roman" panose="02020603050405020304" pitchFamily="18" charset="0"/>
              </a:rPr>
              <a:t>Data Visualization</a:t>
            </a:r>
            <a:endParaRPr lang="en-IN" sz="24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340420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9023" y="822247"/>
            <a:ext cx="9793581" cy="482338"/>
          </a:xfrm>
        </p:spPr>
        <p:txBody>
          <a:bodyPr/>
          <a:lstStyle/>
          <a:p>
            <a:pPr marL="342900" indent="-342900" algn="just">
              <a:buClr>
                <a:schemeClr val="bg2">
                  <a:lumMod val="60000"/>
                  <a:lumOff val="40000"/>
                </a:schemeClr>
              </a:buClr>
              <a:buFont typeface="Century Gothic" panose="020B0502020202020204" pitchFamily="34" charset="0"/>
              <a:buChar char="►"/>
            </a:pPr>
            <a:r>
              <a:rPr lang="en-IN" sz="2000" dirty="0">
                <a:solidFill>
                  <a:schemeClr val="accent1">
                    <a:lumMod val="40000"/>
                    <a:lumOff val="60000"/>
                  </a:schemeClr>
                </a:solidFill>
                <a:latin typeface="Times New Roman" panose="02020603050405020304" pitchFamily="18" charset="0"/>
                <a:cs typeface="Times New Roman" panose="02020603050405020304" pitchFamily="18" charset="0"/>
              </a:rPr>
              <a:t>Visualizing </a:t>
            </a:r>
            <a:r>
              <a:rPr lang="en-IN"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bar chart of Insurance Policy State to show the number of claims by each state:</a:t>
            </a:r>
            <a:endParaRPr lang="en-IN" sz="20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1046" y="1915213"/>
            <a:ext cx="5195888" cy="3632939"/>
          </a:xfrm>
        </p:spPr>
      </p:pic>
      <p:sp>
        <p:nvSpPr>
          <p:cNvPr id="6" name="Text Placeholder 5"/>
          <p:cNvSpPr>
            <a:spLocks noGrp="1"/>
          </p:cNvSpPr>
          <p:nvPr>
            <p:ph type="body" sz="half" idx="2"/>
          </p:nvPr>
        </p:nvSpPr>
        <p:spPr>
          <a:xfrm>
            <a:off x="928709" y="1915213"/>
            <a:ext cx="3105963" cy="3672662"/>
          </a:xfrm>
        </p:spPr>
        <p:txBody>
          <a:bodyPr>
            <a:normAutofit/>
          </a:bodyPr>
          <a:lstStyle/>
          <a:p>
            <a:pPr marL="285750" indent="-285750" algn="just">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The total count of ‘State 1’ is ‘9716’</a:t>
            </a:r>
          </a:p>
          <a:p>
            <a:pPr marL="285750" indent="-285750" algn="just">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a:t>
            </a:r>
            <a:r>
              <a:rPr lang="en-IN" sz="1800" dirty="0" smtClean="0">
                <a:latin typeface="Times New Roman" panose="02020603050405020304" pitchFamily="18" charset="0"/>
                <a:cs typeface="Times New Roman" panose="02020603050405020304" pitchFamily="18" charset="0"/>
              </a:rPr>
              <a:t>he count of ‘State 2’ is ‘8974’</a:t>
            </a:r>
          </a:p>
          <a:p>
            <a:pPr marL="285750" indent="-285750" algn="just">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And the count of ‘State 3’ is ‘10146’</a:t>
            </a:r>
          </a:p>
          <a:p>
            <a:pPr marL="285750" indent="-285750" algn="just">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So, majority of the policies are in ‘State 3’</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216293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409" y="715466"/>
            <a:ext cx="9793581" cy="861223"/>
          </a:xfrm>
        </p:spPr>
        <p:txBody>
          <a:bodyPr/>
          <a:lstStyle/>
          <a:p>
            <a:pPr marL="342900" indent="-342900" algn="just">
              <a:buClr>
                <a:schemeClr val="bg2">
                  <a:lumMod val="60000"/>
                  <a:lumOff val="40000"/>
                </a:schemeClr>
              </a:buClr>
              <a:buFont typeface="Century Gothic" panose="020B0502020202020204" pitchFamily="34" charset="0"/>
              <a:buChar char="►"/>
            </a:pPr>
            <a:r>
              <a:rPr lang="en-IN" sz="2000" dirty="0">
                <a:solidFill>
                  <a:schemeClr val="accent1">
                    <a:lumMod val="40000"/>
                    <a:lumOff val="60000"/>
                  </a:schemeClr>
                </a:solidFill>
                <a:latin typeface="Times New Roman" panose="02020603050405020304" pitchFamily="18" charset="0"/>
                <a:cs typeface="Times New Roman" panose="02020603050405020304" pitchFamily="18" charset="0"/>
              </a:rPr>
              <a:t>Visualizing </a:t>
            </a:r>
            <a:r>
              <a:rPr lang="en-IN"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bar chart of ‘Insured Gender’ and ‘Reported Fraud to show the distribution of fraudulent claims by gender:</a:t>
            </a:r>
            <a:endParaRPr lang="en-IN" sz="20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3017" y="2160309"/>
            <a:ext cx="5109523" cy="3672663"/>
          </a:xfrm>
        </p:spPr>
      </p:pic>
      <p:sp>
        <p:nvSpPr>
          <p:cNvPr id="6" name="Text Placeholder 5"/>
          <p:cNvSpPr>
            <a:spLocks noGrp="1"/>
          </p:cNvSpPr>
          <p:nvPr>
            <p:ph type="body" sz="half" idx="2"/>
          </p:nvPr>
        </p:nvSpPr>
        <p:spPr>
          <a:xfrm>
            <a:off x="938136" y="2160310"/>
            <a:ext cx="3454755" cy="3672662"/>
          </a:xfrm>
        </p:spPr>
        <p:txBody>
          <a:bodyPr>
            <a:normAutofit/>
          </a:bodyPr>
          <a:lstStyle/>
          <a:p>
            <a:pPr marL="285750" indent="-285750" algn="just">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The count of ‘Female’ are more than ‘Male’ who are claimed as fraud</a:t>
            </a:r>
          </a:p>
          <a:p>
            <a:pPr marL="285750" indent="-285750" algn="just">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So, there are more claims by ‘female’</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367312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650" y="414778"/>
            <a:ext cx="9793581" cy="1113935"/>
          </a:xfrm>
        </p:spPr>
        <p:txBody>
          <a:bodyPr/>
          <a:lstStyle/>
          <a:p>
            <a:pPr marL="342900" indent="-342900" algn="just">
              <a:buClr>
                <a:schemeClr val="bg2">
                  <a:lumMod val="60000"/>
                  <a:lumOff val="40000"/>
                </a:schemeClr>
              </a:buClr>
              <a:buFont typeface="Century Gothic" panose="020B0502020202020204" pitchFamily="34" charset="0"/>
              <a:buChar char="►"/>
            </a:pPr>
            <a:r>
              <a:rPr lang="en-IN" sz="2000" dirty="0">
                <a:solidFill>
                  <a:schemeClr val="accent1">
                    <a:lumMod val="40000"/>
                    <a:lumOff val="60000"/>
                  </a:schemeClr>
                </a:solidFill>
                <a:latin typeface="Times New Roman" panose="02020603050405020304" pitchFamily="18" charset="0"/>
                <a:cs typeface="Times New Roman" panose="02020603050405020304" pitchFamily="18" charset="0"/>
              </a:rPr>
              <a:t>Visualizing </a:t>
            </a:r>
            <a:r>
              <a:rPr lang="en-IN"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plot of ‘Insured Education Level’ and ‘Reported Fraud to show the distribution of fraudulent claims:</a:t>
            </a:r>
            <a:endParaRPr lang="en-IN" sz="20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5440" y="2150884"/>
            <a:ext cx="4719619" cy="3554650"/>
          </a:xfrm>
        </p:spPr>
      </p:pic>
      <p:sp>
        <p:nvSpPr>
          <p:cNvPr id="6" name="Text Placeholder 5"/>
          <p:cNvSpPr>
            <a:spLocks noGrp="1"/>
          </p:cNvSpPr>
          <p:nvPr>
            <p:ph type="body" sz="half" idx="2"/>
          </p:nvPr>
        </p:nvSpPr>
        <p:spPr>
          <a:xfrm>
            <a:off x="956989" y="2150884"/>
            <a:ext cx="3765839" cy="3672662"/>
          </a:xfrm>
        </p:spPr>
        <p:txBody>
          <a:bodyPr>
            <a:normAutofit/>
          </a:bodyPr>
          <a:lstStyle/>
          <a:p>
            <a:pPr marL="285750" indent="-285750" algn="just">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The count of each Education level is plotted against Reported fraud.</a:t>
            </a:r>
          </a:p>
          <a:p>
            <a:pPr marL="285750" indent="-285750" algn="just">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So, ‘JD’ education level is more involved in fraud from the output.</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67401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1555" y="679572"/>
            <a:ext cx="9793581" cy="586033"/>
          </a:xfrm>
        </p:spPr>
        <p:txBody>
          <a:bodyPr/>
          <a:lstStyle/>
          <a:p>
            <a:pPr marL="342900" indent="-342900" algn="just">
              <a:buClr>
                <a:schemeClr val="bg2">
                  <a:lumMod val="60000"/>
                  <a:lumOff val="40000"/>
                </a:schemeClr>
              </a:buClr>
              <a:buFont typeface="Century Gothic" panose="020B0502020202020204" pitchFamily="34" charset="0"/>
              <a:buChar char="►"/>
            </a:pPr>
            <a:r>
              <a:rPr lang="en-IN" sz="2000" dirty="0">
                <a:solidFill>
                  <a:schemeClr val="accent1">
                    <a:lumMod val="40000"/>
                    <a:lumOff val="60000"/>
                  </a:schemeClr>
                </a:solidFill>
                <a:latin typeface="Times New Roman" panose="02020603050405020304" pitchFamily="18" charset="0"/>
                <a:cs typeface="Times New Roman" panose="02020603050405020304" pitchFamily="18" charset="0"/>
              </a:rPr>
              <a:t>Visualizing </a:t>
            </a:r>
            <a:r>
              <a:rPr lang="en-US" sz="2000" dirty="0">
                <a:solidFill>
                  <a:schemeClr val="accent1">
                    <a:lumMod val="40000"/>
                    <a:lumOff val="60000"/>
                  </a:schemeClr>
                </a:solidFill>
                <a:latin typeface="Times New Roman" panose="02020603050405020304" pitchFamily="18" charset="0"/>
                <a:cs typeface="Times New Roman" panose="02020603050405020304" pitchFamily="18" charset="0"/>
              </a:rPr>
              <a:t>p</a:t>
            </a:r>
            <a:r>
              <a:rPr lang="en-US"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lot </a:t>
            </a:r>
            <a:r>
              <a:rPr lang="en-US" sz="2000" dirty="0">
                <a:solidFill>
                  <a:schemeClr val="accent1">
                    <a:lumMod val="40000"/>
                    <a:lumOff val="60000"/>
                  </a:schemeClr>
                </a:solidFill>
                <a:latin typeface="Times New Roman" panose="02020603050405020304" pitchFamily="18" charset="0"/>
                <a:cs typeface="Times New Roman" panose="02020603050405020304" pitchFamily="18" charset="0"/>
              </a:rPr>
              <a:t>of </a:t>
            </a:r>
            <a:r>
              <a:rPr lang="en-US"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a:t>
            </a:r>
            <a:r>
              <a:rPr lang="en-US" sz="20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PropertyDamage</a:t>
            </a:r>
            <a:r>
              <a:rPr lang="en-US"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2000" dirty="0">
                <a:solidFill>
                  <a:schemeClr val="accent1">
                    <a:lumMod val="40000"/>
                    <a:lumOff val="60000"/>
                  </a:schemeClr>
                </a:solidFill>
                <a:latin typeface="Times New Roman" panose="02020603050405020304" pitchFamily="18" charset="0"/>
                <a:cs typeface="Times New Roman" panose="02020603050405020304" pitchFamily="18" charset="0"/>
              </a:rPr>
              <a:t>and </a:t>
            </a:r>
            <a:r>
              <a:rPr lang="en-US"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a:t>
            </a:r>
            <a:r>
              <a:rPr lang="en-US" sz="20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ReportedFraud</a:t>
            </a:r>
            <a:r>
              <a:rPr lang="en-US"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a:t>
            </a:r>
            <a:endParaRPr lang="en-IN" sz="20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8251" y="1915214"/>
            <a:ext cx="4608710" cy="3554650"/>
          </a:xfrm>
        </p:spPr>
      </p:pic>
      <p:sp>
        <p:nvSpPr>
          <p:cNvPr id="6" name="Text Placeholder 5"/>
          <p:cNvSpPr>
            <a:spLocks noGrp="1"/>
          </p:cNvSpPr>
          <p:nvPr>
            <p:ph type="body" sz="half" idx="2"/>
          </p:nvPr>
        </p:nvSpPr>
        <p:spPr>
          <a:xfrm>
            <a:off x="938136" y="1915214"/>
            <a:ext cx="3765839" cy="3672662"/>
          </a:xfrm>
        </p:spPr>
        <p:txBody>
          <a:bodyPr>
            <a:normAutofit/>
          </a:bodyPr>
          <a:lstStyle/>
          <a:p>
            <a:pPr marL="285750" indent="-285750">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From the picture, we can observe that the customers with ‘No’ property damage has more involvement in fraudulent claims.</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820585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116" y="876691"/>
            <a:ext cx="9793581" cy="1113935"/>
          </a:xfrm>
        </p:spPr>
        <p:txBody>
          <a:bodyPr/>
          <a:lstStyle/>
          <a:p>
            <a:pPr marL="342900" indent="-342900" algn="just">
              <a:buClr>
                <a:schemeClr val="bg2">
                  <a:lumMod val="60000"/>
                  <a:lumOff val="40000"/>
                </a:schemeClr>
              </a:buClr>
              <a:buFont typeface="Century Gothic" panose="020B0502020202020204" pitchFamily="34" charset="0"/>
              <a:buChar char="►"/>
            </a:pPr>
            <a:r>
              <a:rPr lang="en-IN" sz="2000" dirty="0">
                <a:solidFill>
                  <a:schemeClr val="accent1">
                    <a:lumMod val="40000"/>
                    <a:lumOff val="60000"/>
                  </a:schemeClr>
                </a:solidFill>
                <a:latin typeface="Times New Roman" panose="02020603050405020304" pitchFamily="18" charset="0"/>
                <a:cs typeface="Times New Roman" panose="02020603050405020304" pitchFamily="18" charset="0"/>
              </a:rPr>
              <a:t>Visualizing </a:t>
            </a:r>
            <a:r>
              <a:rPr lang="en-US" sz="2000" dirty="0">
                <a:solidFill>
                  <a:schemeClr val="accent1">
                    <a:lumMod val="40000"/>
                    <a:lumOff val="60000"/>
                  </a:schemeClr>
                </a:solidFill>
                <a:latin typeface="Times New Roman" panose="02020603050405020304" pitchFamily="18" charset="0"/>
                <a:cs typeface="Times New Roman" panose="02020603050405020304" pitchFamily="18" charset="0"/>
              </a:rPr>
              <a:t>p</a:t>
            </a:r>
            <a:r>
              <a:rPr lang="en-US"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lot </a:t>
            </a:r>
            <a:r>
              <a:rPr lang="en-US" sz="2000" dirty="0">
                <a:solidFill>
                  <a:schemeClr val="accent1">
                    <a:lumMod val="40000"/>
                    <a:lumOff val="60000"/>
                  </a:schemeClr>
                </a:solidFill>
                <a:latin typeface="Times New Roman" panose="02020603050405020304" pitchFamily="18" charset="0"/>
                <a:cs typeface="Times New Roman" panose="02020603050405020304" pitchFamily="18" charset="0"/>
              </a:rPr>
              <a:t>of </a:t>
            </a:r>
            <a:r>
              <a:rPr lang="en-US"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a:t>
            </a:r>
            <a:r>
              <a:rPr lang="en-US" sz="20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NumberOfVehicles</a:t>
            </a:r>
            <a:r>
              <a:rPr lang="en-US"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2000" dirty="0">
                <a:solidFill>
                  <a:schemeClr val="accent1">
                    <a:lumMod val="40000"/>
                    <a:lumOff val="60000"/>
                  </a:schemeClr>
                </a:solidFill>
                <a:latin typeface="Times New Roman" panose="02020603050405020304" pitchFamily="18" charset="0"/>
                <a:cs typeface="Times New Roman" panose="02020603050405020304" pitchFamily="18" charset="0"/>
              </a:rPr>
              <a:t>and </a:t>
            </a:r>
            <a:r>
              <a:rPr lang="en-US"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a:t>
            </a:r>
            <a:r>
              <a:rPr lang="en-US" sz="20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ReportedFraud</a:t>
            </a:r>
            <a:r>
              <a:rPr lang="en-US" sz="2000" dirty="0" smtClean="0">
                <a:solidFill>
                  <a:schemeClr val="accent1">
                    <a:lumMod val="40000"/>
                    <a:lumOff val="60000"/>
                  </a:schemeClr>
                </a:solidFill>
                <a:latin typeface="Times New Roman" panose="02020603050405020304" pitchFamily="18" charset="0"/>
                <a:cs typeface="Times New Roman" panose="02020603050405020304" pitchFamily="18" charset="0"/>
              </a:rPr>
              <a:t>‘:</a:t>
            </a:r>
            <a:endParaRPr lang="en-IN" sz="20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4906" y="2483266"/>
            <a:ext cx="4388457" cy="3554650"/>
          </a:xfrm>
        </p:spPr>
      </p:pic>
      <p:sp>
        <p:nvSpPr>
          <p:cNvPr id="6" name="Text Placeholder 5"/>
          <p:cNvSpPr>
            <a:spLocks noGrp="1"/>
          </p:cNvSpPr>
          <p:nvPr>
            <p:ph type="body" sz="half" idx="2"/>
          </p:nvPr>
        </p:nvSpPr>
        <p:spPr>
          <a:xfrm>
            <a:off x="1070112" y="2483266"/>
            <a:ext cx="3605584" cy="3672662"/>
          </a:xfrm>
        </p:spPr>
        <p:txBody>
          <a:bodyPr>
            <a:normAutofit/>
          </a:bodyPr>
          <a:lstStyle/>
          <a:p>
            <a:pPr marL="285750" indent="-285750" algn="just">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From the picture, we can observe that the customers who has ‘1’ vehicle, has more involvement in fraudulent claims.</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705431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6111" y="733397"/>
            <a:ext cx="9404723" cy="772767"/>
          </a:xfrm>
        </p:spPr>
        <p:txBody>
          <a:bodyPr/>
          <a:lstStyle/>
          <a:p>
            <a:pPr marL="571500" indent="-571500">
              <a:buClr>
                <a:schemeClr val="bg2">
                  <a:lumMod val="60000"/>
                  <a:lumOff val="40000"/>
                </a:schemeClr>
              </a:buClr>
              <a:buFont typeface="Wingdings" panose="05000000000000000000" pitchFamily="2" charset="2"/>
              <a:buChar char="v"/>
            </a:pPr>
            <a:r>
              <a:rPr lang="en-IN" sz="2400" dirty="0" smtClean="0">
                <a:solidFill>
                  <a:schemeClr val="accent3">
                    <a:lumMod val="60000"/>
                    <a:lumOff val="40000"/>
                  </a:schemeClr>
                </a:solidFill>
                <a:latin typeface="Times New Roman" panose="02020603050405020304" pitchFamily="18" charset="0"/>
                <a:cs typeface="Times New Roman" panose="02020603050405020304" pitchFamily="18" charset="0"/>
              </a:rPr>
              <a:t>Model Building, Predictions </a:t>
            </a:r>
            <a:endParaRPr lang="en-IN" sz="24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104293" y="1760688"/>
            <a:ext cx="8946541" cy="4195481"/>
          </a:xfrm>
        </p:spPr>
        <p:txBody>
          <a:bodyPr>
            <a:normAutofit/>
          </a:bodyPr>
          <a:lstStyle/>
          <a:p>
            <a:pPr algn="just"/>
            <a:r>
              <a:rPr lang="en-IN"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Input-Output Split: </a:t>
            </a:r>
            <a:r>
              <a:rPr lang="en-IN" sz="1800" dirty="0" smtClean="0">
                <a:latin typeface="Times New Roman" panose="02020603050405020304" pitchFamily="18" charset="0"/>
                <a:cs typeface="Times New Roman" panose="02020603050405020304" pitchFamily="18" charset="0"/>
              </a:rPr>
              <a:t>Firstly, splitted the data into input(contains all the columns except target column) and output(contains only target column)</a:t>
            </a:r>
          </a:p>
          <a:p>
            <a:pPr algn="just"/>
            <a:r>
              <a:rPr lang="en-IN"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Feature Scaling: </a:t>
            </a:r>
            <a:r>
              <a:rPr lang="en-IN" sz="1800" dirty="0" smtClean="0">
                <a:latin typeface="Times New Roman" panose="02020603050405020304" pitchFamily="18" charset="0"/>
                <a:cs typeface="Times New Roman" panose="02020603050405020304" pitchFamily="18" charset="0"/>
              </a:rPr>
              <a:t>Standardised the range of independent variables or features of data. This ensures that all features are on the same scale.</a:t>
            </a:r>
            <a:r>
              <a:rPr lang="en-US" sz="1800" dirty="0">
                <a:latin typeface="Times New Roman" panose="02020603050405020304" pitchFamily="18" charset="0"/>
                <a:cs typeface="Times New Roman" panose="02020603050405020304" pitchFamily="18" charset="0"/>
              </a:rPr>
              <a:t> This scaled data can then be used for machine learning models to improve their performance</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Train-Test Split:</a:t>
            </a:r>
            <a:r>
              <a:rPr lang="en-IN"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Considered scaled features ‘</a:t>
            </a:r>
            <a:r>
              <a:rPr lang="en-IN" sz="1800" dirty="0" err="1" smtClean="0">
                <a:latin typeface="Times New Roman" panose="02020603050405020304" pitchFamily="18" charset="0"/>
                <a:cs typeface="Times New Roman" panose="02020603050405020304" pitchFamily="18" charset="0"/>
              </a:rPr>
              <a:t>X_scaled_train</a:t>
            </a:r>
            <a:r>
              <a:rPr lang="en-IN" sz="1800" dirty="0" smtClean="0">
                <a:latin typeface="Times New Roman" panose="02020603050405020304" pitchFamily="18" charset="0"/>
                <a:cs typeface="Times New Roman" panose="02020603050405020304" pitchFamily="18" charset="0"/>
              </a:rPr>
              <a:t>’ as input, target variable as ‘y1’</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function then randomly splits the dataset into two sets: one for training and the other for testing</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Evaluation metric: </a:t>
            </a:r>
            <a:r>
              <a:rPr lang="en-US" sz="1800" dirty="0" smtClean="0">
                <a:latin typeface="Times New Roman" panose="02020603050405020304" pitchFamily="18" charset="0"/>
                <a:cs typeface="Times New Roman" panose="02020603050405020304" pitchFamily="18" charset="0"/>
              </a:rPr>
              <a:t>Considered ‘F1 score’ as evaluation metric.</a:t>
            </a:r>
          </a:p>
          <a:p>
            <a:pPr marL="0" indent="0" algn="just">
              <a:buNone/>
            </a:pPr>
            <a:endParaRPr lang="en-US" sz="1800" dirty="0" smtClean="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69145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6957" y="3387087"/>
            <a:ext cx="2356701" cy="1400530"/>
          </a:xfrm>
        </p:spPr>
        <p:txBody>
          <a:bodyPr/>
          <a:lstStyle/>
          <a:p>
            <a:endParaRPr lang="en-IN" dirty="0"/>
          </a:p>
        </p:txBody>
      </p:sp>
      <p:sp>
        <p:nvSpPr>
          <p:cNvPr id="3" name="Content Placeholder 2"/>
          <p:cNvSpPr>
            <a:spLocks noGrp="1"/>
          </p:cNvSpPr>
          <p:nvPr>
            <p:ph idx="1"/>
          </p:nvPr>
        </p:nvSpPr>
        <p:spPr>
          <a:xfrm>
            <a:off x="923827" y="959409"/>
            <a:ext cx="8899783" cy="4195481"/>
          </a:xfrm>
        </p:spPr>
        <p:txBody>
          <a:bodyPr>
            <a:normAutofit/>
          </a:bodyPr>
          <a:lstStyle/>
          <a:p>
            <a:pPr algn="just"/>
            <a:r>
              <a:rPr lang="en-IN"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Built 5 machine learning models </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Logisitic</a:t>
            </a:r>
            <a:r>
              <a:rPr lang="en-IN" sz="1800" dirty="0" smtClean="0">
                <a:latin typeface="Times New Roman" panose="02020603050405020304" pitchFamily="18" charset="0"/>
                <a:cs typeface="Times New Roman" panose="02020603050405020304" pitchFamily="18" charset="0"/>
              </a:rPr>
              <a:t> Regression, Decision Tree, Random Forest, K-Nearest Neighbors, Gaussian Naïve Bayes with the help of </a:t>
            </a:r>
            <a:r>
              <a:rPr lang="en-IN" sz="1800" dirty="0" err="1" smtClean="0">
                <a:latin typeface="Times New Roman" panose="02020603050405020304" pitchFamily="18" charset="0"/>
                <a:cs typeface="Times New Roman" panose="02020603050405020304" pitchFamily="18" charset="0"/>
              </a:rPr>
              <a:t>sklearn</a:t>
            </a:r>
            <a:r>
              <a:rPr lang="en-IN" sz="1800" dirty="0" smtClean="0">
                <a:latin typeface="Times New Roman" panose="02020603050405020304" pitchFamily="18" charset="0"/>
                <a:cs typeface="Times New Roman" panose="02020603050405020304" pitchFamily="18" charset="0"/>
              </a:rPr>
              <a:t>.</a:t>
            </a:r>
          </a:p>
          <a:p>
            <a:pPr algn="just"/>
            <a:r>
              <a:rPr lang="en-IN" sz="1800" dirty="0" smtClean="0">
                <a:latin typeface="Times New Roman" panose="02020603050405020304" pitchFamily="18" charset="0"/>
                <a:cs typeface="Times New Roman" panose="02020603050405020304" pitchFamily="18" charset="0"/>
              </a:rPr>
              <a:t>Evaluated the models with ‘F1 score’ for both train and test data.</a:t>
            </a:r>
          </a:p>
          <a:p>
            <a:pPr algn="just"/>
            <a:r>
              <a:rPr lang="en-IN" sz="1800" dirty="0" smtClean="0">
                <a:latin typeface="Times New Roman" panose="02020603050405020304" pitchFamily="18" charset="0"/>
                <a:cs typeface="Times New Roman" panose="02020603050405020304" pitchFamily="18" charset="0"/>
              </a:rPr>
              <a:t>And then compared the results obtained with the help of pandas.</a:t>
            </a:r>
            <a:endParaRPr lang="en-IN"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896" y="2954703"/>
            <a:ext cx="3887319" cy="26112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277" y="2954703"/>
            <a:ext cx="3862394" cy="3454138"/>
          </a:xfrm>
          <a:prstGeom prst="rect">
            <a:avLst/>
          </a:prstGeom>
        </p:spPr>
      </p:pic>
      <p:sp>
        <p:nvSpPr>
          <p:cNvPr id="9" name="Slide Number Placeholder 8"/>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332495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552" y="627299"/>
            <a:ext cx="5340115" cy="701879"/>
          </a:xfrm>
        </p:spPr>
        <p:txBody>
          <a:bodyPr/>
          <a:lstStyle/>
          <a:p>
            <a:pPr marL="571500" indent="-571500">
              <a:buClr>
                <a:schemeClr val="bg2">
                  <a:lumMod val="60000"/>
                  <a:lumOff val="40000"/>
                </a:schemeClr>
              </a:buClr>
              <a:buFont typeface="Wingdings" panose="05000000000000000000" pitchFamily="2" charset="2"/>
              <a:buChar char="v"/>
            </a:pPr>
            <a:r>
              <a:rPr lang="en-IN" dirty="0" smtClean="0">
                <a:solidFill>
                  <a:schemeClr val="accent3">
                    <a:lumMod val="60000"/>
                    <a:lumOff val="40000"/>
                  </a:schemeClr>
                </a:solidFill>
                <a:latin typeface="Times New Roman" panose="02020603050405020304" pitchFamily="18" charset="0"/>
                <a:cs typeface="Times New Roman" panose="02020603050405020304" pitchFamily="18" charset="0"/>
              </a:rPr>
              <a:t>Hyper-parameter Tuning</a:t>
            </a:r>
            <a:endParaRPr lang="en-IN"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482" y="1246020"/>
            <a:ext cx="5195997" cy="4572000"/>
          </a:xfrm>
        </p:spPr>
        <p:txBody>
          <a:bodyPr>
            <a:normAutofit/>
          </a:bodyPr>
          <a:lstStyle/>
          <a:p>
            <a:r>
              <a:rPr lang="en-IN" sz="1800" dirty="0" smtClean="0">
                <a:latin typeface="Times New Roman" panose="02020603050405020304" pitchFamily="18" charset="0"/>
                <a:cs typeface="Times New Roman" panose="02020603050405020304" pitchFamily="18" charset="0"/>
              </a:rPr>
              <a:t>Performed hyper-parameter tuning for 4 models – Decision tree, Logistic Regression, K-Nearest Neighbors and Gaussian Naïve Bayes.</a:t>
            </a:r>
          </a:p>
          <a:p>
            <a:r>
              <a:rPr lang="en-IN" sz="1800" dirty="0" smtClean="0">
                <a:latin typeface="Times New Roman" panose="02020603050405020304" pitchFamily="18" charset="0"/>
                <a:cs typeface="Times New Roman" panose="02020603050405020304" pitchFamily="18" charset="0"/>
              </a:rPr>
              <a:t>Used GridSearchCV method for tuning the models. GridSearchCV </a:t>
            </a:r>
            <a:r>
              <a:rPr lang="en-US" sz="1800" dirty="0">
                <a:latin typeface="Times New Roman" panose="02020603050405020304" pitchFamily="18" charset="0"/>
                <a:cs typeface="Times New Roman" panose="02020603050405020304" pitchFamily="18" charset="0"/>
              </a:rPr>
              <a:t>help to avoid overfitting or underfitting the model to the </a:t>
            </a:r>
            <a:r>
              <a:rPr lang="en-US" sz="1800" dirty="0" smtClean="0">
                <a:latin typeface="Times New Roman" panose="02020603050405020304" pitchFamily="18" charset="0"/>
                <a:cs typeface="Times New Roman" panose="02020603050405020304" pitchFamily="18" charset="0"/>
              </a:rPr>
              <a:t>data.</a:t>
            </a:r>
          </a:p>
          <a:p>
            <a:r>
              <a:rPr lang="en-US" sz="1800" dirty="0" smtClean="0">
                <a:latin typeface="Times New Roman" panose="02020603050405020304" pitchFamily="18" charset="0"/>
                <a:cs typeface="Times New Roman" panose="02020603050405020304" pitchFamily="18" charset="0"/>
              </a:rPr>
              <a:t>Obtained the best parameters for each model</a:t>
            </a:r>
          </a:p>
          <a:p>
            <a:r>
              <a:rPr lang="en-US" sz="1800" dirty="0" smtClean="0">
                <a:latin typeface="Times New Roman" panose="02020603050405020304" pitchFamily="18" charset="0"/>
                <a:cs typeface="Times New Roman" panose="02020603050405020304" pitchFamily="18" charset="0"/>
              </a:rPr>
              <a:t>Calculated the train and test F1 score of model to check if there is any improvement in the model performance after tuning.</a:t>
            </a:r>
          </a:p>
          <a:p>
            <a:endParaRPr lang="en-IN" dirty="0"/>
          </a:p>
        </p:txBody>
      </p:sp>
      <p:sp>
        <p:nvSpPr>
          <p:cNvPr id="5" name="Text Placeholder 4"/>
          <p:cNvSpPr>
            <a:spLocks noGrp="1"/>
          </p:cNvSpPr>
          <p:nvPr>
            <p:ph type="body" sz="half" idx="2"/>
          </p:nvPr>
        </p:nvSpPr>
        <p:spPr>
          <a:xfrm>
            <a:off x="6688485" y="2198128"/>
            <a:ext cx="3401063" cy="1225484"/>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409" y="1679712"/>
            <a:ext cx="4140739" cy="4138307"/>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048832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982" y="0"/>
            <a:ext cx="5340115" cy="701879"/>
          </a:xfrm>
        </p:spPr>
        <p:txBody>
          <a:bodyPr/>
          <a:lstStyle/>
          <a:p>
            <a:pPr marL="571500" indent="-571500">
              <a:buClr>
                <a:schemeClr val="bg2">
                  <a:lumMod val="60000"/>
                  <a:lumOff val="40000"/>
                </a:schemeClr>
              </a:buClr>
              <a:buFont typeface="Wingdings" panose="05000000000000000000" pitchFamily="2" charset="2"/>
              <a:buChar char="v"/>
            </a:pPr>
            <a:r>
              <a:rPr lang="en-IN" dirty="0">
                <a:solidFill>
                  <a:schemeClr val="accent3">
                    <a:lumMod val="60000"/>
                    <a:lumOff val="40000"/>
                  </a:schemeClr>
                </a:solidFill>
                <a:latin typeface="Times New Roman" panose="02020603050405020304" pitchFamily="18" charset="0"/>
                <a:cs typeface="Times New Roman" panose="02020603050405020304" pitchFamily="18" charset="0"/>
              </a:rPr>
              <a:t>Submitting the predictions</a:t>
            </a:r>
            <a:endParaRPr lang="en-IN" dirty="0">
              <a:solidFill>
                <a:schemeClr val="accent3">
                  <a:lumMod val="60000"/>
                  <a:lumOff val="40000"/>
                </a:schemeClr>
              </a:solidFill>
            </a:endParaRPr>
          </a:p>
        </p:txBody>
      </p:sp>
      <p:sp>
        <p:nvSpPr>
          <p:cNvPr id="3" name="Content Placeholder 2"/>
          <p:cNvSpPr>
            <a:spLocks noGrp="1"/>
          </p:cNvSpPr>
          <p:nvPr>
            <p:ph idx="1"/>
          </p:nvPr>
        </p:nvSpPr>
        <p:spPr>
          <a:xfrm>
            <a:off x="958253" y="1063415"/>
            <a:ext cx="4140522" cy="6365330"/>
          </a:xfrm>
        </p:spPr>
        <p:txBody>
          <a:bodyPr>
            <a:normAutofit/>
          </a:bodyPr>
          <a:lstStyle/>
          <a:p>
            <a:pPr algn="just"/>
            <a:r>
              <a:rPr lang="en-IN" sz="1800" dirty="0">
                <a:latin typeface="Times New Roman" panose="02020603050405020304" pitchFamily="18" charset="0"/>
                <a:cs typeface="Times New Roman" panose="02020603050405020304" pitchFamily="18" charset="0"/>
              </a:rPr>
              <a:t>Standardised the test data for better results.</a:t>
            </a:r>
          </a:p>
          <a:p>
            <a:pPr algn="just"/>
            <a:r>
              <a:rPr lang="en-US" sz="1800" dirty="0">
                <a:latin typeface="Times New Roman" panose="02020603050405020304" pitchFamily="18" charset="0"/>
                <a:cs typeface="Times New Roman" panose="02020603050405020304" pitchFamily="18" charset="0"/>
              </a:rPr>
              <a:t>Trained a KNN model on scaled data, saved the trained model as a pickle file, loaded the saved model to make predictions on test data, then stored the predictions in a pandas DataFrame, and finally saved the results as a CSV file</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In the predictions csv, there are 8912 rows and 2 columns – ‘</a:t>
            </a:r>
            <a:r>
              <a:rPr lang="en-US" sz="1800" dirty="0" err="1" smtClean="0">
                <a:latin typeface="Times New Roman" panose="02020603050405020304" pitchFamily="18" charset="0"/>
                <a:cs typeface="Times New Roman" panose="02020603050405020304" pitchFamily="18" charset="0"/>
              </a:rPr>
              <a:t>CustomerID</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ReportedFraudPredictions</a:t>
            </a:r>
            <a:r>
              <a:rPr lang="en-US" sz="1800" dirty="0" smtClean="0">
                <a:latin typeface="Times New Roman" panose="02020603050405020304" pitchFamily="18" charset="0"/>
                <a:cs typeface="Times New Roman" panose="02020603050405020304" pitchFamily="18" charset="0"/>
              </a:rPr>
              <a:t>’.</a:t>
            </a:r>
          </a:p>
          <a:p>
            <a:pPr algn="just"/>
            <a:r>
              <a:rPr lang="en-US" sz="1900" dirty="0">
                <a:latin typeface="Times New Roman" panose="02020603050405020304" pitchFamily="18" charset="0"/>
                <a:cs typeface="Times New Roman" panose="02020603050405020304" pitchFamily="18" charset="0"/>
              </a:rPr>
              <a:t>the model has predicted the label "0" for some customers, which means that the transaction is not considered fraudulent, and "1" for others, which means that the transaction is considered </a:t>
            </a:r>
            <a:r>
              <a:rPr lang="en-US" sz="1900" dirty="0" err="1">
                <a:latin typeface="Times New Roman" panose="02020603050405020304" pitchFamily="18" charset="0"/>
                <a:cs typeface="Times New Roman" panose="02020603050405020304" pitchFamily="18" charset="0"/>
              </a:rPr>
              <a:t>fraudule</a:t>
            </a:r>
            <a:r>
              <a:rPr lang="en-US" sz="1900" dirty="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p>
        </p:txBody>
      </p:sp>
      <p:sp>
        <p:nvSpPr>
          <p:cNvPr id="5" name="Text Placeholder 4"/>
          <p:cNvSpPr>
            <a:spLocks noGrp="1"/>
          </p:cNvSpPr>
          <p:nvPr>
            <p:ph type="body" sz="half" idx="2"/>
          </p:nvPr>
        </p:nvSpPr>
        <p:spPr>
          <a:xfrm>
            <a:off x="6688486" y="2198128"/>
            <a:ext cx="2370674" cy="1225484"/>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809" y="1063415"/>
            <a:ext cx="3091070" cy="4939820"/>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9039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9142" y="565840"/>
            <a:ext cx="9404723" cy="610698"/>
          </a:xfrm>
        </p:spPr>
        <p:txBody>
          <a:bodyPr/>
          <a:lstStyle/>
          <a:p>
            <a:pPr>
              <a:buClr>
                <a:schemeClr val="bg2">
                  <a:lumMod val="60000"/>
                  <a:lumOff val="40000"/>
                </a:schemeClr>
              </a:buClr>
            </a:pPr>
            <a:r>
              <a:rPr lang="en-IN" sz="4000" dirty="0">
                <a:solidFill>
                  <a:schemeClr val="tx1">
                    <a:lumMod val="95000"/>
                  </a:schemeClr>
                </a:solidFill>
                <a:latin typeface="Times New Roman" panose="02020603050405020304" pitchFamily="18" charset="0"/>
                <a:cs typeface="Times New Roman" panose="02020603050405020304" pitchFamily="18" charset="0"/>
              </a:rPr>
              <a:t>C</a:t>
            </a:r>
            <a:r>
              <a:rPr lang="en-IN" sz="4000" dirty="0" smtClean="0">
                <a:solidFill>
                  <a:schemeClr val="tx1">
                    <a:lumMod val="95000"/>
                  </a:schemeClr>
                </a:solidFill>
                <a:latin typeface="Times New Roman" panose="02020603050405020304" pitchFamily="18" charset="0"/>
                <a:cs typeface="Times New Roman" panose="02020603050405020304" pitchFamily="18" charset="0"/>
              </a:rPr>
              <a:t>ontents</a:t>
            </a:r>
            <a:endParaRPr lang="en-IN" sz="4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37324" y="1496736"/>
            <a:ext cx="8946541" cy="4195481"/>
          </a:xfrm>
        </p:spPr>
        <p:txBody>
          <a:bodyPr/>
          <a:lstStyle/>
          <a:p>
            <a:pPr algn="just"/>
            <a:r>
              <a:rPr lang="en-IN" dirty="0" smtClean="0">
                <a:latin typeface="Times New Roman" panose="02020603050405020304" pitchFamily="18" charset="0"/>
                <a:cs typeface="Times New Roman" panose="02020603050405020304" pitchFamily="18" charset="0"/>
              </a:rPr>
              <a:t>Problem Statement &amp; Description</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Significance</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Attribute Information</a:t>
            </a:r>
          </a:p>
          <a:p>
            <a:pPr algn="just"/>
            <a:r>
              <a:rPr lang="en-IN" dirty="0" smtClean="0">
                <a:latin typeface="Times New Roman" panose="02020603050405020304" pitchFamily="18" charset="0"/>
                <a:cs typeface="Times New Roman" panose="02020603050405020304" pitchFamily="18" charset="0"/>
              </a:rPr>
              <a:t>Approach followed to solve the </a:t>
            </a:r>
            <a:r>
              <a:rPr lang="en-IN" dirty="0" smtClean="0">
                <a:latin typeface="Times New Roman" panose="02020603050405020304" pitchFamily="18" charset="0"/>
                <a:cs typeface="Times New Roman" panose="02020603050405020304" pitchFamily="18" charset="0"/>
              </a:rPr>
              <a:t>problem</a:t>
            </a:r>
          </a:p>
          <a:p>
            <a:pPr algn="just"/>
            <a:r>
              <a:rPr lang="en-IN" dirty="0" smtClean="0">
                <a:latin typeface="Times New Roman" panose="02020603050405020304" pitchFamily="18" charset="0"/>
                <a:cs typeface="Times New Roman" panose="02020603050405020304" pitchFamily="18" charset="0"/>
              </a:rPr>
              <a:t>Advantages of Model</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Conclusion</a:t>
            </a:r>
          </a:p>
          <a:p>
            <a:endParaRPr lang="en-IN" dirty="0" smtClean="0"/>
          </a:p>
          <a:p>
            <a:endParaRPr lang="en-IN" dirty="0" smtClean="0"/>
          </a:p>
          <a:p>
            <a:endParaRPr lang="en-IN" dirty="0" smtClean="0"/>
          </a:p>
          <a:p>
            <a:endParaRPr lang="en-IN" dirty="0"/>
          </a:p>
        </p:txBody>
      </p:sp>
      <p:sp>
        <p:nvSpPr>
          <p:cNvPr id="3" name="Slide Number Placeholder 2"/>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372811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98" y="386499"/>
            <a:ext cx="4661386" cy="827202"/>
          </a:xfrm>
        </p:spPr>
        <p:txBody>
          <a:bodyPr/>
          <a:lstStyle/>
          <a:p>
            <a:pPr marL="342900" indent="-342900">
              <a:buClr>
                <a:schemeClr val="bg2">
                  <a:lumMod val="60000"/>
                  <a:lumOff val="40000"/>
                </a:schemeClr>
              </a:buClr>
              <a:buFont typeface="Wingdings" panose="05000000000000000000" pitchFamily="2" charset="2"/>
              <a:buChar char="v"/>
            </a:pPr>
            <a:r>
              <a:rPr lang="en-IN" dirty="0" smtClean="0">
                <a:solidFill>
                  <a:schemeClr val="accent3">
                    <a:lumMod val="60000"/>
                    <a:lumOff val="40000"/>
                  </a:schemeClr>
                </a:solidFill>
                <a:latin typeface="Times New Roman" panose="02020603050405020304" pitchFamily="18" charset="0"/>
                <a:cs typeface="Times New Roman" panose="02020603050405020304" pitchFamily="18" charset="0"/>
              </a:rPr>
              <a:t>Feature Importance</a:t>
            </a:r>
            <a:endParaRPr lang="en-IN"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0115" y="1489016"/>
            <a:ext cx="2521171" cy="3520305"/>
          </a:xfrm>
        </p:spPr>
      </p:pic>
      <p:sp>
        <p:nvSpPr>
          <p:cNvPr id="4" name="Text Placeholder 3"/>
          <p:cNvSpPr>
            <a:spLocks noGrp="1"/>
          </p:cNvSpPr>
          <p:nvPr>
            <p:ph type="body" sz="half" idx="2"/>
          </p:nvPr>
        </p:nvSpPr>
        <p:spPr>
          <a:xfrm>
            <a:off x="484527" y="1489016"/>
            <a:ext cx="3401063" cy="5081466"/>
          </a:xfrm>
        </p:spPr>
        <p:txBody>
          <a:bodyPr>
            <a:normAutofit/>
          </a:bodyPr>
          <a:lstStyle/>
          <a:p>
            <a:pPr marL="285750" indent="-285750">
              <a:buFont typeface="Century Gothic" panose="020B0502020202020204" pitchFamily="34" charset="0"/>
              <a:buChar char="►"/>
            </a:pPr>
            <a:r>
              <a:rPr lang="en-US" dirty="0" smtClean="0"/>
              <a:t>Performed feature </a:t>
            </a:r>
            <a:r>
              <a:rPr lang="en-US" dirty="0"/>
              <a:t>selection using a decision tree model and </a:t>
            </a:r>
            <a:endParaRPr lang="en-US" dirty="0" smtClean="0"/>
          </a:p>
          <a:p>
            <a:pPr marL="285750" indent="-285750">
              <a:buFont typeface="Century Gothic" panose="020B0502020202020204" pitchFamily="34" charset="0"/>
              <a:buChar char="►"/>
            </a:pPr>
            <a:r>
              <a:rPr lang="en-US" dirty="0" smtClean="0"/>
              <a:t>Obtained </a:t>
            </a:r>
            <a:r>
              <a:rPr lang="en-US" dirty="0"/>
              <a:t>the optimal </a:t>
            </a:r>
            <a:r>
              <a:rPr lang="en-US" dirty="0" err="1"/>
              <a:t>hyperparameters</a:t>
            </a:r>
            <a:r>
              <a:rPr lang="en-US" dirty="0"/>
              <a:t> for the model using grid search with cross-validation. </a:t>
            </a:r>
            <a:endParaRPr lang="en-US" dirty="0" smtClean="0"/>
          </a:p>
          <a:p>
            <a:pPr marL="285750" indent="-285750">
              <a:buFont typeface="Century Gothic" panose="020B0502020202020204" pitchFamily="34" charset="0"/>
              <a:buChar char="►"/>
            </a:pPr>
            <a:r>
              <a:rPr lang="en-US" dirty="0" smtClean="0"/>
              <a:t>Also visualized </a:t>
            </a:r>
            <a:r>
              <a:rPr lang="en-US" dirty="0"/>
              <a:t>the top 20 features and </a:t>
            </a:r>
            <a:r>
              <a:rPr lang="en-US" dirty="0" smtClean="0"/>
              <a:t>trained </a:t>
            </a:r>
            <a:r>
              <a:rPr lang="en-US" dirty="0"/>
              <a:t>a new decision tree model using only those features. </a:t>
            </a:r>
            <a:endParaRPr lang="en-US" dirty="0" smtClean="0"/>
          </a:p>
          <a:p>
            <a:pPr marL="285750" indent="-285750">
              <a:buFont typeface="Century Gothic" panose="020B0502020202020204" pitchFamily="34" charset="0"/>
              <a:buChar char="►"/>
            </a:pPr>
            <a:r>
              <a:rPr lang="en-US" dirty="0" smtClean="0"/>
              <a:t>Finally, evaluated </a:t>
            </a:r>
            <a:r>
              <a:rPr lang="en-US" dirty="0"/>
              <a:t>the performance of the new model on the test data using the F1 score</a:t>
            </a:r>
            <a:r>
              <a:rPr lang="en-US" dirty="0" smtClean="0"/>
              <a:t>.</a:t>
            </a:r>
          </a:p>
          <a:p>
            <a:pPr marL="285750" indent="-285750">
              <a:buFont typeface="Century Gothic" panose="020B0502020202020204" pitchFamily="34" charset="0"/>
              <a:buChar char="►"/>
            </a:pPr>
            <a:r>
              <a:rPr lang="en-US" dirty="0" smtClean="0"/>
              <a:t>Obtained F1 score is ‘</a:t>
            </a:r>
            <a:r>
              <a:rPr lang="en-US" dirty="0" smtClean="0"/>
              <a:t>0.8315</a:t>
            </a:r>
            <a:r>
              <a:rPr lang="en-US" dirty="0" smtClean="0"/>
              <a:t>’</a:t>
            </a:r>
          </a:p>
          <a:p>
            <a:pPr marL="285750" indent="-285750">
              <a:buFont typeface="Century Gothic" panose="020B0502020202020204" pitchFamily="34" charset="0"/>
              <a:buChar char="►"/>
            </a:pPr>
            <a:endParaRPr lang="en-IN" dirty="0"/>
          </a:p>
        </p:txBody>
      </p:sp>
      <p:sp>
        <p:nvSpPr>
          <p:cNvPr id="5" name="Slide Number Placeholder 4"/>
          <p:cNvSpPr>
            <a:spLocks noGrp="1"/>
          </p:cNvSpPr>
          <p:nvPr>
            <p:ph type="sldNum" sz="quarter" idx="12"/>
          </p:nvPr>
        </p:nvSpPr>
        <p:spPr/>
        <p:txBody>
          <a:bodyPr/>
          <a:lstStyle/>
          <a:p>
            <a:fld id="{D57F1E4F-1CFF-5643-939E-02111984F565}" type="slidenum">
              <a:rPr lang="en-US" smtClean="0"/>
              <a:t>20</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811" y="1489015"/>
            <a:ext cx="3440276" cy="3520305"/>
          </a:xfrm>
          <a:prstGeom prst="rect">
            <a:avLst/>
          </a:prstGeom>
        </p:spPr>
      </p:pic>
    </p:spTree>
    <p:extLst>
      <p:ext uri="{BB962C8B-B14F-4D97-AF65-F5344CB8AC3E}">
        <p14:creationId xmlns:p14="http://schemas.microsoft.com/office/powerpoint/2010/main" val="108867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46720" y="194301"/>
            <a:ext cx="9404723" cy="769795"/>
          </a:xfrm>
        </p:spPr>
        <p:txBody>
          <a:bodyPr/>
          <a:lstStyle/>
          <a:p>
            <a:r>
              <a:rPr lang="en-IN" sz="4000" dirty="0" smtClean="0">
                <a:latin typeface="Times New Roman" panose="02020603050405020304" pitchFamily="18" charset="0"/>
                <a:cs typeface="Times New Roman" panose="02020603050405020304" pitchFamily="18" charset="0"/>
              </a:rPr>
              <a:t>Advantages of Model</a:t>
            </a:r>
            <a:endParaRPr lang="en-IN" sz="40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004902" y="1133061"/>
            <a:ext cx="8946541" cy="4787347"/>
          </a:xfrm>
        </p:spPr>
        <p:txBody>
          <a:bodyPr>
            <a:normAutofit/>
          </a:bodyPr>
          <a:lstStyle/>
          <a:p>
            <a:pPr algn="just"/>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F1 Score: </a:t>
            </a:r>
            <a:r>
              <a:rPr lang="en-US" sz="1800" dirty="0" smtClean="0">
                <a:latin typeface="Times New Roman" panose="02020603050405020304" pitchFamily="18" charset="0"/>
                <a:cs typeface="Times New Roman" panose="02020603050405020304" pitchFamily="18" charset="0"/>
              </a:rPr>
              <a:t>Evaluated the performance of models ‘F1 score’, which </a:t>
            </a:r>
            <a:r>
              <a:rPr lang="en-US" sz="1800" dirty="0">
                <a:latin typeface="Times New Roman" panose="02020603050405020304" pitchFamily="18" charset="0"/>
                <a:cs typeface="Times New Roman" panose="02020603050405020304" pitchFamily="18" charset="0"/>
              </a:rPr>
              <a:t>is a useful metric for imbalanced datasets like the one in auto insurance claims fraud detection.</a:t>
            </a:r>
          </a:p>
          <a:p>
            <a:pPr algn="just"/>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Model Comparison: </a:t>
            </a:r>
            <a:r>
              <a:rPr lang="en-US" sz="1800" dirty="0">
                <a:latin typeface="Times New Roman" panose="02020603050405020304" pitchFamily="18" charset="0"/>
                <a:cs typeface="Times New Roman" panose="02020603050405020304" pitchFamily="18" charset="0"/>
              </a:rPr>
              <a:t>By building and evaluating multiple </a:t>
            </a:r>
            <a:r>
              <a:rPr lang="en-US" sz="1800" dirty="0" smtClean="0">
                <a:latin typeface="Times New Roman" panose="02020603050405020304" pitchFamily="18" charset="0"/>
                <a:cs typeface="Times New Roman" panose="02020603050405020304" pitchFamily="18" charset="0"/>
              </a:rPr>
              <a:t>models, I have </a:t>
            </a:r>
            <a:r>
              <a:rPr lang="en-US" sz="1800" dirty="0">
                <a:latin typeface="Times New Roman" panose="02020603050405020304" pitchFamily="18" charset="0"/>
                <a:cs typeface="Times New Roman" panose="02020603050405020304" pitchFamily="18" charset="0"/>
              </a:rPr>
              <a:t>been able to compare their performances and choose the best model(s) for the </a:t>
            </a:r>
            <a:r>
              <a:rPr lang="en-US" sz="1800" dirty="0" smtClean="0">
                <a:latin typeface="Times New Roman" panose="02020603050405020304" pitchFamily="18" charset="0"/>
                <a:cs typeface="Times New Roman" panose="02020603050405020304" pitchFamily="18" charset="0"/>
              </a:rPr>
              <a:t>task as ‘Random Forest Classifier’ </a:t>
            </a:r>
            <a:r>
              <a:rPr lang="en-US" sz="1800" dirty="0">
                <a:latin typeface="Times New Roman" panose="02020603050405020304" pitchFamily="18" charset="0"/>
                <a:cs typeface="Times New Roman" panose="02020603050405020304" pitchFamily="18" charset="0"/>
              </a:rPr>
              <a:t>with a high train F1 score of </a:t>
            </a:r>
            <a:r>
              <a:rPr lang="en-US" sz="1800" dirty="0" smtClean="0">
                <a:latin typeface="Times New Roman" panose="02020603050405020304" pitchFamily="18" charset="0"/>
                <a:cs typeface="Times New Roman" panose="02020603050405020304" pitchFamily="18" charset="0"/>
              </a:rPr>
              <a:t>0.99 </a:t>
            </a:r>
            <a:r>
              <a:rPr lang="en-US" sz="1800" dirty="0">
                <a:latin typeface="Times New Roman" panose="02020603050405020304" pitchFamily="18" charset="0"/>
                <a:cs typeface="Times New Roman" panose="02020603050405020304" pitchFamily="18" charset="0"/>
              </a:rPr>
              <a:t>and a relatively high test F1 score of </a:t>
            </a:r>
            <a:r>
              <a:rPr lang="en-US" sz="1800" dirty="0" smtClean="0">
                <a:latin typeface="Times New Roman" panose="02020603050405020304" pitchFamily="18" charset="0"/>
                <a:cs typeface="Times New Roman" panose="02020603050405020304" pitchFamily="18" charset="0"/>
              </a:rPr>
              <a:t>0.86.</a:t>
            </a:r>
            <a:endParaRPr lang="en-US" sz="1800" dirty="0">
              <a:latin typeface="Times New Roman" panose="02020603050405020304" pitchFamily="18" charset="0"/>
              <a:cs typeface="Times New Roman" panose="02020603050405020304" pitchFamily="18" charset="0"/>
            </a:endParaRPr>
          </a:p>
          <a:p>
            <a:pPr algn="just"/>
            <a:r>
              <a:rPr lang="en-US"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Feature </a:t>
            </a: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Extraction: </a:t>
            </a:r>
            <a:r>
              <a:rPr lang="en-US" sz="1800" dirty="0">
                <a:latin typeface="Times New Roman" panose="02020603050405020304" pitchFamily="18" charset="0"/>
                <a:cs typeface="Times New Roman" panose="02020603050405020304" pitchFamily="18" charset="0"/>
              </a:rPr>
              <a:t>The decision tree model </a:t>
            </a:r>
            <a:r>
              <a:rPr lang="en-US" sz="1800" dirty="0" smtClean="0">
                <a:latin typeface="Times New Roman" panose="02020603050405020304" pitchFamily="18" charset="0"/>
                <a:cs typeface="Times New Roman" panose="02020603050405020304" pitchFamily="18" charset="0"/>
              </a:rPr>
              <a:t>was used to </a:t>
            </a:r>
            <a:r>
              <a:rPr lang="en-US" sz="1800" dirty="0">
                <a:latin typeface="Times New Roman" panose="02020603050405020304" pitchFamily="18" charset="0"/>
                <a:cs typeface="Times New Roman" panose="02020603050405020304" pitchFamily="18" charset="0"/>
              </a:rPr>
              <a:t>extract the 20 most important features, which can be used to inform future investigations and improve fraud prevention strategies.</a:t>
            </a:r>
          </a:p>
          <a:p>
            <a:pPr algn="just"/>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Versatility: </a:t>
            </a:r>
            <a:r>
              <a:rPr lang="en-US" sz="1800" dirty="0" smtClean="0">
                <a:latin typeface="Times New Roman" panose="02020603050405020304" pitchFamily="18" charset="0"/>
                <a:cs typeface="Times New Roman" panose="02020603050405020304" pitchFamily="18" charset="0"/>
              </a:rPr>
              <a:t>The models used in this, can </a:t>
            </a:r>
            <a:r>
              <a:rPr lang="en-US" sz="1800" dirty="0">
                <a:latin typeface="Times New Roman" panose="02020603050405020304" pitchFamily="18" charset="0"/>
                <a:cs typeface="Times New Roman" panose="02020603050405020304" pitchFamily="18" charset="0"/>
              </a:rPr>
              <a:t>be applied to other classification problems beyond auto insurance fraud detection.</a:t>
            </a:r>
          </a:p>
          <a:p>
            <a:pPr algn="just"/>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Cost-Effective:</a:t>
            </a:r>
            <a:r>
              <a:rPr lang="en-US" sz="1800" dirty="0">
                <a:latin typeface="Times New Roman" panose="02020603050405020304" pitchFamily="18" charset="0"/>
                <a:cs typeface="Times New Roman" panose="02020603050405020304" pitchFamily="18" charset="0"/>
              </a:rPr>
              <a:t> By identifying fraudulent claims early, insurance companies can save money on payouts, making these models a cost-effective solution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095405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8404" y="179340"/>
            <a:ext cx="6574821" cy="582418"/>
          </a:xfrm>
        </p:spPr>
        <p:txBody>
          <a:bodyPr/>
          <a:lstStyle/>
          <a:p>
            <a:pPr>
              <a:buClr>
                <a:schemeClr val="bg2">
                  <a:lumMod val="60000"/>
                  <a:lumOff val="40000"/>
                </a:schemeClr>
              </a:buClr>
            </a:pPr>
            <a:r>
              <a:rPr lang="en-IN" sz="4000" dirty="0" smtClean="0">
                <a:solidFill>
                  <a:schemeClr val="tx1">
                    <a:lumMod val="95000"/>
                  </a:schemeClr>
                </a:solidFill>
                <a:latin typeface="Times New Roman" panose="02020603050405020304" pitchFamily="18" charset="0"/>
                <a:cs typeface="Times New Roman" panose="02020603050405020304" pitchFamily="18" charset="0"/>
              </a:rPr>
              <a:t>Conclusion</a:t>
            </a:r>
            <a:endParaRPr lang="en-IN" sz="4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037325" y="1061602"/>
            <a:ext cx="8946541" cy="5657896"/>
          </a:xfrm>
        </p:spPr>
        <p:txBody>
          <a:bodyPr>
            <a:noAutofit/>
          </a:bodyPr>
          <a:lstStyle/>
          <a:p>
            <a:r>
              <a:rPr lang="en-US" sz="1800" dirty="0">
                <a:latin typeface="Times New Roman" panose="02020603050405020304" pitchFamily="18" charset="0"/>
                <a:cs typeface="Times New Roman" panose="02020603050405020304" pitchFamily="18" charset="0"/>
              </a:rPr>
              <a:t>Firstly, the data preprocessing steps helped to clean and transform the data into a format that can be effectively used for modeling. Treated missing values and outliers to improve the quality of the data.</a:t>
            </a:r>
          </a:p>
          <a:p>
            <a:r>
              <a:rPr lang="en-US" sz="1800" dirty="0" smtClean="0">
                <a:latin typeface="Times New Roman" panose="02020603050405020304" pitchFamily="18" charset="0"/>
                <a:cs typeface="Times New Roman" panose="02020603050405020304" pitchFamily="18" charset="0"/>
              </a:rPr>
              <a:t>Then, </a:t>
            </a:r>
            <a:r>
              <a:rPr lang="en-US" sz="1800" dirty="0">
                <a:latin typeface="Times New Roman" panose="02020603050405020304" pitchFamily="18" charset="0"/>
                <a:cs typeface="Times New Roman" panose="02020603050405020304" pitchFamily="18" charset="0"/>
              </a:rPr>
              <a:t>the model building phase involved implementing machine learning algorithms. The evaluation metrics(F1 score) used during this phase helped to determine the model's ability to generalize to unseen data.</a:t>
            </a:r>
          </a:p>
          <a:p>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predictions obtained from the model were evaluated using evaluation metrics F1 score. These metrics helped to quantify the performance of the model and identify areas of improvement.</a:t>
            </a:r>
          </a:p>
          <a:p>
            <a:r>
              <a:rPr lang="en-US" sz="1800" dirty="0">
                <a:latin typeface="Times New Roman" panose="02020603050405020304" pitchFamily="18" charset="0"/>
                <a:cs typeface="Times New Roman" panose="02020603050405020304" pitchFamily="18" charset="0"/>
              </a:rPr>
              <a:t>B</a:t>
            </a:r>
            <a:r>
              <a:rPr lang="en-US" sz="1800" dirty="0" smtClean="0">
                <a:latin typeface="Times New Roman" panose="02020603050405020304" pitchFamily="18" charset="0"/>
                <a:cs typeface="Times New Roman" panose="02020603050405020304" pitchFamily="18" charset="0"/>
              </a:rPr>
              <a:t>ased </a:t>
            </a:r>
            <a:r>
              <a:rPr lang="en-US" sz="1800" dirty="0">
                <a:latin typeface="Times New Roman" panose="02020603050405020304" pitchFamily="18" charset="0"/>
                <a:cs typeface="Times New Roman" panose="02020603050405020304" pitchFamily="18" charset="0"/>
              </a:rPr>
              <a:t>on the results obtained, it can be concluded that the model was able to effectively predict the target variable</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ReportedFraud</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using the selected features and achieved a certain level of F1 score.</a:t>
            </a:r>
          </a:p>
          <a:p>
            <a:r>
              <a:rPr lang="en-US" sz="1800" dirty="0">
                <a:latin typeface="Times New Roman" panose="02020603050405020304" pitchFamily="18" charset="0"/>
                <a:cs typeface="Times New Roman" panose="02020603050405020304" pitchFamily="18" charset="0"/>
              </a:rPr>
              <a:t>Performed hyper-parameter tuning and observed the improvement of models</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Finally, Submitted the predictions from KNN model to CSV file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785098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6841" y="679572"/>
            <a:ext cx="9404723" cy="720099"/>
          </a:xfrm>
        </p:spPr>
        <p:txBody>
          <a:bodyPr>
            <a:normAutofit/>
          </a:bodyPr>
          <a:lstStyle/>
          <a:p>
            <a:r>
              <a:rPr lang="en-IN" sz="4000" dirty="0" smtClean="0">
                <a:latin typeface="Times New Roman" panose="02020603050405020304" pitchFamily="18" charset="0"/>
                <a:cs typeface="Times New Roman" panose="02020603050405020304" pitchFamily="18" charset="0"/>
              </a:rPr>
              <a:t>Problem Statement &amp; Description:</a:t>
            </a:r>
            <a:endParaRPr lang="en-IN" sz="4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13014" y="2037522"/>
            <a:ext cx="8946541" cy="2385392"/>
          </a:xfrm>
        </p:spPr>
        <p:txBody>
          <a:bodyPr>
            <a:noAutofit/>
          </a:bodyPr>
          <a:lstStyle/>
          <a:p>
            <a:r>
              <a:rPr lang="en-US"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Problem Statement: </a:t>
            </a:r>
            <a:r>
              <a:rPr lang="en-US" sz="1800" dirty="0">
                <a:latin typeface="Times New Roman" panose="02020603050405020304" pitchFamily="18" charset="0"/>
                <a:cs typeface="Times New Roman" panose="02020603050405020304" pitchFamily="18" charset="0"/>
              </a:rPr>
              <a:t>Develop a machine learning model to predict fraud in auto insurance claims and extract patterns that contribute to fraudulent behavior</a:t>
            </a:r>
            <a:r>
              <a:rPr lang="en-US" sz="1800" dirty="0" smtClean="0">
                <a:latin typeface="Times New Roman" panose="02020603050405020304" pitchFamily="18" charset="0"/>
                <a:cs typeface="Times New Roman" panose="02020603050405020304" pitchFamily="18" charset="0"/>
              </a:rPr>
              <a:t>.</a:t>
            </a:r>
          </a:p>
          <a:p>
            <a:r>
              <a:rPr lang="en-US"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Description: </a:t>
            </a:r>
            <a:r>
              <a:rPr lang="en-US" sz="1800" dirty="0" smtClean="0">
                <a:latin typeface="Times New Roman" panose="02020603050405020304" pitchFamily="18" charset="0"/>
                <a:cs typeface="Times New Roman" panose="02020603050405020304" pitchFamily="18" charset="0"/>
              </a:rPr>
              <a:t>Predicting </a:t>
            </a:r>
            <a:r>
              <a:rPr lang="en-US" sz="1800" dirty="0">
                <a:latin typeface="Times New Roman" panose="02020603050405020304" pitchFamily="18" charset="0"/>
                <a:cs typeface="Times New Roman" panose="02020603050405020304" pitchFamily="18" charset="0"/>
              </a:rPr>
              <a:t>fraud in auto insurance claims is about identifying fraudulent claims in the </a:t>
            </a:r>
            <a:r>
              <a:rPr lang="en-US" sz="1800" dirty="0" smtClean="0">
                <a:latin typeface="Times New Roman" panose="02020603050405020304" pitchFamily="18" charset="0"/>
                <a:cs typeface="Times New Roman" panose="02020603050405020304" pitchFamily="18" charset="0"/>
              </a:rPr>
              <a:t>industry. This </a:t>
            </a:r>
            <a:r>
              <a:rPr lang="en-US" sz="1800" dirty="0">
                <a:latin typeface="Times New Roman" panose="02020603050405020304" pitchFamily="18" charset="0"/>
                <a:cs typeface="Times New Roman" panose="02020603050405020304" pitchFamily="18" charset="0"/>
              </a:rPr>
              <a:t>problem is critical for preventing financial losses for insurance </a:t>
            </a:r>
            <a:r>
              <a:rPr lang="en-US" sz="1800" dirty="0" smtClean="0">
                <a:latin typeface="Times New Roman" panose="02020603050405020304" pitchFamily="18" charset="0"/>
                <a:cs typeface="Times New Roman" panose="02020603050405020304" pitchFamily="18" charset="0"/>
              </a:rPr>
              <a:t>companies. This </a:t>
            </a:r>
            <a:r>
              <a:rPr lang="en-US" sz="1800" dirty="0">
                <a:latin typeface="Times New Roman" panose="02020603050405020304" pitchFamily="18" charset="0"/>
                <a:cs typeface="Times New Roman" panose="02020603050405020304" pitchFamily="18" charset="0"/>
              </a:rPr>
              <a:t>is a pattern extraction and classification problem that involves identifying patterns in the data that indicate fraud and using them to classify </a:t>
            </a:r>
            <a:r>
              <a:rPr lang="en-US" sz="1800" dirty="0" smtClean="0">
                <a:latin typeface="Times New Roman" panose="02020603050405020304" pitchFamily="18" charset="0"/>
                <a:cs typeface="Times New Roman" panose="02020603050405020304" pitchFamily="18" charset="0"/>
              </a:rPr>
              <a:t>claims. Relevant </a:t>
            </a:r>
            <a:r>
              <a:rPr lang="en-US" sz="1800" dirty="0">
                <a:latin typeface="Times New Roman" panose="02020603050405020304" pitchFamily="18" charset="0"/>
                <a:cs typeface="Times New Roman" panose="02020603050405020304" pitchFamily="18" charset="0"/>
              </a:rPr>
              <a:t>features such as type of accident, severity of damages, location, and demographics can be used to learn these </a:t>
            </a:r>
            <a:r>
              <a:rPr lang="en-US" sz="1800" dirty="0" smtClean="0">
                <a:latin typeface="Times New Roman" panose="02020603050405020304" pitchFamily="18" charset="0"/>
                <a:cs typeface="Times New Roman" panose="02020603050405020304" pitchFamily="18" charset="0"/>
              </a:rPr>
              <a:t>patterns</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451489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Significance:</a:t>
            </a:r>
            <a:br>
              <a:rPr lang="en-IN" sz="4000" dirty="0" smtClean="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4276"/>
            <a:ext cx="10515600" cy="4942052"/>
          </a:xfrm>
        </p:spPr>
        <p:txBody>
          <a:bodyPr>
            <a:normAutofit/>
          </a:bodyPr>
          <a:lstStyle/>
          <a:p>
            <a:r>
              <a:rPr lang="en-US" sz="1800" dirty="0">
                <a:solidFill>
                  <a:schemeClr val="accent3">
                    <a:lumMod val="60000"/>
                    <a:lumOff val="40000"/>
                  </a:schemeClr>
                </a:solidFill>
                <a:latin typeface="Times New Roman" panose="02020603050405020304" pitchFamily="18" charset="0"/>
                <a:cs typeface="Times New Roman" panose="02020603050405020304" pitchFamily="18" charset="0"/>
              </a:rPr>
              <a:t>Reducing Costs</a:t>
            </a:r>
            <a:r>
              <a:rPr lang="en-US" sz="1800" dirty="0">
                <a:latin typeface="Times New Roman" panose="02020603050405020304" pitchFamily="18" charset="0"/>
                <a:cs typeface="Times New Roman" panose="02020603050405020304" pitchFamily="18" charset="0"/>
              </a:rPr>
              <a:t>: Insurance companies lose millions of dollars each year due to fraudulent claims. By accurately identifying fraudulent claims, insurance companies can save money and pass on the savings to their customers.</a:t>
            </a:r>
          </a:p>
          <a:p>
            <a:r>
              <a:rPr lang="en-US" sz="1800" dirty="0">
                <a:solidFill>
                  <a:schemeClr val="accent3">
                    <a:lumMod val="60000"/>
                    <a:lumOff val="40000"/>
                  </a:schemeClr>
                </a:solidFill>
                <a:latin typeface="Times New Roman" panose="02020603050405020304" pitchFamily="18" charset="0"/>
                <a:cs typeface="Times New Roman" panose="02020603050405020304" pitchFamily="18" charset="0"/>
              </a:rPr>
              <a:t>Improving Efficiency</a:t>
            </a:r>
            <a:r>
              <a:rPr lang="en-US" sz="1800" dirty="0">
                <a:latin typeface="Times New Roman" panose="02020603050405020304" pitchFamily="18" charset="0"/>
                <a:cs typeface="Times New Roman" panose="02020603050405020304" pitchFamily="18" charset="0"/>
              </a:rPr>
              <a:t>: Identifying fraudulent claims can also help insurance companies streamline their claims processing and reduce the time and resources spent investigating false claims.</a:t>
            </a:r>
          </a:p>
          <a:p>
            <a:r>
              <a:rPr lang="en-US" sz="1800" dirty="0">
                <a:solidFill>
                  <a:schemeClr val="accent3">
                    <a:lumMod val="60000"/>
                    <a:lumOff val="40000"/>
                  </a:schemeClr>
                </a:solidFill>
                <a:latin typeface="Times New Roman" panose="02020603050405020304" pitchFamily="18" charset="0"/>
                <a:cs typeface="Times New Roman" panose="02020603050405020304" pitchFamily="18" charset="0"/>
              </a:rPr>
              <a:t>Protecting Policyholders</a:t>
            </a:r>
            <a:r>
              <a:rPr lang="en-US" sz="1800" dirty="0">
                <a:latin typeface="Times New Roman" panose="02020603050405020304" pitchFamily="18" charset="0"/>
                <a:cs typeface="Times New Roman" panose="02020603050405020304" pitchFamily="18" charset="0"/>
              </a:rPr>
              <a:t>: Fraudulent claims can also harm policyholders by leading to increased premiums and reduced coverage. By detecting and preventing fraud, insurance companies can help protect their policyholders from these negative effects.</a:t>
            </a:r>
          </a:p>
          <a:p>
            <a:r>
              <a:rPr lang="en-US" sz="1800" dirty="0">
                <a:solidFill>
                  <a:schemeClr val="accent3">
                    <a:lumMod val="60000"/>
                    <a:lumOff val="40000"/>
                  </a:schemeClr>
                </a:solidFill>
                <a:latin typeface="Times New Roman" panose="02020603050405020304" pitchFamily="18" charset="0"/>
                <a:cs typeface="Times New Roman" panose="02020603050405020304" pitchFamily="18" charset="0"/>
              </a:rPr>
              <a:t>Enhancing Data Analytics</a:t>
            </a:r>
            <a:r>
              <a:rPr lang="en-US" sz="1800" dirty="0">
                <a:latin typeface="Times New Roman" panose="02020603050405020304" pitchFamily="18" charset="0"/>
                <a:cs typeface="Times New Roman" panose="02020603050405020304" pitchFamily="18" charset="0"/>
              </a:rPr>
              <a:t>: By analyzing the data and identifying patterns and trends associated with fraudulent activity, insurance companies can develop new strategies and policies to prevent fraud in the future. This can also help insurance companies improve their overall data analytics capabilities and gain insights into customer behavior</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602318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299" y="320511"/>
            <a:ext cx="10515600" cy="930079"/>
          </a:xfrm>
        </p:spPr>
        <p:txBody>
          <a:bodyPr>
            <a:normAutofit/>
          </a:bodyPr>
          <a:lstStyle/>
          <a:p>
            <a:r>
              <a:rPr lang="en-IN" sz="4000" dirty="0" smtClean="0">
                <a:latin typeface="Times New Roman" panose="02020603050405020304" pitchFamily="18" charset="0"/>
                <a:cs typeface="Times New Roman" panose="02020603050405020304" pitchFamily="18" charset="0"/>
              </a:rPr>
              <a:t>Attribute Information: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0590"/>
            <a:ext cx="10515600" cy="5150210"/>
          </a:xfrm>
        </p:spPr>
        <p:txBody>
          <a:bodyPr>
            <a:noAutofit/>
          </a:bodyPr>
          <a:lstStyle/>
          <a:p>
            <a:r>
              <a:rPr lang="en-IN" sz="1800" dirty="0" smtClean="0">
                <a:solidFill>
                  <a:schemeClr val="accent3">
                    <a:lumMod val="60000"/>
                    <a:lumOff val="40000"/>
                  </a:schemeClr>
                </a:solidFill>
                <a:latin typeface="Times New Roman" panose="02020603050405020304" pitchFamily="18" charset="0"/>
                <a:cs typeface="Times New Roman" panose="02020603050405020304" pitchFamily="18" charset="0"/>
              </a:rPr>
              <a:t>Demographic data </a:t>
            </a:r>
            <a:r>
              <a:rPr lang="en-IN"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t>
            </a:r>
            <a:r>
              <a:rPr lang="en-US" sz="1800" dirty="0" smtClean="0">
                <a:latin typeface="Times New Roman" panose="02020603050405020304" pitchFamily="18" charset="0"/>
                <a:cs typeface="Times New Roman" panose="02020603050405020304" pitchFamily="18" charset="0"/>
              </a:rPr>
              <a:t>ontains </a:t>
            </a:r>
            <a:r>
              <a:rPr lang="en-US" sz="1800" dirty="0">
                <a:latin typeface="Times New Roman" panose="02020603050405020304" pitchFamily="18" charset="0"/>
                <a:cs typeface="Times New Roman" panose="02020603050405020304" pitchFamily="18" charset="0"/>
              </a:rPr>
              <a:t>information about customers, such as their age, zip code, gender, education level, occupation, hobbies, financial status, and country. By analyzing this data, we can gain insights into the characteristics and behaviors of the customers, which can be useful for various purposes such as marketing, risk assessment, and fraud detection.</a:t>
            </a:r>
            <a:endParaRPr lang="en-US" sz="1800" dirty="0" smtClean="0">
              <a:latin typeface="Times New Roman" panose="02020603050405020304" pitchFamily="18" charset="0"/>
              <a:cs typeface="Times New Roman" panose="02020603050405020304" pitchFamily="18" charset="0"/>
            </a:endParaRPr>
          </a:p>
          <a:p>
            <a:r>
              <a:rPr lang="en-US" sz="1800" dirty="0" smtClean="0">
                <a:solidFill>
                  <a:schemeClr val="accent3">
                    <a:lumMod val="60000"/>
                    <a:lumOff val="40000"/>
                  </a:schemeClr>
                </a:solidFill>
                <a:latin typeface="Times New Roman" panose="02020603050405020304" pitchFamily="18" charset="0"/>
                <a:cs typeface="Times New Roman" panose="02020603050405020304" pitchFamily="18" charset="0"/>
              </a:rPr>
              <a:t>Claim data </a:t>
            </a:r>
            <a:r>
              <a:rPr lang="en-US" sz="1800" dirty="0" smtClean="0">
                <a:latin typeface="Times New Roman" panose="02020603050405020304" pitchFamily="18" charset="0"/>
                <a:cs typeface="Times New Roman" panose="02020603050405020304" pitchFamily="18" charset="0"/>
              </a:rPr>
              <a:t>- Contains </a:t>
            </a:r>
            <a:r>
              <a:rPr lang="en-US" sz="1800" dirty="0">
                <a:latin typeface="Times New Roman" panose="02020603050405020304" pitchFamily="18" charset="0"/>
                <a:cs typeface="Times New Roman" panose="02020603050405020304" pitchFamily="18" charset="0"/>
              </a:rPr>
              <a:t>details about auto insurance claims made by customers, including the date and type of incident, location, severity, and amount of the claim. By analyzing this data, we can gain insights into the types of incidents that are most common, the severity of incidents, and the amount of claims being made</a:t>
            </a:r>
            <a:r>
              <a:rPr lang="en-US" sz="1800" dirty="0" smtClean="0">
                <a:latin typeface="Times New Roman" panose="02020603050405020304" pitchFamily="18" charset="0"/>
                <a:cs typeface="Times New Roman" panose="02020603050405020304" pitchFamily="18" charset="0"/>
              </a:rPr>
              <a:t>.</a:t>
            </a:r>
          </a:p>
          <a:p>
            <a:r>
              <a:rPr lang="en-US" sz="1800" dirty="0" smtClean="0">
                <a:solidFill>
                  <a:schemeClr val="accent3">
                    <a:lumMod val="60000"/>
                    <a:lumOff val="40000"/>
                  </a:schemeClr>
                </a:solidFill>
                <a:latin typeface="Times New Roman" panose="02020603050405020304" pitchFamily="18" charset="0"/>
                <a:cs typeface="Times New Roman" panose="02020603050405020304" pitchFamily="18" charset="0"/>
              </a:rPr>
              <a:t>Policy data </a:t>
            </a:r>
            <a:r>
              <a:rPr lang="en-US" sz="1800" dirty="0" smtClean="0">
                <a:latin typeface="Times New Roman" panose="02020603050405020304" pitchFamily="18" charset="0"/>
                <a:cs typeface="Times New Roman" panose="02020603050405020304" pitchFamily="18" charset="0"/>
              </a:rPr>
              <a:t>- Contains details </a:t>
            </a:r>
            <a:r>
              <a:rPr lang="en-US" sz="1800" dirty="0">
                <a:latin typeface="Times New Roman" panose="02020603050405020304" pitchFamily="18" charset="0"/>
                <a:cs typeface="Times New Roman" panose="02020603050405020304" pitchFamily="18" charset="0"/>
              </a:rPr>
              <a:t>about auto insurance policies held by customers, including the policy number, coverage details, premium amounts, and payment methods. By analyzing this data, we can gain insights into the policies that are most popular, the coverage and premium amounts offered, and the payment methods used by customers</a:t>
            </a:r>
            <a:r>
              <a:rPr lang="en-US"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r>
              <a:rPr lang="en-IN" sz="1800" dirty="0" smtClean="0">
                <a:solidFill>
                  <a:schemeClr val="accent3">
                    <a:lumMod val="60000"/>
                    <a:lumOff val="40000"/>
                  </a:schemeClr>
                </a:solidFill>
                <a:latin typeface="Times New Roman" panose="02020603050405020304" pitchFamily="18" charset="0"/>
                <a:cs typeface="Times New Roman" panose="02020603050405020304" pitchFamily="18" charset="0"/>
              </a:rPr>
              <a:t>Vehicle data </a:t>
            </a:r>
            <a:r>
              <a:rPr lang="en-IN"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vehicle data provides information about the customer's vehicle attributes, specifically the service signed for and the value of the attribute. This data can help </a:t>
            </a:r>
            <a:r>
              <a:rPr lang="en-US" sz="1800" dirty="0" smtClean="0">
                <a:latin typeface="Times New Roman" panose="02020603050405020304" pitchFamily="18" charset="0"/>
                <a:cs typeface="Times New Roman" panose="02020603050405020304" pitchFamily="18" charset="0"/>
              </a:rPr>
              <a:t>better </a:t>
            </a:r>
            <a:r>
              <a:rPr lang="en-US" sz="1800" dirty="0">
                <a:latin typeface="Times New Roman" panose="02020603050405020304" pitchFamily="18" charset="0"/>
                <a:cs typeface="Times New Roman" panose="02020603050405020304" pitchFamily="18" charset="0"/>
              </a:rPr>
              <a:t>understand the type of vehicles their customers are driving, which can impact their insurance rates</a:t>
            </a:r>
            <a:r>
              <a:rPr lang="en-US" sz="1800" dirty="0" smtClean="0">
                <a:latin typeface="Times New Roman" panose="02020603050405020304" pitchFamily="18" charset="0"/>
                <a:cs typeface="Times New Roman" panose="02020603050405020304" pitchFamily="18" charset="0"/>
              </a:rPr>
              <a:t>.</a:t>
            </a:r>
          </a:p>
          <a:p>
            <a:r>
              <a:rPr lang="en-US" sz="1800" dirty="0" smtClean="0">
                <a:solidFill>
                  <a:schemeClr val="accent3">
                    <a:lumMod val="60000"/>
                    <a:lumOff val="40000"/>
                  </a:schemeClr>
                </a:solidFill>
                <a:latin typeface="Times New Roman" panose="02020603050405020304" pitchFamily="18" charset="0"/>
                <a:cs typeface="Times New Roman" panose="02020603050405020304" pitchFamily="18" charset="0"/>
              </a:rPr>
              <a:t>Fraud data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fraud data indicates whether a particular insurance claim has been reported as fraudulent or not. This data is important for insurers to identify potential fraud in their claims and take appropriate actions to investigate and prevent it. </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4016415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0156"/>
          </a:xfrm>
        </p:spPr>
        <p:txBody>
          <a:bodyPr/>
          <a:lstStyle/>
          <a:p>
            <a:r>
              <a:rPr lang="en-IN" sz="4000" dirty="0" smtClean="0">
                <a:latin typeface="Times New Roman" panose="02020603050405020304" pitchFamily="18" charset="0"/>
                <a:cs typeface="Times New Roman" panose="02020603050405020304" pitchFamily="18" charset="0"/>
              </a:rPr>
              <a:t>Approach:</a:t>
            </a:r>
            <a:r>
              <a:rPr lang="en-IN" dirty="0" smtClean="0"/>
              <a:t/>
            </a:r>
            <a:br>
              <a:rPr lang="en-IN" dirty="0" smtClean="0"/>
            </a:br>
            <a:endParaRPr lang="en-IN" dirty="0"/>
          </a:p>
        </p:txBody>
      </p:sp>
      <p:sp>
        <p:nvSpPr>
          <p:cNvPr id="3" name="Content Placeholder 2"/>
          <p:cNvSpPr>
            <a:spLocks noGrp="1"/>
          </p:cNvSpPr>
          <p:nvPr>
            <p:ph idx="1"/>
          </p:nvPr>
        </p:nvSpPr>
        <p:spPr>
          <a:xfrm>
            <a:off x="1104293" y="1432874"/>
            <a:ext cx="10273860" cy="5250730"/>
          </a:xfrm>
        </p:spPr>
        <p:txBody>
          <a:bodyPr>
            <a:normAutofit/>
          </a:bodyPr>
          <a:lstStyle/>
          <a:p>
            <a:pPr>
              <a:buFont typeface="Wingdings" panose="05000000000000000000" pitchFamily="2" charset="2"/>
              <a:buChar char="v"/>
            </a:pPr>
            <a:r>
              <a:rPr lang="en-IN" sz="2400" dirty="0" smtClean="0">
                <a:solidFill>
                  <a:schemeClr val="accent3">
                    <a:lumMod val="60000"/>
                    <a:lumOff val="40000"/>
                  </a:schemeClr>
                </a:solidFill>
                <a:latin typeface="Times New Roman" panose="02020603050405020304" pitchFamily="18" charset="0"/>
                <a:cs typeface="Times New Roman" panose="02020603050405020304" pitchFamily="18" charset="0"/>
              </a:rPr>
              <a:t>Import necessary libraries</a:t>
            </a:r>
          </a:p>
          <a:p>
            <a:pPr lvl="1"/>
            <a:r>
              <a:rPr lang="en-IN" dirty="0" smtClean="0">
                <a:latin typeface="Times New Roman" panose="02020603050405020304" pitchFamily="18" charset="0"/>
                <a:cs typeface="Times New Roman" panose="02020603050405020304" pitchFamily="18" charset="0"/>
              </a:rPr>
              <a:t>Most basic required libraries like </a:t>
            </a:r>
            <a:r>
              <a:rPr lang="en-IN" dirty="0" err="1" smtClean="0">
                <a:latin typeface="Times New Roman" panose="02020603050405020304" pitchFamily="18" charset="0"/>
                <a:cs typeface="Times New Roman" panose="02020603050405020304" pitchFamily="18" charset="0"/>
              </a:rPr>
              <a:t>numpy</a:t>
            </a:r>
            <a:r>
              <a:rPr lang="en-IN" dirty="0" smtClean="0">
                <a:latin typeface="Times New Roman" panose="02020603050405020304" pitchFamily="18" charset="0"/>
                <a:cs typeface="Times New Roman" panose="02020603050405020304" pitchFamily="18" charset="0"/>
              </a:rPr>
              <a:t>, pandas, </a:t>
            </a:r>
            <a:r>
              <a:rPr lang="en-IN" dirty="0" err="1" smtClean="0">
                <a:latin typeface="Times New Roman" panose="02020603050405020304" pitchFamily="18" charset="0"/>
                <a:cs typeface="Times New Roman" panose="02020603050405020304" pitchFamily="18" charset="0"/>
              </a:rPr>
              <a:t>matplotlib</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were imported.                     </a:t>
            </a:r>
          </a:p>
          <a:p>
            <a:pPr>
              <a:buFont typeface="Wingdings" panose="05000000000000000000" pitchFamily="2" charset="2"/>
              <a:buChar char="v"/>
            </a:pPr>
            <a:r>
              <a:rPr lang="en-IN" sz="2400" dirty="0" smtClean="0">
                <a:solidFill>
                  <a:schemeClr val="accent3">
                    <a:lumMod val="60000"/>
                    <a:lumOff val="40000"/>
                  </a:schemeClr>
                </a:solidFill>
                <a:latin typeface="Times New Roman" panose="02020603050405020304" pitchFamily="18" charset="0"/>
                <a:cs typeface="Times New Roman" panose="02020603050405020304" pitchFamily="18" charset="0"/>
              </a:rPr>
              <a:t>Read the dataset</a:t>
            </a:r>
          </a:p>
          <a:p>
            <a:pPr lvl="1"/>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Read all the datasets provided using pandas</a:t>
            </a:r>
          </a:p>
          <a:p>
            <a:pPr marL="457200" lvl="1" indent="0">
              <a:buNone/>
            </a:pPr>
            <a:r>
              <a:rPr lang="en-IN" dirty="0" smtClean="0">
                <a:latin typeface="Times New Roman" panose="02020603050405020304" pitchFamily="18" charset="0"/>
                <a:cs typeface="Times New Roman" panose="02020603050405020304" pitchFamily="18" charset="0"/>
              </a:rPr>
              <a:t>                             ‘pd.read_csv’</a:t>
            </a:r>
            <a:endParaRPr lang="en-IN" sz="1800" dirty="0" smtClean="0">
              <a:latin typeface="Times New Roman" panose="02020603050405020304" pitchFamily="18" charset="0"/>
              <a:cs typeface="Times New Roman" panose="02020603050405020304" pitchFamily="18" charset="0"/>
            </a:endParaRPr>
          </a:p>
          <a:p>
            <a:pPr marL="400050">
              <a:buFont typeface="Wingdings" panose="05000000000000000000" pitchFamily="2" charset="2"/>
              <a:buChar char="v"/>
            </a:pPr>
            <a:r>
              <a:rPr lang="en-IN" sz="2400" dirty="0" smtClean="0">
                <a:solidFill>
                  <a:schemeClr val="accent3">
                    <a:lumMod val="60000"/>
                    <a:lumOff val="40000"/>
                  </a:schemeClr>
                </a:solidFill>
                <a:latin typeface="Times New Roman" panose="02020603050405020304" pitchFamily="18" charset="0"/>
                <a:cs typeface="Times New Roman" panose="02020603050405020304" pitchFamily="18" charset="0"/>
              </a:rPr>
              <a:t>Exploratory Data Analysis and Data </a:t>
            </a:r>
            <a:r>
              <a:rPr lang="en-IN" sz="2400" dirty="0" err="1" smtClean="0">
                <a:solidFill>
                  <a:schemeClr val="accent3">
                    <a:lumMod val="60000"/>
                    <a:lumOff val="40000"/>
                  </a:schemeClr>
                </a:solidFill>
                <a:latin typeface="Times New Roman" panose="02020603050405020304" pitchFamily="18" charset="0"/>
                <a:cs typeface="Times New Roman" panose="02020603050405020304" pitchFamily="18" charset="0"/>
              </a:rPr>
              <a:t>Preprocessing</a:t>
            </a:r>
            <a:endParaRPr lang="en-IN" sz="2400" dirty="0" smtClean="0">
              <a:solidFill>
                <a:schemeClr val="accent3">
                  <a:lumMod val="60000"/>
                  <a:lumOff val="40000"/>
                </a:schemeClr>
              </a:solidFill>
              <a:latin typeface="Times New Roman" panose="02020603050405020304" pitchFamily="18" charset="0"/>
              <a:cs typeface="Times New Roman" panose="02020603050405020304" pitchFamily="18" charset="0"/>
            </a:endParaRPr>
          </a:p>
          <a:p>
            <a:pPr marL="800100" lvl="1"/>
            <a:r>
              <a:rPr lang="en-IN" dirty="0" smtClean="0">
                <a:latin typeface="Times New Roman" panose="02020603050405020304" pitchFamily="18" charset="0"/>
                <a:cs typeface="Times New Roman" panose="02020603050405020304" pitchFamily="18" charset="0"/>
              </a:rPr>
              <a:t>Performed basic EDA like </a:t>
            </a:r>
            <a:r>
              <a:rPr lang="en-IN" dirty="0" err="1" smtClean="0">
                <a:latin typeface="Times New Roman" panose="02020603050405020304" pitchFamily="18" charset="0"/>
                <a:cs typeface="Times New Roman" panose="02020603050405020304" pitchFamily="18" charset="0"/>
              </a:rPr>
              <a:t>df.head</a:t>
            </a:r>
            <a:r>
              <a:rPr lang="en-IN" dirty="0" smtClean="0">
                <a:latin typeface="Times New Roman" panose="02020603050405020304" pitchFamily="18" charset="0"/>
                <a:cs typeface="Times New Roman" panose="02020603050405020304" pitchFamily="18" charset="0"/>
              </a:rPr>
              <a:t>(), df.info(), </a:t>
            </a:r>
            <a:r>
              <a:rPr lang="en-IN" dirty="0" err="1" smtClean="0">
                <a:latin typeface="Times New Roman" panose="02020603050405020304" pitchFamily="18" charset="0"/>
                <a:cs typeface="Times New Roman" panose="02020603050405020304" pitchFamily="18" charset="0"/>
              </a:rPr>
              <a:t>df.describe</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df.shape</a:t>
            </a:r>
            <a:r>
              <a:rPr lang="en-IN" dirty="0" smtClean="0">
                <a:latin typeface="Times New Roman" panose="02020603050405020304" pitchFamily="18" charset="0"/>
                <a:cs typeface="Times New Roman" panose="02020603050405020304" pitchFamily="18" charset="0"/>
              </a:rPr>
              <a:t> and so on and then </a:t>
            </a:r>
            <a:r>
              <a:rPr lang="en-IN" dirty="0" err="1" smtClean="0">
                <a:latin typeface="Times New Roman" panose="02020603050405020304" pitchFamily="18" charset="0"/>
                <a:cs typeface="Times New Roman" panose="02020603050405020304" pitchFamily="18" charset="0"/>
              </a:rPr>
              <a:t>preprocessed</a:t>
            </a:r>
            <a:r>
              <a:rPr lang="en-IN" dirty="0" smtClean="0">
                <a:latin typeface="Times New Roman" panose="02020603050405020304" pitchFamily="18" charset="0"/>
                <a:cs typeface="Times New Roman" panose="02020603050405020304" pitchFamily="18" charset="0"/>
              </a:rPr>
              <a:t> the train and test datasets separately.</a:t>
            </a:r>
          </a:p>
          <a:p>
            <a:pPr marL="800100" lvl="1"/>
            <a:r>
              <a:rPr lang="en-IN" dirty="0" smtClean="0">
                <a:latin typeface="Times New Roman" panose="02020603050405020304" pitchFamily="18" charset="0"/>
                <a:cs typeface="Times New Roman" panose="02020603050405020304" pitchFamily="18" charset="0"/>
              </a:rPr>
              <a:t>Then merged the </a:t>
            </a:r>
            <a:r>
              <a:rPr lang="en-IN" dirty="0" err="1" smtClean="0">
                <a:latin typeface="Times New Roman" panose="02020603050405020304" pitchFamily="18" charset="0"/>
                <a:cs typeface="Times New Roman" panose="02020603050405020304" pitchFamily="18" charset="0"/>
              </a:rPr>
              <a:t>preprocessed</a:t>
            </a:r>
            <a:r>
              <a:rPr lang="en-IN" dirty="0" smtClean="0">
                <a:latin typeface="Times New Roman" panose="02020603050405020304" pitchFamily="18" charset="0"/>
                <a:cs typeface="Times New Roman" panose="02020603050405020304" pitchFamily="18" charset="0"/>
              </a:rPr>
              <a:t> train datasets into one data and test datasets into one data on ‘</a:t>
            </a:r>
            <a:r>
              <a:rPr lang="en-IN" dirty="0" err="1" smtClean="0">
                <a:latin typeface="Times New Roman" panose="02020603050405020304" pitchFamily="18" charset="0"/>
                <a:cs typeface="Times New Roman" panose="02020603050405020304" pitchFamily="18" charset="0"/>
              </a:rPr>
              <a:t>CustomerID</a:t>
            </a:r>
            <a:r>
              <a:rPr lang="en-IN" dirty="0" smtClean="0">
                <a:latin typeface="Times New Roman" panose="02020603050405020304" pitchFamily="18" charset="0"/>
                <a:cs typeface="Times New Roman" panose="02020603050405020304" pitchFamily="18" charset="0"/>
              </a:rPr>
              <a:t>’ attribute, since it is the common one.</a:t>
            </a:r>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749396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848432" y="4148026"/>
            <a:ext cx="6579131" cy="386268"/>
          </a:xfrm>
        </p:spPr>
        <p:txBody>
          <a:bodyPr/>
          <a:lstStyle/>
          <a:p>
            <a:endParaRPr lang="en-IN" dirty="0"/>
          </a:p>
        </p:txBody>
      </p:sp>
      <p:sp>
        <p:nvSpPr>
          <p:cNvPr id="10" name="Content Placeholder 9"/>
          <p:cNvSpPr>
            <a:spLocks noGrp="1"/>
          </p:cNvSpPr>
          <p:nvPr>
            <p:ph idx="1"/>
          </p:nvPr>
        </p:nvSpPr>
        <p:spPr>
          <a:xfrm>
            <a:off x="516983" y="374947"/>
            <a:ext cx="9956197" cy="6308657"/>
          </a:xfrm>
        </p:spPr>
        <p:txBody>
          <a:bodyPr>
            <a:normAutofit/>
          </a:bodyPr>
          <a:lstStyle/>
          <a:p>
            <a:pPr algn="just">
              <a:buFont typeface="Wingdings" panose="05000000000000000000" pitchFamily="2" charset="2"/>
              <a:buChar char="v"/>
            </a:pPr>
            <a:r>
              <a:rPr lang="en-IN" sz="2400" dirty="0" smtClean="0">
                <a:solidFill>
                  <a:schemeClr val="accent3">
                    <a:lumMod val="60000"/>
                    <a:lumOff val="40000"/>
                  </a:schemeClr>
                </a:solidFill>
                <a:latin typeface="Times New Roman" panose="02020603050405020304" pitchFamily="18" charset="0"/>
                <a:cs typeface="Times New Roman" panose="02020603050405020304" pitchFamily="18" charset="0"/>
              </a:rPr>
              <a:t>EDA and data </a:t>
            </a:r>
            <a:r>
              <a:rPr lang="en-IN" sz="2400" dirty="0" err="1" smtClean="0">
                <a:solidFill>
                  <a:schemeClr val="accent3">
                    <a:lumMod val="60000"/>
                    <a:lumOff val="40000"/>
                  </a:schemeClr>
                </a:solidFill>
                <a:latin typeface="Times New Roman" panose="02020603050405020304" pitchFamily="18" charset="0"/>
                <a:cs typeface="Times New Roman" panose="02020603050405020304" pitchFamily="18" charset="0"/>
              </a:rPr>
              <a:t>preprocessing</a:t>
            </a:r>
            <a:r>
              <a:rPr lang="en-IN" sz="2400" dirty="0" smtClean="0">
                <a:solidFill>
                  <a:schemeClr val="accent3">
                    <a:lumMod val="60000"/>
                    <a:lumOff val="40000"/>
                  </a:schemeClr>
                </a:solidFill>
                <a:latin typeface="Times New Roman" panose="02020603050405020304" pitchFamily="18" charset="0"/>
                <a:cs typeface="Times New Roman" panose="02020603050405020304" pitchFamily="18" charset="0"/>
              </a:rPr>
              <a:t> on merged train data</a:t>
            </a:r>
          </a:p>
          <a:p>
            <a:pPr lvl="1" algn="just"/>
            <a:r>
              <a:rPr lang="en-IN" dirty="0" smtClean="0">
                <a:latin typeface="Times New Roman" panose="02020603050405020304" pitchFamily="18" charset="0"/>
                <a:cs typeface="Times New Roman" panose="02020603050405020304" pitchFamily="18" charset="0"/>
              </a:rPr>
              <a:t> </a:t>
            </a:r>
            <a:r>
              <a:rPr lang="en-IN" dirty="0" err="1" smtClean="0">
                <a:solidFill>
                  <a:schemeClr val="accent1">
                    <a:lumMod val="40000"/>
                    <a:lumOff val="60000"/>
                  </a:schemeClr>
                </a:solidFill>
                <a:latin typeface="Times New Roman" panose="02020603050405020304" pitchFamily="18" charset="0"/>
                <a:cs typeface="Times New Roman" panose="02020603050405020304" pitchFamily="18" charset="0"/>
              </a:rPr>
              <a:t>train_df.head</a:t>
            </a:r>
            <a:r>
              <a:rPr lang="en-IN" dirty="0" smtClean="0">
                <a:solidFill>
                  <a:schemeClr val="accent1">
                    <a:lumMod val="40000"/>
                    <a:lumOff val="60000"/>
                  </a:schemeClr>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From the </a:t>
            </a:r>
            <a:r>
              <a:rPr lang="en-IN" dirty="0" smtClean="0">
                <a:latin typeface="Times New Roman" panose="02020603050405020304" pitchFamily="18" charset="0"/>
                <a:cs typeface="Times New Roman" panose="02020603050405020304" pitchFamily="18" charset="0"/>
              </a:rPr>
              <a:t>picture below, </a:t>
            </a:r>
            <a:r>
              <a:rPr lang="en-IN" dirty="0">
                <a:latin typeface="Times New Roman" panose="02020603050405020304" pitchFamily="18" charset="0"/>
                <a:cs typeface="Times New Roman" panose="02020603050405020304" pitchFamily="18" charset="0"/>
              </a:rPr>
              <a:t>we can observe the basic information </a:t>
            </a:r>
            <a:r>
              <a:rPr lang="en-IN" dirty="0" smtClean="0">
                <a:latin typeface="Times New Roman" panose="02020603050405020304" pitchFamily="18" charset="0"/>
                <a:cs typeface="Times New Roman" panose="02020603050405020304" pitchFamily="18" charset="0"/>
              </a:rPr>
              <a:t>where </a:t>
            </a:r>
            <a:r>
              <a:rPr lang="en-IN" dirty="0">
                <a:latin typeface="Times New Roman" panose="02020603050405020304" pitchFamily="18" charset="0"/>
                <a:cs typeface="Times New Roman" panose="02020603050405020304" pitchFamily="18" charset="0"/>
              </a:rPr>
              <a:t>each row </a:t>
            </a:r>
            <a:r>
              <a:rPr lang="en-IN" dirty="0" smtClean="0">
                <a:latin typeface="Times New Roman" panose="02020603050405020304" pitchFamily="18" charset="0"/>
                <a:cs typeface="Times New Roman" panose="02020603050405020304" pitchFamily="18" charset="0"/>
              </a:rPr>
              <a:t>represents to a particular customer and their demographics characteristics like age, gender; their vehicle and the details of any insurance claims they have filled.</a:t>
            </a:r>
          </a:p>
          <a:p>
            <a:pPr marL="0" indent="0" algn="just">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smtClean="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smtClean="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smtClean="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p>
          <a:p>
            <a:pPr lvl="1" algn="just">
              <a:buFont typeface="Century Gothic" panose="020B0502020202020204" pitchFamily="34" charset="0"/>
              <a:buChar char="►"/>
            </a:pPr>
            <a:r>
              <a:rPr lang="en-IN" dirty="0" smtClean="0">
                <a:solidFill>
                  <a:schemeClr val="accent1">
                    <a:lumMod val="40000"/>
                    <a:lumOff val="60000"/>
                  </a:schemeClr>
                </a:solidFill>
                <a:latin typeface="Times New Roman" panose="02020603050405020304" pitchFamily="18" charset="0"/>
                <a:cs typeface="Times New Roman" panose="02020603050405020304" pitchFamily="18" charset="0"/>
              </a:rPr>
              <a:t>train_df.info():</a:t>
            </a:r>
            <a:r>
              <a:rPr lang="en-IN" dirty="0" smtClean="0">
                <a:latin typeface="Times New Roman" panose="02020603050405020304" pitchFamily="18" charset="0"/>
                <a:cs typeface="Times New Roman" panose="02020603050405020304" pitchFamily="18" charset="0"/>
              </a:rPr>
              <a:t> From the output, we can get the information like total number of rows and columns in data and total non-null count of each column and data types of attribute.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201" y="2099544"/>
            <a:ext cx="8269168" cy="2680585"/>
          </a:xfrm>
          <a:prstGeom prst="rect">
            <a:avLst/>
          </a:prstGeom>
        </p:spPr>
      </p:pic>
      <p:sp>
        <p:nvSpPr>
          <p:cNvPr id="13" name="Slide Number Placeholder 12"/>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957423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754144" y="3129699"/>
            <a:ext cx="9719036" cy="3582186"/>
          </a:xfrm>
        </p:spPr>
        <p:txBody>
          <a:bodyPr/>
          <a:lstStyle/>
          <a:p>
            <a:pPr marL="285750" indent="-285750" algn="just">
              <a:buClr>
                <a:schemeClr val="bg2">
                  <a:lumMod val="60000"/>
                  <a:lumOff val="40000"/>
                </a:schemeClr>
              </a:buClr>
              <a:buFont typeface="Century Gothic" panose="020B0502020202020204" pitchFamily="34" charset="0"/>
              <a:buChar char="►"/>
            </a:pPr>
            <a:r>
              <a:rPr lang="en-IN" sz="18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train_df.describe</a:t>
            </a:r>
            <a:r>
              <a:rPr lang="en-IN"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information includes the count, mean, standard deviation, minimum and maximum values, as well as percentiles for the values.</a:t>
            </a:r>
            <a:endParaRPr lang="en-IN" sz="180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754144" y="197964"/>
            <a:ext cx="9719036" cy="2931735"/>
          </a:xfrm>
        </p:spPr>
        <p:txBody>
          <a:bodyPr>
            <a:normAutofit fontScale="92500" lnSpcReduction="20000"/>
          </a:bodyPr>
          <a:lstStyle/>
          <a:p>
            <a:pPr marL="0" indent="0" algn="just">
              <a:buNone/>
            </a:pPr>
            <a:r>
              <a:rPr lang="en-IN" sz="1800" dirty="0" smtClean="0">
                <a:latin typeface="Times New Roman" panose="02020603050405020304" pitchFamily="18" charset="0"/>
                <a:cs typeface="Times New Roman" panose="02020603050405020304" pitchFamily="18" charset="0"/>
              </a:rPr>
              <a:t>                </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 </a:t>
            </a:r>
            <a:r>
              <a:rPr lang="en-IN" dirty="0" smtClean="0"/>
              <a:t>          </a:t>
            </a:r>
          </a:p>
          <a:p>
            <a:pPr marL="457200" lvl="1" indent="0">
              <a:buNone/>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338" y="276744"/>
            <a:ext cx="8738648" cy="25701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338" y="3968740"/>
            <a:ext cx="8738648" cy="2460340"/>
          </a:xfrm>
          <a:prstGeom prst="rect">
            <a:avLst/>
          </a:prstGeom>
        </p:spPr>
      </p:pic>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934559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373" y="2453833"/>
            <a:ext cx="3859901" cy="405121"/>
          </a:xfrm>
        </p:spPr>
        <p:txBody>
          <a:bodyPr/>
          <a:lstStyle/>
          <a:p>
            <a:endParaRPr lang="en-IN" dirty="0"/>
          </a:p>
        </p:txBody>
      </p:sp>
      <p:sp>
        <p:nvSpPr>
          <p:cNvPr id="3" name="Content Placeholder 2"/>
          <p:cNvSpPr>
            <a:spLocks noGrp="1"/>
          </p:cNvSpPr>
          <p:nvPr>
            <p:ph idx="1"/>
          </p:nvPr>
        </p:nvSpPr>
        <p:spPr>
          <a:xfrm>
            <a:off x="782424" y="891647"/>
            <a:ext cx="9437111" cy="5846744"/>
          </a:xfrm>
        </p:spPr>
        <p:txBody>
          <a:bodyPr>
            <a:normAutofit/>
          </a:bodyPr>
          <a:lstStyle/>
          <a:p>
            <a:pPr algn="just"/>
            <a:r>
              <a:rPr lang="en-IN"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Missing values:</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train_df.isnull</a:t>
            </a:r>
            <a:r>
              <a:rPr lang="en-IN" sz="1800" dirty="0" smtClean="0">
                <a:latin typeface="Times New Roman" panose="02020603050405020304" pitchFamily="18" charset="0"/>
                <a:cs typeface="Times New Roman" panose="02020603050405020304" pitchFamily="18" charset="0"/>
              </a:rPr>
              <a:t>().sum().sum()” – the output is ‘0’, since we have already treated the missing values and hence there are no missing values in the dataset.</a:t>
            </a:r>
          </a:p>
          <a:p>
            <a:pPr algn="just"/>
            <a:r>
              <a:rPr lang="en-IN"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Conversion of data types: </a:t>
            </a:r>
            <a:r>
              <a:rPr lang="en-IN" sz="1800" dirty="0" smtClean="0">
                <a:latin typeface="Times New Roman" panose="02020603050405020304" pitchFamily="18" charset="0"/>
                <a:cs typeface="Times New Roman" panose="02020603050405020304" pitchFamily="18" charset="0"/>
              </a:rPr>
              <a:t>Encoding the categorical columns in the dataset using </a:t>
            </a:r>
            <a:r>
              <a:rPr lang="en-IN" sz="1800" dirty="0" err="1" smtClean="0">
                <a:latin typeface="Times New Roman" panose="02020603050405020304" pitchFamily="18" charset="0"/>
                <a:cs typeface="Times New Roman" panose="02020603050405020304" pitchFamily="18" charset="0"/>
              </a:rPr>
              <a:t>LabelEncoder</a:t>
            </a:r>
            <a:r>
              <a:rPr lang="en-IN" sz="1800" dirty="0" smtClean="0">
                <a:latin typeface="Times New Roman" panose="02020603050405020304" pitchFamily="18" charset="0"/>
                <a:cs typeface="Times New Roman" panose="02020603050405020304" pitchFamily="18" charset="0"/>
              </a:rPr>
              <a:t> for further analysis.</a:t>
            </a: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smtClean="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smtClean="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IN" sz="1800" dirty="0" smtClean="0">
                <a:solidFill>
                  <a:schemeClr val="accent1">
                    <a:lumMod val="40000"/>
                    <a:lumOff val="60000"/>
                  </a:schemeClr>
                </a:solidFill>
                <a:latin typeface="Times New Roman" panose="02020603050405020304" pitchFamily="18" charset="0"/>
                <a:cs typeface="Times New Roman" panose="02020603050405020304" pitchFamily="18" charset="0"/>
              </a:rPr>
              <a:t>Outlier Detection and treatment: </a:t>
            </a:r>
            <a:r>
              <a:rPr lang="en-IN" sz="1800" dirty="0" smtClean="0">
                <a:latin typeface="Times New Roman" panose="02020603050405020304" pitchFamily="18" charset="0"/>
                <a:cs typeface="Times New Roman" panose="02020603050405020304" pitchFamily="18" charset="0"/>
              </a:rPr>
              <a:t>Detected and treated the outliers in data using IQR method</a:t>
            </a:r>
          </a:p>
          <a:p>
            <a:pPr algn="just"/>
            <a:r>
              <a:rPr lang="en-IN" sz="1800" dirty="0" smtClean="0">
                <a:latin typeface="Times New Roman" panose="02020603050405020304" pitchFamily="18" charset="0"/>
                <a:cs typeface="Times New Roman" panose="02020603050405020304" pitchFamily="18" charset="0"/>
              </a:rPr>
              <a:t>Same steps are followed to </a:t>
            </a:r>
            <a:r>
              <a:rPr lang="en-IN" sz="1800" dirty="0" err="1" smtClean="0">
                <a:latin typeface="Times New Roman" panose="02020603050405020304" pitchFamily="18" charset="0"/>
                <a:cs typeface="Times New Roman" panose="02020603050405020304" pitchFamily="18" charset="0"/>
              </a:rPr>
              <a:t>preprocess</a:t>
            </a:r>
            <a:r>
              <a:rPr lang="en-IN" sz="1800" dirty="0" smtClean="0">
                <a:latin typeface="Times New Roman" panose="02020603050405020304" pitchFamily="18" charset="0"/>
                <a:cs typeface="Times New Roman" panose="02020603050405020304" pitchFamily="18" charset="0"/>
              </a:rPr>
              <a:t> the merged test data and finally obtained cleaned train(</a:t>
            </a:r>
            <a:r>
              <a:rPr lang="en-IN" sz="1800" dirty="0" err="1" smtClean="0">
                <a:latin typeface="Times New Roman" panose="02020603050405020304" pitchFamily="18" charset="0"/>
                <a:cs typeface="Times New Roman" panose="02020603050405020304" pitchFamily="18" charset="0"/>
              </a:rPr>
              <a:t>df_train</a:t>
            </a:r>
            <a:r>
              <a:rPr lang="en-IN" sz="1800" dirty="0" smtClean="0">
                <a:latin typeface="Times New Roman" panose="02020603050405020304" pitchFamily="18" charset="0"/>
                <a:cs typeface="Times New Roman" panose="02020603050405020304" pitchFamily="18" charset="0"/>
              </a:rPr>
              <a:t>) and test(</a:t>
            </a:r>
            <a:r>
              <a:rPr lang="en-IN" sz="1800" dirty="0" err="1" smtClean="0">
                <a:latin typeface="Times New Roman" panose="02020603050405020304" pitchFamily="18" charset="0"/>
                <a:cs typeface="Times New Roman" panose="02020603050405020304" pitchFamily="18" charset="0"/>
              </a:rPr>
              <a:t>df_test</a:t>
            </a: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034" y="2453833"/>
            <a:ext cx="8135332" cy="1572767"/>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068657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1886</TotalTime>
  <Words>1940</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Ion</vt:lpstr>
      <vt:lpstr>Predicting the “Fraud in auto insurance claims” &amp; Pattern extraction</vt:lpstr>
      <vt:lpstr>Contents</vt:lpstr>
      <vt:lpstr>Problem Statement &amp; Description:</vt:lpstr>
      <vt:lpstr>Significance: </vt:lpstr>
      <vt:lpstr>Attribute Information:</vt:lpstr>
      <vt:lpstr>Approach: </vt:lpstr>
      <vt:lpstr>PowerPoint Presentation</vt:lpstr>
      <vt:lpstr>train_df.describe(): The information includes the count, mean, standard deviation, minimum and maximum values, as well as percentiles for the values.</vt:lpstr>
      <vt:lpstr>PowerPoint Presentation</vt:lpstr>
      <vt:lpstr>Visualizing count of total ‘No’ and ‘Yes’ from target attribute (‘ReportedFraud’)   </vt:lpstr>
      <vt:lpstr>Visualizing bar chart of Insurance Policy State to show the number of claims by each state:</vt:lpstr>
      <vt:lpstr>Visualizing bar chart of ‘Insured Gender’ and ‘Reported Fraud to show the distribution of fraudulent claims by gender:</vt:lpstr>
      <vt:lpstr>Visualizing plot of ‘Insured Education Level’ and ‘Reported Fraud to show the distribution of fraudulent claims:</vt:lpstr>
      <vt:lpstr>Visualizing plot of ‘PropertyDamage' and 'ReportedFraud‘:</vt:lpstr>
      <vt:lpstr>Visualizing plot of ‘NumberOfVehicles' and 'ReportedFraud‘:</vt:lpstr>
      <vt:lpstr>Model Building, Predictions </vt:lpstr>
      <vt:lpstr>PowerPoint Presentation</vt:lpstr>
      <vt:lpstr>Hyper-parameter Tuning</vt:lpstr>
      <vt:lpstr>Submitting the predictions</vt:lpstr>
      <vt:lpstr>Feature Importance</vt:lpstr>
      <vt:lpstr>Advantages of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“Fraud in auto insurance claims” &amp; Pattern extraction</dc:title>
  <dc:creator>Neelima Aare</dc:creator>
  <cp:lastModifiedBy>Neelima Aare</cp:lastModifiedBy>
  <cp:revision>51</cp:revision>
  <dcterms:created xsi:type="dcterms:W3CDTF">2023-05-13T08:49:09Z</dcterms:created>
  <dcterms:modified xsi:type="dcterms:W3CDTF">2023-05-14T16:37:43Z</dcterms:modified>
</cp:coreProperties>
</file>