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81" r:id="rId4"/>
    <p:sldId id="282" r:id="rId5"/>
    <p:sldId id="283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87" r:id="rId18"/>
    <p:sldId id="288" r:id="rId19"/>
    <p:sldId id="289" r:id="rId20"/>
    <p:sldId id="272" r:id="rId21"/>
    <p:sldId id="285" r:id="rId22"/>
    <p:sldId id="284" r:id="rId23"/>
    <p:sldId id="275" r:id="rId24"/>
    <p:sldId id="286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C5071-8E2E-4C62-A4CD-79C04BFF48C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D790-A183-4FE5-B7FE-AB5E3872C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8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8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8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2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9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7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6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72ED-1A48-4D2F-9B06-71AA48524F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FB9C-A787-41B9-9E5E-A52C7CFA3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2tutorials.com/what-is-the-difference-between-gaussian-multinomial-and-bernoulli-naive-bayes-classifiers/" TargetMode="External"/><Relationship Id="rId2" Type="http://schemas.openxmlformats.org/officeDocument/2006/relationships/hyperlink" Target="https://www.javatpoint.com/machine-learning-naive-bayes-classifi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joyalgorithms.com/blog/classification-of-machine-learning-models" TargetMode="External"/><Relationship Id="rId5" Type="http://schemas.openxmlformats.org/officeDocument/2006/relationships/hyperlink" Target="https://www.upgrad.com/blog/naive-bayes-explained/" TargetMode="External"/><Relationship Id="rId4" Type="http://schemas.openxmlformats.org/officeDocument/2006/relationships/hyperlink" Target="https://www.mygreatlearning.com/blog/multinomial-naive-bayes-explained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6435" y="2561673"/>
            <a:ext cx="10515600" cy="1325563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Algorithm</a:t>
            </a:r>
          </a:p>
        </p:txBody>
      </p:sp>
    </p:spTree>
    <p:extLst>
      <p:ext uri="{BB962C8B-B14F-4D97-AF65-F5344CB8AC3E}">
        <p14:creationId xmlns:p14="http://schemas.microsoft.com/office/powerpoint/2010/main" val="680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01" y="216816"/>
            <a:ext cx="10515600" cy="829559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Joint Probability 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643"/>
            <a:ext cx="10515600" cy="503632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means the probability of the union or intersection of multiple events occurring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as P(A and B)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independent events, Joint probability is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dependent events, Joint probability is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7467" y="2588077"/>
            <a:ext cx="4647415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47913" y="2793706"/>
            <a:ext cx="5203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 and B) = P(A) . P(B)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Roll a die and flip a coin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595" y="5042418"/>
            <a:ext cx="4647415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37467" y="5197365"/>
            <a:ext cx="49396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and B) = P(A) .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P(B|A)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Picking two cards from same deck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77113" y="2988716"/>
            <a:ext cx="1225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77112" y="5443057"/>
            <a:ext cx="1225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14308" y="2804050"/>
            <a:ext cx="39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308" y="525839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9262" y="556183"/>
            <a:ext cx="1130273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is commutative for any 2 events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i.e.,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that;  P(A and B) = P(A) . P(B|A)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and;   P(B and A) = P(B) . P(A|B)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equation 3, we get;  P(A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P(B|A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P(B) . P(A|B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dividing the above equation by P(B); we get the equation representing </a:t>
            </a:r>
            <a:r>
              <a:rPr lang="en-IN" sz="2000" b="1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as,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4284" y="1185999"/>
            <a:ext cx="4237348" cy="67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971799" y="1340698"/>
            <a:ext cx="41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P(A and B) = P(B and A)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74117" y="1525364"/>
            <a:ext cx="1300899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6799" y="1309920"/>
            <a:ext cx="109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4284" y="5015060"/>
            <a:ext cx="4237348" cy="1302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P(A|B) = [P(A) . P(B|A)] / P(B)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71" y="75416"/>
            <a:ext cx="10515600" cy="719727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Classifier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Assumptions: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1" y="908264"/>
            <a:ext cx="10515600" cy="128204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independent of each other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i.e., No correlation between features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 Consider all features contribute equally to the outcome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371" y="2291371"/>
            <a:ext cx="676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Naïve Bayes Classifier: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687371" y="2937702"/>
            <a:ext cx="104362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be followed to solve given problem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the given dataset into frequency tables.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Likelihood table by finding the probabilities of given features.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 to calculate the posterior probability.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dataset of weather conditions and corresponding target variable "Play". So using this dataset we need to decide that whether we should play or not on a particular day according to the weather conditions.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weather is sunny, then the Player should play or not?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solve this, first consider the below dataset:</a:t>
            </a:r>
          </a:p>
        </p:txBody>
      </p:sp>
    </p:spTree>
    <p:extLst>
      <p:ext uri="{BB962C8B-B14F-4D97-AF65-F5344CB8AC3E}">
        <p14:creationId xmlns:p14="http://schemas.microsoft.com/office/powerpoint/2010/main" val="19338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93105"/>
              </p:ext>
            </p:extLst>
          </p:nvPr>
        </p:nvGraphicFramePr>
        <p:xfrm>
          <a:off x="2003719" y="502850"/>
          <a:ext cx="81279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73307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8932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77807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Weather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4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0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5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9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1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1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5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5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1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6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244" y="84841"/>
            <a:ext cx="5863472" cy="41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334812" y="156418"/>
            <a:ext cx="5627802" cy="41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9303" y="171197"/>
            <a:ext cx="5279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0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33961"/>
              </p:ext>
            </p:extLst>
          </p:nvPr>
        </p:nvGraphicFramePr>
        <p:xfrm>
          <a:off x="540994" y="964762"/>
          <a:ext cx="5233971" cy="2024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657">
                  <a:extLst>
                    <a:ext uri="{9D8B030D-6E8A-4147-A177-3AD203B41FA5}">
                      <a16:colId xmlns:a16="http://schemas.microsoft.com/office/drawing/2014/main" val="4015025197"/>
                    </a:ext>
                  </a:extLst>
                </a:gridCol>
                <a:gridCol w="1744657">
                  <a:extLst>
                    <a:ext uri="{9D8B030D-6E8A-4147-A177-3AD203B41FA5}">
                      <a16:colId xmlns:a16="http://schemas.microsoft.com/office/drawing/2014/main" val="553486160"/>
                    </a:ext>
                  </a:extLst>
                </a:gridCol>
                <a:gridCol w="1744657">
                  <a:extLst>
                    <a:ext uri="{9D8B030D-6E8A-4147-A177-3AD203B41FA5}">
                      <a16:colId xmlns:a16="http://schemas.microsoft.com/office/drawing/2014/main" val="417352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74501"/>
                  </a:ext>
                </a:extLst>
              </a:tr>
              <a:tr h="439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2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4728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77492" y="171197"/>
            <a:ext cx="374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table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7233"/>
              </p:ext>
            </p:extLst>
          </p:nvPr>
        </p:nvGraphicFramePr>
        <p:xfrm>
          <a:off x="6486689" y="964759"/>
          <a:ext cx="5324048" cy="202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012">
                  <a:extLst>
                    <a:ext uri="{9D8B030D-6E8A-4147-A177-3AD203B41FA5}">
                      <a16:colId xmlns:a16="http://schemas.microsoft.com/office/drawing/2014/main" val="70832168"/>
                    </a:ext>
                  </a:extLst>
                </a:gridCol>
                <a:gridCol w="1331012">
                  <a:extLst>
                    <a:ext uri="{9D8B030D-6E8A-4147-A177-3AD203B41FA5}">
                      <a16:colId xmlns:a16="http://schemas.microsoft.com/office/drawing/2014/main" val="4150461623"/>
                    </a:ext>
                  </a:extLst>
                </a:gridCol>
                <a:gridCol w="1331012">
                  <a:extLst>
                    <a:ext uri="{9D8B030D-6E8A-4147-A177-3AD203B41FA5}">
                      <a16:colId xmlns:a16="http://schemas.microsoft.com/office/drawing/2014/main" val="3618289540"/>
                    </a:ext>
                  </a:extLst>
                </a:gridCol>
                <a:gridCol w="1331012">
                  <a:extLst>
                    <a:ext uri="{9D8B030D-6E8A-4147-A177-3AD203B41FA5}">
                      <a16:colId xmlns:a16="http://schemas.microsoft.com/office/drawing/2014/main" val="2037302438"/>
                    </a:ext>
                  </a:extLst>
                </a:gridCol>
              </a:tblGrid>
              <a:tr h="40489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0093"/>
                  </a:ext>
                </a:extLst>
              </a:tr>
              <a:tr h="4048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(5/14)=0.35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30762"/>
                  </a:ext>
                </a:extLst>
              </a:tr>
              <a:tr h="4048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(4/14)=0.29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0724"/>
                  </a:ext>
                </a:extLst>
              </a:tr>
              <a:tr h="4048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(5/14)=0.35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48729"/>
                  </a:ext>
                </a:extLst>
              </a:tr>
              <a:tr h="4048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(4/14)=0.29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(10/14)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=0.7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59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244" y="4955303"/>
            <a:ext cx="103600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applying Bayes’ theorem;</a:t>
            </a:r>
          </a:p>
          <a:p>
            <a:pPr algn="just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Yes|Sunny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Sunny|Yes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* P(Yes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)/P(Sunny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Sunny|Yes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3/10 = 0.3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216" y="1206631"/>
            <a:ext cx="4967892" cy="211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0986" y="1206631"/>
            <a:ext cx="9624767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P(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Yes|Sunny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0.3 * (0.71 / 0.35) =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0.60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No|Sunny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P(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Sunny|No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* P(No)/P(Sunny)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Sunny|NO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(2/4) = 0.5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P(No) = 0.29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P(Sunny) = 0.35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P(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No|Sunny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0.5 * (0.29 / 0.35)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as we can see from the above calculation that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Yes|Sunny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&gt; P(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No|Sunny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on a Sunny day, Player can play the game.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1534" y="1981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P(Sunny)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P(Yes) =0.71</a:t>
            </a:r>
          </a:p>
        </p:txBody>
      </p:sp>
    </p:spTree>
    <p:extLst>
      <p:ext uri="{BB962C8B-B14F-4D97-AF65-F5344CB8AC3E}">
        <p14:creationId xmlns:p14="http://schemas.microsoft.com/office/powerpoint/2010/main" val="13886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0706" y="132745"/>
            <a:ext cx="10515600" cy="776287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Naïve 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Classifier Algorithm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3876465" y="1847193"/>
            <a:ext cx="4053526" cy="89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Algorithm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03228" y="2727318"/>
            <a:ext cx="1" cy="34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12767" y="3076317"/>
            <a:ext cx="6380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09335" y="3075188"/>
            <a:ext cx="9940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93688" y="3075188"/>
            <a:ext cx="0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84997" y="3587315"/>
            <a:ext cx="1868556" cy="79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9410" y="3592022"/>
            <a:ext cx="1868556" cy="79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2056" y="3592022"/>
            <a:ext cx="1868556" cy="79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66334" y="3075188"/>
            <a:ext cx="2869" cy="50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Naïve Bayes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207"/>
            <a:ext cx="10515600" cy="4351338"/>
          </a:xfrm>
        </p:spPr>
        <p:txBody>
          <a:bodyPr/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features with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values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true/false, 0/1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features using Bernoulli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a person has a disease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there be a random variable ‘X’ and let the probability of success be denoted by ‘p’ and the likelihood of failure be represented by ‘q’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Success: p  and  Failure: q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q = 1 – (probability of success)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q = 1 – p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9713" y="4929809"/>
            <a:ext cx="4631635" cy="110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25757" y="5117548"/>
            <a:ext cx="6887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P[X=x] =   q = 1-p   x = 0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p             x = 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2409" y="4919870"/>
            <a:ext cx="4631635" cy="110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798365" y="5137049"/>
            <a:ext cx="421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     1 Bernoulli trial = 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Bernoulli trial = F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124740" y="5117548"/>
            <a:ext cx="169958" cy="69898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7404651" y="5117547"/>
            <a:ext cx="129209" cy="6892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4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features with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word count 1,2,3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features using Multinomial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Movie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(ranging 1 &amp; 5, as each rating will have certain frequency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feature vectors have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and each of them can assume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with probability 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739348" y="4412974"/>
            <a:ext cx="7931426" cy="864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94282" y="4614493"/>
            <a:ext cx="728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 X</a:t>
            </a:r>
            <a:r>
              <a:rPr lang="en-I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= [ n! /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 ]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9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089"/>
            <a:ext cx="10515600" cy="4932984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features with continuous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features using Gaussian(Normal)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 algorithm expressed as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 are variance and mean respectively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X and Y are variables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 is a class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880" y="3820164"/>
            <a:ext cx="7116416" cy="1069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62880" y="4098581"/>
            <a:ext cx="715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P(X|Y = c) = [ 1 / √2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πσ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] *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µ)^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(2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48262" y="1690688"/>
            <a:ext cx="3657600" cy="4193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53" y="1915164"/>
            <a:ext cx="291547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 Classification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Naïve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 with mathematical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working of Naïve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Naïve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how Naïve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other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94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250" y="1"/>
            <a:ext cx="10515600" cy="9144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of Naïve Bayes Classification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26576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training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test result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of result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test set result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67" y="94268"/>
            <a:ext cx="11698663" cy="72915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Naïve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Classification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32" y="1181640"/>
            <a:ext cx="10515600" cy="537941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 and simple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class of algorithms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both binary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in multi class predictions as compared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4.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choice for text classification problems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5.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real-time predictions, as it is an eager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Cannot learn relationship between features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Its estimations can be wrong in some cases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algorithm faces the ‘zero-frequency problem’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58"/>
            <a:ext cx="10515600" cy="638065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Zero-Frequency Problem: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096"/>
            <a:ext cx="10515600" cy="562725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individual class label is missing, then the frequency-based probability estimate will be zero. And we will get a zero when all the probabilities are multiplied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problem, we use </a:t>
            </a:r>
            <a:r>
              <a:rPr lang="en-US" sz="2200" b="1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Smoothing</a:t>
            </a:r>
          </a:p>
          <a:p>
            <a:pPr marL="0" indent="0" algn="just">
              <a:buNone/>
            </a:pPr>
            <a:endParaRPr lang="en-IN" sz="2200" b="1" i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39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Smoothing: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smoothing is a smoothing technique that handles the problem of zero probability in Naïve Bayes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From the weather example considered above,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‘k’ represents the smoothing parameter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‘X’ represents number of features in the data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9558" y="4199307"/>
            <a:ext cx="8601740" cy="89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LAP,k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(weather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overcast|No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[ P(weather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overcast|No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k ] / [ P(No) + (k*X)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61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6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Naïve Bayes Classification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60"/>
            <a:ext cx="10515600" cy="2677212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 classification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297887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Naïve Bayes Classification Algorithm better than other algorithms?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89517"/>
            <a:ext cx="9710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require more training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both discrete and continuous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scalable with number of predictors and data points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for real-time predictions as it is eager 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9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very fast and easy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fast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easy to implement but their biggest disadvantage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that,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predictors to be independent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many successful applications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Laplace Smoothing to avoid Zero-frequency problem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real life cases, the predictors are dependent, this hinders the performance of the classifier.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3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www.javatpoint.com/machine-learning-naive-bayes-classifier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https://machinelearningmastery.com/bayes-theorem-for-machine-learning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https://medium.com/analytics-vidhya/na%C3%AFve-bayes-algorithm-5bf31e9032a2#:~:text=What%20is%20Na%C3%AFve%20Bayes%20Algorithm,one%20with%20the%20highest%20probability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https://www.i2tutorials.com/what-is-the-difference-between-gaussian-multinomial-and-bernoulli-naive-bayes-classifiers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https://www.mygreatlearning.com/blog/multinomial-naive-bayes-explained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https://www.upgrad.com/blog/naive-bayes-explained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www.enjoyalgorithms.com/blog/classification-of-machine-learning-models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243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7" y="557212"/>
            <a:ext cx="834887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05678" y="1620078"/>
            <a:ext cx="5849938" cy="9144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5443" y="1470991"/>
            <a:ext cx="4681331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20" y="1779103"/>
            <a:ext cx="3586576" cy="44129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5678" y="2574233"/>
            <a:ext cx="6311348" cy="3925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Machine Learning Models 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upon the nature of five components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Nature of Input data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Nature of Problem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Nature of Algorithm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4. Nature of Output data and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5. Nature of Solution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74" y="238539"/>
            <a:ext cx="5844209" cy="361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440557" y="238539"/>
            <a:ext cx="5406886" cy="3627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8" y="429867"/>
            <a:ext cx="5267739" cy="318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39" y="457200"/>
            <a:ext cx="4780722" cy="313082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220279" y="3856383"/>
            <a:ext cx="9938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0" y="3866321"/>
            <a:ext cx="9938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400" y="4373217"/>
            <a:ext cx="4661452" cy="2305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813274" y="4373217"/>
            <a:ext cx="4661452" cy="2305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54157" y="4492487"/>
            <a:ext cx="4507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are trained using labelled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need to find the mapping function to map input variable (x) with output variable (y)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y = f(x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results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917634" y="4492487"/>
            <a:ext cx="44726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inferred from unlabelled input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output data is required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0130" y="1093304"/>
            <a:ext cx="5516218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62" y="1468506"/>
            <a:ext cx="4828553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784" y="1093304"/>
            <a:ext cx="579451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function which helps in dividing the dataset into classes based on different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discrete values such as male/female, true/false, spam/not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Email spam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finding the correlations between dependent and independent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 fit line, which can predict the output more accurately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continuous values such as price,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market trends, house prices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1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 Classification Algorithm: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SVM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9" y="47134"/>
            <a:ext cx="10515600" cy="76686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2" y="2151842"/>
            <a:ext cx="10515600" cy="1058977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 occurrence of certain feature is independent of  occurrence of other features</a:t>
            </a:r>
          </a:p>
          <a:p>
            <a:pPr algn="just"/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on principle of Bayes’ theorem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4462" y="1134764"/>
            <a:ext cx="705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called 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Bayes? 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462" y="3365369"/>
            <a:ext cx="817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462" y="4251489"/>
            <a:ext cx="11538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Bayes’ theorem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simple and most effective classification algorithms which helps in building fast machine learning models that can make quick predictions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probabilistic classifier, which means it predicts on basis of probability of an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Spam filtration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Bayes’ theorem, probability of an event is described in terms of prior knowledge or given conditions that are related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 builds upon </a:t>
            </a:r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</a:p>
          <a:p>
            <a:pPr marL="0" indent="0" algn="just">
              <a:buNone/>
            </a:pPr>
            <a:endParaRPr lang="en-IN" sz="2000" i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lphaLcParenR"/>
            </a:pP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likelihood of an event to occur and always takes a value between 0 and 1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Let an event be A,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Probability of an event A is denoted as,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Example: Roll dice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2047" y="4267459"/>
            <a:ext cx="7791803" cy="754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07265" y="4432319"/>
            <a:ext cx="7577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 = (Number of desired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outcomes)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(Number of total outcomes)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219" y="216816"/>
            <a:ext cx="107559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 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event A when another event B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has already occurred is known as conditional probability. It is depicted by P(A|B).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Let A and B be two events,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intersection of two events take place, then the conditional probability is  given 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668" y="2598551"/>
            <a:ext cx="884234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P(A|B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represents the probability of occurrence of A given B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has occurred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represents the probability of both events A and B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occurred together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represents the probability of event B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712424" y="2887482"/>
            <a:ext cx="427717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74" y="2894886"/>
            <a:ext cx="3628023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1776</Words>
  <Application>Microsoft Office PowerPoint</Application>
  <PresentationFormat>Widescreen</PresentationFormat>
  <Paragraphs>359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Naïve Bayes Classifier Algorithm</vt:lpstr>
      <vt:lpstr>Contents</vt:lpstr>
      <vt:lpstr>Overview</vt:lpstr>
      <vt:lpstr>PowerPoint Presentation</vt:lpstr>
      <vt:lpstr>PowerPoint Presentation</vt:lpstr>
      <vt:lpstr>Types of Machine Learning Classification Algorithm:</vt:lpstr>
      <vt:lpstr>Naïve Bayes</vt:lpstr>
      <vt:lpstr>Bayes’ Theorem</vt:lpstr>
      <vt:lpstr>PowerPoint Presentation</vt:lpstr>
      <vt:lpstr>* Joint Probability </vt:lpstr>
      <vt:lpstr>PowerPoint Presentation</vt:lpstr>
      <vt:lpstr>Naïve Bayes Classifier Algorithm Assumptions:</vt:lpstr>
      <vt:lpstr>PowerPoint Presentation</vt:lpstr>
      <vt:lpstr>PowerPoint Presentation</vt:lpstr>
      <vt:lpstr>PowerPoint Presentation</vt:lpstr>
      <vt:lpstr>Types of Naïve Bayes Classifier Algorithm</vt:lpstr>
      <vt:lpstr>Bernoulli Naïve Bayes</vt:lpstr>
      <vt:lpstr>Multinomial Naïve Bayes</vt:lpstr>
      <vt:lpstr>Gaussian Naïve Bayes</vt:lpstr>
      <vt:lpstr>Python Implementation of Naïve Bayes Classification </vt:lpstr>
      <vt:lpstr>Advantages and Disadvantages of Naïve Bayes Classification </vt:lpstr>
      <vt:lpstr>Zero-Frequency Problem:</vt:lpstr>
      <vt:lpstr>Applications of Naïve Bayes Classification 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 Algorithm</dc:title>
  <dc:creator>Neelima Aare</dc:creator>
  <cp:lastModifiedBy>Neelima Aare</cp:lastModifiedBy>
  <cp:revision>100</cp:revision>
  <dcterms:created xsi:type="dcterms:W3CDTF">2023-01-30T16:05:59Z</dcterms:created>
  <dcterms:modified xsi:type="dcterms:W3CDTF">2023-02-06T06:08:40Z</dcterms:modified>
</cp:coreProperties>
</file>