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2" r:id="rId1"/>
  </p:sldMasterIdLst>
  <p:notesMasterIdLst>
    <p:notesMasterId r:id="rId13"/>
  </p:notesMasterIdLst>
  <p:sldIdLst>
    <p:sldId id="256" r:id="rId2"/>
    <p:sldId id="265" r:id="rId3"/>
    <p:sldId id="257" r:id="rId4"/>
    <p:sldId id="259" r:id="rId5"/>
    <p:sldId id="260" r:id="rId6"/>
    <p:sldId id="267" r:id="rId7"/>
    <p:sldId id="263" r:id="rId8"/>
    <p:sldId id="266" r:id="rId9"/>
    <p:sldId id="268"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354D19-4EE3-4E78-B68B-6DE863280FE1}" v="335" dt="2025-05-06T20:56:29.400"/>
    <p1510:client id="{69D7EE3A-2FE4-0575-950B-5A6B6591772D}" v="344" dt="2025-05-06T20:52:56.717"/>
    <p1510:client id="{DDEA69DC-280B-07F9-8C56-46AE4A9BC3A0}" v="8" dt="2025-05-06T19:51:27.4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735"/>
    <p:restoredTop sz="94716"/>
  </p:normalViewPr>
  <p:slideViewPr>
    <p:cSldViewPr snapToGrid="0">
      <p:cViewPr>
        <p:scale>
          <a:sx n="114" d="100"/>
          <a:sy n="114" d="100"/>
        </p:scale>
        <p:origin x="248" y="9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C2D95-AA28-495F-86D0-9B9F929C16A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4FFFD0-6ED6-4FDE-A169-421B74A526DF}">
      <dgm:prSet custT="1"/>
      <dgm:spPr/>
      <dgm:t>
        <a:bodyPr/>
        <a:lstStyle/>
        <a:p>
          <a:r>
            <a:rPr lang="en-US" sz="2000" dirty="0"/>
            <a:t>MILESTONE-1 : PROJECT CHARTER DOCUMENT</a:t>
          </a:r>
        </a:p>
        <a:p>
          <a:r>
            <a:rPr lang="en-US" sz="1000" dirty="0"/>
            <a:t>		      (DOCUMENT DEFINING GOAL OF THE PROJECT, PROJECT WORKFLOW, ROLES &amp; RESPONSIBILITIES OF TEAM MEMBERS)</a:t>
          </a:r>
        </a:p>
      </dgm:t>
    </dgm:pt>
    <dgm:pt modelId="{4F7DBFC3-94F4-4C0C-92EB-3BE3AD2FF78D}" type="parTrans" cxnId="{177426A7-3954-4652-BBF9-E41290B8594B}">
      <dgm:prSet/>
      <dgm:spPr/>
      <dgm:t>
        <a:bodyPr/>
        <a:lstStyle/>
        <a:p>
          <a:endParaRPr lang="en-US"/>
        </a:p>
      </dgm:t>
    </dgm:pt>
    <dgm:pt modelId="{58F33E27-45E4-4495-9712-0E69264933DC}" type="sibTrans" cxnId="{177426A7-3954-4652-BBF9-E41290B8594B}">
      <dgm:prSet/>
      <dgm:spPr/>
      <dgm:t>
        <a:bodyPr/>
        <a:lstStyle/>
        <a:p>
          <a:endParaRPr lang="en-US"/>
        </a:p>
      </dgm:t>
    </dgm:pt>
    <dgm:pt modelId="{B7AC2E0E-58D9-4ED2-909C-A12A2AE31256}">
      <dgm:prSet custT="1"/>
      <dgm:spPr/>
      <dgm:t>
        <a:bodyPr/>
        <a:lstStyle/>
        <a:p>
          <a:r>
            <a:rPr lang="en-US" sz="2000" dirty="0"/>
            <a:t>MILESTONE-2 : PRESENTATION &amp; DEMO</a:t>
          </a:r>
        </a:p>
        <a:p>
          <a:r>
            <a:rPr lang="en-US" sz="1000" dirty="0"/>
            <a:t>		      (PRESENTATION, DATA COLLECTION, MODULAR ARCHITECTURE, DATA CLEANING, ANALYSIS, DEMO) </a:t>
          </a:r>
        </a:p>
      </dgm:t>
    </dgm:pt>
    <dgm:pt modelId="{115B884F-5A77-48F4-BCC6-4364FB8D44E0}" type="parTrans" cxnId="{CE4A9C17-050D-4A32-9511-6648B300E789}">
      <dgm:prSet/>
      <dgm:spPr/>
      <dgm:t>
        <a:bodyPr/>
        <a:lstStyle/>
        <a:p>
          <a:endParaRPr lang="en-US"/>
        </a:p>
      </dgm:t>
    </dgm:pt>
    <dgm:pt modelId="{F8AB62B2-1803-4932-8E6C-B68210ECF0A1}" type="sibTrans" cxnId="{CE4A9C17-050D-4A32-9511-6648B300E789}">
      <dgm:prSet/>
      <dgm:spPr/>
      <dgm:t>
        <a:bodyPr/>
        <a:lstStyle/>
        <a:p>
          <a:endParaRPr lang="en-US"/>
        </a:p>
      </dgm:t>
    </dgm:pt>
    <dgm:pt modelId="{0D055823-550C-4CFB-BDC8-25D47797037C}">
      <dgm:prSet custT="1"/>
      <dgm:spPr/>
      <dgm:t>
        <a:bodyPr/>
        <a:lstStyle/>
        <a:p>
          <a:r>
            <a:rPr lang="en-US" sz="3000" b="1" dirty="0">
              <a:latin typeface="Calibri" panose="020F0502020204030204" pitchFamily="34" charset="0"/>
              <a:cs typeface="Calibri" panose="020F0502020204030204" pitchFamily="34" charset="0"/>
            </a:rPr>
            <a:t>MILESTONE-3 : FINAL PROJECT PRESENTATION</a:t>
          </a:r>
        </a:p>
        <a:p>
          <a:r>
            <a:rPr lang="en-US" sz="1700" b="1" dirty="0">
              <a:latin typeface="Calibri" panose="020F0502020204030204" pitchFamily="34" charset="0"/>
              <a:cs typeface="Calibri" panose="020F0502020204030204" pitchFamily="34" charset="0"/>
            </a:rPr>
            <a:t>                                               (PRESENTATION, FINALIZED VERSION OF DATASET, POWERBI DASHBOARD WITH  INSIGHTFUL VISUALIZATIONS, A SIMPLE CHATBOT)</a:t>
          </a:r>
        </a:p>
      </dgm:t>
    </dgm:pt>
    <dgm:pt modelId="{356774A3-C8D1-42C3-AB7C-05AF338B01A6}" type="parTrans" cxnId="{E8D5DDFC-29A3-485E-93F4-88CEB8DC367B}">
      <dgm:prSet/>
      <dgm:spPr/>
      <dgm:t>
        <a:bodyPr/>
        <a:lstStyle/>
        <a:p>
          <a:endParaRPr lang="en-US"/>
        </a:p>
      </dgm:t>
    </dgm:pt>
    <dgm:pt modelId="{A5B8D84E-BDED-4B18-BE4F-349BAF266E6F}" type="sibTrans" cxnId="{E8D5DDFC-29A3-485E-93F4-88CEB8DC367B}">
      <dgm:prSet/>
      <dgm:spPr/>
      <dgm:t>
        <a:bodyPr/>
        <a:lstStyle/>
        <a:p>
          <a:endParaRPr lang="en-US"/>
        </a:p>
      </dgm:t>
    </dgm:pt>
    <dgm:pt modelId="{C4477803-218E-8745-98D1-89FA75537ED2}" type="pres">
      <dgm:prSet presAssocID="{37EC2D95-AA28-495F-86D0-9B9F929C16A0}" presName="linear" presStyleCnt="0">
        <dgm:presLayoutVars>
          <dgm:animLvl val="lvl"/>
          <dgm:resizeHandles val="exact"/>
        </dgm:presLayoutVars>
      </dgm:prSet>
      <dgm:spPr/>
    </dgm:pt>
    <dgm:pt modelId="{C881249C-9F36-EE4B-AE23-261EFD5202E3}" type="pres">
      <dgm:prSet presAssocID="{0E4FFFD0-6ED6-4FDE-A169-421B74A526DF}" presName="parentText" presStyleLbl="node1" presStyleIdx="0" presStyleCnt="3" custScaleY="79962" custLinFactNeighborX="103">
        <dgm:presLayoutVars>
          <dgm:chMax val="0"/>
          <dgm:bulletEnabled val="1"/>
        </dgm:presLayoutVars>
      </dgm:prSet>
      <dgm:spPr/>
    </dgm:pt>
    <dgm:pt modelId="{8685DDAC-834F-BD48-B086-D02528CC73C1}" type="pres">
      <dgm:prSet presAssocID="{58F33E27-45E4-4495-9712-0E69264933DC}" presName="spacer" presStyleCnt="0"/>
      <dgm:spPr/>
    </dgm:pt>
    <dgm:pt modelId="{6F2CB2D8-0573-6D4A-A5CA-F7D1E16215C6}" type="pres">
      <dgm:prSet presAssocID="{B7AC2E0E-58D9-4ED2-909C-A12A2AE31256}" presName="parentText" presStyleLbl="node1" presStyleIdx="1" presStyleCnt="3" custScaleY="74227" custLinFactNeighborX="103">
        <dgm:presLayoutVars>
          <dgm:chMax val="0"/>
          <dgm:bulletEnabled val="1"/>
        </dgm:presLayoutVars>
      </dgm:prSet>
      <dgm:spPr/>
    </dgm:pt>
    <dgm:pt modelId="{BF44EB7C-1A06-3C4B-980C-FFCFA9F37F17}" type="pres">
      <dgm:prSet presAssocID="{F8AB62B2-1803-4932-8E6C-B68210ECF0A1}" presName="spacer" presStyleCnt="0"/>
      <dgm:spPr/>
    </dgm:pt>
    <dgm:pt modelId="{582AB7E4-D971-0643-BACE-CA993846CF82}" type="pres">
      <dgm:prSet presAssocID="{0D055823-550C-4CFB-BDC8-25D47797037C}" presName="parentText" presStyleLbl="node1" presStyleIdx="2" presStyleCnt="3" custScaleY="165409" custLinFactNeighborX="465" custLinFactNeighborY="-32456">
        <dgm:presLayoutVars>
          <dgm:chMax val="0"/>
          <dgm:bulletEnabled val="1"/>
        </dgm:presLayoutVars>
      </dgm:prSet>
      <dgm:spPr/>
    </dgm:pt>
  </dgm:ptLst>
  <dgm:cxnLst>
    <dgm:cxn modelId="{CE4A9C17-050D-4A32-9511-6648B300E789}" srcId="{37EC2D95-AA28-495F-86D0-9B9F929C16A0}" destId="{B7AC2E0E-58D9-4ED2-909C-A12A2AE31256}" srcOrd="1" destOrd="0" parTransId="{115B884F-5A77-48F4-BCC6-4364FB8D44E0}" sibTransId="{F8AB62B2-1803-4932-8E6C-B68210ECF0A1}"/>
    <dgm:cxn modelId="{B1AEDB40-A296-E54D-9394-E456FA1A67EE}" type="presOf" srcId="{B7AC2E0E-58D9-4ED2-909C-A12A2AE31256}" destId="{6F2CB2D8-0573-6D4A-A5CA-F7D1E16215C6}" srcOrd="0" destOrd="0" presId="urn:microsoft.com/office/officeart/2005/8/layout/vList2"/>
    <dgm:cxn modelId="{90CB6A5B-F135-9442-B5B1-B176DCDE306B}" type="presOf" srcId="{0E4FFFD0-6ED6-4FDE-A169-421B74A526DF}" destId="{C881249C-9F36-EE4B-AE23-261EFD5202E3}" srcOrd="0" destOrd="0" presId="urn:microsoft.com/office/officeart/2005/8/layout/vList2"/>
    <dgm:cxn modelId="{5711128B-2C5E-944A-9A0C-E78BE74BA429}" type="presOf" srcId="{0D055823-550C-4CFB-BDC8-25D47797037C}" destId="{582AB7E4-D971-0643-BACE-CA993846CF82}" srcOrd="0" destOrd="0" presId="urn:microsoft.com/office/officeart/2005/8/layout/vList2"/>
    <dgm:cxn modelId="{177426A7-3954-4652-BBF9-E41290B8594B}" srcId="{37EC2D95-AA28-495F-86D0-9B9F929C16A0}" destId="{0E4FFFD0-6ED6-4FDE-A169-421B74A526DF}" srcOrd="0" destOrd="0" parTransId="{4F7DBFC3-94F4-4C0C-92EB-3BE3AD2FF78D}" sibTransId="{58F33E27-45E4-4495-9712-0E69264933DC}"/>
    <dgm:cxn modelId="{A12060F6-30A5-1842-B0EB-7B0494B3A633}" type="presOf" srcId="{37EC2D95-AA28-495F-86D0-9B9F929C16A0}" destId="{C4477803-218E-8745-98D1-89FA75537ED2}" srcOrd="0" destOrd="0" presId="urn:microsoft.com/office/officeart/2005/8/layout/vList2"/>
    <dgm:cxn modelId="{E8D5DDFC-29A3-485E-93F4-88CEB8DC367B}" srcId="{37EC2D95-AA28-495F-86D0-9B9F929C16A0}" destId="{0D055823-550C-4CFB-BDC8-25D47797037C}" srcOrd="2" destOrd="0" parTransId="{356774A3-C8D1-42C3-AB7C-05AF338B01A6}" sibTransId="{A5B8D84E-BDED-4B18-BE4F-349BAF266E6F}"/>
    <dgm:cxn modelId="{4B43284F-4CF7-6244-91C1-7FE7739FA855}" type="presParOf" srcId="{C4477803-218E-8745-98D1-89FA75537ED2}" destId="{C881249C-9F36-EE4B-AE23-261EFD5202E3}" srcOrd="0" destOrd="0" presId="urn:microsoft.com/office/officeart/2005/8/layout/vList2"/>
    <dgm:cxn modelId="{FACE8FA1-273E-344C-905E-732B1E8FB7F3}" type="presParOf" srcId="{C4477803-218E-8745-98D1-89FA75537ED2}" destId="{8685DDAC-834F-BD48-B086-D02528CC73C1}" srcOrd="1" destOrd="0" presId="urn:microsoft.com/office/officeart/2005/8/layout/vList2"/>
    <dgm:cxn modelId="{0755DABE-2D69-D949-957D-7764C43E989C}" type="presParOf" srcId="{C4477803-218E-8745-98D1-89FA75537ED2}" destId="{6F2CB2D8-0573-6D4A-A5CA-F7D1E16215C6}" srcOrd="2" destOrd="0" presId="urn:microsoft.com/office/officeart/2005/8/layout/vList2"/>
    <dgm:cxn modelId="{66D12115-9890-C743-A681-DEBD2B88D5B0}" type="presParOf" srcId="{C4477803-218E-8745-98D1-89FA75537ED2}" destId="{BF44EB7C-1A06-3C4B-980C-FFCFA9F37F17}" srcOrd="3" destOrd="0" presId="urn:microsoft.com/office/officeart/2005/8/layout/vList2"/>
    <dgm:cxn modelId="{D8DB74C9-39F4-7345-B94B-FF5FC1A233CF}" type="presParOf" srcId="{C4477803-218E-8745-98D1-89FA75537ED2}" destId="{582AB7E4-D971-0643-BACE-CA993846CF8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1249C-9F36-EE4B-AE23-261EFD5202E3}">
      <dsp:nvSpPr>
        <dsp:cNvPr id="0" name=""/>
        <dsp:cNvSpPr/>
      </dsp:nvSpPr>
      <dsp:spPr>
        <a:xfrm>
          <a:off x="0" y="351928"/>
          <a:ext cx="10681173" cy="7687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MILESTONE-1 : PROJECT CHARTER DOCUMENT</a:t>
          </a:r>
        </a:p>
        <a:p>
          <a:pPr marL="0" lvl="0" indent="0" algn="l" defTabSz="889000">
            <a:lnSpc>
              <a:spcPct val="90000"/>
            </a:lnSpc>
            <a:spcBef>
              <a:spcPct val="0"/>
            </a:spcBef>
            <a:spcAft>
              <a:spcPct val="35000"/>
            </a:spcAft>
            <a:buNone/>
          </a:pPr>
          <a:r>
            <a:rPr lang="en-US" sz="1000" kern="1200" dirty="0"/>
            <a:t>		      (DOCUMENT DEFINING GOAL OF THE PROJECT, PROJECT WORKFLOW, ROLES &amp; RESPONSIBILITIES OF TEAM MEMBERS)</a:t>
          </a:r>
        </a:p>
      </dsp:txBody>
      <dsp:txXfrm>
        <a:off x="37529" y="389457"/>
        <a:ext cx="10606115" cy="693722"/>
      </dsp:txXfrm>
    </dsp:sp>
    <dsp:sp modelId="{6F2CB2D8-0573-6D4A-A5CA-F7D1E16215C6}">
      <dsp:nvSpPr>
        <dsp:cNvPr id="0" name=""/>
        <dsp:cNvSpPr/>
      </dsp:nvSpPr>
      <dsp:spPr>
        <a:xfrm>
          <a:off x="0" y="1132647"/>
          <a:ext cx="10681173" cy="71364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MILESTONE-2 : PRESENTATION &amp; DEMO</a:t>
          </a:r>
        </a:p>
        <a:p>
          <a:pPr marL="0" lvl="0" indent="0" algn="l" defTabSz="889000">
            <a:lnSpc>
              <a:spcPct val="90000"/>
            </a:lnSpc>
            <a:spcBef>
              <a:spcPct val="0"/>
            </a:spcBef>
            <a:spcAft>
              <a:spcPct val="35000"/>
            </a:spcAft>
            <a:buNone/>
          </a:pPr>
          <a:r>
            <a:rPr lang="en-US" sz="1000" kern="1200" dirty="0"/>
            <a:t>		      (PRESENTATION, DATA COLLECTION, MODULAR ARCHITECTURE, DATA CLEANING, ANALYSIS, DEMO) </a:t>
          </a:r>
        </a:p>
      </dsp:txBody>
      <dsp:txXfrm>
        <a:off x="34837" y="1167484"/>
        <a:ext cx="10611499" cy="643968"/>
      </dsp:txXfrm>
    </dsp:sp>
    <dsp:sp modelId="{582AB7E4-D971-0643-BACE-CA993846CF82}">
      <dsp:nvSpPr>
        <dsp:cNvPr id="0" name=""/>
        <dsp:cNvSpPr/>
      </dsp:nvSpPr>
      <dsp:spPr>
        <a:xfrm>
          <a:off x="0" y="1854353"/>
          <a:ext cx="10681173" cy="159029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latin typeface="Calibri" panose="020F0502020204030204" pitchFamily="34" charset="0"/>
              <a:cs typeface="Calibri" panose="020F0502020204030204" pitchFamily="34" charset="0"/>
            </a:rPr>
            <a:t>MILESTONE-3 : FINAL PROJECT PRESENTATION</a:t>
          </a:r>
        </a:p>
        <a:p>
          <a:pPr marL="0" lvl="0" indent="0" algn="l" defTabSz="1333500">
            <a:lnSpc>
              <a:spcPct val="90000"/>
            </a:lnSpc>
            <a:spcBef>
              <a:spcPct val="0"/>
            </a:spcBef>
            <a:spcAft>
              <a:spcPct val="35000"/>
            </a:spcAft>
            <a:buNone/>
          </a:pPr>
          <a:r>
            <a:rPr lang="en-US" sz="1700" b="1" kern="1200" dirty="0">
              <a:latin typeface="Calibri" panose="020F0502020204030204" pitchFamily="34" charset="0"/>
              <a:cs typeface="Calibri" panose="020F0502020204030204" pitchFamily="34" charset="0"/>
            </a:rPr>
            <a:t>                                               (PRESENTATION, FINALIZED VERSION OF DATASET, POWERBI DASHBOARD WITH  INSIGHTFUL VISUALIZATIONS, A SIMPLE CHATBOT)</a:t>
          </a:r>
        </a:p>
      </dsp:txBody>
      <dsp:txXfrm>
        <a:off x="77632" y="1931985"/>
        <a:ext cx="10525909" cy="14350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506CEB-29BC-834D-80AA-B8271B1B6C44}"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28CFF2-F244-1C42-986A-6C54C4AFC95F}" type="slidenum">
              <a:rPr lang="en-US" smtClean="0"/>
              <a:t>‹#›</a:t>
            </a:fld>
            <a:endParaRPr lang="en-US"/>
          </a:p>
        </p:txBody>
      </p:sp>
    </p:spTree>
    <p:extLst>
      <p:ext uri="{BB962C8B-B14F-4D97-AF65-F5344CB8AC3E}">
        <p14:creationId xmlns:p14="http://schemas.microsoft.com/office/powerpoint/2010/main" val="3400837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a:t>Why It’s Important for Your Project</a:t>
            </a:r>
            <a:endParaRPr lang="en-US"/>
          </a:p>
          <a:p>
            <a:pPr>
              <a:buNone/>
            </a:pPr>
            <a:r>
              <a:rPr lang="en-US"/>
              <a:t>• It helps </a:t>
            </a:r>
            <a:r>
              <a:rPr lang="en-US" b="1"/>
              <a:t>non-technical stakeholders understand</a:t>
            </a:r>
            <a:r>
              <a:rPr lang="en-US"/>
              <a:t> your system</a:t>
            </a:r>
          </a:p>
          <a:p>
            <a:pPr>
              <a:buNone/>
            </a:pPr>
            <a:r>
              <a:rPr lang="en-US"/>
              <a:t>• Lets you build and improve </a:t>
            </a:r>
            <a:r>
              <a:rPr lang="en-US" b="1"/>
              <a:t>each part independently</a:t>
            </a:r>
            <a:endParaRPr lang="en-US"/>
          </a:p>
          <a:p>
            <a:r>
              <a:rPr lang="en-US"/>
              <a:t>• Useful for </a:t>
            </a:r>
            <a:r>
              <a:rPr lang="en-US" b="1"/>
              <a:t>presentations, documentation, and collaboration</a:t>
            </a:r>
            <a:endParaRPr lang="en-US"/>
          </a:p>
          <a:p>
            <a:endParaRPr lang="en-US" b="1"/>
          </a:p>
          <a:p>
            <a:r>
              <a:rPr lang="en-US"/>
              <a:t>3. Cleaned datasets are integrated using tools like </a:t>
            </a:r>
            <a:r>
              <a:rPr lang="en-US" b="1"/>
              <a:t>Azure Data Factory</a:t>
            </a:r>
            <a:r>
              <a:rPr lang="en-US"/>
              <a:t>.</a:t>
            </a:r>
          </a:p>
          <a:p>
            <a:r>
              <a:rPr lang="en-US"/>
              <a:t>4. Transformed and structured data resides in the </a:t>
            </a:r>
            <a:r>
              <a:rPr lang="en-US" b="1"/>
              <a:t>Azure Data Lake</a:t>
            </a:r>
            <a:r>
              <a:rPr lang="en-US"/>
              <a:t>.</a:t>
            </a:r>
            <a:endParaRPr lang="en-US" b="1"/>
          </a:p>
          <a:p>
            <a:pPr>
              <a:buFont typeface="Arial"/>
              <a:buChar char="•"/>
            </a:pPr>
            <a:r>
              <a:rPr lang="en-US"/>
              <a:t>• This layer serves as a reliable source for analytics and reporting.</a:t>
            </a:r>
          </a:p>
          <a:p>
            <a:r>
              <a:rPr lang="en-US"/>
              <a:t>6. Data from the lake is analyzed using </a:t>
            </a:r>
            <a:r>
              <a:rPr lang="en-US" b="1"/>
              <a:t>Azure Synapse Analytics</a:t>
            </a:r>
            <a:r>
              <a:rPr lang="en-US"/>
              <a:t>.</a:t>
            </a:r>
            <a:endParaRPr lang="en-US" b="1"/>
          </a:p>
          <a:p>
            <a:pPr>
              <a:buFont typeface="Arial"/>
              <a:buChar char="•"/>
            </a:pPr>
            <a:r>
              <a:rPr lang="en-US"/>
              <a:t>• This stage supports:</a:t>
            </a:r>
          </a:p>
          <a:p>
            <a:pPr>
              <a:buFont typeface="Arial"/>
              <a:buChar char="•"/>
            </a:pPr>
            <a:r>
              <a:rPr lang="en-US"/>
              <a:t>• SQL-based exploration</a:t>
            </a:r>
          </a:p>
          <a:p>
            <a:pPr>
              <a:buFont typeface="Arial"/>
              <a:buChar char="•"/>
            </a:pPr>
            <a:r>
              <a:rPr lang="en-US"/>
              <a:t>• Aggregation of prices</a:t>
            </a:r>
          </a:p>
          <a:p>
            <a:pPr>
              <a:buFont typeface="Arial"/>
              <a:buChar char="•"/>
            </a:pPr>
            <a:r>
              <a:rPr lang="en-US"/>
              <a:t>• Identifying trends and anomalies</a:t>
            </a:r>
          </a:p>
          <a:p>
            <a:pPr marL="171450" indent="-171450">
              <a:buFont typeface="Calibri"/>
              <a:buChar char="-"/>
            </a:pPr>
            <a:endParaRPr lang="en-US" b="1"/>
          </a:p>
          <a:p>
            <a:r>
              <a:rPr lang="en-US"/>
              <a:t>7. Final insights are visualized using BI tools like:</a:t>
            </a:r>
            <a:endParaRPr lang="en-US" b="1"/>
          </a:p>
          <a:p>
            <a:pPr>
              <a:buFont typeface="Arial"/>
              <a:buChar char="•"/>
            </a:pPr>
            <a:r>
              <a:rPr lang="en-US"/>
              <a:t>• </a:t>
            </a:r>
            <a:r>
              <a:rPr lang="en-US" b="1"/>
              <a:t>Power BI</a:t>
            </a:r>
            <a:r>
              <a:rPr lang="en-US"/>
              <a:t> (highlighted as primary)</a:t>
            </a:r>
          </a:p>
          <a:p>
            <a:pPr marL="171450" indent="-171450">
              <a:buFont typeface="Calibri"/>
              <a:buChar char="-"/>
            </a:pPr>
            <a:endParaRPr lang="en-US" b="1"/>
          </a:p>
          <a:p>
            <a:endParaRPr lang="en-US"/>
          </a:p>
        </p:txBody>
      </p:sp>
      <p:sp>
        <p:nvSpPr>
          <p:cNvPr id="4" name="Slide Number Placeholder 3"/>
          <p:cNvSpPr>
            <a:spLocks noGrp="1"/>
          </p:cNvSpPr>
          <p:nvPr>
            <p:ph type="sldNum" sz="quarter" idx="5"/>
          </p:nvPr>
        </p:nvSpPr>
        <p:spPr/>
        <p:txBody>
          <a:bodyPr/>
          <a:lstStyle/>
          <a:p>
            <a:fld id="{47A2BA01-ECD2-B24D-8D20-C54A125770A4}" type="slidenum">
              <a:rPr lang="en-US" smtClean="0"/>
              <a:t>2</a:t>
            </a:fld>
            <a:endParaRPr lang="en-US"/>
          </a:p>
        </p:txBody>
      </p:sp>
    </p:spTree>
    <p:extLst>
      <p:ext uri="{BB962C8B-B14F-4D97-AF65-F5344CB8AC3E}">
        <p14:creationId xmlns:p14="http://schemas.microsoft.com/office/powerpoint/2010/main" val="18495014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5/6/2025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46802805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5/6/2025</a:t>
            </a:fld>
            <a:endParaRPr lang="en-US" dirty="0"/>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288695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5/6/2025</a:t>
            </a:fld>
            <a:endParaRPr lang="en-US" dirty="0"/>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19214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5/6/2025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386533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dirty="0"/>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5/6/2025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63681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5/6/2025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14358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5/6/2025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95481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5/6/2025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332838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5/6/2025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24474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dirty="0"/>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5/6/2025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742902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dirty="0"/>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noChangeAspect="1"/>
          </p:cNvSpPr>
          <p:nvPr>
            <p:ph type="pic" idx="1"/>
          </p:nvPr>
        </p:nvSpPr>
        <p:spPr>
          <a:xfrm>
            <a:off x="5063319" y="657103"/>
            <a:ext cx="6483687" cy="555590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5/6/2025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4085266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3A332BE1-279E-4118-9FE3-7952B079A510}" type="datetimeFigureOut">
              <a:rPr lang="en-US" dirty="0"/>
              <a:t>5/6/2025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1860924366"/>
      </p:ext>
    </p:extLst>
  </p:cSld>
  <p:clrMap bg1="lt1" tx1="dk1" bg2="lt2" tx2="dk2" accent1="accent1" accent2="accent2" accent3="accent3" accent4="accent4" accent5="accent5" accent6="accent6" hlink="hlink" folHlink="folHlink"/>
  <p:sldLayoutIdLst>
    <p:sldLayoutId id="2147483813" r:id="rId1"/>
    <p:sldLayoutId id="2147483814" r:id="rId2"/>
    <p:sldLayoutId id="2147483815" r:id="rId3"/>
    <p:sldLayoutId id="2147483816" r:id="rId4"/>
    <p:sldLayoutId id="2147483817" r:id="rId5"/>
    <p:sldLayoutId id="2147483818" r:id="rId6"/>
    <p:sldLayoutId id="2147483819" r:id="rId7"/>
    <p:sldLayoutId id="2147483820" r:id="rId8"/>
    <p:sldLayoutId id="2147483821" r:id="rId9"/>
    <p:sldLayoutId id="2147483822" r:id="rId10"/>
    <p:sldLayoutId id="214748382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AA156135-4297-D94E-4A27-2C76239B947B}"/>
              </a:ext>
            </a:extLst>
          </p:cNvPr>
          <p:cNvPicPr>
            <a:picLocks noChangeAspect="1"/>
          </p:cNvPicPr>
          <p:nvPr/>
        </p:nvPicPr>
        <p:blipFill>
          <a:blip r:embed="rId2">
            <a:alphaModFix amt="40000"/>
            <a:extLst>
              <a:ext uri="{BEBA8EAE-BF5A-486C-A8C5-ECC9F3942E4B}">
                <a14:imgProps xmlns:a14="http://schemas.microsoft.com/office/drawing/2010/main">
                  <a14:imgLayer r:embed="rId3">
                    <a14:imgEffect>
                      <a14:backgroundRemoval t="10000" b="90000" l="10000" r="90000"/>
                    </a14:imgEffect>
                  </a14:imgLayer>
                </a14:imgProps>
              </a:ext>
            </a:extLst>
          </a:blip>
          <a:srcRect t="4835" b="3329"/>
          <a:stretch/>
        </p:blipFill>
        <p:spPr>
          <a:xfrm>
            <a:off x="-2" y="-4"/>
            <a:ext cx="12192001" cy="6858001"/>
          </a:xfrm>
          <a:prstGeom prst="rect">
            <a:avLst/>
          </a:prstGeom>
          <a:solidFill>
            <a:srgbClr val="000000">
              <a:shade val="95000"/>
            </a:srgbClr>
          </a:solidFill>
          <a:ln w="444500" cap="sq">
            <a:solidFill>
              <a:schemeClr val="tx1"/>
            </a:solidFill>
            <a:miter lim="800000"/>
          </a:ln>
          <a:effectLst>
            <a:outerShdw blurRad="254000" dist="190500" dir="2700000" sy="90000" algn="bl" rotWithShape="0">
              <a:srgbClr val="000000">
                <a:alpha val="40000"/>
              </a:srgbClr>
            </a:outerShdw>
          </a:effectLst>
        </p:spPr>
      </p:pic>
      <p:sp>
        <p:nvSpPr>
          <p:cNvPr id="2" name="Title 1">
            <a:extLst>
              <a:ext uri="{FF2B5EF4-FFF2-40B4-BE49-F238E27FC236}">
                <a16:creationId xmlns:a16="http://schemas.microsoft.com/office/drawing/2014/main" id="{CBB6C8D4-1EED-AE79-0D01-F8BFA8011691}"/>
              </a:ext>
            </a:extLst>
          </p:cNvPr>
          <p:cNvSpPr>
            <a:spLocks noGrp="1"/>
          </p:cNvSpPr>
          <p:nvPr>
            <p:ph type="ctrTitle"/>
          </p:nvPr>
        </p:nvSpPr>
        <p:spPr>
          <a:xfrm>
            <a:off x="517870" y="978408"/>
            <a:ext cx="5021182" cy="2450592"/>
          </a:xfrm>
        </p:spPr>
        <p:txBody>
          <a:bodyPr anchor="t">
            <a:normAutofit fontScale="90000"/>
          </a:bodyPr>
          <a:lstStyle/>
          <a:p>
            <a:r>
              <a:rPr lang="en-US" sz="6700" dirty="0">
                <a:solidFill>
                  <a:srgbClr val="FFFFFF"/>
                </a:solidFill>
                <a:latin typeface="Calibri"/>
                <a:ea typeface="Calibri"/>
                <a:cs typeface="Calibri"/>
              </a:rPr>
              <a:t>HEALTHCARE PROJECT</a:t>
            </a:r>
            <a:br>
              <a:rPr lang="en-US" sz="6000" dirty="0">
                <a:latin typeface="Calibri" panose="020F0502020204030204" pitchFamily="34" charset="0"/>
                <a:cs typeface="Calibri" panose="020F0502020204030204" pitchFamily="34" charset="0"/>
              </a:rPr>
            </a:br>
            <a:r>
              <a:rPr lang="en-US" sz="6000" dirty="0">
                <a:solidFill>
                  <a:srgbClr val="FFFFFF"/>
                </a:solidFill>
                <a:latin typeface="Calibri"/>
                <a:ea typeface="Calibri"/>
                <a:cs typeface="Calibri"/>
              </a:rPr>
              <a:t>(</a:t>
            </a:r>
            <a:r>
              <a:rPr lang="en-US" sz="4400" dirty="0">
                <a:solidFill>
                  <a:srgbClr val="FFFFFF"/>
                </a:solidFill>
                <a:latin typeface="Calibri"/>
                <a:ea typeface="Calibri"/>
                <a:cs typeface="Calibri"/>
              </a:rPr>
              <a:t>Group- 6)</a:t>
            </a:r>
            <a:br>
              <a:rPr lang="en-US" sz="4400" dirty="0">
                <a:latin typeface="Calibri" panose="020F0502020204030204" pitchFamily="34" charset="0"/>
                <a:cs typeface="Calibri" panose="020F0502020204030204" pitchFamily="34" charset="0"/>
              </a:rPr>
            </a:br>
            <a:endParaRPr lang="en-US" sz="4400" dirty="0">
              <a:solidFill>
                <a:srgbClr val="FFFFFF"/>
              </a:solidFill>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065AD2C4-124E-6794-F72C-4C3435789B05}"/>
              </a:ext>
            </a:extLst>
          </p:cNvPr>
          <p:cNvSpPr>
            <a:spLocks noGrp="1"/>
          </p:cNvSpPr>
          <p:nvPr>
            <p:ph type="subTitle" idx="1"/>
          </p:nvPr>
        </p:nvSpPr>
        <p:spPr>
          <a:xfrm>
            <a:off x="6652366" y="1483112"/>
            <a:ext cx="5346345" cy="4917688"/>
          </a:xfrm>
        </p:spPr>
        <p:txBody>
          <a:bodyPr anchor="b">
            <a:normAutofit/>
          </a:bodyPr>
          <a:lstStyle/>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a:p>
            <a:endParaRPr lang="en-US" sz="2400" dirty="0">
              <a:solidFill>
                <a:srgbClr val="FFFFFF"/>
              </a:solidFill>
            </a:endParaRPr>
          </a:p>
        </p:txBody>
      </p:sp>
      <p:sp>
        <p:nvSpPr>
          <p:cNvPr id="5" name="TextBox 4">
            <a:extLst>
              <a:ext uri="{FF2B5EF4-FFF2-40B4-BE49-F238E27FC236}">
                <a16:creationId xmlns:a16="http://schemas.microsoft.com/office/drawing/2014/main" id="{B7813A80-A0CD-0505-9D72-5D14A7ED0D02}"/>
              </a:ext>
            </a:extLst>
          </p:cNvPr>
          <p:cNvSpPr txBox="1"/>
          <p:nvPr/>
        </p:nvSpPr>
        <p:spPr>
          <a:xfrm>
            <a:off x="7503163" y="3393322"/>
            <a:ext cx="4162934" cy="2862322"/>
          </a:xfrm>
          <a:prstGeom prst="rect">
            <a:avLst/>
          </a:prstGeom>
          <a:noFill/>
        </p:spPr>
        <p:txBody>
          <a:bodyPr wrap="none" rtlCol="0">
            <a:spAutoFit/>
          </a:bodyPr>
          <a:lstStyle/>
          <a:p>
            <a:r>
              <a:rPr lang="en-US" sz="1800" b="1" i="0" dirty="0">
                <a:latin typeface="Calibri" panose="020F0502020204030204" pitchFamily="34" charset="0"/>
                <a:cs typeface="Calibri" panose="020F0502020204030204" pitchFamily="34" charset="0"/>
              </a:rPr>
              <a:t>- KARAN RATURI</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KARTHIK PEDDAVARAPU</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NEELIMA NANDIGAM</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SAI SHRUTHI PURUSHOTHAMAN</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PRATHAMESH BOTE</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DURGA PRASAD PAVAN NAMUDURI</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NARRA VARUN REDDY</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PRASANTH CHOWDARY YANAMANDALA</a:t>
            </a:r>
            <a:r>
              <a:rPr lang="en-US" sz="1800" i="0" dirty="0">
                <a:latin typeface="Calibri" panose="020F0502020204030204" pitchFamily="34" charset="0"/>
                <a:cs typeface="Calibri" panose="020F0502020204030204" pitchFamily="34" charset="0"/>
              </a:rPr>
              <a:t>​</a:t>
            </a:r>
            <a:br>
              <a:rPr lang="en-US" sz="1800" i="0" dirty="0">
                <a:latin typeface="Calibri" panose="020F0502020204030204" pitchFamily="34" charset="0"/>
                <a:cs typeface="Calibri" panose="020F0502020204030204" pitchFamily="34" charset="0"/>
              </a:rPr>
            </a:br>
            <a:r>
              <a:rPr lang="en-US" sz="1800" b="1" i="0" dirty="0">
                <a:latin typeface="Calibri" panose="020F0502020204030204" pitchFamily="34" charset="0"/>
                <a:cs typeface="Calibri" panose="020F0502020204030204" pitchFamily="34" charset="0"/>
              </a:rPr>
              <a:t>- SAI MOKSHA GONGIREDDY</a:t>
            </a:r>
            <a:endParaRPr lang="en-US" sz="1800" dirty="0">
              <a:solidFill>
                <a:srgbClr val="FFFFFF"/>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13891413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medical report&#10;&#10;AI-generated content may be incorrect.">
            <a:extLst>
              <a:ext uri="{FF2B5EF4-FFF2-40B4-BE49-F238E27FC236}">
                <a16:creationId xmlns:a16="http://schemas.microsoft.com/office/drawing/2014/main" id="{09F63BA5-0BD7-4128-40A4-B8A26E73F66B}"/>
              </a:ext>
            </a:extLst>
          </p:cNvPr>
          <p:cNvPicPr>
            <a:picLocks noChangeAspect="1"/>
          </p:cNvPicPr>
          <p:nvPr/>
        </p:nvPicPr>
        <p:blipFill>
          <a:blip r:embed="rId2"/>
          <a:stretch>
            <a:fillRect/>
          </a:stretch>
        </p:blipFill>
        <p:spPr>
          <a:xfrm>
            <a:off x="6096000" y="708178"/>
            <a:ext cx="5715000" cy="4698901"/>
          </a:xfrm>
          <a:prstGeom prst="rect">
            <a:avLst/>
          </a:prstGeom>
          <a:ln>
            <a:solidFill>
              <a:schemeClr val="tx1"/>
            </a:solidFill>
          </a:ln>
        </p:spPr>
      </p:pic>
      <p:sp>
        <p:nvSpPr>
          <p:cNvPr id="6" name="Title 5">
            <a:extLst>
              <a:ext uri="{FF2B5EF4-FFF2-40B4-BE49-F238E27FC236}">
                <a16:creationId xmlns:a16="http://schemas.microsoft.com/office/drawing/2014/main" id="{6F308156-F760-16C8-62E2-D0D9AAEEF1FD}"/>
              </a:ext>
            </a:extLst>
          </p:cNvPr>
          <p:cNvSpPr>
            <a:spLocks noGrp="1"/>
          </p:cNvSpPr>
          <p:nvPr>
            <p:ph type="title"/>
          </p:nvPr>
        </p:nvSpPr>
        <p:spPr>
          <a:xfrm>
            <a:off x="593484" y="705405"/>
            <a:ext cx="4912827" cy="4701680"/>
          </a:xfrm>
        </p:spPr>
        <p:txBody>
          <a:bodyPr vert="horz" lIns="91440" tIns="45720" rIns="91440" bIns="45720" rtlCol="0" anchor="t">
            <a:noAutofit/>
          </a:bodyPr>
          <a:lstStyle/>
          <a:p>
            <a:r>
              <a:rPr lang="en-US" sz="2800" dirty="0">
                <a:latin typeface="Calibri"/>
                <a:ea typeface="Calibri"/>
                <a:cs typeface="Calibri"/>
              </a:rPr>
              <a:t>Technologies used in the Chatbot:</a:t>
            </a:r>
            <a:br>
              <a:rPr lang="en-US" sz="2800" dirty="0">
                <a:latin typeface="Calibri"/>
                <a:ea typeface="Calibri"/>
                <a:cs typeface="Calibri"/>
              </a:rPr>
            </a:br>
            <a:br>
              <a:rPr lang="en-US" sz="2800" dirty="0">
                <a:latin typeface="Calibri"/>
                <a:ea typeface="Calibri"/>
                <a:cs typeface="Calibri"/>
              </a:rPr>
            </a:br>
            <a:r>
              <a:rPr lang="en-US" sz="2800" b="0" dirty="0">
                <a:latin typeface="Calibri"/>
                <a:ea typeface="Calibri"/>
                <a:cs typeface="Calibri"/>
              </a:rPr>
              <a:t>1. Streamlit for Frontend end.</a:t>
            </a:r>
            <a:br>
              <a:rPr lang="en-US" sz="2800" b="0" dirty="0">
                <a:latin typeface="Calibri"/>
                <a:ea typeface="Calibri"/>
                <a:cs typeface="Calibri"/>
              </a:rPr>
            </a:br>
            <a:br>
              <a:rPr lang="en-US" sz="2800" b="0" dirty="0">
                <a:latin typeface="Calibri"/>
                <a:ea typeface="Calibri"/>
                <a:cs typeface="Calibri"/>
              </a:rPr>
            </a:br>
            <a:r>
              <a:rPr lang="en-US" sz="2800" b="0" dirty="0">
                <a:latin typeface="Calibri"/>
                <a:ea typeface="Calibri"/>
                <a:cs typeface="Calibri"/>
              </a:rPr>
              <a:t>2. Python and Pandas for backend.</a:t>
            </a:r>
            <a:br>
              <a:rPr lang="en-US" sz="2800" b="0" dirty="0">
                <a:latin typeface="Calibri"/>
                <a:ea typeface="Calibri"/>
                <a:cs typeface="Calibri"/>
              </a:rPr>
            </a:br>
            <a:br>
              <a:rPr lang="en-US" sz="2800" b="0" dirty="0">
                <a:latin typeface="Calibri"/>
                <a:ea typeface="Calibri"/>
                <a:cs typeface="Calibri"/>
              </a:rPr>
            </a:br>
            <a:r>
              <a:rPr lang="en-US" sz="2800" b="0" dirty="0">
                <a:latin typeface="Calibri"/>
                <a:ea typeface="Calibri"/>
                <a:cs typeface="Calibri"/>
              </a:rPr>
              <a:t>3. Is scalable and easily be deployed on azure or can be run locally.</a:t>
            </a:r>
          </a:p>
        </p:txBody>
      </p:sp>
    </p:spTree>
    <p:extLst>
      <p:ext uri="{BB962C8B-B14F-4D97-AF65-F5344CB8AC3E}">
        <p14:creationId xmlns:p14="http://schemas.microsoft.com/office/powerpoint/2010/main" val="116363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C2550-B81A-D53A-186E-82010C406568}"/>
              </a:ext>
            </a:extLst>
          </p:cNvPr>
          <p:cNvSpPr>
            <a:spLocks noGrp="1"/>
          </p:cNvSpPr>
          <p:nvPr>
            <p:ph type="title"/>
          </p:nvPr>
        </p:nvSpPr>
        <p:spPr>
          <a:xfrm>
            <a:off x="517870" y="978408"/>
            <a:ext cx="6117661" cy="3290123"/>
          </a:xfrm>
        </p:spPr>
        <p:txBody>
          <a:bodyPr vert="horz" lIns="91440" tIns="45720" rIns="91440" bIns="45720" rtlCol="0" anchor="t">
            <a:normAutofit/>
          </a:bodyPr>
          <a:lstStyle/>
          <a:p>
            <a:r>
              <a:rPr lang="en-US" sz="6800" dirty="0">
                <a:latin typeface="Calibri"/>
                <a:ea typeface="Calibri"/>
                <a:cs typeface="Calibri"/>
              </a:rPr>
              <a:t>THANK YOU!!</a:t>
            </a:r>
          </a:p>
        </p:txBody>
      </p:sp>
    </p:spTree>
    <p:extLst>
      <p:ext uri="{BB962C8B-B14F-4D97-AF65-F5344CB8AC3E}">
        <p14:creationId xmlns:p14="http://schemas.microsoft.com/office/powerpoint/2010/main" val="200550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AE46-3CEB-E44F-1636-1C75F89DDE5A}"/>
              </a:ext>
            </a:extLst>
          </p:cNvPr>
          <p:cNvSpPr>
            <a:spLocks noGrp="1"/>
          </p:cNvSpPr>
          <p:nvPr>
            <p:ph type="title"/>
          </p:nvPr>
        </p:nvSpPr>
        <p:spPr/>
        <p:txBody>
          <a:bodyPr>
            <a:normAutofit/>
          </a:bodyPr>
          <a:lstStyle/>
          <a:p>
            <a:r>
              <a:rPr lang="en-US" sz="4400" b="0" dirty="0">
                <a:latin typeface="Calibri"/>
                <a:ea typeface="Calibri"/>
                <a:cs typeface="Calibri"/>
              </a:rPr>
              <a:t>PROGRESS</a:t>
            </a:r>
          </a:p>
        </p:txBody>
      </p:sp>
      <p:graphicFrame>
        <p:nvGraphicFramePr>
          <p:cNvPr id="7" name="Content Placeholder 3">
            <a:extLst>
              <a:ext uri="{FF2B5EF4-FFF2-40B4-BE49-F238E27FC236}">
                <a16:creationId xmlns:a16="http://schemas.microsoft.com/office/drawing/2014/main" id="{FA835E46-ED50-5656-83F9-7F30CF257D7C}"/>
              </a:ext>
            </a:extLst>
          </p:cNvPr>
          <p:cNvGraphicFramePr>
            <a:graphicFrameLocks noGrp="1"/>
          </p:cNvGraphicFramePr>
          <p:nvPr>
            <p:ph idx="1"/>
            <p:extLst>
              <p:ext uri="{D42A27DB-BD31-4B8C-83A1-F6EECF244321}">
                <p14:modId xmlns:p14="http://schemas.microsoft.com/office/powerpoint/2010/main" val="2335245113"/>
              </p:ext>
            </p:extLst>
          </p:nvPr>
        </p:nvGraphicFramePr>
        <p:xfrm>
          <a:off x="614847" y="1808191"/>
          <a:ext cx="10681173" cy="3800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9666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6C52-4622-AE8A-2410-0F2637C4A05D}"/>
              </a:ext>
            </a:extLst>
          </p:cNvPr>
          <p:cNvSpPr>
            <a:spLocks noGrp="1"/>
          </p:cNvSpPr>
          <p:nvPr>
            <p:ph type="title"/>
          </p:nvPr>
        </p:nvSpPr>
        <p:spPr/>
        <p:txBody>
          <a:bodyPr>
            <a:normAutofit/>
          </a:bodyPr>
          <a:lstStyle/>
          <a:p>
            <a:r>
              <a:rPr lang="en-US" sz="4400" b="0" dirty="0">
                <a:latin typeface="Calibri"/>
                <a:ea typeface="Calibri"/>
                <a:cs typeface="Calibri"/>
              </a:rPr>
              <a:t>INTRODUCTION</a:t>
            </a:r>
            <a:endParaRPr lang="en-US" sz="4400" b="0" dirty="0">
              <a:latin typeface="Calibri" panose="020F0502020204030204" pitchFamily="34" charset="0"/>
              <a:cs typeface="Calibri" panose="020F0502020204030204" pitchFamily="34" charset="0"/>
            </a:endParaRPr>
          </a:p>
        </p:txBody>
      </p:sp>
      <p:sp>
        <p:nvSpPr>
          <p:cNvPr id="44" name="Content Placeholder 2">
            <a:extLst>
              <a:ext uri="{FF2B5EF4-FFF2-40B4-BE49-F238E27FC236}">
                <a16:creationId xmlns:a16="http://schemas.microsoft.com/office/drawing/2014/main" id="{7057F94D-ED6B-40B0-5D19-2A0DE2DD80AC}"/>
              </a:ext>
            </a:extLst>
          </p:cNvPr>
          <p:cNvSpPr>
            <a:spLocks noGrp="1"/>
          </p:cNvSpPr>
          <p:nvPr>
            <p:ph idx="1"/>
          </p:nvPr>
        </p:nvSpPr>
        <p:spPr>
          <a:xfrm>
            <a:off x="521208" y="1938221"/>
            <a:ext cx="11155680" cy="4121388"/>
          </a:xfrm>
          <a:ln>
            <a:solidFill>
              <a:schemeClr val="tx1"/>
            </a:solidFill>
          </a:ln>
        </p:spPr>
        <p:txBody>
          <a:bodyPr>
            <a:normAutofit/>
          </a:bodyPr>
          <a:lstStyle/>
          <a:p>
            <a:pPr>
              <a:buNone/>
            </a:pPr>
            <a:r>
              <a:rPr lang="en-US" sz="1700" b="1" i="1" dirty="0"/>
              <a:t>Problem Statement:</a:t>
            </a:r>
          </a:p>
          <a:p>
            <a:pPr>
              <a:defRPr/>
            </a:pPr>
            <a:r>
              <a:rPr kumimoji="0" lang="en-US" sz="17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Individuals often face challenges in selecting the most cost-effective health insurance plan due to limited transparency in procedure costs and insurance coverage across hospitals. The absence of clear, location-specific data makes it difficult for patients to make informed decisions tailored to their medical and financial needs.</a:t>
            </a:r>
          </a:p>
          <a:p>
            <a:pPr>
              <a:buNone/>
            </a:pPr>
            <a:endParaRPr lang="en-US" sz="1700" b="1" i="1"/>
          </a:p>
          <a:p>
            <a:pPr>
              <a:buNone/>
            </a:pPr>
            <a:r>
              <a:rPr lang="en-US" sz="1700" b="1" i="1" dirty="0"/>
              <a:t>Solution:</a:t>
            </a:r>
          </a:p>
          <a:p>
            <a:r>
              <a:rPr lang="en-US" sz="1700" i="1" dirty="0">
                <a:latin typeface="Calibri" panose="020F0502020204030204" pitchFamily="34" charset="0"/>
                <a:cs typeface="Calibri" panose="020F0502020204030204" pitchFamily="34" charset="0"/>
              </a:rPr>
              <a:t>This project provides a data-driven solution that helps individuals in Pennsylvania, Maryland, West Virginia, and Washington D.C. identify the most affordable insurance plan and hospital combination for specific medical procedures. By aggregating and analyzing price transparency data from hospitals and insurance providers within these states, the platform offers clear comparisons of costs based on location and treatment type. The goal is to empower common people with accurate, localized insights so they can make well-informed, cost-effective healthcare decisions.</a:t>
            </a:r>
            <a:endParaRPr lang="en-US" sz="1700" dirty="0">
              <a:latin typeface="Calibri" panose="020F0502020204030204" pitchFamily="34" charset="0"/>
              <a:cs typeface="Calibri" panose="020F0502020204030204" pitchFamily="34" charset="0"/>
            </a:endParaRPr>
          </a:p>
          <a:p>
            <a:pPr marL="0" indent="0">
              <a:buNone/>
            </a:pPr>
            <a:endParaRPr lang="en-US" sz="1700"/>
          </a:p>
        </p:txBody>
      </p:sp>
    </p:spTree>
    <p:extLst>
      <p:ext uri="{BB962C8B-B14F-4D97-AF65-F5344CB8AC3E}">
        <p14:creationId xmlns:p14="http://schemas.microsoft.com/office/powerpoint/2010/main" val="2704125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14E17-EA36-A189-4B01-5CE3EAAE1627}"/>
              </a:ext>
            </a:extLst>
          </p:cNvPr>
          <p:cNvSpPr>
            <a:spLocks noGrp="1"/>
          </p:cNvSpPr>
          <p:nvPr>
            <p:ph type="title"/>
          </p:nvPr>
        </p:nvSpPr>
        <p:spPr/>
        <p:txBody>
          <a:bodyPr>
            <a:normAutofit/>
          </a:bodyPr>
          <a:lstStyle/>
          <a:p>
            <a:r>
              <a:rPr lang="en-US" sz="4400" b="0" dirty="0">
                <a:latin typeface="Calibri"/>
                <a:ea typeface="Calibri"/>
                <a:cs typeface="Calibri"/>
              </a:rPr>
              <a:t>DATA ARCHITECTURE</a:t>
            </a:r>
            <a:endParaRPr lang="en-US" sz="4400" b="0" dirty="0">
              <a:latin typeface="Calibri" panose="020F0502020204030204" pitchFamily="34" charset="0"/>
              <a:cs typeface="Calibri" panose="020F0502020204030204" pitchFamily="34" charset="0"/>
            </a:endParaRPr>
          </a:p>
        </p:txBody>
      </p:sp>
      <p:pic>
        <p:nvPicPr>
          <p:cNvPr id="1026" name="Picture 2" descr="A diagram of data flow&#10;&#10;AI-generated content may be incorrect.">
            <a:extLst>
              <a:ext uri="{FF2B5EF4-FFF2-40B4-BE49-F238E27FC236}">
                <a16:creationId xmlns:a16="http://schemas.microsoft.com/office/drawing/2014/main" id="{8006B936-4C2D-1B79-FDAB-7ADC64A1CC2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7600" y="2007219"/>
            <a:ext cx="9817100" cy="4303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57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CE0C4-B1B2-5FC1-CED2-454187548EDF}"/>
              </a:ext>
            </a:extLst>
          </p:cNvPr>
          <p:cNvSpPr>
            <a:spLocks noGrp="1"/>
          </p:cNvSpPr>
          <p:nvPr>
            <p:ph type="title"/>
          </p:nvPr>
        </p:nvSpPr>
        <p:spPr>
          <a:xfrm>
            <a:off x="521814" y="583965"/>
            <a:ext cx="10653578" cy="1132258"/>
          </a:xfrm>
        </p:spPr>
        <p:txBody>
          <a:bodyPr>
            <a:normAutofit/>
          </a:bodyPr>
          <a:lstStyle/>
          <a:p>
            <a:r>
              <a:rPr lang="en-US" sz="4400" b="0" dirty="0">
                <a:latin typeface="Calibri"/>
                <a:ea typeface="Calibri"/>
                <a:cs typeface="Calibri"/>
              </a:rPr>
              <a:t>CHALLENGES WE FACED</a:t>
            </a:r>
          </a:p>
        </p:txBody>
      </p:sp>
      <p:sp>
        <p:nvSpPr>
          <p:cNvPr id="3" name="Content Placeholder 2">
            <a:extLst>
              <a:ext uri="{FF2B5EF4-FFF2-40B4-BE49-F238E27FC236}">
                <a16:creationId xmlns:a16="http://schemas.microsoft.com/office/drawing/2014/main" id="{FFF0FF2D-9AD8-90D5-6F3B-0BF81A8D610A}"/>
              </a:ext>
            </a:extLst>
          </p:cNvPr>
          <p:cNvSpPr>
            <a:spLocks noGrp="1"/>
          </p:cNvSpPr>
          <p:nvPr>
            <p:ph idx="1"/>
          </p:nvPr>
        </p:nvSpPr>
        <p:spPr>
          <a:xfrm>
            <a:off x="521208" y="2210618"/>
            <a:ext cx="11155680" cy="3767328"/>
          </a:xfrm>
          <a:ln>
            <a:solidFill>
              <a:schemeClr val="tx1"/>
            </a:solidFill>
          </a:ln>
        </p:spPr>
        <p:txBody>
          <a:bodyPr vert="horz" lIns="91440" tIns="45720" rIns="91440" bIns="45720" rtlCol="0" anchor="t">
            <a:normAutofit/>
          </a:bodyPr>
          <a:lstStyle/>
          <a:p>
            <a:pPr>
              <a:buFontTx/>
              <a:buChar char="-"/>
            </a:pPr>
            <a:r>
              <a:rPr lang="en-US" sz="1800" dirty="0">
                <a:latin typeface="Calibri"/>
                <a:ea typeface="Calibri"/>
                <a:cs typeface="Calibri"/>
              </a:rPr>
              <a:t>Missing Values</a:t>
            </a:r>
          </a:p>
          <a:p>
            <a:pPr>
              <a:buFontTx/>
              <a:buChar char="-"/>
            </a:pPr>
            <a:r>
              <a:rPr lang="en-US" sz="1800" dirty="0">
                <a:latin typeface="Calibri"/>
                <a:ea typeface="Calibri"/>
                <a:cs typeface="Calibri"/>
              </a:rPr>
              <a:t>Inconsistent Data</a:t>
            </a:r>
          </a:p>
          <a:p>
            <a:pPr>
              <a:buFontTx/>
              <a:buChar char="-"/>
            </a:pPr>
            <a:r>
              <a:rPr lang="en-US" sz="1800" dirty="0">
                <a:latin typeface="Calibri"/>
                <a:ea typeface="Calibri"/>
                <a:cs typeface="Calibri"/>
              </a:rPr>
              <a:t>Variations in CPT codes for a particular procedure</a:t>
            </a:r>
          </a:p>
          <a:p>
            <a:pPr>
              <a:buFontTx/>
              <a:buChar char="-"/>
            </a:pPr>
            <a:r>
              <a:rPr lang="en-US" sz="1800" dirty="0">
                <a:latin typeface="Calibri"/>
                <a:ea typeface="Calibri"/>
                <a:cs typeface="Calibri"/>
              </a:rPr>
              <a:t>In MARYLAND, a statewide regulation mandates that all payers are charged the same rate for a given medical procedure, regardless of the provider or insurance plan.</a:t>
            </a:r>
          </a:p>
          <a:p>
            <a:pPr>
              <a:buFontTx/>
              <a:buChar char="-"/>
            </a:pPr>
            <a:r>
              <a:rPr lang="en-US" sz="1800" dirty="0">
                <a:latin typeface="Calibri"/>
                <a:ea typeface="Calibri"/>
                <a:cs typeface="Calibri"/>
              </a:rPr>
              <a:t>No CPT codes, empty fields/ columns</a:t>
            </a:r>
          </a:p>
          <a:p>
            <a:pPr>
              <a:buFontTx/>
              <a:buChar char="-"/>
            </a:pPr>
            <a:r>
              <a:rPr lang="en-US" sz="1800" dirty="0">
                <a:latin typeface="Calibri"/>
                <a:ea typeface="Calibri"/>
                <a:cs typeface="Calibri"/>
              </a:rPr>
              <a:t>The data for the state of Virginia is excluded from our analysis due to the absence of CPT codes, which are essential for procedure-level comparisons</a:t>
            </a:r>
          </a:p>
          <a:p>
            <a:pPr>
              <a:buFontTx/>
              <a:buChar char="-"/>
            </a:pPr>
            <a:endParaRPr lang="en-US" dirty="0"/>
          </a:p>
          <a:p>
            <a:pPr>
              <a:buFontTx/>
              <a:buChar char="-"/>
            </a:pPr>
            <a:endParaRPr lang="en-US" dirty="0"/>
          </a:p>
          <a:p>
            <a:pPr>
              <a:buFontTx/>
              <a:buChar char="-"/>
            </a:pPr>
            <a:endParaRPr lang="en-US" dirty="0"/>
          </a:p>
        </p:txBody>
      </p:sp>
    </p:spTree>
    <p:extLst>
      <p:ext uri="{BB962C8B-B14F-4D97-AF65-F5344CB8AC3E}">
        <p14:creationId xmlns:p14="http://schemas.microsoft.com/office/powerpoint/2010/main" val="1452538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0369-2F52-791C-2F44-627618B02A42}"/>
              </a:ext>
            </a:extLst>
          </p:cNvPr>
          <p:cNvSpPr>
            <a:spLocks noGrp="1"/>
          </p:cNvSpPr>
          <p:nvPr>
            <p:ph type="title"/>
          </p:nvPr>
        </p:nvSpPr>
        <p:spPr/>
        <p:txBody>
          <a:bodyPr>
            <a:normAutofit/>
          </a:bodyPr>
          <a:lstStyle/>
          <a:p>
            <a:r>
              <a:rPr lang="en-US" sz="4400" b="0" dirty="0">
                <a:latin typeface="Calibri"/>
                <a:ea typeface="Calibri"/>
                <a:cs typeface="Calibri"/>
              </a:rPr>
              <a:t>SOLUTIONS</a:t>
            </a:r>
          </a:p>
        </p:txBody>
      </p:sp>
      <p:sp>
        <p:nvSpPr>
          <p:cNvPr id="3" name="Content Placeholder 2">
            <a:extLst>
              <a:ext uri="{FF2B5EF4-FFF2-40B4-BE49-F238E27FC236}">
                <a16:creationId xmlns:a16="http://schemas.microsoft.com/office/drawing/2014/main" id="{9BB966ED-0550-FCFB-9462-88A8626AB584}"/>
              </a:ext>
            </a:extLst>
          </p:cNvPr>
          <p:cNvSpPr>
            <a:spLocks noGrp="1"/>
          </p:cNvSpPr>
          <p:nvPr>
            <p:ph idx="1"/>
          </p:nvPr>
        </p:nvSpPr>
        <p:spPr>
          <a:xfrm>
            <a:off x="521208" y="1922582"/>
            <a:ext cx="11155680" cy="4423354"/>
          </a:xfrm>
          <a:ln>
            <a:solidFill>
              <a:schemeClr val="tx1"/>
            </a:solidFill>
          </a:ln>
        </p:spPr>
        <p:txBody>
          <a:bodyPr vert="horz" lIns="91440" tIns="45720" rIns="91440" bIns="45720" rtlCol="0" anchor="t">
            <a:normAutofit/>
          </a:bodyPr>
          <a:lstStyle/>
          <a:p>
            <a:pPr marL="0" indent="0">
              <a:buNone/>
            </a:pPr>
            <a:r>
              <a:rPr lang="en-US" sz="1800" dirty="0">
                <a:latin typeface="Calibri"/>
                <a:ea typeface="+mn-lt"/>
                <a:cs typeface="+mn-lt"/>
              </a:rPr>
              <a:t>1. </a:t>
            </a:r>
            <a:r>
              <a:rPr lang="en-US" sz="1800" b="1" dirty="0">
                <a:latin typeface="Calibri"/>
                <a:ea typeface="+mn-lt"/>
                <a:cs typeface="+mn-lt"/>
              </a:rPr>
              <a:t>Interactive Power BI Dashboard</a:t>
            </a:r>
            <a:endParaRPr lang="en-US" sz="1800" dirty="0">
              <a:latin typeface="Calibri"/>
              <a:ea typeface="Calibri"/>
              <a:cs typeface="Calibri"/>
            </a:endParaRPr>
          </a:p>
          <a:p>
            <a:r>
              <a:rPr lang="en-US" sz="1800" dirty="0">
                <a:latin typeface="Calibri"/>
                <a:ea typeface="+mn-lt"/>
                <a:cs typeface="+mn-lt"/>
              </a:rPr>
              <a:t>To enhance data transparency, we built a user-friendly Power BI dashboard that visualizes procedure-level pricing data across hospitals, providers, and states. Users can filter by procedure (CPT code), state, and provider to compare minimum, average, and maximum charges. Helps identify cost-effective options and spot pricing inconsistencies or outliers.</a:t>
            </a:r>
            <a:endParaRPr lang="en-US" sz="1800" dirty="0">
              <a:latin typeface="Calibri"/>
              <a:ea typeface="Calibri"/>
              <a:cs typeface="Calibri"/>
            </a:endParaRPr>
          </a:p>
          <a:p>
            <a:pPr marL="0" indent="0">
              <a:buNone/>
            </a:pPr>
            <a:r>
              <a:rPr lang="en-US" sz="1800" dirty="0">
                <a:latin typeface="Calibri"/>
                <a:ea typeface="Calibri"/>
                <a:cs typeface="Calibri"/>
              </a:rPr>
              <a:t>2. </a:t>
            </a:r>
            <a:r>
              <a:rPr lang="en-US" sz="1800" b="1" dirty="0">
                <a:latin typeface="Calibri"/>
                <a:ea typeface="+mn-lt"/>
                <a:cs typeface="+mn-lt"/>
              </a:rPr>
              <a:t>AI-Powered Healthcare Chatbot</a:t>
            </a:r>
            <a:endParaRPr lang="en-US" sz="1800" dirty="0">
              <a:latin typeface="Calibri"/>
              <a:ea typeface="Calibri"/>
              <a:cs typeface="Calibri"/>
            </a:endParaRPr>
          </a:p>
          <a:p>
            <a:r>
              <a:rPr lang="en-US" sz="1800" dirty="0">
                <a:latin typeface="Calibri"/>
                <a:ea typeface="+mn-lt"/>
                <a:cs typeface="+mn-lt"/>
              </a:rPr>
              <a:t>We developed a prototype chatbot that allows users to input a CPT code or description and receive personalized insights. Returns the lowest available charge for a procedure across providers and states. Guides users to more affordable insurance-provider combinations.</a:t>
            </a:r>
            <a:endParaRPr lang="en-US" sz="1800" dirty="0">
              <a:latin typeface="Calibri"/>
              <a:ea typeface="Calibri"/>
              <a:cs typeface="Calibri"/>
            </a:endParaRPr>
          </a:p>
          <a:p>
            <a:r>
              <a:rPr lang="en-US" sz="1800" dirty="0">
                <a:latin typeface="Calibri"/>
                <a:ea typeface="+mn-lt"/>
                <a:cs typeface="+mn-lt"/>
              </a:rPr>
              <a:t>Acts as a self-help tool to reduce reliance on manual support or confusing insurance documentation.</a:t>
            </a:r>
            <a:endParaRPr lang="en-US" sz="1800" dirty="0">
              <a:latin typeface="Calibri"/>
              <a:ea typeface="Calibri"/>
              <a:cs typeface="Calibri"/>
            </a:endParaRPr>
          </a:p>
          <a:p>
            <a:pPr marL="0" indent="0">
              <a:buNone/>
            </a:pPr>
            <a:endParaRPr lang="en-US" dirty="0"/>
          </a:p>
          <a:p>
            <a:pPr marL="342900" indent="-342900"/>
            <a:endParaRPr lang="en-US" dirty="0"/>
          </a:p>
        </p:txBody>
      </p:sp>
    </p:spTree>
    <p:extLst>
      <p:ext uri="{BB962C8B-B14F-4D97-AF65-F5344CB8AC3E}">
        <p14:creationId xmlns:p14="http://schemas.microsoft.com/office/powerpoint/2010/main" val="1696235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A6F5-B1FD-78D7-46D0-125DF82C6E82}"/>
              </a:ext>
            </a:extLst>
          </p:cNvPr>
          <p:cNvSpPr>
            <a:spLocks noGrp="1"/>
          </p:cNvSpPr>
          <p:nvPr>
            <p:ph type="title"/>
          </p:nvPr>
        </p:nvSpPr>
        <p:spPr>
          <a:xfrm>
            <a:off x="591857" y="615070"/>
            <a:ext cx="11155680" cy="746458"/>
          </a:xfrm>
        </p:spPr>
        <p:txBody>
          <a:bodyPr>
            <a:normAutofit/>
          </a:bodyPr>
          <a:lstStyle/>
          <a:p>
            <a:r>
              <a:rPr lang="en-US" sz="4400" b="0" dirty="0">
                <a:latin typeface="Calibri"/>
                <a:ea typeface="Calibri"/>
                <a:cs typeface="Calibri"/>
              </a:rPr>
              <a:t>VISUALIZATIONS</a:t>
            </a:r>
            <a:endParaRPr lang="en-US" sz="4400" b="0" dirty="0">
              <a:latin typeface="Calibri" panose="020F0502020204030204" pitchFamily="34" charset="0"/>
              <a:ea typeface="Calibri"/>
              <a:cs typeface="Calibri" panose="020F0502020204030204" pitchFamily="34" charset="0"/>
            </a:endParaRPr>
          </a:p>
        </p:txBody>
      </p:sp>
      <p:pic>
        <p:nvPicPr>
          <p:cNvPr id="4" name="Content Placeholder 3" descr="A screenshot of a graph&#10;&#10;AI-generated content may be incorrect.">
            <a:extLst>
              <a:ext uri="{FF2B5EF4-FFF2-40B4-BE49-F238E27FC236}">
                <a16:creationId xmlns:a16="http://schemas.microsoft.com/office/drawing/2014/main" id="{121694C9-AA35-DE3D-197E-AB28B7ECC4D4}"/>
              </a:ext>
            </a:extLst>
          </p:cNvPr>
          <p:cNvPicPr>
            <a:picLocks noGrp="1" noChangeAspect="1"/>
          </p:cNvPicPr>
          <p:nvPr>
            <p:ph idx="1"/>
          </p:nvPr>
        </p:nvPicPr>
        <p:blipFill>
          <a:blip r:embed="rId2"/>
          <a:stretch>
            <a:fillRect/>
          </a:stretch>
        </p:blipFill>
        <p:spPr>
          <a:xfrm>
            <a:off x="963863" y="1725091"/>
            <a:ext cx="9525560" cy="4626574"/>
          </a:xfrm>
          <a:ln>
            <a:solidFill>
              <a:schemeClr val="tx1"/>
            </a:solidFill>
          </a:ln>
        </p:spPr>
      </p:pic>
    </p:spTree>
    <p:extLst>
      <p:ext uri="{BB962C8B-B14F-4D97-AF65-F5344CB8AC3E}">
        <p14:creationId xmlns:p14="http://schemas.microsoft.com/office/powerpoint/2010/main" val="18206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8618F-17C5-E134-DCAE-71E184885998}"/>
              </a:ext>
            </a:extLst>
          </p:cNvPr>
          <p:cNvSpPr>
            <a:spLocks noGrp="1"/>
          </p:cNvSpPr>
          <p:nvPr>
            <p:ph type="title"/>
          </p:nvPr>
        </p:nvSpPr>
        <p:spPr/>
        <p:txBody>
          <a:bodyPr>
            <a:normAutofit/>
          </a:bodyPr>
          <a:lstStyle/>
          <a:p>
            <a:r>
              <a:rPr lang="en-US" sz="4400" b="0" dirty="0">
                <a:latin typeface="Calibri"/>
                <a:ea typeface="Calibri"/>
                <a:cs typeface="Calibri"/>
              </a:rPr>
              <a:t>CHATBOT</a:t>
            </a:r>
          </a:p>
        </p:txBody>
      </p:sp>
      <p:pic>
        <p:nvPicPr>
          <p:cNvPr id="4" name="Picture 3" descr="A screenshot of a web page&#10;&#10;AI-generated content may be incorrect.">
            <a:extLst>
              <a:ext uri="{FF2B5EF4-FFF2-40B4-BE49-F238E27FC236}">
                <a16:creationId xmlns:a16="http://schemas.microsoft.com/office/drawing/2014/main" id="{EA8FAB64-0196-83F6-E238-9AC5A0D64A86}"/>
              </a:ext>
            </a:extLst>
          </p:cNvPr>
          <p:cNvPicPr>
            <a:picLocks noChangeAspect="1"/>
          </p:cNvPicPr>
          <p:nvPr/>
        </p:nvPicPr>
        <p:blipFill>
          <a:blip r:embed="rId2"/>
          <a:stretch>
            <a:fillRect/>
          </a:stretch>
        </p:blipFill>
        <p:spPr>
          <a:xfrm>
            <a:off x="956392" y="1818010"/>
            <a:ext cx="4423411" cy="4764093"/>
          </a:xfrm>
          <a:prstGeom prst="rect">
            <a:avLst/>
          </a:prstGeom>
          <a:ln>
            <a:solidFill>
              <a:schemeClr val="tx1"/>
            </a:solidFill>
          </a:ln>
        </p:spPr>
      </p:pic>
      <p:pic>
        <p:nvPicPr>
          <p:cNvPr id="5" name="Picture 4" descr="A screenshot of a medical search&#10;&#10;AI-generated content may be incorrect.">
            <a:extLst>
              <a:ext uri="{FF2B5EF4-FFF2-40B4-BE49-F238E27FC236}">
                <a16:creationId xmlns:a16="http://schemas.microsoft.com/office/drawing/2014/main" id="{A75098C2-8F45-835A-4556-00F678A95351}"/>
              </a:ext>
            </a:extLst>
          </p:cNvPr>
          <p:cNvPicPr>
            <a:picLocks noChangeAspect="1"/>
          </p:cNvPicPr>
          <p:nvPr/>
        </p:nvPicPr>
        <p:blipFill>
          <a:blip r:embed="rId3"/>
          <a:stretch>
            <a:fillRect/>
          </a:stretch>
        </p:blipFill>
        <p:spPr>
          <a:xfrm>
            <a:off x="5856411" y="1819603"/>
            <a:ext cx="4992059" cy="4762501"/>
          </a:xfrm>
          <a:prstGeom prst="rect">
            <a:avLst/>
          </a:prstGeom>
          <a:ln>
            <a:solidFill>
              <a:schemeClr val="tx1"/>
            </a:solidFill>
          </a:ln>
        </p:spPr>
      </p:pic>
    </p:spTree>
    <p:extLst>
      <p:ext uri="{BB962C8B-B14F-4D97-AF65-F5344CB8AC3E}">
        <p14:creationId xmlns:p14="http://schemas.microsoft.com/office/powerpoint/2010/main" val="27098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medical form&#10;&#10;AI-generated content may be incorrect.">
            <a:extLst>
              <a:ext uri="{FF2B5EF4-FFF2-40B4-BE49-F238E27FC236}">
                <a16:creationId xmlns:a16="http://schemas.microsoft.com/office/drawing/2014/main" id="{E5D758FA-78C6-2452-A216-E9683BAFB737}"/>
              </a:ext>
            </a:extLst>
          </p:cNvPr>
          <p:cNvPicPr>
            <a:picLocks noChangeAspect="1"/>
          </p:cNvPicPr>
          <p:nvPr/>
        </p:nvPicPr>
        <p:blipFill>
          <a:blip r:embed="rId2"/>
          <a:stretch>
            <a:fillRect/>
          </a:stretch>
        </p:blipFill>
        <p:spPr>
          <a:xfrm>
            <a:off x="191692" y="1220142"/>
            <a:ext cx="5720702" cy="4427484"/>
          </a:xfrm>
          <a:prstGeom prst="rect">
            <a:avLst/>
          </a:prstGeom>
          <a:ln>
            <a:solidFill>
              <a:schemeClr val="tx1"/>
            </a:solidFill>
          </a:ln>
        </p:spPr>
      </p:pic>
      <p:pic>
        <p:nvPicPr>
          <p:cNvPr id="7" name="Picture 6" descr="A screenshot of a receipt&#10;&#10;AI-generated content may be incorrect.">
            <a:extLst>
              <a:ext uri="{FF2B5EF4-FFF2-40B4-BE49-F238E27FC236}">
                <a16:creationId xmlns:a16="http://schemas.microsoft.com/office/drawing/2014/main" id="{78A77CE9-F517-6DA0-3580-561A710070ED}"/>
              </a:ext>
            </a:extLst>
          </p:cNvPr>
          <p:cNvPicPr>
            <a:picLocks noChangeAspect="1"/>
          </p:cNvPicPr>
          <p:nvPr/>
        </p:nvPicPr>
        <p:blipFill>
          <a:blip r:embed="rId3"/>
          <a:stretch>
            <a:fillRect/>
          </a:stretch>
        </p:blipFill>
        <p:spPr>
          <a:xfrm>
            <a:off x="6277140" y="1228397"/>
            <a:ext cx="5700877" cy="4414345"/>
          </a:xfrm>
          <a:prstGeom prst="rect">
            <a:avLst/>
          </a:prstGeom>
          <a:ln>
            <a:solidFill>
              <a:schemeClr val="tx1"/>
            </a:solidFill>
          </a:ln>
        </p:spPr>
      </p:pic>
    </p:spTree>
    <p:extLst>
      <p:ext uri="{BB962C8B-B14F-4D97-AF65-F5344CB8AC3E}">
        <p14:creationId xmlns:p14="http://schemas.microsoft.com/office/powerpoint/2010/main" val="550244512"/>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1067</TotalTime>
  <Words>476</Words>
  <Application>Microsoft Office PowerPoint</Application>
  <PresentationFormat>Widescreen</PresentationFormat>
  <Paragraphs>52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VanillaVTI</vt:lpstr>
      <vt:lpstr>HEALTHCARE PROJECT (Group- 6) </vt:lpstr>
      <vt:lpstr>PROGRESS</vt:lpstr>
      <vt:lpstr>INTRODUCTION</vt:lpstr>
      <vt:lpstr>DATA ARCHITECTURE</vt:lpstr>
      <vt:lpstr>CHALLENGES WE FACED</vt:lpstr>
      <vt:lpstr>SOLUTIONS</vt:lpstr>
      <vt:lpstr>VISUALIZATIONS</vt:lpstr>
      <vt:lpstr>CHATBOT</vt:lpstr>
      <vt:lpstr>PowerPoint Presentation</vt:lpstr>
      <vt:lpstr>Technologies used in the Chatbot:  1. Streamlit for Frontend end.  2. Python and Pandas for backend.  3. Is scalable and easily be deployed on azure or can be run locally.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Nandigam, Neelima</dc:creator>
  <cp:lastModifiedBy>Nandigam, Neelima</cp:lastModifiedBy>
  <cp:revision>275</cp:revision>
  <dcterms:created xsi:type="dcterms:W3CDTF">2025-05-06T01:49:48Z</dcterms:created>
  <dcterms:modified xsi:type="dcterms:W3CDTF">2025-05-06T20:58:26Z</dcterms:modified>
</cp:coreProperties>
</file>