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712760" y="569520"/>
            <a:ext cx="3939120" cy="236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5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5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379400" cy="466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2128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title"/>
          </p:nvPr>
        </p:nvSpPr>
        <p:spPr>
          <a:xfrm>
            <a:off x="4387320" y="3526200"/>
            <a:ext cx="57816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Fahkwang"/>
                <a:ea typeface="Fahkwang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title"/>
          </p:nvPr>
        </p:nvSpPr>
        <p:spPr>
          <a:xfrm>
            <a:off x="4387320" y="1355760"/>
            <a:ext cx="57816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Fahkwang"/>
                <a:ea typeface="Fahkwang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228960" y="1355760"/>
            <a:ext cx="57708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Fahkwang"/>
                <a:ea typeface="Fahkwang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title"/>
          </p:nvPr>
        </p:nvSpPr>
        <p:spPr>
          <a:xfrm>
            <a:off x="228960" y="3526200"/>
            <a:ext cx="57816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Fahkwang"/>
                <a:ea typeface="Fahkwang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title"/>
          </p:nvPr>
        </p:nvSpPr>
        <p:spPr>
          <a:xfrm>
            <a:off x="4387320" y="2440800"/>
            <a:ext cx="57816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Fahkwang"/>
                <a:ea typeface="Fahkwang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7"/>
          <p:cNvSpPr>
            <a:spLocks noGrp="1"/>
          </p:cNvSpPr>
          <p:nvPr>
            <p:ph type="title"/>
          </p:nvPr>
        </p:nvSpPr>
        <p:spPr>
          <a:xfrm>
            <a:off x="228600" y="2440800"/>
            <a:ext cx="57816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Fahkwang"/>
                <a:ea typeface="Fahkwang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893120" y="1112040"/>
            <a:ext cx="4021920" cy="75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45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b="0" lang="fr-FR" sz="4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title"/>
          </p:nvPr>
        </p:nvSpPr>
        <p:spPr>
          <a:xfrm>
            <a:off x="4893120" y="2885040"/>
            <a:ext cx="4021920" cy="75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45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b="0" lang="fr-FR" sz="4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-12240" y="-9360"/>
            <a:ext cx="4079520" cy="515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104200" y="3326400"/>
            <a:ext cx="6561720" cy="105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39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9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title"/>
          </p:nvPr>
        </p:nvSpPr>
        <p:spPr>
          <a:xfrm>
            <a:off x="377280" y="3221640"/>
            <a:ext cx="1267920" cy="126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50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b="0" lang="fr-FR" sz="5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308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39920" y="470520"/>
            <a:ext cx="5089680" cy="82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4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6" name="Google Shape;109;p21"/>
          <p:cNvSpPr/>
          <p:nvPr/>
        </p:nvSpPr>
        <p:spPr>
          <a:xfrm>
            <a:off x="5846400" y="3679920"/>
            <a:ext cx="2735640" cy="6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1" lang="en" sz="1000" strike="noStrike" u="none">
                <a:solidFill>
                  <a:schemeClr val="dk1"/>
                </a:solidFill>
                <a:effectLst/>
                <a:uFillTx/>
                <a:latin typeface="Atkinson Hyperlegible Next"/>
                <a:ea typeface="Atkinson Hyperlegible Next"/>
              </a:rPr>
              <a:t>CREDITS: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Atkinson Hyperlegible Next"/>
                <a:ea typeface="Atkinson Hyperlegible Next"/>
              </a:rPr>
              <a:t> This presentation template was created by </a:t>
            </a:r>
            <a:r>
              <a:rPr b="1" lang="en" sz="1000" strike="noStrike" u="sng">
                <a:solidFill>
                  <a:schemeClr val="dk1"/>
                </a:solidFill>
                <a:effectLst/>
                <a:uFillTx/>
                <a:latin typeface="Atkinson Hyperlegible Next"/>
                <a:ea typeface="Atkinson Hyperlegible Next"/>
                <a:hlinkClick r:id="rId2"/>
              </a:rPr>
              <a:t>Slidesgo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Atkinson Hyperlegible Next"/>
                <a:ea typeface="Atkinson Hyperlegible Next"/>
              </a:rPr>
              <a:t>, and includes icons, infographics &amp; images by </a:t>
            </a:r>
            <a:r>
              <a:rPr b="1" lang="en" sz="1000" strike="noStrike" u="sng">
                <a:solidFill>
                  <a:schemeClr val="dk1"/>
                </a:solidFill>
                <a:effectLst/>
                <a:uFillTx/>
                <a:latin typeface="Atkinson Hyperlegible Next"/>
                <a:ea typeface="Atkinson Hyperlegible Next"/>
                <a:hlinkClick r:id="rId3"/>
              </a:rPr>
              <a:t>Freepik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Atkinson Hyperlegible Next"/>
                <a:ea typeface="Atkinson Hyperlegible Next"/>
              </a:rPr>
              <a:t>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111;p22"/>
          <p:cNvCxnSpPr/>
          <p:nvPr/>
        </p:nvCxnSpPr>
        <p:spPr>
          <a:xfrm>
            <a:off x="-5040" y="4709880"/>
            <a:ext cx="914940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</a:ln>
        </p:spPr>
      </p:cxn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_1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20000" y="115236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1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279400" y="0"/>
            <a:ext cx="3864240" cy="51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998160" cy="144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609560" y="2066040"/>
            <a:ext cx="3823920" cy="253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84120" y="1953000"/>
            <a:ext cx="6575760" cy="79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5023080" y="4160160"/>
            <a:ext cx="3658320" cy="7545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118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_1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21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2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13160" y="3431880"/>
            <a:ext cx="3241080" cy="100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309200" y="259056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309200" y="16228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309200" y="307404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4309200" y="35578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title"/>
          </p:nvPr>
        </p:nvSpPr>
        <p:spPr>
          <a:xfrm>
            <a:off x="4309200" y="113940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title"/>
          </p:nvPr>
        </p:nvSpPr>
        <p:spPr>
          <a:xfrm>
            <a:off x="4309200" y="21067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4309200" y="40417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9"/>
          <p:cNvSpPr>
            <a:spLocks noGrp="1"/>
          </p:cNvSpPr>
          <p:nvPr>
            <p:ph type="title"/>
          </p:nvPr>
        </p:nvSpPr>
        <p:spPr>
          <a:xfrm>
            <a:off x="4309200" y="6559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10"/>
          <p:cNvSpPr>
            <a:spLocks noGrp="1"/>
          </p:cNvSpPr>
          <p:nvPr>
            <p:ph type="body"/>
          </p:nvPr>
        </p:nvSpPr>
        <p:spPr>
          <a:xfrm>
            <a:off x="433440" y="0"/>
            <a:ext cx="2806200" cy="318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3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813680" y="917640"/>
            <a:ext cx="6134400" cy="105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4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title"/>
          </p:nvPr>
        </p:nvSpPr>
        <p:spPr>
          <a:xfrm>
            <a:off x="228600" y="812880"/>
            <a:ext cx="1267920" cy="126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89960" y="882360"/>
            <a:ext cx="5562360" cy="69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022360" cy="144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609560" y="2066040"/>
            <a:ext cx="3823920" cy="253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716080" y="0"/>
            <a:ext cx="3427920" cy="466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28600" y="2050200"/>
            <a:ext cx="3180240" cy="64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2"/>
    <p:sldLayoutId id="2147483673" r:id="rId3"/>
    <p:sldLayoutId id="2147483674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28;p28" descr=""/>
          <p:cNvPicPr/>
          <p:nvPr/>
        </p:nvPicPr>
        <p:blipFill>
          <a:blip r:embed="rId1"/>
          <a:srcRect l="0" t="10057" r="0" b="10064"/>
          <a:stretch/>
        </p:blipFill>
        <p:spPr>
          <a:xfrm>
            <a:off x="0" y="0"/>
            <a:ext cx="4379400" cy="4664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714920" y="571680"/>
            <a:ext cx="3943080" cy="236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2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Helmet</a:t>
            </a:r>
            <a:r>
              <a:rPr b="0" lang="en-US" sz="37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 Detection</a:t>
            </a:r>
            <a:endParaRPr b="0" lang="fr-FR" sz="37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772160" y="3286080"/>
            <a:ext cx="2695320" cy="102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Using CNN and Kaggle Dataset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cxnSp>
        <p:nvCxnSpPr>
          <p:cNvPr id="58" name="Google Shape;131;p28"/>
          <p:cNvCxnSpPr/>
          <p:nvPr/>
        </p:nvCxnSpPr>
        <p:spPr>
          <a:xfrm>
            <a:off x="-5400" y="4664520"/>
            <a:ext cx="915336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</a:ln>
        </p:spPr>
      </p:cxnSp>
      <p:sp>
        <p:nvSpPr>
          <p:cNvPr id="59" name="Google Shape;132;p28"/>
          <p:cNvSpPr/>
          <p:nvPr/>
        </p:nvSpPr>
        <p:spPr>
          <a:xfrm>
            <a:off x="-9360" y="0"/>
            <a:ext cx="2219040" cy="4667040"/>
          </a:xfrm>
          <a:prstGeom prst="rect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2333520" bIns="233352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fr-F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0" name="Google Shape;133;p28"/>
          <p:cNvSpPr/>
          <p:nvPr/>
        </p:nvSpPr>
        <p:spPr>
          <a:xfrm>
            <a:off x="6791400" y="4743360"/>
            <a:ext cx="192384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DESIGNED FOR YOU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91040" y="885960"/>
            <a:ext cx="5562360" cy="69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Evaluation metrics and model performance</a:t>
            </a:r>
            <a:endParaRPr b="0" lang="fr-FR" sz="3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3191040" y="1581120"/>
            <a:ext cx="5562360" cy="25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Model performance was assessed using </a:t>
            </a: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accuracy, precision, recall,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 and </a:t>
            </a: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F1-score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. The CNN achieved over </a:t>
            </a: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90% accuracy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, showing strong capability in distinguishing helmeted and non-helmeted persons in varied conditions.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cxnSp>
        <p:nvCxnSpPr>
          <p:cNvPr id="103" name="Google Shape;224;p33"/>
          <p:cNvCxnSpPr/>
          <p:nvPr/>
        </p:nvCxnSpPr>
        <p:spPr>
          <a:xfrm>
            <a:off x="-5400" y="4664520"/>
            <a:ext cx="915336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</a:ln>
        </p:spPr>
      </p:cxnSp>
      <p:cxnSp>
        <p:nvCxnSpPr>
          <p:cNvPr id="104" name="Google Shape;225;p33"/>
          <p:cNvCxnSpPr/>
          <p:nvPr/>
        </p:nvCxnSpPr>
        <p:spPr>
          <a:xfrm>
            <a:off x="8141400" y="4921920"/>
            <a:ext cx="70920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  <a:tailEnd len="med" type="stealth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202;p31" descr=""/>
          <p:cNvPicPr/>
          <p:nvPr/>
        </p:nvPicPr>
        <p:blipFill>
          <a:blip r:embed="rId1"/>
          <a:srcRect l="1285" t="0" r="1285" b="9306"/>
          <a:stretch/>
        </p:blipFill>
        <p:spPr>
          <a:xfrm flipH="1">
            <a:off x="5716080" y="0"/>
            <a:ext cx="3427920" cy="4664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019480" cy="14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Conclusions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609560" y="2066760"/>
            <a:ext cx="3819240" cy="253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This CNN-based helmet detection system demonstrates effective use of </a:t>
            </a:r>
            <a:r>
              <a:rPr b="1" lang="en-US" sz="14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Kaggle data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 and deep learning to enhance safety monitoring. Future work includes improving detection speed and handling more diverse real-world scenarios.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Google Shape;205;p31"/>
          <p:cNvSpPr/>
          <p:nvPr/>
        </p:nvSpPr>
        <p:spPr>
          <a:xfrm>
            <a:off x="5715000" y="0"/>
            <a:ext cx="1819080" cy="4667040"/>
          </a:xfrm>
          <a:prstGeom prst="rect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2333520" bIns="233352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fr-F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cxnSp>
        <p:nvCxnSpPr>
          <p:cNvPr id="109" name="Google Shape;206;p31"/>
          <p:cNvCxnSpPr/>
          <p:nvPr/>
        </p:nvCxnSpPr>
        <p:spPr>
          <a:xfrm>
            <a:off x="-5400" y="4664520"/>
            <a:ext cx="915336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</a:ln>
        </p:spPr>
      </p:cxnSp>
      <p:cxnSp>
        <p:nvCxnSpPr>
          <p:cNvPr id="110" name="Google Shape;207;p31"/>
          <p:cNvCxnSpPr/>
          <p:nvPr/>
        </p:nvCxnSpPr>
        <p:spPr>
          <a:xfrm>
            <a:off x="8141400" y="4921920"/>
            <a:ext cx="70920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  <a:tailEnd len="med" type="stealth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38120" y="466200"/>
            <a:ext cx="5086080" cy="82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THANK YOU</a:t>
            </a:r>
            <a:endParaRPr b="0" lang="fr-FR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42880" y="1228680"/>
            <a:ext cx="4447800" cy="122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Atkinson Hyperlegible Next Light"/>
                <a:ea typeface="Atkinson Hyperlegible Next Light"/>
              </a:rPr>
              <a:t>Do you have any questions?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Atkinson Hyperlegible Next Light"/>
                <a:ea typeface="Atkinson Hyperlegible Next Light"/>
              </a:rPr>
              <a:t>youremail@freepik.com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Atkinson Hyperlegible Next Light"/>
                <a:ea typeface="Atkinson Hyperlegible Next Light"/>
              </a:rPr>
              <a:t>+00 000 000 000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Atkinson Hyperlegible Next Light"/>
                <a:ea typeface="Atkinson Hyperlegible Next Light"/>
              </a:rPr>
              <a:t>yourwebsite.com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13" name="Google Shape;327;p41"/>
          <p:cNvGrpSpPr/>
          <p:nvPr/>
        </p:nvGrpSpPr>
        <p:grpSpPr>
          <a:xfrm>
            <a:off x="594000" y="2433600"/>
            <a:ext cx="275760" cy="275760"/>
            <a:chOff x="594000" y="2433600"/>
            <a:chExt cx="275760" cy="275760"/>
          </a:xfrm>
        </p:grpSpPr>
        <p:sp>
          <p:nvSpPr>
            <p:cNvPr id="114" name="Google Shape;328;p41"/>
            <p:cNvSpPr/>
            <p:nvPr/>
          </p:nvSpPr>
          <p:spPr>
            <a:xfrm>
              <a:off x="594000" y="2433600"/>
              <a:ext cx="275760" cy="275760"/>
            </a:xfrm>
            <a:custGeom>
              <a:avLst/>
              <a:gdLst>
                <a:gd name="textAreaLeft" fmla="*/ 0 w 275760"/>
                <a:gd name="textAreaRight" fmla="*/ 276120 w 275760"/>
                <a:gd name="textAreaTop" fmla="*/ 0 h 275760"/>
                <a:gd name="textAreaBottom" fmla="*/ 276120 h 275760"/>
              </a:gdLst>
              <a:ahLst/>
              <a:cxnLst/>
              <a:rect l="textAreaLeft" t="textAreaTop" r="textAreaRight" b="textAreaBottom"/>
              <a:pathLst>
                <a:path w="6764" h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5" name="Google Shape;329;p41"/>
            <p:cNvSpPr/>
            <p:nvPr/>
          </p:nvSpPr>
          <p:spPr>
            <a:xfrm>
              <a:off x="658080" y="2499120"/>
              <a:ext cx="146880" cy="144000"/>
            </a:xfrm>
            <a:custGeom>
              <a:avLst/>
              <a:gdLst>
                <a:gd name="textAreaLeft" fmla="*/ 0 w 146880"/>
                <a:gd name="textAreaRight" fmla="*/ 147240 w 146880"/>
                <a:gd name="textAreaTop" fmla="*/ 0 h 144000"/>
                <a:gd name="textAreaBottom" fmla="*/ 144360 h 144000"/>
              </a:gdLst>
              <a:ahLst/>
              <a:cxnLst/>
              <a:rect l="textAreaLeft" t="textAreaTop" r="textAreaRight" b="textAreaBottom"/>
              <a:pathLst>
                <a:path w="3607" h="3542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0" bIns="72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6" name="Google Shape;330;p41"/>
            <p:cNvSpPr/>
            <p:nvPr/>
          </p:nvSpPr>
          <p:spPr>
            <a:xfrm>
              <a:off x="787680" y="2469240"/>
              <a:ext cx="37440" cy="3708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7080"/>
                <a:gd name="textAreaBottom" fmla="*/ 37440 h 37080"/>
              </a:gdLst>
              <a:ahLst/>
              <a:cxnLst/>
              <a:rect l="textAreaLeft" t="textAreaTop" r="textAreaRight" b="textAreaBottom"/>
              <a:pathLst>
                <a:path w="929" h="918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17" name="Google Shape;331;p41"/>
          <p:cNvGrpSpPr/>
          <p:nvPr/>
        </p:nvGrpSpPr>
        <p:grpSpPr>
          <a:xfrm>
            <a:off x="1229400" y="2452320"/>
            <a:ext cx="266040" cy="238320"/>
            <a:chOff x="1229400" y="2452320"/>
            <a:chExt cx="266040" cy="238320"/>
          </a:xfrm>
        </p:grpSpPr>
        <p:sp>
          <p:nvSpPr>
            <p:cNvPr id="118" name="Google Shape;332;p41"/>
            <p:cNvSpPr/>
            <p:nvPr/>
          </p:nvSpPr>
          <p:spPr>
            <a:xfrm>
              <a:off x="1238400" y="2536560"/>
              <a:ext cx="60840" cy="15408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154080"/>
                <a:gd name="textAreaBottom" fmla="*/ 154440 h 154080"/>
              </a:gdLst>
              <a:ahLst/>
              <a:cxn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7040" bIns="77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9" name="Google Shape;333;p41"/>
            <p:cNvSpPr/>
            <p:nvPr/>
          </p:nvSpPr>
          <p:spPr>
            <a:xfrm>
              <a:off x="1229400" y="2452320"/>
              <a:ext cx="70200" cy="702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70200"/>
                <a:gd name="textAreaBottom" fmla="*/ 70560 h 70200"/>
              </a:gdLst>
              <a:ahLst/>
              <a:cxn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0" name="Google Shape;334;p41"/>
            <p:cNvSpPr/>
            <p:nvPr/>
          </p:nvSpPr>
          <p:spPr>
            <a:xfrm>
              <a:off x="1331640" y="2536560"/>
              <a:ext cx="163800" cy="154080"/>
            </a:xfrm>
            <a:custGeom>
              <a:avLst/>
              <a:gdLst>
                <a:gd name="textAreaLeft" fmla="*/ 0 w 163800"/>
                <a:gd name="textAreaRight" fmla="*/ 164160 w 163800"/>
                <a:gd name="textAreaTop" fmla="*/ 0 h 154080"/>
                <a:gd name="textAreaBottom" fmla="*/ 154440 h 154080"/>
              </a:gdLst>
              <a:ahLst/>
              <a:cxn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7040" bIns="77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21" name="Google Shape;335;p41"/>
          <p:cNvSpPr/>
          <p:nvPr/>
        </p:nvSpPr>
        <p:spPr>
          <a:xfrm>
            <a:off x="4429080" y="4362480"/>
            <a:ext cx="4152600" cy="2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Please keep this slide for attribution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22" name="Google Shape;336;p41"/>
          <p:cNvSpPr/>
          <p:nvPr/>
        </p:nvSpPr>
        <p:spPr>
          <a:xfrm>
            <a:off x="1855440" y="2434680"/>
            <a:ext cx="268200" cy="273960"/>
          </a:xfrm>
          <a:custGeom>
            <a:avLst/>
            <a:gdLst>
              <a:gd name="textAreaLeft" fmla="*/ 0 w 268200"/>
              <a:gd name="textAreaRight" fmla="*/ 268560 w 268200"/>
              <a:gd name="textAreaTop" fmla="*/ 0 h 273960"/>
              <a:gd name="textAreaBottom" fmla="*/ 274320 h 273960"/>
            </a:gdLst>
            <a:ahLst/>
            <a:cxnLst/>
            <a:rect l="textAreaLeft" t="textAreaTop" r="textAreaRight" b="textAreaBottom"/>
            <a:pathLst>
              <a:path w="6712561" h="6860069">
                <a:moveTo>
                  <a:pt x="3994869" y="2904749"/>
                </a:moveTo>
                <a:lnTo>
                  <a:pt x="6493788" y="0"/>
                </a:lnTo>
                <a:lnTo>
                  <a:pt x="5901628" y="0"/>
                </a:lnTo>
                <a:lnTo>
                  <a:pt x="3731848" y="2522189"/>
                </a:lnTo>
                <a:lnTo>
                  <a:pt x="1998833" y="0"/>
                </a:lnTo>
                <a:lnTo>
                  <a:pt x="0" y="0"/>
                </a:lnTo>
                <a:lnTo>
                  <a:pt x="2620640" y="3813966"/>
                </a:lnTo>
                <a:lnTo>
                  <a:pt x="0" y="6860070"/>
                </a:lnTo>
                <a:lnTo>
                  <a:pt x="592216" y="6860070"/>
                </a:lnTo>
                <a:lnTo>
                  <a:pt x="2883548" y="4196581"/>
                </a:lnTo>
                <a:lnTo>
                  <a:pt x="4713728" y="6860070"/>
                </a:lnTo>
                <a:lnTo>
                  <a:pt x="6712561" y="6860070"/>
                </a:lnTo>
                <a:lnTo>
                  <a:pt x="3994757" y="2904749"/>
                </a:lnTo>
                <a:lnTo>
                  <a:pt x="3994925" y="2904749"/>
                </a:lnTo>
                <a:close/>
                <a:moveTo>
                  <a:pt x="3183768" y="3847528"/>
                </a:moveTo>
                <a:lnTo>
                  <a:pt x="2918230" y="3467765"/>
                </a:lnTo>
                <a:lnTo>
                  <a:pt x="805563" y="445770"/>
                </a:lnTo>
                <a:lnTo>
                  <a:pt x="1715115" y="445770"/>
                </a:lnTo>
                <a:lnTo>
                  <a:pt x="3420106" y="2884611"/>
                </a:lnTo>
                <a:lnTo>
                  <a:pt x="3685644" y="3264375"/>
                </a:lnTo>
                <a:lnTo>
                  <a:pt x="5901907" y="6434494"/>
                </a:lnTo>
                <a:lnTo>
                  <a:pt x="4992356" y="6434494"/>
                </a:lnTo>
                <a:lnTo>
                  <a:pt x="3183824" y="3847640"/>
                </a:lnTo>
                <a:lnTo>
                  <a:pt x="3183824" y="3847472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91040" y="885960"/>
            <a:ext cx="5562360" cy="69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Introduction</a:t>
            </a:r>
            <a:endParaRPr b="0" lang="fr-FR" sz="3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3191040" y="1581120"/>
            <a:ext cx="5562360" cy="25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This presentation explores </a:t>
            </a: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helmet detection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 using a </a:t>
            </a:r>
            <a:r>
              <a:rPr b="0" i="1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Convolutional Neural Network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 (</a:t>
            </a: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CNN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) trained on a </a:t>
            </a: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Kaggle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 dataset. It covers model development, challenges, and performance evaluation for improving safety through automated detection.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cxnSp>
        <p:nvCxnSpPr>
          <p:cNvPr id="63" name="Google Shape;224;p33"/>
          <p:cNvCxnSpPr/>
          <p:nvPr/>
        </p:nvCxnSpPr>
        <p:spPr>
          <a:xfrm>
            <a:off x="-5400" y="4664520"/>
            <a:ext cx="915336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</a:ln>
        </p:spPr>
      </p:cxnSp>
      <p:cxnSp>
        <p:nvCxnSpPr>
          <p:cNvPr id="64" name="Google Shape;225;p33"/>
          <p:cNvCxnSpPr/>
          <p:nvPr/>
        </p:nvCxnSpPr>
        <p:spPr>
          <a:xfrm>
            <a:off x="8141400" y="4921920"/>
            <a:ext cx="70920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  <a:tailEnd len="med" type="stealth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212;p32" descr=""/>
          <p:cNvPicPr/>
          <p:nvPr/>
        </p:nvPicPr>
        <p:blipFill>
          <a:blip r:embed="rId1"/>
          <a:srcRect l="0" t="25373" r="0" b="25376"/>
          <a:stretch/>
        </p:blipFill>
        <p:spPr>
          <a:xfrm>
            <a:off x="0" y="0"/>
            <a:ext cx="9143640" cy="3080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2457360" y="4495320"/>
            <a:ext cx="5914800" cy="42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algn="ctr"/>
            <a:endParaRPr b="0" lang="en-US" sz="1400" strike="noStrike" u="none">
              <a:solidFill>
                <a:schemeClr val="dk1"/>
              </a:solidFill>
              <a:effectLst/>
              <a:uFillTx/>
              <a:latin typeface="Atkinson Hyperlegible Next Light"/>
              <a:ea typeface="Atkinson Hyperlegible Next Ligh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title"/>
          </p:nvPr>
        </p:nvSpPr>
        <p:spPr>
          <a:xfrm>
            <a:off x="2104920" y="3324240"/>
            <a:ext cx="6562440" cy="10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9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Helmet Detection Overview</a:t>
            </a:r>
            <a:endParaRPr b="0" lang="fr-FR" sz="39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title"/>
          </p:nvPr>
        </p:nvSpPr>
        <p:spPr>
          <a:xfrm>
            <a:off x="380880" y="3219480"/>
            <a:ext cx="1266480" cy="126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000" strike="noStrike" u="none">
                <a:solidFill>
                  <a:schemeClr val="dk1"/>
                </a:solidFill>
                <a:effectLst/>
                <a:uFillTx/>
                <a:latin typeface="Calibri"/>
                <a:ea typeface="Fahkwang Light"/>
              </a:rPr>
              <a:t>01</a:t>
            </a:r>
            <a:endParaRPr b="0" lang="fr-FR" sz="5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9" name="Google Shape;216;p32"/>
          <p:cNvSpPr/>
          <p:nvPr/>
        </p:nvSpPr>
        <p:spPr>
          <a:xfrm>
            <a:off x="4581360" y="0"/>
            <a:ext cx="4562280" cy="3076200"/>
          </a:xfrm>
          <a:prstGeom prst="rect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1538280" bIns="153828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fr-F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cxnSp>
        <p:nvCxnSpPr>
          <p:cNvPr id="70" name="Google Shape;217;p32"/>
          <p:cNvCxnSpPr/>
          <p:nvPr/>
        </p:nvCxnSpPr>
        <p:spPr>
          <a:xfrm>
            <a:off x="610560" y="4705560"/>
            <a:ext cx="70884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  <a:tailEnd len="med" type="stealth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202;p31" descr=""/>
          <p:cNvPicPr/>
          <p:nvPr/>
        </p:nvPicPr>
        <p:blipFill>
          <a:blip r:embed="rId1"/>
          <a:srcRect l="1285" t="0" r="1285" b="9306"/>
          <a:stretch/>
        </p:blipFill>
        <p:spPr>
          <a:xfrm flipH="1">
            <a:off x="5716080" y="0"/>
            <a:ext cx="3427920" cy="4664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019480" cy="14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Importance of helmet detection in safety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609560" y="2066760"/>
            <a:ext cx="3819240" cy="253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Helmet detection enhances </a:t>
            </a:r>
            <a:r>
              <a:rPr b="1" lang="en-US" sz="14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workplace and road safety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 by ensuring compliance with safety regulations. Automated detection systems help reduce accidents and injuries by identifying individuals not wearing helmets in real time.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Google Shape;205;p31"/>
          <p:cNvSpPr/>
          <p:nvPr/>
        </p:nvSpPr>
        <p:spPr>
          <a:xfrm>
            <a:off x="5715000" y="0"/>
            <a:ext cx="1819080" cy="4667040"/>
          </a:xfrm>
          <a:prstGeom prst="rect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2333520" bIns="233352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fr-F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cxnSp>
        <p:nvCxnSpPr>
          <p:cNvPr id="75" name="Google Shape;206;p31"/>
          <p:cNvCxnSpPr/>
          <p:nvPr/>
        </p:nvCxnSpPr>
        <p:spPr>
          <a:xfrm>
            <a:off x="-5400" y="4664520"/>
            <a:ext cx="915336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</a:ln>
        </p:spPr>
      </p:cxnSp>
      <p:cxnSp>
        <p:nvCxnSpPr>
          <p:cNvPr id="76" name="Google Shape;207;p31"/>
          <p:cNvCxnSpPr/>
          <p:nvPr/>
        </p:nvCxnSpPr>
        <p:spPr>
          <a:xfrm>
            <a:off x="8141400" y="4921920"/>
            <a:ext cx="70920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  <a:tailEnd len="med" type="stealth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91040" y="885960"/>
            <a:ext cx="5562360" cy="69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Challenges in helmet detection</a:t>
            </a:r>
            <a:endParaRPr b="0" lang="fr-FR" sz="3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3191040" y="1581120"/>
            <a:ext cx="5562360" cy="25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Challenges include </a:t>
            </a: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varied helmet designs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, complex backgrounds, and poor lighting. Differentiating helmets from other objects and addressing occlusions in images can reduce detection accuracy and require robust CNN models.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cxnSp>
        <p:nvCxnSpPr>
          <p:cNvPr id="79" name="Google Shape;224;p33"/>
          <p:cNvCxnSpPr/>
          <p:nvPr/>
        </p:nvCxnSpPr>
        <p:spPr>
          <a:xfrm>
            <a:off x="-5400" y="4664520"/>
            <a:ext cx="915336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</a:ln>
        </p:spPr>
      </p:cxnSp>
      <p:cxnSp>
        <p:nvCxnSpPr>
          <p:cNvPr id="80" name="Google Shape;225;p33"/>
          <p:cNvCxnSpPr/>
          <p:nvPr/>
        </p:nvCxnSpPr>
        <p:spPr>
          <a:xfrm>
            <a:off x="8141400" y="4921920"/>
            <a:ext cx="70920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  <a:tailEnd len="med" type="stealth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91040" y="885960"/>
            <a:ext cx="5562360" cy="69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Role of CNN in image recognition</a:t>
            </a:r>
            <a:endParaRPr b="0" lang="fr-FR" sz="3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91040" y="1581120"/>
            <a:ext cx="5562360" cy="25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Convolutional Neural Networks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 (</a:t>
            </a: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CNNs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) excel at recognizing patterns in images. They automatically extract features like edges and shapes, making them ideal for </a:t>
            </a: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helmet detection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 in varied environments with high accuracy.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cxnSp>
        <p:nvCxnSpPr>
          <p:cNvPr id="83" name="Google Shape;224;p33"/>
          <p:cNvCxnSpPr/>
          <p:nvPr/>
        </p:nvCxnSpPr>
        <p:spPr>
          <a:xfrm>
            <a:off x="-5400" y="4664520"/>
            <a:ext cx="915336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</a:ln>
        </p:spPr>
      </p:cxnSp>
      <p:cxnSp>
        <p:nvCxnSpPr>
          <p:cNvPr id="84" name="Google Shape;225;p33"/>
          <p:cNvCxnSpPr/>
          <p:nvPr/>
        </p:nvCxnSpPr>
        <p:spPr>
          <a:xfrm>
            <a:off x="8141400" y="4921920"/>
            <a:ext cx="70920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  <a:tailEnd len="med" type="stealth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212;p32" descr=""/>
          <p:cNvPicPr/>
          <p:nvPr/>
        </p:nvPicPr>
        <p:blipFill>
          <a:blip r:embed="rId1"/>
          <a:srcRect l="0" t="25373" r="0" b="25376"/>
          <a:stretch/>
        </p:blipFill>
        <p:spPr>
          <a:xfrm>
            <a:off x="0" y="0"/>
            <a:ext cx="9143640" cy="3080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2457360" y="4495320"/>
            <a:ext cx="5914800" cy="42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algn="ctr"/>
            <a:endParaRPr b="0" lang="en-US" sz="1400" strike="noStrike" u="none">
              <a:solidFill>
                <a:schemeClr val="dk1"/>
              </a:solidFill>
              <a:effectLst/>
              <a:uFillTx/>
              <a:latin typeface="Atkinson Hyperlegible Next Light"/>
              <a:ea typeface="Atkinson Hyperlegible Next Ligh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104920" y="3324240"/>
            <a:ext cx="6562440" cy="10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9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CNN Model Development and Application</a:t>
            </a:r>
            <a:endParaRPr b="0" lang="fr-FR" sz="39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380880" y="3219480"/>
            <a:ext cx="1266480" cy="126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000" strike="noStrike" u="none">
                <a:solidFill>
                  <a:schemeClr val="dk1"/>
                </a:solidFill>
                <a:effectLst/>
                <a:uFillTx/>
                <a:latin typeface="Calibri"/>
                <a:ea typeface="Fahkwang Light"/>
              </a:rPr>
              <a:t>02</a:t>
            </a:r>
            <a:endParaRPr b="0" lang="fr-FR" sz="5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9" name="Google Shape;216;p32"/>
          <p:cNvSpPr/>
          <p:nvPr/>
        </p:nvSpPr>
        <p:spPr>
          <a:xfrm>
            <a:off x="4581360" y="0"/>
            <a:ext cx="4562280" cy="3076200"/>
          </a:xfrm>
          <a:prstGeom prst="rect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1538280" bIns="153828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fr-F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cxnSp>
        <p:nvCxnSpPr>
          <p:cNvPr id="90" name="Google Shape;217;p32"/>
          <p:cNvCxnSpPr/>
          <p:nvPr/>
        </p:nvCxnSpPr>
        <p:spPr>
          <a:xfrm>
            <a:off x="610560" y="4705560"/>
            <a:ext cx="70884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  <a:tailEnd len="med" type="stealth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91040" y="885960"/>
            <a:ext cx="5562360" cy="69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Dataset from Kaggle description and preprocessing</a:t>
            </a:r>
            <a:endParaRPr b="0" lang="fr-FR" sz="3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3191040" y="1581120"/>
            <a:ext cx="5562360" cy="25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The </a:t>
            </a: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Kaggle dataset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 contains labeled images of people with and without helmets. Preprocessing includes resizing, normalization, and data augmentation to improve model robustness and prevent overfitting.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cxnSp>
        <p:nvCxnSpPr>
          <p:cNvPr id="93" name="Google Shape;224;p33"/>
          <p:cNvCxnSpPr/>
          <p:nvPr/>
        </p:nvCxnSpPr>
        <p:spPr>
          <a:xfrm>
            <a:off x="-5400" y="4664520"/>
            <a:ext cx="915336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</a:ln>
        </p:spPr>
      </p:cxnSp>
      <p:cxnSp>
        <p:nvCxnSpPr>
          <p:cNvPr id="94" name="Google Shape;225;p33"/>
          <p:cNvCxnSpPr/>
          <p:nvPr/>
        </p:nvCxnSpPr>
        <p:spPr>
          <a:xfrm>
            <a:off x="8141400" y="4921920"/>
            <a:ext cx="70920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  <a:tailEnd len="med" type="stealth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202;p31" descr=""/>
          <p:cNvPicPr/>
          <p:nvPr/>
        </p:nvPicPr>
        <p:blipFill>
          <a:blip r:embed="rId1"/>
          <a:srcRect l="1285" t="0" r="1285" b="9306"/>
          <a:stretch/>
        </p:blipFill>
        <p:spPr>
          <a:xfrm flipH="1">
            <a:off x="5716080" y="0"/>
            <a:ext cx="3427920" cy="4664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019480" cy="14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CNN architecture and training process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609560" y="2066760"/>
            <a:ext cx="3819240" cy="253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A multi-layer CNN was designed with convolutional, pooling, and dense layers. The model was trained using </a:t>
            </a:r>
            <a:r>
              <a:rPr b="1" lang="en-US" sz="14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cross-entropy loss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 and optimized with </a:t>
            </a:r>
            <a:r>
              <a:rPr b="1" lang="en-US" sz="14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Adam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  <a:ea typeface="Atkinson Hyperlegible Next Light"/>
              </a:rPr>
              <a:t> for several epochs, achieving effective feature learning.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Google Shape;205;p31"/>
          <p:cNvSpPr/>
          <p:nvPr/>
        </p:nvSpPr>
        <p:spPr>
          <a:xfrm>
            <a:off x="5715000" y="0"/>
            <a:ext cx="1819080" cy="4667040"/>
          </a:xfrm>
          <a:prstGeom prst="rect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2333520" bIns="233352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fr-F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cxnSp>
        <p:nvCxnSpPr>
          <p:cNvPr id="99" name="Google Shape;206;p31"/>
          <p:cNvCxnSpPr/>
          <p:nvPr/>
        </p:nvCxnSpPr>
        <p:spPr>
          <a:xfrm>
            <a:off x="-5400" y="4664520"/>
            <a:ext cx="915336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</a:ln>
        </p:spPr>
      </p:cxnSp>
      <p:cxnSp>
        <p:nvCxnSpPr>
          <p:cNvPr id="100" name="Google Shape;207;p31"/>
          <p:cNvCxnSpPr/>
          <p:nvPr/>
        </p:nvCxnSpPr>
        <p:spPr>
          <a:xfrm>
            <a:off x="8141400" y="4921920"/>
            <a:ext cx="70920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  <a:tailEnd len="med" type="stealth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reative Watercolor by Slidesgo">
  <a:themeElements>
    <a:clrScheme name="Simple Light">
      <a:dk1>
        <a:srgbClr val="2c1414"/>
      </a:dk1>
      <a:lt1>
        <a:srgbClr val="f0d9cc"/>
      </a:lt1>
      <a:dk2>
        <a:srgbClr val="2c1414"/>
      </a:dk2>
      <a:lt2>
        <a:srgbClr val="e9c3a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1414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LibreOffice/25.2.4.3$Linux_X86_64 LibreOffice_project/520$Build-3</Application>
  <AppVersion>15.0000</AppVers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2025-09-16T23:49:47Z</dcterms:created>
  <dc:creator>Unknown Creator</dc:creator>
  <dc:description/>
  <dc:language>en-US</dc:language>
  <cp:lastModifiedBy>Unknown Creator</cp:lastModifiedBy>
  <dcterms:modified xsi:type="dcterms:W3CDTF">2025-09-16T23:49:47Z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