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72" r:id="rId10"/>
    <p:sldId id="266" r:id="rId11"/>
    <p:sldId id="267" r:id="rId12"/>
    <p:sldId id="273" r:id="rId13"/>
    <p:sldId id="274" r:id="rId14"/>
    <p:sldId id="268" r:id="rId15"/>
    <p:sldId id="269" r:id="rId16"/>
    <p:sldId id="270" r:id="rId17"/>
    <p:sldId id="271" r:id="rId18"/>
    <p:sldId id="276" r:id="rId19"/>
    <p:sldId id="27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p:scale>
          <a:sx n="82" d="100"/>
          <a:sy n="82" d="100"/>
        </p:scale>
        <p:origin x="1142" y="72"/>
      </p:cViewPr>
      <p:guideLst/>
    </p:cSldViewPr>
  </p:slideViewPr>
  <p:notesTextViewPr>
    <p:cViewPr>
      <p:scale>
        <a:sx n="1" d="1"/>
        <a:sy n="1" d="1"/>
      </p:scale>
      <p:origin x="0" y="0"/>
    </p:cViewPr>
  </p:notesTextViewPr>
  <p:sorterViewPr>
    <p:cViewPr>
      <p:scale>
        <a:sx n="100" d="100"/>
        <a:sy n="100" d="100"/>
      </p:scale>
      <p:origin x="0" y="-341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67621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922F7-5F05-4657-BE01-682585FAB44B}"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367902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427176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0551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173918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1227050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7134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919478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194245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66886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1092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922F7-5F05-4657-BE01-682585FAB44B}"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23396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922F7-5F05-4657-BE01-682585FAB44B}"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293234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254119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421510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50922F7-5F05-4657-BE01-682585FAB44B}" type="datetimeFigureOut">
              <a:rPr lang="en-IN" smtClean="0"/>
              <a:t>01-12-2023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3197926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922F7-5F05-4657-BE01-682585FAB44B}"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BEB09-6C1C-4F82-840A-BFC3263023CB}" type="slidenum">
              <a:rPr lang="en-IN" smtClean="0"/>
              <a:t>‹#›</a:t>
            </a:fld>
            <a:endParaRPr lang="en-IN"/>
          </a:p>
        </p:txBody>
      </p:sp>
    </p:spTree>
    <p:extLst>
      <p:ext uri="{BB962C8B-B14F-4D97-AF65-F5344CB8AC3E}">
        <p14:creationId xmlns:p14="http://schemas.microsoft.com/office/powerpoint/2010/main" val="425743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0922F7-5F05-4657-BE01-682585FAB44B}" type="datetimeFigureOut">
              <a:rPr lang="en-IN" smtClean="0"/>
              <a:t>01-12-2023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9BEB09-6C1C-4F82-840A-BFC3263023CB}" type="slidenum">
              <a:rPr lang="en-IN" smtClean="0"/>
              <a:t>‹#›</a:t>
            </a:fld>
            <a:endParaRPr lang="en-IN"/>
          </a:p>
        </p:txBody>
      </p:sp>
    </p:spTree>
    <p:extLst>
      <p:ext uri="{BB962C8B-B14F-4D97-AF65-F5344CB8AC3E}">
        <p14:creationId xmlns:p14="http://schemas.microsoft.com/office/powerpoint/2010/main" val="37034944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topics/computer-science/logistic-regression#:~:text=Logistic%20regression%20is%20a%20process,%2Fno%2C%20and%20so%20on" TargetMode="External"/><Relationship Id="rId2" Type="http://schemas.openxmlformats.org/officeDocument/2006/relationships/hyperlink" Target="https://github.com/rzhou1/FraudDetec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1219200"/>
            <a:ext cx="12192000" cy="1660555"/>
          </a:xfrm>
          <a:solidFill>
            <a:srgbClr val="FFFF00"/>
          </a:solidFill>
        </p:spPr>
        <p:txBody>
          <a:bodyPr/>
          <a:lstStyle/>
          <a:p>
            <a:pPr algn="ctr"/>
            <a:r>
              <a:rPr lang="en-IN" sz="3600" b="1" dirty="0">
                <a:solidFill>
                  <a:schemeClr val="bg1"/>
                </a:solidFill>
              </a:rPr>
              <a:t>Cyberspace Merchandise Fraudulence Detection Using ML Technique</a:t>
            </a:r>
            <a:br>
              <a:rPr lang="en-IN" sz="3600" b="1" dirty="0">
                <a:solidFill>
                  <a:schemeClr val="bg1"/>
                </a:solidFill>
              </a:rPr>
            </a:br>
            <a:r>
              <a:rPr lang="en-IN" sz="3600" b="1" dirty="0">
                <a:solidFill>
                  <a:schemeClr val="bg1"/>
                </a:solidFill>
              </a:rPr>
              <a:t>Protecting the Digital Marketplace</a:t>
            </a:r>
          </a:p>
        </p:txBody>
      </p:sp>
      <p:sp>
        <p:nvSpPr>
          <p:cNvPr id="3" name="Subtitle 2">
            <a:extLst>
              <a:ext uri="{FF2B5EF4-FFF2-40B4-BE49-F238E27FC236}">
                <a16:creationId xmlns:a16="http://schemas.microsoft.com/office/drawing/2014/main" id="{355CB73F-F084-0299-7C0C-6C86D3092DC5}"/>
              </a:ext>
            </a:extLst>
          </p:cNvPr>
          <p:cNvSpPr>
            <a:spLocks noGrp="1"/>
          </p:cNvSpPr>
          <p:nvPr>
            <p:ph type="subTitle" idx="1"/>
          </p:nvPr>
        </p:nvSpPr>
        <p:spPr>
          <a:xfrm>
            <a:off x="2128348" y="3291348"/>
            <a:ext cx="8825658" cy="2209800"/>
          </a:xfrm>
        </p:spPr>
        <p:txBody>
          <a:bodyPr>
            <a:noAutofit/>
          </a:bodyPr>
          <a:lstStyle/>
          <a:p>
            <a:pPr algn="ctr"/>
            <a:r>
              <a:rPr lang="en-IN" sz="1800" b="1" dirty="0">
                <a:solidFill>
                  <a:schemeClr val="tx1"/>
                </a:solidFill>
              </a:rPr>
              <a:t>P Bhavya Sri (11733437)</a:t>
            </a:r>
          </a:p>
          <a:p>
            <a:pPr algn="ctr"/>
            <a:r>
              <a:rPr lang="en-IN" sz="1800" b="1" dirty="0">
                <a:solidFill>
                  <a:schemeClr val="tx1"/>
                </a:solidFill>
              </a:rPr>
              <a:t>T Veda Sri (11702156)</a:t>
            </a:r>
          </a:p>
          <a:p>
            <a:pPr algn="ctr"/>
            <a:r>
              <a:rPr lang="en-IN" sz="1800" b="1" dirty="0">
                <a:solidFill>
                  <a:schemeClr val="tx1"/>
                </a:solidFill>
              </a:rPr>
              <a:t>V Neelima (11723884)</a:t>
            </a:r>
          </a:p>
          <a:p>
            <a:pPr algn="ctr"/>
            <a:r>
              <a:rPr lang="en-IN" sz="1800" b="1" dirty="0">
                <a:solidFill>
                  <a:schemeClr val="tx1"/>
                </a:solidFill>
              </a:rPr>
              <a:t>D Sai Harshitha (11704257)</a:t>
            </a:r>
          </a:p>
        </p:txBody>
      </p:sp>
    </p:spTree>
    <p:extLst>
      <p:ext uri="{BB962C8B-B14F-4D97-AF65-F5344CB8AC3E}">
        <p14:creationId xmlns:p14="http://schemas.microsoft.com/office/powerpoint/2010/main" val="397925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Feature Engineering</a:t>
            </a:r>
          </a:p>
        </p:txBody>
      </p:sp>
      <p:sp>
        <p:nvSpPr>
          <p:cNvPr id="8" name="TextBox 7">
            <a:extLst>
              <a:ext uri="{FF2B5EF4-FFF2-40B4-BE49-F238E27FC236}">
                <a16:creationId xmlns:a16="http://schemas.microsoft.com/office/drawing/2014/main" id="{8F7B42D5-2DF2-3E15-0918-EB92895A5957}"/>
              </a:ext>
            </a:extLst>
          </p:cNvPr>
          <p:cNvSpPr txBox="1"/>
          <p:nvPr/>
        </p:nvSpPr>
        <p:spPr>
          <a:xfrm>
            <a:off x="253180" y="1087592"/>
            <a:ext cx="11093246" cy="277505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1" dirty="0"/>
              <a:t>New features were created based on the signup and purchase times: </a:t>
            </a:r>
            <a:r>
              <a:rPr lang="en-US" b="1" dirty="0" err="1"/>
              <a:t>signup_day</a:t>
            </a:r>
            <a:r>
              <a:rPr lang="en-US" b="1" dirty="0"/>
              <a:t>, </a:t>
            </a:r>
            <a:r>
              <a:rPr lang="en-US" b="1" dirty="0" err="1"/>
              <a:t>signup_hour</a:t>
            </a:r>
            <a:r>
              <a:rPr lang="en-US" b="1" dirty="0"/>
              <a:t>, </a:t>
            </a:r>
            <a:r>
              <a:rPr lang="en-US" b="1" dirty="0" err="1"/>
              <a:t>purchase_day</a:t>
            </a:r>
            <a:r>
              <a:rPr lang="en-US" b="1" dirty="0"/>
              <a:t>, and </a:t>
            </a:r>
            <a:r>
              <a:rPr lang="en-US" b="1" dirty="0" err="1"/>
              <a:t>purchase_hour</a:t>
            </a:r>
            <a:r>
              <a:rPr lang="en-US" b="1" dirty="0"/>
              <a:t>.</a:t>
            </a:r>
          </a:p>
          <a:p>
            <a:pPr marL="285750" indent="-285750">
              <a:lnSpc>
                <a:spcPct val="200000"/>
              </a:lnSpc>
              <a:buFont typeface="Arial" panose="020B0604020202020204" pitchFamily="34" charset="0"/>
              <a:buChar char="•"/>
            </a:pPr>
            <a:r>
              <a:rPr lang="en-US" b="1" dirty="0"/>
              <a:t>The original datetime columns (</a:t>
            </a:r>
            <a:r>
              <a:rPr lang="en-US" b="1" dirty="0" err="1"/>
              <a:t>signup_time</a:t>
            </a:r>
            <a:r>
              <a:rPr lang="en-US" b="1" dirty="0"/>
              <a:t> and </a:t>
            </a:r>
            <a:r>
              <a:rPr lang="en-US" b="1" dirty="0" err="1"/>
              <a:t>purchase_time</a:t>
            </a:r>
            <a:r>
              <a:rPr lang="en-US" b="1" dirty="0"/>
              <a:t>) were removed as they were replaced by more model-friendly features.</a:t>
            </a:r>
          </a:p>
          <a:p>
            <a:pPr marL="285750" indent="-285750">
              <a:lnSpc>
                <a:spcPct val="200000"/>
              </a:lnSpc>
              <a:buFont typeface="Arial" panose="020B0604020202020204" pitchFamily="34" charset="0"/>
              <a:buChar char="•"/>
            </a:pPr>
            <a:r>
              <a:rPr lang="en-US" b="1" dirty="0"/>
              <a:t>The dataset was then standardized for optimal performance in the model.</a:t>
            </a:r>
            <a:endParaRPr lang="en-IN" b="1" dirty="0"/>
          </a:p>
        </p:txBody>
      </p:sp>
      <p:pic>
        <p:nvPicPr>
          <p:cNvPr id="10" name="Picture 9">
            <a:extLst>
              <a:ext uri="{FF2B5EF4-FFF2-40B4-BE49-F238E27FC236}">
                <a16:creationId xmlns:a16="http://schemas.microsoft.com/office/drawing/2014/main" id="{94894386-A0BE-C28B-4B4D-EE1F38D10862}"/>
              </a:ext>
            </a:extLst>
          </p:cNvPr>
          <p:cNvPicPr>
            <a:picLocks noChangeAspect="1"/>
          </p:cNvPicPr>
          <p:nvPr/>
        </p:nvPicPr>
        <p:blipFill>
          <a:blip r:embed="rId2"/>
          <a:stretch>
            <a:fillRect/>
          </a:stretch>
        </p:blipFill>
        <p:spPr>
          <a:xfrm>
            <a:off x="2881200" y="4016174"/>
            <a:ext cx="6134632" cy="2225233"/>
          </a:xfrm>
          <a:prstGeom prst="rect">
            <a:avLst/>
          </a:prstGeom>
        </p:spPr>
      </p:pic>
    </p:spTree>
    <p:extLst>
      <p:ext uri="{BB962C8B-B14F-4D97-AF65-F5344CB8AC3E}">
        <p14:creationId xmlns:p14="http://schemas.microsoft.com/office/powerpoint/2010/main" val="373909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Model 1 : Logistic Regression</a:t>
            </a:r>
          </a:p>
        </p:txBody>
      </p:sp>
      <p:pic>
        <p:nvPicPr>
          <p:cNvPr id="4" name="Picture 3">
            <a:extLst>
              <a:ext uri="{FF2B5EF4-FFF2-40B4-BE49-F238E27FC236}">
                <a16:creationId xmlns:a16="http://schemas.microsoft.com/office/drawing/2014/main" id="{FC1283D3-0DA8-8847-BC0E-931C82AAD155}"/>
              </a:ext>
            </a:extLst>
          </p:cNvPr>
          <p:cNvPicPr>
            <a:picLocks noChangeAspect="1"/>
          </p:cNvPicPr>
          <p:nvPr/>
        </p:nvPicPr>
        <p:blipFill>
          <a:blip r:embed="rId2"/>
          <a:stretch>
            <a:fillRect/>
          </a:stretch>
        </p:blipFill>
        <p:spPr>
          <a:xfrm>
            <a:off x="6897156" y="1553276"/>
            <a:ext cx="5113169" cy="2861408"/>
          </a:xfrm>
          <a:prstGeom prst="rect">
            <a:avLst/>
          </a:prstGeom>
        </p:spPr>
      </p:pic>
      <p:pic>
        <p:nvPicPr>
          <p:cNvPr id="6146" name="Picture 2" descr="Figure 2 from Logistic regression-based device-free localization in  changeable environments | Semantic Scholar">
            <a:extLst>
              <a:ext uri="{FF2B5EF4-FFF2-40B4-BE49-F238E27FC236}">
                <a16:creationId xmlns:a16="http://schemas.microsoft.com/office/drawing/2014/main" id="{AF74A9C9-1E62-E012-3A90-46DDFD7FC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121" y="1147975"/>
            <a:ext cx="3398889" cy="556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4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Model 1 : Logistic Regression Results</a:t>
            </a:r>
          </a:p>
        </p:txBody>
      </p:sp>
      <p:pic>
        <p:nvPicPr>
          <p:cNvPr id="13314" name="Picture 2">
            <a:extLst>
              <a:ext uri="{FF2B5EF4-FFF2-40B4-BE49-F238E27FC236}">
                <a16:creationId xmlns:a16="http://schemas.microsoft.com/office/drawing/2014/main" id="{C5F6501F-CEE7-1D27-5D52-3AF452F3A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58" y="2824891"/>
            <a:ext cx="4686117" cy="382966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1A9B3B71-8E2C-ED87-6F60-E313BDF61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03" y="2824891"/>
            <a:ext cx="4955458" cy="38659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9A5E2BC-67D4-DC0F-5667-44CEB1A8A1FB}"/>
              </a:ext>
            </a:extLst>
          </p:cNvPr>
          <p:cNvPicPr>
            <a:picLocks noChangeAspect="1"/>
          </p:cNvPicPr>
          <p:nvPr/>
        </p:nvPicPr>
        <p:blipFill>
          <a:blip r:embed="rId4"/>
          <a:stretch>
            <a:fillRect/>
          </a:stretch>
        </p:blipFill>
        <p:spPr>
          <a:xfrm>
            <a:off x="3109685" y="1076744"/>
            <a:ext cx="4804596" cy="1605467"/>
          </a:xfrm>
          <a:prstGeom prst="rect">
            <a:avLst/>
          </a:prstGeom>
        </p:spPr>
      </p:pic>
    </p:spTree>
    <p:extLst>
      <p:ext uri="{BB962C8B-B14F-4D97-AF65-F5344CB8AC3E}">
        <p14:creationId xmlns:p14="http://schemas.microsoft.com/office/powerpoint/2010/main" val="215171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Model 2 : Random Forest</a:t>
            </a:r>
          </a:p>
        </p:txBody>
      </p:sp>
      <p:pic>
        <p:nvPicPr>
          <p:cNvPr id="14340" name="Picture 4" descr="Random Forest Algorithm for Machine Learning - TAE">
            <a:extLst>
              <a:ext uri="{FF2B5EF4-FFF2-40B4-BE49-F238E27FC236}">
                <a16:creationId xmlns:a16="http://schemas.microsoft.com/office/drawing/2014/main" id="{D19C90C8-65DE-9535-4D09-FA9D00C97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730477"/>
            <a:ext cx="5715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84455E1-F452-D97F-C090-8E6F10B7FFE0}"/>
              </a:ext>
            </a:extLst>
          </p:cNvPr>
          <p:cNvPicPr>
            <a:picLocks noChangeAspect="1"/>
          </p:cNvPicPr>
          <p:nvPr/>
        </p:nvPicPr>
        <p:blipFill>
          <a:blip r:embed="rId3"/>
          <a:stretch>
            <a:fillRect/>
          </a:stretch>
        </p:blipFill>
        <p:spPr>
          <a:xfrm>
            <a:off x="6820683" y="1730476"/>
            <a:ext cx="5352465" cy="3529781"/>
          </a:xfrm>
          <a:prstGeom prst="rect">
            <a:avLst/>
          </a:prstGeom>
        </p:spPr>
      </p:pic>
    </p:spTree>
    <p:extLst>
      <p:ext uri="{BB962C8B-B14F-4D97-AF65-F5344CB8AC3E}">
        <p14:creationId xmlns:p14="http://schemas.microsoft.com/office/powerpoint/2010/main" val="236716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Model 2 : Random Forest Results</a:t>
            </a:r>
          </a:p>
        </p:txBody>
      </p:sp>
      <p:pic>
        <p:nvPicPr>
          <p:cNvPr id="4" name="Picture 3">
            <a:extLst>
              <a:ext uri="{FF2B5EF4-FFF2-40B4-BE49-F238E27FC236}">
                <a16:creationId xmlns:a16="http://schemas.microsoft.com/office/drawing/2014/main" id="{F5615598-124B-60DD-9F6F-FE9CDAE68DAE}"/>
              </a:ext>
            </a:extLst>
          </p:cNvPr>
          <p:cNvPicPr>
            <a:picLocks noChangeAspect="1"/>
          </p:cNvPicPr>
          <p:nvPr/>
        </p:nvPicPr>
        <p:blipFill>
          <a:blip r:embed="rId2"/>
          <a:stretch>
            <a:fillRect/>
          </a:stretch>
        </p:blipFill>
        <p:spPr>
          <a:xfrm>
            <a:off x="2810535" y="1166062"/>
            <a:ext cx="6159036" cy="1931099"/>
          </a:xfrm>
          <a:prstGeom prst="rect">
            <a:avLst/>
          </a:prstGeom>
        </p:spPr>
      </p:pic>
      <p:pic>
        <p:nvPicPr>
          <p:cNvPr id="5122" name="Picture 2">
            <a:extLst>
              <a:ext uri="{FF2B5EF4-FFF2-40B4-BE49-F238E27FC236}">
                <a16:creationId xmlns:a16="http://schemas.microsoft.com/office/drawing/2014/main" id="{C8FEE7C8-8763-AD32-1A9D-B9EC595CA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567" y="3429000"/>
            <a:ext cx="3667278" cy="29970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97AED92-876C-3CDD-9AF0-B71060966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9732" y="3516722"/>
            <a:ext cx="4801829" cy="282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7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Model Comparative Analysis</a:t>
            </a:r>
          </a:p>
        </p:txBody>
      </p:sp>
      <p:pic>
        <p:nvPicPr>
          <p:cNvPr id="3" name="Picture 2">
            <a:extLst>
              <a:ext uri="{FF2B5EF4-FFF2-40B4-BE49-F238E27FC236}">
                <a16:creationId xmlns:a16="http://schemas.microsoft.com/office/drawing/2014/main" id="{FC825B05-9B8F-DF90-F3CC-5754DDC0F02B}"/>
              </a:ext>
            </a:extLst>
          </p:cNvPr>
          <p:cNvPicPr>
            <a:picLocks noChangeAspect="1"/>
          </p:cNvPicPr>
          <p:nvPr/>
        </p:nvPicPr>
        <p:blipFill>
          <a:blip r:embed="rId2"/>
          <a:stretch>
            <a:fillRect/>
          </a:stretch>
        </p:blipFill>
        <p:spPr>
          <a:xfrm>
            <a:off x="275303" y="1297390"/>
            <a:ext cx="5368413" cy="1793868"/>
          </a:xfrm>
          <a:prstGeom prst="rect">
            <a:avLst/>
          </a:prstGeom>
        </p:spPr>
      </p:pic>
      <p:pic>
        <p:nvPicPr>
          <p:cNvPr id="4" name="Picture 3">
            <a:extLst>
              <a:ext uri="{FF2B5EF4-FFF2-40B4-BE49-F238E27FC236}">
                <a16:creationId xmlns:a16="http://schemas.microsoft.com/office/drawing/2014/main" id="{9D1E3F49-A5CF-9EBB-5444-63C18D116CD2}"/>
              </a:ext>
            </a:extLst>
          </p:cNvPr>
          <p:cNvPicPr>
            <a:picLocks noChangeAspect="1"/>
          </p:cNvPicPr>
          <p:nvPr/>
        </p:nvPicPr>
        <p:blipFill>
          <a:blip r:embed="rId3"/>
          <a:stretch>
            <a:fillRect/>
          </a:stretch>
        </p:blipFill>
        <p:spPr>
          <a:xfrm>
            <a:off x="5947830" y="1228775"/>
            <a:ext cx="6159036" cy="1931099"/>
          </a:xfrm>
          <a:prstGeom prst="rect">
            <a:avLst/>
          </a:prstGeom>
        </p:spPr>
      </p:pic>
      <p:sp>
        <p:nvSpPr>
          <p:cNvPr id="6" name="TextBox 5">
            <a:extLst>
              <a:ext uri="{FF2B5EF4-FFF2-40B4-BE49-F238E27FC236}">
                <a16:creationId xmlns:a16="http://schemas.microsoft.com/office/drawing/2014/main" id="{355E6F03-962F-9370-76FD-954DE4A7389A}"/>
              </a:ext>
            </a:extLst>
          </p:cNvPr>
          <p:cNvSpPr txBox="1"/>
          <p:nvPr/>
        </p:nvSpPr>
        <p:spPr>
          <a:xfrm>
            <a:off x="275303" y="3242251"/>
            <a:ext cx="11831563" cy="332815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b="1" dirty="0"/>
              <a:t>Logistic Regression struggles with detecting fraudulent transactions, showing 0% precision and recall for Class 1.</a:t>
            </a:r>
          </a:p>
          <a:p>
            <a:pPr marL="285750" indent="-285750">
              <a:lnSpc>
                <a:spcPct val="200000"/>
              </a:lnSpc>
              <a:buFont typeface="Arial" panose="020B0604020202020204" pitchFamily="34" charset="0"/>
              <a:buChar char="•"/>
            </a:pPr>
            <a:r>
              <a:rPr lang="en-IN" b="1" dirty="0"/>
              <a:t>Random Forest demonstrates superior performance, particularly in identifying fraudulent transactions with higher precision, recall, and F1 score for Class 1.</a:t>
            </a:r>
          </a:p>
          <a:p>
            <a:pPr marL="285750" indent="-285750">
              <a:lnSpc>
                <a:spcPct val="200000"/>
              </a:lnSpc>
              <a:buFont typeface="Arial" panose="020B0604020202020204" pitchFamily="34" charset="0"/>
              <a:buChar char="•"/>
            </a:pPr>
            <a:r>
              <a:rPr lang="en-IN" b="1" dirty="0"/>
              <a:t>The comparison highlights the efficacy of Random Forest in balancing accuracy and class-specific performance in fraud detection.</a:t>
            </a:r>
          </a:p>
        </p:txBody>
      </p:sp>
    </p:spTree>
    <p:extLst>
      <p:ext uri="{BB962C8B-B14F-4D97-AF65-F5344CB8AC3E}">
        <p14:creationId xmlns:p14="http://schemas.microsoft.com/office/powerpoint/2010/main" val="324531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78658"/>
            <a:ext cx="10451690" cy="639097"/>
          </a:xfrm>
          <a:solidFill>
            <a:srgbClr val="FFFF00"/>
          </a:solidFill>
        </p:spPr>
        <p:txBody>
          <a:bodyPr/>
          <a:lstStyle/>
          <a:p>
            <a:r>
              <a:rPr lang="en-IN" sz="3000" b="1" dirty="0">
                <a:solidFill>
                  <a:schemeClr val="bg1"/>
                </a:solidFill>
              </a:rPr>
              <a:t>CONCLUSION</a:t>
            </a:r>
          </a:p>
        </p:txBody>
      </p:sp>
      <p:sp>
        <p:nvSpPr>
          <p:cNvPr id="4" name="TextBox 3">
            <a:extLst>
              <a:ext uri="{FF2B5EF4-FFF2-40B4-BE49-F238E27FC236}">
                <a16:creationId xmlns:a16="http://schemas.microsoft.com/office/drawing/2014/main" id="{0362ED34-7EC5-9710-E116-EAF13571FAE4}"/>
              </a:ext>
            </a:extLst>
          </p:cNvPr>
          <p:cNvSpPr txBox="1"/>
          <p:nvPr/>
        </p:nvSpPr>
        <p:spPr>
          <a:xfrm>
            <a:off x="0" y="834094"/>
            <a:ext cx="12192000" cy="5864298"/>
          </a:xfrm>
          <a:prstGeom prst="rect">
            <a:avLst/>
          </a:prstGeom>
          <a:noFill/>
        </p:spPr>
        <p:txBody>
          <a:bodyPr wrap="square">
            <a:spAutoFit/>
          </a:bodyPr>
          <a:lstStyle/>
          <a:p>
            <a:pPr algn="l">
              <a:lnSpc>
                <a:spcPct val="150000"/>
              </a:lnSpc>
            </a:pPr>
            <a:r>
              <a:rPr lang="en-US" b="1" i="0" dirty="0">
                <a:solidFill>
                  <a:srgbClr val="FFFF00"/>
                </a:solidFill>
                <a:effectLst/>
                <a:latin typeface="Söhne"/>
              </a:rPr>
              <a:t>Key Takeaways and Future Directions</a:t>
            </a:r>
          </a:p>
          <a:p>
            <a:pPr marL="285750" indent="-285750" algn="just">
              <a:lnSpc>
                <a:spcPct val="150000"/>
              </a:lnSpc>
              <a:buFont typeface="Arial" panose="020B0604020202020204" pitchFamily="34" charset="0"/>
              <a:buChar char="•"/>
            </a:pPr>
            <a:r>
              <a:rPr lang="en-US" b="1" i="0" dirty="0">
                <a:effectLst/>
                <a:latin typeface="Söhne"/>
              </a:rPr>
              <a:t>Effective Fraud Detection</a:t>
            </a:r>
            <a:r>
              <a:rPr lang="en-US" b="0" i="0" dirty="0">
                <a:effectLst/>
                <a:latin typeface="Söhne"/>
              </a:rPr>
              <a:t>: The project successfully demonstrated the application of Machine Learning techniques in detecting merchandise fraud in cyberspace. Random Forest, in particular, showed remarkable proficiency.</a:t>
            </a:r>
          </a:p>
          <a:p>
            <a:pPr marL="285750" indent="-285750" algn="just">
              <a:lnSpc>
                <a:spcPct val="150000"/>
              </a:lnSpc>
              <a:buFont typeface="Arial" panose="020B0604020202020204" pitchFamily="34" charset="0"/>
              <a:buChar char="•"/>
            </a:pPr>
            <a:r>
              <a:rPr lang="en-US" b="1" i="0" dirty="0">
                <a:effectLst/>
                <a:latin typeface="Söhne"/>
              </a:rPr>
              <a:t>Model Comparison Insights</a:t>
            </a:r>
            <a:r>
              <a:rPr lang="en-US" b="0" i="0" dirty="0">
                <a:effectLst/>
                <a:latin typeface="Söhne"/>
              </a:rPr>
              <a:t>: While Logistic Regression struggled with identifying fraudulent transactions, Random Forest excelled, offering high precision and recall for fraud detection.</a:t>
            </a:r>
          </a:p>
          <a:p>
            <a:pPr marL="285750" indent="-285750" algn="just">
              <a:lnSpc>
                <a:spcPct val="150000"/>
              </a:lnSpc>
              <a:buFont typeface="Arial" panose="020B0604020202020204" pitchFamily="34" charset="0"/>
              <a:buChar char="•"/>
            </a:pPr>
            <a:r>
              <a:rPr lang="en-US" b="1" i="0" dirty="0">
                <a:effectLst/>
                <a:latin typeface="Söhne"/>
              </a:rPr>
              <a:t>Impact of the Project</a:t>
            </a:r>
            <a:r>
              <a:rPr lang="en-US" b="0" i="0" dirty="0">
                <a:effectLst/>
                <a:latin typeface="Söhne"/>
              </a:rPr>
              <a:t>: This approach enhances the security of online marketplaces, safeguarding both businesses and consumers from the ramifications of fraudulent activities.</a:t>
            </a:r>
            <a:endParaRPr lang="en-US" dirty="0">
              <a:latin typeface="Söhne"/>
            </a:endParaRPr>
          </a:p>
          <a:p>
            <a:pPr algn="l">
              <a:lnSpc>
                <a:spcPct val="150000"/>
              </a:lnSpc>
              <a:buFont typeface="Arial" panose="020B0604020202020204" pitchFamily="34" charset="0"/>
              <a:buChar char="•"/>
            </a:pPr>
            <a:endParaRPr lang="en-US" b="0" i="0" dirty="0">
              <a:effectLst/>
              <a:latin typeface="Söhne"/>
            </a:endParaRPr>
          </a:p>
          <a:p>
            <a:pPr algn="l">
              <a:lnSpc>
                <a:spcPct val="150000"/>
              </a:lnSpc>
            </a:pPr>
            <a:r>
              <a:rPr lang="en-US" b="1" i="0" dirty="0">
                <a:solidFill>
                  <a:srgbClr val="FFFF00"/>
                </a:solidFill>
                <a:effectLst/>
                <a:latin typeface="Söhne"/>
              </a:rPr>
              <a:t>Future Directions</a:t>
            </a:r>
          </a:p>
          <a:p>
            <a:pPr marL="285750" indent="-285750" algn="just">
              <a:lnSpc>
                <a:spcPct val="150000"/>
              </a:lnSpc>
              <a:buFont typeface="Arial" panose="020B0604020202020204" pitchFamily="34" charset="0"/>
              <a:buChar char="•"/>
            </a:pPr>
            <a:r>
              <a:rPr lang="en-US" b="1" i="0" dirty="0">
                <a:effectLst/>
                <a:latin typeface="Söhne"/>
              </a:rPr>
              <a:t>Model Refinement</a:t>
            </a:r>
            <a:r>
              <a:rPr lang="en-US" b="0" i="0" dirty="0">
                <a:effectLst/>
                <a:latin typeface="Söhne"/>
              </a:rPr>
              <a:t>: Further tuning of the Random Forest model to improve recall for fraudulent transactions without compromising precision.</a:t>
            </a:r>
          </a:p>
          <a:p>
            <a:pPr marL="285750" indent="-285750" algn="just">
              <a:lnSpc>
                <a:spcPct val="150000"/>
              </a:lnSpc>
              <a:buFont typeface="Arial" panose="020B0604020202020204" pitchFamily="34" charset="0"/>
              <a:buChar char="•"/>
            </a:pPr>
            <a:r>
              <a:rPr lang="en-US" b="1" i="0" dirty="0">
                <a:effectLst/>
                <a:latin typeface="Söhne"/>
              </a:rPr>
              <a:t>Data Enrichment</a:t>
            </a:r>
            <a:r>
              <a:rPr lang="en-US" b="0" i="0" dirty="0">
                <a:effectLst/>
                <a:latin typeface="Söhne"/>
              </a:rPr>
              <a:t>: Incorporating more varied and extensive datasets to refine the model's predictive capabilities.</a:t>
            </a:r>
          </a:p>
          <a:p>
            <a:pPr marL="285750" indent="-285750">
              <a:lnSpc>
                <a:spcPct val="150000"/>
              </a:lnSpc>
              <a:buFont typeface="Arial" panose="020B0604020202020204" pitchFamily="34" charset="0"/>
              <a:buChar char="•"/>
            </a:pPr>
            <a:r>
              <a:rPr lang="en-US" b="1" i="0" dirty="0">
                <a:effectLst/>
                <a:latin typeface="Söhne"/>
              </a:rPr>
              <a:t>Real-Time Implementation</a:t>
            </a:r>
            <a:r>
              <a:rPr lang="en-US" b="0" i="0" dirty="0">
                <a:effectLst/>
                <a:latin typeface="Söhne"/>
              </a:rPr>
              <a:t>: Deploying the model in a real-world scenario to monitor its performance in real-time and make necessary adjustments.</a:t>
            </a:r>
            <a:endParaRPr lang="en-IN" dirty="0"/>
          </a:p>
        </p:txBody>
      </p:sp>
    </p:spTree>
    <p:extLst>
      <p:ext uri="{BB962C8B-B14F-4D97-AF65-F5344CB8AC3E}">
        <p14:creationId xmlns:p14="http://schemas.microsoft.com/office/powerpoint/2010/main" val="407142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Implementation </a:t>
            </a:r>
            <a:r>
              <a:rPr lang="en-IN" sz="3000" b="1">
                <a:solidFill>
                  <a:schemeClr val="bg1"/>
                </a:solidFill>
              </a:rPr>
              <a:t>Status Report slide</a:t>
            </a:r>
            <a:endParaRPr lang="en-IN" sz="3000" b="1" dirty="0">
              <a:solidFill>
                <a:schemeClr val="bg1"/>
              </a:solidFill>
            </a:endParaRPr>
          </a:p>
        </p:txBody>
      </p:sp>
      <p:graphicFrame>
        <p:nvGraphicFramePr>
          <p:cNvPr id="8" name="Table 7">
            <a:extLst>
              <a:ext uri="{FF2B5EF4-FFF2-40B4-BE49-F238E27FC236}">
                <a16:creationId xmlns:a16="http://schemas.microsoft.com/office/drawing/2014/main" id="{8BF9DC1F-2095-1E26-69D3-B610C8368E67}"/>
              </a:ext>
            </a:extLst>
          </p:cNvPr>
          <p:cNvGraphicFramePr>
            <a:graphicFrameLocks noGrp="1"/>
          </p:cNvGraphicFramePr>
          <p:nvPr>
            <p:extLst>
              <p:ext uri="{D42A27DB-BD31-4B8C-83A1-F6EECF244321}">
                <p14:modId xmlns:p14="http://schemas.microsoft.com/office/powerpoint/2010/main" val="3783068522"/>
              </p:ext>
            </p:extLst>
          </p:nvPr>
        </p:nvGraphicFramePr>
        <p:xfrm>
          <a:off x="393291" y="1842565"/>
          <a:ext cx="10746658" cy="3604260"/>
        </p:xfrm>
        <a:graphic>
          <a:graphicData uri="http://schemas.openxmlformats.org/drawingml/2006/table">
            <a:tbl>
              <a:tblPr>
                <a:tableStyleId>{284E427A-3D55-4303-BF80-6455036E1DE7}</a:tableStyleId>
              </a:tblPr>
              <a:tblGrid>
                <a:gridCol w="3657599">
                  <a:extLst>
                    <a:ext uri="{9D8B030D-6E8A-4147-A177-3AD203B41FA5}">
                      <a16:colId xmlns:a16="http://schemas.microsoft.com/office/drawing/2014/main" val="1979132019"/>
                    </a:ext>
                  </a:extLst>
                </a:gridCol>
                <a:gridCol w="3254478">
                  <a:extLst>
                    <a:ext uri="{9D8B030D-6E8A-4147-A177-3AD203B41FA5}">
                      <a16:colId xmlns:a16="http://schemas.microsoft.com/office/drawing/2014/main" val="2970645827"/>
                    </a:ext>
                  </a:extLst>
                </a:gridCol>
                <a:gridCol w="2349909">
                  <a:extLst>
                    <a:ext uri="{9D8B030D-6E8A-4147-A177-3AD203B41FA5}">
                      <a16:colId xmlns:a16="http://schemas.microsoft.com/office/drawing/2014/main" val="1966782438"/>
                    </a:ext>
                  </a:extLst>
                </a:gridCol>
                <a:gridCol w="1484672">
                  <a:extLst>
                    <a:ext uri="{9D8B030D-6E8A-4147-A177-3AD203B41FA5}">
                      <a16:colId xmlns:a16="http://schemas.microsoft.com/office/drawing/2014/main" val="3595256486"/>
                    </a:ext>
                  </a:extLst>
                </a:gridCol>
              </a:tblGrid>
              <a:tr h="365760">
                <a:tc>
                  <a:txBody>
                    <a:bodyPr/>
                    <a:lstStyle/>
                    <a:p>
                      <a:pPr algn="l" fontAlgn="b"/>
                      <a:r>
                        <a:rPr lang="en-IN" sz="1800" b="1" u="none" strike="noStrike">
                          <a:effectLst/>
                        </a:rPr>
                        <a:t>Description</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Responsibility (Task, Person)</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Contributions (Members/Percentage)</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Issues/Concerns</a:t>
                      </a:r>
                      <a:endParaRPr lang="en-IN"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521143"/>
                  </a:ext>
                </a:extLst>
              </a:tr>
              <a:tr h="182880">
                <a:tc>
                  <a:txBody>
                    <a:bodyPr/>
                    <a:lstStyle/>
                    <a:p>
                      <a:pPr algn="l" fontAlgn="b"/>
                      <a:r>
                        <a:rPr lang="en-IN" sz="1800" b="1" u="none" strike="noStrike" dirty="0">
                          <a:effectLst/>
                        </a:rPr>
                        <a:t>Data Preprocessing</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P Bhavya Sri (11733437)</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Bhavya Sri - 100%</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None</a:t>
                      </a:r>
                      <a:endParaRPr lang="en-IN"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5020117"/>
                  </a:ext>
                </a:extLst>
              </a:tr>
              <a:tr h="365760">
                <a:tc>
                  <a:txBody>
                    <a:bodyPr/>
                    <a:lstStyle/>
                    <a:p>
                      <a:pPr algn="l" fontAlgn="b"/>
                      <a:r>
                        <a:rPr lang="en-IN" sz="1800" b="1" u="none" strike="noStrike">
                          <a:effectLst/>
                        </a:rPr>
                        <a:t>Exploratory Data Analysis</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T Veda Sri (11702156)</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Veda Sri - 100%</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None</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3015956"/>
                  </a:ext>
                </a:extLst>
              </a:tr>
              <a:tr h="182880">
                <a:tc>
                  <a:txBody>
                    <a:bodyPr/>
                    <a:lstStyle/>
                    <a:p>
                      <a:pPr algn="l" fontAlgn="b"/>
                      <a:r>
                        <a:rPr lang="en-IN" sz="1800" b="1" u="none" strike="noStrike">
                          <a:effectLst/>
                        </a:rPr>
                        <a:t>Feature Engineering</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V Neelima (11723884)</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Neelima - 100%</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None</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2621595"/>
                  </a:ext>
                </a:extLst>
              </a:tr>
              <a:tr h="365760">
                <a:tc>
                  <a:txBody>
                    <a:bodyPr/>
                    <a:lstStyle/>
                    <a:p>
                      <a:pPr algn="l" fontAlgn="b"/>
                      <a:r>
                        <a:rPr lang="en-IN" sz="1800" b="1" u="none" strike="noStrike">
                          <a:effectLst/>
                        </a:rPr>
                        <a:t>Model Training (Random Forest)</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D Sai Harshitha (11704257)</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Sai Harshitha - 100%</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None</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6314682"/>
                  </a:ext>
                </a:extLst>
              </a:tr>
              <a:tr h="365760">
                <a:tc>
                  <a:txBody>
                    <a:bodyPr/>
                    <a:lstStyle/>
                    <a:p>
                      <a:pPr algn="l" fontAlgn="b"/>
                      <a:r>
                        <a:rPr lang="en-IN" sz="1800" b="1" u="none" strike="noStrike">
                          <a:effectLst/>
                        </a:rPr>
                        <a:t>Model Training (Logistic Regression)</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P Bhavya Sri (11733437)</a:t>
                      </a:r>
                    </a:p>
                    <a:p>
                      <a:pPr algn="l" fontAlgn="b"/>
                      <a:r>
                        <a:rPr lang="en-IN" sz="1800" b="1" i="0" u="none" strike="noStrike" dirty="0">
                          <a:solidFill>
                            <a:srgbClr val="000000"/>
                          </a:solidFill>
                          <a:effectLst/>
                          <a:latin typeface="+mn-lt"/>
                        </a:rPr>
                        <a:t>D Sai Harshitha(11704257)</a:t>
                      </a:r>
                    </a:p>
                  </a:txBody>
                  <a:tcPr marL="7620" marR="7620" marT="7620" marB="0" anchor="b"/>
                </a:tc>
                <a:tc>
                  <a:txBody>
                    <a:bodyPr/>
                    <a:lstStyle/>
                    <a:p>
                      <a:pPr algn="l" fontAlgn="b"/>
                      <a:r>
                        <a:rPr lang="en-IN" sz="1800" b="1" u="none" strike="noStrike" dirty="0">
                          <a:effectLst/>
                        </a:rPr>
                        <a:t>Bhavya Sri - 50%</a:t>
                      </a:r>
                    </a:p>
                    <a:p>
                      <a:pPr algn="l" fontAlgn="b"/>
                      <a:r>
                        <a:rPr lang="en-IN" sz="1800" b="1" i="0" u="none" strike="noStrike" dirty="0">
                          <a:solidFill>
                            <a:srgbClr val="000000"/>
                          </a:solidFill>
                          <a:effectLst/>
                          <a:latin typeface="+mj-lt"/>
                        </a:rPr>
                        <a:t>Sai Harshitha – 50%</a:t>
                      </a:r>
                    </a:p>
                  </a:txBody>
                  <a:tcPr marL="7620" marR="7620" marT="7620" marB="0" anchor="b"/>
                </a:tc>
                <a:tc>
                  <a:txBody>
                    <a:bodyPr/>
                    <a:lstStyle/>
                    <a:p>
                      <a:pPr algn="l" fontAlgn="b"/>
                      <a:r>
                        <a:rPr lang="en-IN" sz="1800" b="1" u="none" strike="noStrike" dirty="0">
                          <a:effectLst/>
                        </a:rPr>
                        <a:t>None</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0820588"/>
                  </a:ext>
                </a:extLst>
              </a:tr>
              <a:tr h="365760">
                <a:tc>
                  <a:txBody>
                    <a:bodyPr/>
                    <a:lstStyle/>
                    <a:p>
                      <a:pPr algn="l" fontAlgn="b"/>
                      <a:r>
                        <a:rPr lang="en-IN" sz="1800" b="1" u="none" strike="noStrike">
                          <a:effectLst/>
                        </a:rPr>
                        <a:t>Model Evaluation and Comparison</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T Veda Sri (11702156) &amp;</a:t>
                      </a:r>
                    </a:p>
                    <a:p>
                      <a:pPr algn="l" fontAlgn="b"/>
                      <a:r>
                        <a:rPr lang="en-IN" sz="1800" b="1" u="none" strike="noStrike" dirty="0">
                          <a:effectLst/>
                        </a:rPr>
                        <a:t>V Neelima (11723884)</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Veda Sri - 50%, Neelima - 50%</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None</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1269614"/>
                  </a:ext>
                </a:extLst>
              </a:tr>
              <a:tr h="365760">
                <a:tc>
                  <a:txBody>
                    <a:bodyPr/>
                    <a:lstStyle/>
                    <a:p>
                      <a:pPr algn="l" fontAlgn="b"/>
                      <a:r>
                        <a:rPr lang="en-IN" sz="1800" b="1" u="none" strike="noStrike">
                          <a:effectLst/>
                        </a:rPr>
                        <a:t>Presentation Preparation</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All Members</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Each - 25%</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b="1" i="0" u="none" strike="noStrike" dirty="0">
                          <a:solidFill>
                            <a:srgbClr val="000000"/>
                          </a:solidFill>
                          <a:effectLst/>
                          <a:latin typeface="Calibri" panose="020F0502020204030204" pitchFamily="34" charset="0"/>
                        </a:rPr>
                        <a:t>None</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1046732"/>
                  </a:ext>
                </a:extLst>
              </a:tr>
            </a:tbl>
          </a:graphicData>
        </a:graphic>
      </p:graphicFrame>
    </p:spTree>
    <p:extLst>
      <p:ext uri="{BB962C8B-B14F-4D97-AF65-F5344CB8AC3E}">
        <p14:creationId xmlns:p14="http://schemas.microsoft.com/office/powerpoint/2010/main" val="208380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4813-6AB1-7074-B0F7-88159C1B0EC2}"/>
              </a:ext>
            </a:extLst>
          </p:cNvPr>
          <p:cNvSpPr>
            <a:spLocks noGrp="1"/>
          </p:cNvSpPr>
          <p:nvPr>
            <p:ph type="title"/>
          </p:nvPr>
        </p:nvSpPr>
        <p:spPr/>
        <p:txBody>
          <a:bodyPr/>
          <a:lstStyle/>
          <a:p>
            <a:r>
              <a:rPr lang="en-US" dirty="0">
                <a:solidFill>
                  <a:srgbClr val="FFFF00"/>
                </a:solidFill>
              </a:rPr>
              <a:t>References</a:t>
            </a:r>
            <a:endParaRPr lang="en-IN" dirty="0">
              <a:solidFill>
                <a:srgbClr val="FFFF00"/>
              </a:solidFill>
            </a:endParaRPr>
          </a:p>
        </p:txBody>
      </p:sp>
      <p:sp>
        <p:nvSpPr>
          <p:cNvPr id="3" name="Content Placeholder 2">
            <a:extLst>
              <a:ext uri="{FF2B5EF4-FFF2-40B4-BE49-F238E27FC236}">
                <a16:creationId xmlns:a16="http://schemas.microsoft.com/office/drawing/2014/main" id="{7509362E-A880-C6C1-92C6-C22F9F983E1B}"/>
              </a:ext>
            </a:extLst>
          </p:cNvPr>
          <p:cNvSpPr>
            <a:spLocks noGrp="1"/>
          </p:cNvSpPr>
          <p:nvPr>
            <p:ph idx="1"/>
          </p:nvPr>
        </p:nvSpPr>
        <p:spPr/>
        <p:txBody>
          <a:bodyPr/>
          <a:lstStyle/>
          <a:p>
            <a:pPr marL="457200" indent="-457200">
              <a:buAutoNum type="arabicPeriod"/>
            </a:pPr>
            <a:r>
              <a:rPr lang="en-IN" dirty="0">
                <a:hlinkClick r:id="rId2">
                  <a:extLst>
                    <a:ext uri="{A12FA001-AC4F-418D-AE19-62706E023703}">
                      <ahyp:hlinkClr xmlns:ahyp="http://schemas.microsoft.com/office/drawing/2018/hyperlinkcolor" val="tx"/>
                    </a:ext>
                  </a:extLst>
                </a:hlinkClick>
              </a:rPr>
              <a:t>https://github.com/rzhou1/FraudDetection</a:t>
            </a:r>
            <a:endParaRPr lang="en-IN" dirty="0"/>
          </a:p>
          <a:p>
            <a:pPr marL="457200" indent="-457200">
              <a:buAutoNum type="arabicPeriod"/>
            </a:pPr>
            <a:r>
              <a:rPr lang="en-IN" dirty="0">
                <a:hlinkClick r:id="rId3">
                  <a:extLst>
                    <a:ext uri="{A12FA001-AC4F-418D-AE19-62706E023703}">
                      <ahyp:hlinkClr xmlns:ahyp="http://schemas.microsoft.com/office/drawing/2018/hyperlinkcolor" val="tx"/>
                    </a:ext>
                  </a:extLst>
                </a:hlinkClick>
              </a:rPr>
              <a:t>https://www.sciencedirect.com/topics/computer-science/logistic-regression#:~:text=Logistic%20regression%20is%20a%20process,%2Fno%2C%20and%20so%20on</a:t>
            </a:r>
            <a:r>
              <a:rPr lang="en-IN" dirty="0"/>
              <a:t>.</a:t>
            </a:r>
          </a:p>
          <a:p>
            <a:pPr marL="457200" indent="-457200">
              <a:buAutoNum type="arabicPeriod"/>
            </a:pPr>
            <a:r>
              <a:rPr lang="en-IN" dirty="0"/>
              <a:t>https://www.analyticsvidhya.com/blog/2021/06/understanding-random-forest/</a:t>
            </a:r>
          </a:p>
          <a:p>
            <a:pPr marL="457200" indent="-457200">
              <a:buAutoNum type="arabicPeriod"/>
            </a:pPr>
            <a:endParaRPr lang="en-IN" dirty="0"/>
          </a:p>
        </p:txBody>
      </p:sp>
    </p:spTree>
    <p:extLst>
      <p:ext uri="{BB962C8B-B14F-4D97-AF65-F5344CB8AC3E}">
        <p14:creationId xmlns:p14="http://schemas.microsoft.com/office/powerpoint/2010/main" val="169323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F53C-B135-4F2B-0BC4-E2F12A50344C}"/>
              </a:ext>
            </a:extLst>
          </p:cNvPr>
          <p:cNvSpPr>
            <a:spLocks noGrp="1"/>
          </p:cNvSpPr>
          <p:nvPr>
            <p:ph type="title"/>
          </p:nvPr>
        </p:nvSpPr>
        <p:spPr/>
        <p:txBody>
          <a:bodyPr/>
          <a:lstStyle/>
          <a:p>
            <a:r>
              <a:rPr lang="en-US" sz="3200" dirty="0">
                <a:solidFill>
                  <a:srgbClr val="FFFF00"/>
                </a:solidFill>
              </a:rPr>
              <a:t>Project Presentation Link</a:t>
            </a:r>
          </a:p>
        </p:txBody>
      </p:sp>
      <p:sp>
        <p:nvSpPr>
          <p:cNvPr id="3" name="Content Placeholder 2">
            <a:extLst>
              <a:ext uri="{FF2B5EF4-FFF2-40B4-BE49-F238E27FC236}">
                <a16:creationId xmlns:a16="http://schemas.microsoft.com/office/drawing/2014/main" id="{CAB1764E-61DB-9BE8-D5E3-E29A2BA494C9}"/>
              </a:ext>
            </a:extLst>
          </p:cNvPr>
          <p:cNvSpPr>
            <a:spLocks noGrp="1"/>
          </p:cNvSpPr>
          <p:nvPr>
            <p:ph idx="1"/>
          </p:nvPr>
        </p:nvSpPr>
        <p:spPr/>
        <p:txBody>
          <a:bodyPr/>
          <a:lstStyle/>
          <a:p>
            <a:r>
              <a:rPr lang="en-US" dirty="0"/>
              <a:t>https://myunt-my.sharepoint.com/personal/vedasritejatulabandula_my_unt_edu/_layouts/15/stream.aspx?id=%2Fpersonal%2Fvedasritejatulabandula%5Fmy%5Funt%5Fedu%2FDocuments%2FRecordings%2FCall%20with%20ML%2D21%2D20231130%5F234356%2DMeeting%20Recording%2Emp4&amp;ga=1&amp;referrer=StreamWebApp%2EWeb&amp;referrerScenario=AddressBarCopied%2Eview</a:t>
            </a:r>
          </a:p>
        </p:txBody>
      </p:sp>
    </p:spTree>
    <p:extLst>
      <p:ext uri="{BB962C8B-B14F-4D97-AF65-F5344CB8AC3E}">
        <p14:creationId xmlns:p14="http://schemas.microsoft.com/office/powerpoint/2010/main" val="369724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Introduction: </a:t>
            </a:r>
            <a:r>
              <a:rPr lang="en-US" sz="3000" b="1" dirty="0">
                <a:solidFill>
                  <a:schemeClr val="bg1"/>
                </a:solidFill>
              </a:rPr>
              <a:t>The Evolving Landscape of Cybersecurity:</a:t>
            </a:r>
            <a:endParaRPr lang="en-IN" sz="3000" b="1" dirty="0">
              <a:solidFill>
                <a:schemeClr val="bg1"/>
              </a:solidFill>
            </a:endParaRPr>
          </a:p>
        </p:txBody>
      </p:sp>
      <p:sp>
        <p:nvSpPr>
          <p:cNvPr id="3" name="Subtitle 2">
            <a:extLst>
              <a:ext uri="{FF2B5EF4-FFF2-40B4-BE49-F238E27FC236}">
                <a16:creationId xmlns:a16="http://schemas.microsoft.com/office/drawing/2014/main" id="{355CB73F-F084-0299-7C0C-6C86D3092DC5}"/>
              </a:ext>
            </a:extLst>
          </p:cNvPr>
          <p:cNvSpPr>
            <a:spLocks noGrp="1"/>
          </p:cNvSpPr>
          <p:nvPr>
            <p:ph type="subTitle" idx="1"/>
          </p:nvPr>
        </p:nvSpPr>
        <p:spPr>
          <a:xfrm>
            <a:off x="132400" y="1219200"/>
            <a:ext cx="12059600" cy="1002890"/>
          </a:xfrm>
        </p:spPr>
        <p:txBody>
          <a:bodyPr>
            <a:noAutofit/>
          </a:bodyPr>
          <a:lstStyle/>
          <a:p>
            <a:pPr algn="just"/>
            <a:r>
              <a:rPr lang="en-US" sz="1800" b="1" dirty="0">
                <a:solidFill>
                  <a:schemeClr val="tx1"/>
                </a:solidFill>
              </a:rPr>
              <a:t>In the digital era, the internet has become a central part of daily life, facilitating numerous activities like shopping, banking, and social networking. This digitalization, however, has also led to an increase in online vulnerabilities.</a:t>
            </a:r>
            <a:endParaRPr lang="en-IN" sz="1800" b="1" dirty="0">
              <a:solidFill>
                <a:schemeClr val="tx1"/>
              </a:solidFill>
            </a:endParaRPr>
          </a:p>
        </p:txBody>
      </p:sp>
      <p:sp>
        <p:nvSpPr>
          <p:cNvPr id="7" name="TextBox 6">
            <a:extLst>
              <a:ext uri="{FF2B5EF4-FFF2-40B4-BE49-F238E27FC236}">
                <a16:creationId xmlns:a16="http://schemas.microsoft.com/office/drawing/2014/main" id="{7521BB1C-6FB5-99C4-8D76-93C5BE017E23}"/>
              </a:ext>
            </a:extLst>
          </p:cNvPr>
          <p:cNvSpPr txBox="1"/>
          <p:nvPr/>
        </p:nvSpPr>
        <p:spPr>
          <a:xfrm>
            <a:off x="1" y="2080169"/>
            <a:ext cx="12059599" cy="2308324"/>
          </a:xfrm>
          <a:prstGeom prst="rect">
            <a:avLst/>
          </a:prstGeom>
          <a:noFill/>
        </p:spPr>
        <p:txBody>
          <a:bodyPr wrap="square">
            <a:spAutoFit/>
          </a:bodyPr>
          <a:lstStyle/>
          <a:p>
            <a:r>
              <a:rPr lang="en-US" b="1" dirty="0">
                <a:solidFill>
                  <a:srgbClr val="FFFF00"/>
                </a:solidFill>
              </a:rPr>
              <a:t>The Rise of Online Fraud:</a:t>
            </a:r>
          </a:p>
          <a:p>
            <a:endParaRPr lang="en-US" dirty="0"/>
          </a:p>
          <a:p>
            <a:pPr marL="285750" indent="-285750" algn="just">
              <a:buFont typeface="Arial" panose="020B0604020202020204" pitchFamily="34" charset="0"/>
              <a:buChar char="•"/>
            </a:pPr>
            <a:r>
              <a:rPr lang="en-US" b="1" dirty="0">
                <a:solidFill>
                  <a:srgbClr val="FFFF00"/>
                </a:solidFill>
              </a:rPr>
              <a:t>Growing Concern: </a:t>
            </a:r>
            <a:r>
              <a:rPr lang="en-US" b="1" dirty="0"/>
              <a:t>With the expansion of e-commerce and digital transactions, online fraud has emerged as a significant threat. These frauds range from identity theft to financial scams, impacting both individuals and organizations.</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a:solidFill>
                  <a:srgbClr val="FFFF00"/>
                </a:solidFill>
              </a:rPr>
              <a:t>Statistics &amp; Impact: </a:t>
            </a:r>
            <a:r>
              <a:rPr lang="en-US" b="1" dirty="0"/>
              <a:t>Cybersecurity threats are not just growing in number but also in sophistication, leading to substantial financial losses and erosion of consumer trust in digital platforms.</a:t>
            </a:r>
            <a:endParaRPr lang="en-IN" b="1" dirty="0"/>
          </a:p>
        </p:txBody>
      </p:sp>
      <p:sp>
        <p:nvSpPr>
          <p:cNvPr id="8" name="TextBox 7">
            <a:extLst>
              <a:ext uri="{FF2B5EF4-FFF2-40B4-BE49-F238E27FC236}">
                <a16:creationId xmlns:a16="http://schemas.microsoft.com/office/drawing/2014/main" id="{0BD2DA8A-41F1-8470-6A7D-BD71FCD50478}"/>
              </a:ext>
            </a:extLst>
          </p:cNvPr>
          <p:cNvSpPr txBox="1"/>
          <p:nvPr/>
        </p:nvSpPr>
        <p:spPr>
          <a:xfrm>
            <a:off x="1" y="4388493"/>
            <a:ext cx="12059599" cy="2308324"/>
          </a:xfrm>
          <a:prstGeom prst="rect">
            <a:avLst/>
          </a:prstGeom>
          <a:noFill/>
        </p:spPr>
        <p:txBody>
          <a:bodyPr wrap="square">
            <a:spAutoFit/>
          </a:bodyPr>
          <a:lstStyle/>
          <a:p>
            <a:r>
              <a:rPr lang="en-US" b="1" dirty="0">
                <a:solidFill>
                  <a:srgbClr val="FFFF00"/>
                </a:solidFill>
              </a:rPr>
              <a:t>Need for Advanced Detection Techniques:</a:t>
            </a:r>
          </a:p>
          <a:p>
            <a:endParaRPr lang="en-US" b="1" dirty="0">
              <a:solidFill>
                <a:srgbClr val="FFFF00"/>
              </a:solidFill>
            </a:endParaRPr>
          </a:p>
          <a:p>
            <a:pPr marL="285750" indent="-285750">
              <a:buFont typeface="Arial" panose="020B0604020202020204" pitchFamily="34" charset="0"/>
              <a:buChar char="•"/>
            </a:pPr>
            <a:r>
              <a:rPr lang="en-US" b="1" dirty="0">
                <a:solidFill>
                  <a:srgbClr val="FFFF00"/>
                </a:solidFill>
              </a:rPr>
              <a:t>Limitations of Traditional Methods: </a:t>
            </a:r>
            <a:r>
              <a:rPr lang="en-US" b="1" dirty="0"/>
              <a:t>Traditional cybersecurity methods often struggle to keep pace with the constantly evolving tactics of cybercriminals.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solidFill>
                  <a:srgbClr val="FFFF00"/>
                </a:solidFill>
              </a:rPr>
              <a:t>Role of Machine Learning: </a:t>
            </a:r>
            <a:r>
              <a:rPr lang="en-US" b="1" dirty="0"/>
              <a:t>Machine Learning (ML) offers a dynamic and proactive approach to detect and prevent online fraud. ML algorithms can analyze vast amounts of data, recognize patterns, and learn from new fraud techniques, thereby enhancing the effectiveness of fraud detection systems.</a:t>
            </a:r>
            <a:endParaRPr lang="en-IN" b="1" dirty="0"/>
          </a:p>
        </p:txBody>
      </p:sp>
    </p:spTree>
    <p:extLst>
      <p:ext uri="{BB962C8B-B14F-4D97-AF65-F5344CB8AC3E}">
        <p14:creationId xmlns:p14="http://schemas.microsoft.com/office/powerpoint/2010/main" val="953624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98839"/>
            <a:ext cx="12192000" cy="1435509"/>
          </a:xfrm>
          <a:solidFill>
            <a:srgbClr val="FFFF00"/>
          </a:solidFill>
        </p:spPr>
        <p:txBody>
          <a:bodyPr/>
          <a:lstStyle/>
          <a:p>
            <a:pPr algn="ctr"/>
            <a:r>
              <a:rPr lang="en-IN" b="1" dirty="0">
                <a:solidFill>
                  <a:schemeClr val="bg1"/>
                </a:solidFill>
              </a:rPr>
              <a:t>Thank You</a:t>
            </a:r>
          </a:p>
        </p:txBody>
      </p:sp>
    </p:spTree>
    <p:extLst>
      <p:ext uri="{BB962C8B-B14F-4D97-AF65-F5344CB8AC3E}">
        <p14:creationId xmlns:p14="http://schemas.microsoft.com/office/powerpoint/2010/main" val="2194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Problem Statement/Hypothesis</a:t>
            </a:r>
          </a:p>
        </p:txBody>
      </p:sp>
      <p:sp>
        <p:nvSpPr>
          <p:cNvPr id="3" name="Subtitle 2">
            <a:extLst>
              <a:ext uri="{FF2B5EF4-FFF2-40B4-BE49-F238E27FC236}">
                <a16:creationId xmlns:a16="http://schemas.microsoft.com/office/drawing/2014/main" id="{355CB73F-F084-0299-7C0C-6C86D3092DC5}"/>
              </a:ext>
            </a:extLst>
          </p:cNvPr>
          <p:cNvSpPr>
            <a:spLocks noGrp="1"/>
          </p:cNvSpPr>
          <p:nvPr>
            <p:ph type="subTitle" idx="1"/>
          </p:nvPr>
        </p:nvSpPr>
        <p:spPr>
          <a:xfrm>
            <a:off x="132400" y="1219200"/>
            <a:ext cx="12059600" cy="1002890"/>
          </a:xfrm>
        </p:spPr>
        <p:txBody>
          <a:bodyPr>
            <a:noAutofit/>
          </a:bodyPr>
          <a:lstStyle/>
          <a:p>
            <a:pPr algn="just"/>
            <a:r>
              <a:rPr lang="en-US" sz="1800" b="1" dirty="0">
                <a:solidFill>
                  <a:srgbClr val="FFFF00"/>
                </a:solidFill>
              </a:rPr>
              <a:t>Problem Statement:</a:t>
            </a:r>
          </a:p>
          <a:p>
            <a:pPr algn="just"/>
            <a:endParaRPr lang="en-US" sz="1800" b="1" dirty="0">
              <a:solidFill>
                <a:srgbClr val="FFFF00"/>
              </a:solidFill>
            </a:endParaRPr>
          </a:p>
          <a:p>
            <a:pPr algn="just"/>
            <a:r>
              <a:rPr lang="en-US" sz="1800" b="1" cap="none" dirty="0">
                <a:solidFill>
                  <a:schemeClr val="tx1"/>
                </a:solidFill>
              </a:rPr>
              <a:t>Increasing incidents of merchandise fraud in online marketplaces are causing substantial financial losses and eroding consumer trust, necessitating more effective detection methods.</a:t>
            </a:r>
          </a:p>
        </p:txBody>
      </p:sp>
      <p:sp>
        <p:nvSpPr>
          <p:cNvPr id="8" name="TextBox 7">
            <a:extLst>
              <a:ext uri="{FF2B5EF4-FFF2-40B4-BE49-F238E27FC236}">
                <a16:creationId xmlns:a16="http://schemas.microsoft.com/office/drawing/2014/main" id="{0BD2DA8A-41F1-8470-6A7D-BD71FCD50478}"/>
              </a:ext>
            </a:extLst>
          </p:cNvPr>
          <p:cNvSpPr txBox="1"/>
          <p:nvPr/>
        </p:nvSpPr>
        <p:spPr>
          <a:xfrm>
            <a:off x="66200" y="2815332"/>
            <a:ext cx="12059599" cy="3416320"/>
          </a:xfrm>
          <a:prstGeom prst="rect">
            <a:avLst/>
          </a:prstGeom>
          <a:noFill/>
        </p:spPr>
        <p:txBody>
          <a:bodyPr wrap="square">
            <a:spAutoFit/>
          </a:bodyPr>
          <a:lstStyle/>
          <a:p>
            <a:r>
              <a:rPr lang="en-US" b="1" dirty="0">
                <a:solidFill>
                  <a:srgbClr val="FFFF00"/>
                </a:solidFill>
              </a:rPr>
              <a:t>Hypothesis: </a:t>
            </a:r>
            <a:r>
              <a:rPr lang="en-US" b="1" dirty="0"/>
              <a:t>Leveraging the Role of Machine Learning in Detecting and Preventing Online Merchandise Fraud</a:t>
            </a:r>
          </a:p>
          <a:p>
            <a:endParaRPr lang="en-US" b="1" dirty="0">
              <a:solidFill>
                <a:srgbClr val="FFFF00"/>
              </a:solidFill>
            </a:endParaRPr>
          </a:p>
          <a:p>
            <a:endParaRPr lang="en-US" b="1" dirty="0"/>
          </a:p>
          <a:p>
            <a:r>
              <a:rPr lang="en-US" b="1" dirty="0">
                <a:solidFill>
                  <a:srgbClr val="FFFF00"/>
                </a:solidFill>
              </a:rPr>
              <a:t>Solution Approach: </a:t>
            </a:r>
            <a:r>
              <a:rPr lang="en-US" b="1" dirty="0"/>
              <a:t>Utilizing Machine Learning (ML) to detect and prevent online fraud.</a:t>
            </a:r>
          </a:p>
          <a:p>
            <a:endParaRPr lang="en-US" b="1" dirty="0">
              <a:solidFill>
                <a:srgbClr val="FFFF00"/>
              </a:solidFill>
            </a:endParaRPr>
          </a:p>
          <a:p>
            <a:endParaRPr lang="en-US" b="1" dirty="0">
              <a:solidFill>
                <a:srgbClr val="FFFF00"/>
              </a:solidFill>
            </a:endParaRPr>
          </a:p>
          <a:p>
            <a:r>
              <a:rPr lang="en-US" b="1" dirty="0">
                <a:solidFill>
                  <a:srgbClr val="FFFF00"/>
                </a:solidFill>
              </a:rPr>
              <a:t>Advantages:</a:t>
            </a:r>
          </a:p>
          <a:p>
            <a:endParaRPr lang="en-US" b="1" dirty="0">
              <a:solidFill>
                <a:srgbClr val="FFFF00"/>
              </a:solidFill>
            </a:endParaRPr>
          </a:p>
          <a:p>
            <a:pPr marL="742950" lvl="1" indent="-285750">
              <a:buFont typeface="Arial" panose="020B0604020202020204" pitchFamily="34" charset="0"/>
              <a:buChar char="•"/>
            </a:pPr>
            <a:r>
              <a:rPr lang="en-US" b="1" dirty="0">
                <a:solidFill>
                  <a:srgbClr val="FFFF00"/>
                </a:solidFill>
              </a:rPr>
              <a:t>Predictive Analysis: </a:t>
            </a:r>
            <a:r>
              <a:rPr lang="en-US" b="1" dirty="0"/>
              <a:t>Identify potential fraud through pattern recognition in transaction data.</a:t>
            </a:r>
          </a:p>
          <a:p>
            <a:pPr marL="742950" lvl="1" indent="-285750">
              <a:buFont typeface="Arial" panose="020B0604020202020204" pitchFamily="34" charset="0"/>
              <a:buChar char="•"/>
            </a:pPr>
            <a:r>
              <a:rPr lang="en-US" b="1" dirty="0">
                <a:solidFill>
                  <a:srgbClr val="FFFF00"/>
                </a:solidFill>
              </a:rPr>
              <a:t>Adaptability: </a:t>
            </a:r>
            <a:r>
              <a:rPr lang="en-US" b="1" dirty="0"/>
              <a:t>Continuously evolve with fraudsters' tactics.</a:t>
            </a:r>
          </a:p>
          <a:p>
            <a:pPr marL="742950" lvl="1" indent="-285750">
              <a:buFont typeface="Arial" panose="020B0604020202020204" pitchFamily="34" charset="0"/>
              <a:buChar char="•"/>
            </a:pPr>
            <a:r>
              <a:rPr lang="en-US" b="1" dirty="0">
                <a:solidFill>
                  <a:srgbClr val="FFFF00"/>
                </a:solidFill>
              </a:rPr>
              <a:t>Efficiency: </a:t>
            </a:r>
            <a:r>
              <a:rPr lang="en-US" b="1" dirty="0"/>
              <a:t>Automate and streamline fraud detection processes.</a:t>
            </a:r>
            <a:endParaRPr lang="en-IN" b="1" dirty="0"/>
          </a:p>
        </p:txBody>
      </p:sp>
    </p:spTree>
    <p:extLst>
      <p:ext uri="{BB962C8B-B14F-4D97-AF65-F5344CB8AC3E}">
        <p14:creationId xmlns:p14="http://schemas.microsoft.com/office/powerpoint/2010/main" val="133004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OUR ML Approach</a:t>
            </a:r>
          </a:p>
        </p:txBody>
      </p:sp>
      <p:pic>
        <p:nvPicPr>
          <p:cNvPr id="7" name="Picture 6">
            <a:extLst>
              <a:ext uri="{FF2B5EF4-FFF2-40B4-BE49-F238E27FC236}">
                <a16:creationId xmlns:a16="http://schemas.microsoft.com/office/drawing/2014/main" id="{9A4683D4-7748-201B-605D-3F6DCF51A2B9}"/>
              </a:ext>
            </a:extLst>
          </p:cNvPr>
          <p:cNvPicPr>
            <a:picLocks noChangeAspect="1"/>
          </p:cNvPicPr>
          <p:nvPr/>
        </p:nvPicPr>
        <p:blipFill rotWithShape="1">
          <a:blip r:embed="rId2"/>
          <a:srcRect b="10085"/>
          <a:stretch/>
        </p:blipFill>
        <p:spPr>
          <a:xfrm>
            <a:off x="955572" y="1246546"/>
            <a:ext cx="9496118" cy="5498383"/>
          </a:xfrm>
          <a:prstGeom prst="rect">
            <a:avLst/>
          </a:prstGeom>
        </p:spPr>
      </p:pic>
    </p:spTree>
    <p:extLst>
      <p:ext uri="{BB962C8B-B14F-4D97-AF65-F5344CB8AC3E}">
        <p14:creationId xmlns:p14="http://schemas.microsoft.com/office/powerpoint/2010/main" val="65032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Data Description</a:t>
            </a:r>
          </a:p>
        </p:txBody>
      </p:sp>
      <p:sp>
        <p:nvSpPr>
          <p:cNvPr id="6" name="TextBox 5">
            <a:extLst>
              <a:ext uri="{FF2B5EF4-FFF2-40B4-BE49-F238E27FC236}">
                <a16:creationId xmlns:a16="http://schemas.microsoft.com/office/drawing/2014/main" id="{34859FF1-DC58-1479-7B37-B726DFD11662}"/>
              </a:ext>
            </a:extLst>
          </p:cNvPr>
          <p:cNvSpPr txBox="1"/>
          <p:nvPr/>
        </p:nvSpPr>
        <p:spPr>
          <a:xfrm>
            <a:off x="117987" y="4433384"/>
            <a:ext cx="12192000" cy="1754326"/>
          </a:xfrm>
          <a:prstGeom prst="rect">
            <a:avLst/>
          </a:prstGeom>
          <a:noFill/>
        </p:spPr>
        <p:txBody>
          <a:bodyPr wrap="square">
            <a:spAutoFit/>
          </a:bodyPr>
          <a:lstStyle/>
          <a:p>
            <a:r>
              <a:rPr lang="en-US" b="1" dirty="0">
                <a:solidFill>
                  <a:srgbClr val="FFFF00"/>
                </a:solidFill>
              </a:rPr>
              <a:t>Key Characteristics:</a:t>
            </a:r>
          </a:p>
          <a:p>
            <a:endParaRPr lang="en-US" dirty="0"/>
          </a:p>
          <a:p>
            <a:r>
              <a:rPr lang="en-US" b="1" dirty="0">
                <a:solidFill>
                  <a:srgbClr val="FFFF00"/>
                </a:solidFill>
              </a:rPr>
              <a:t>Volume: </a:t>
            </a:r>
            <a:r>
              <a:rPr lang="en-US" dirty="0"/>
              <a:t>151112 rows and 10 columns</a:t>
            </a:r>
          </a:p>
          <a:p>
            <a:r>
              <a:rPr lang="en-US" b="1" dirty="0">
                <a:solidFill>
                  <a:srgbClr val="FFFF00"/>
                </a:solidFill>
              </a:rPr>
              <a:t>Features: </a:t>
            </a:r>
            <a:r>
              <a:rPr lang="en-US" dirty="0"/>
              <a:t>Includes user details (age, sex), transaction details (purchase time, value), and technical data (IP address, browser used).</a:t>
            </a:r>
          </a:p>
          <a:p>
            <a:r>
              <a:rPr lang="en-US" b="1" dirty="0">
                <a:solidFill>
                  <a:srgbClr val="FFFF00"/>
                </a:solidFill>
              </a:rPr>
              <a:t>Target Variable: </a:t>
            </a:r>
            <a:r>
              <a:rPr lang="en-US" dirty="0"/>
              <a:t>'Class' indicating whether a transaction is fraudulent ('1') or not ('0').</a:t>
            </a:r>
            <a:endParaRPr lang="en-IN" dirty="0"/>
          </a:p>
        </p:txBody>
      </p:sp>
      <p:graphicFrame>
        <p:nvGraphicFramePr>
          <p:cNvPr id="10" name="Table 9">
            <a:extLst>
              <a:ext uri="{FF2B5EF4-FFF2-40B4-BE49-F238E27FC236}">
                <a16:creationId xmlns:a16="http://schemas.microsoft.com/office/drawing/2014/main" id="{0860ECCC-8AA4-9208-A5C7-4DA8B558B409}"/>
              </a:ext>
            </a:extLst>
          </p:cNvPr>
          <p:cNvGraphicFramePr>
            <a:graphicFrameLocks noGrp="1"/>
          </p:cNvGraphicFramePr>
          <p:nvPr>
            <p:extLst>
              <p:ext uri="{D42A27DB-BD31-4B8C-83A1-F6EECF244321}">
                <p14:modId xmlns:p14="http://schemas.microsoft.com/office/powerpoint/2010/main" val="1652538546"/>
              </p:ext>
            </p:extLst>
          </p:nvPr>
        </p:nvGraphicFramePr>
        <p:xfrm>
          <a:off x="1101211" y="1438715"/>
          <a:ext cx="9016181" cy="2766060"/>
        </p:xfrm>
        <a:graphic>
          <a:graphicData uri="http://schemas.openxmlformats.org/drawingml/2006/table">
            <a:tbl>
              <a:tblPr firstRow="1">
                <a:tableStyleId>{C4B1156A-380E-4F78-BDF5-A606A8083BF9}</a:tableStyleId>
              </a:tblPr>
              <a:tblGrid>
                <a:gridCol w="2271253">
                  <a:extLst>
                    <a:ext uri="{9D8B030D-6E8A-4147-A177-3AD203B41FA5}">
                      <a16:colId xmlns:a16="http://schemas.microsoft.com/office/drawing/2014/main" val="2028511648"/>
                    </a:ext>
                  </a:extLst>
                </a:gridCol>
                <a:gridCol w="1710813">
                  <a:extLst>
                    <a:ext uri="{9D8B030D-6E8A-4147-A177-3AD203B41FA5}">
                      <a16:colId xmlns:a16="http://schemas.microsoft.com/office/drawing/2014/main" val="3268597364"/>
                    </a:ext>
                  </a:extLst>
                </a:gridCol>
                <a:gridCol w="5034115">
                  <a:extLst>
                    <a:ext uri="{9D8B030D-6E8A-4147-A177-3AD203B41FA5}">
                      <a16:colId xmlns:a16="http://schemas.microsoft.com/office/drawing/2014/main" val="1190046280"/>
                    </a:ext>
                  </a:extLst>
                </a:gridCol>
              </a:tblGrid>
              <a:tr h="182880">
                <a:tc>
                  <a:txBody>
                    <a:bodyPr/>
                    <a:lstStyle/>
                    <a:p>
                      <a:pPr algn="l" fontAlgn="b"/>
                      <a:r>
                        <a:rPr lang="en-IN" sz="1600" b="1" u="none" strike="noStrike">
                          <a:effectLst/>
                        </a:rPr>
                        <a:t>Column Name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Type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Description</a:t>
                      </a:r>
                      <a:endParaRPr lang="en-IN"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6944899"/>
                  </a:ext>
                </a:extLst>
              </a:tr>
              <a:tr h="182880">
                <a:tc>
                  <a:txBody>
                    <a:bodyPr/>
                    <a:lstStyle/>
                    <a:p>
                      <a:pPr algn="l" fontAlgn="b"/>
                      <a:r>
                        <a:rPr lang="en-IN" sz="1600" b="1" u="none" strike="noStrike">
                          <a:effectLst/>
                        </a:rPr>
                        <a:t>user_id</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Numeric</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Unique identifier for each user</a:t>
                      </a:r>
                      <a:endParaRPr lang="en-US"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7255040"/>
                  </a:ext>
                </a:extLst>
              </a:tr>
              <a:tr h="182880">
                <a:tc>
                  <a:txBody>
                    <a:bodyPr/>
                    <a:lstStyle/>
                    <a:p>
                      <a:pPr algn="l" fontAlgn="b"/>
                      <a:r>
                        <a:rPr lang="en-IN" sz="1600" b="1" u="none" strike="noStrike">
                          <a:effectLst/>
                        </a:rPr>
                        <a:t>signup_time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Datetime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Time when the user signed up</a:t>
                      </a:r>
                      <a:endParaRPr lang="en-US"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9623269"/>
                  </a:ext>
                </a:extLst>
              </a:tr>
              <a:tr h="182880">
                <a:tc>
                  <a:txBody>
                    <a:bodyPr/>
                    <a:lstStyle/>
                    <a:p>
                      <a:pPr algn="l" fontAlgn="b"/>
                      <a:r>
                        <a:rPr lang="en-IN" sz="1600" b="1" u="none" strike="noStrike" dirty="0" err="1">
                          <a:effectLst/>
                        </a:rPr>
                        <a:t>purchase_time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Datetime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Time when the purchase was made</a:t>
                      </a:r>
                      <a:endParaRPr lang="en-US"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193898"/>
                  </a:ext>
                </a:extLst>
              </a:tr>
              <a:tr h="182880">
                <a:tc>
                  <a:txBody>
                    <a:bodyPr/>
                    <a:lstStyle/>
                    <a:p>
                      <a:pPr algn="l" fontAlgn="b"/>
                      <a:r>
                        <a:rPr lang="en-IN" sz="1600" b="1" u="none" strike="noStrike">
                          <a:effectLst/>
                        </a:rPr>
                        <a:t>purchase_value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Numeric</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Value of the purchase transaction</a:t>
                      </a:r>
                      <a:endParaRPr lang="en-US"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9278741"/>
                  </a:ext>
                </a:extLst>
              </a:tr>
              <a:tr h="182880">
                <a:tc>
                  <a:txBody>
                    <a:bodyPr/>
                    <a:lstStyle/>
                    <a:p>
                      <a:pPr algn="l" fontAlgn="b"/>
                      <a:r>
                        <a:rPr lang="en-IN" sz="1600" b="1" u="none" strike="noStrike">
                          <a:effectLst/>
                        </a:rPr>
                        <a:t>source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Categorical</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Origin of the traffic (e.g., SEO, Ads)</a:t>
                      </a:r>
                      <a:endParaRPr lang="en-US"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2801578"/>
                  </a:ext>
                </a:extLst>
              </a:tr>
              <a:tr h="182880">
                <a:tc>
                  <a:txBody>
                    <a:bodyPr/>
                    <a:lstStyle/>
                    <a:p>
                      <a:pPr algn="l" fontAlgn="b"/>
                      <a:r>
                        <a:rPr lang="en-IN" sz="1600" b="1" u="none" strike="noStrike">
                          <a:effectLst/>
                        </a:rPr>
                        <a:t>browser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Categorical</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Web browser used for the transaction</a:t>
                      </a:r>
                      <a:endParaRPr lang="en-US"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753965"/>
                  </a:ext>
                </a:extLst>
              </a:tr>
              <a:tr h="182880">
                <a:tc>
                  <a:txBody>
                    <a:bodyPr/>
                    <a:lstStyle/>
                    <a:p>
                      <a:pPr algn="l" fontAlgn="b"/>
                      <a:r>
                        <a:rPr lang="en-IN" sz="1600" b="1" u="none" strike="noStrike">
                          <a:effectLst/>
                        </a:rPr>
                        <a:t>sex</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Categorical</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Gender of the user (M/F)</a:t>
                      </a:r>
                      <a:endParaRPr lang="en-US"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3201364"/>
                  </a:ext>
                </a:extLst>
              </a:tr>
              <a:tr h="182880">
                <a:tc>
                  <a:txBody>
                    <a:bodyPr/>
                    <a:lstStyle/>
                    <a:p>
                      <a:pPr algn="l" fontAlgn="b"/>
                      <a:r>
                        <a:rPr lang="en-IN" sz="1600" b="1" u="none" strike="noStrike">
                          <a:effectLst/>
                        </a:rPr>
                        <a:t>age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Numeric</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Age of the user</a:t>
                      </a:r>
                      <a:endParaRPr lang="en-IN"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283638"/>
                  </a:ext>
                </a:extLst>
              </a:tr>
              <a:tr h="182880">
                <a:tc>
                  <a:txBody>
                    <a:bodyPr/>
                    <a:lstStyle/>
                    <a:p>
                      <a:pPr algn="l" fontAlgn="b"/>
                      <a:r>
                        <a:rPr lang="en-IN" sz="1600" b="1" u="none" strike="noStrike">
                          <a:effectLst/>
                        </a:rPr>
                        <a:t>ip_address</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Numeric</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IP address of the user</a:t>
                      </a:r>
                      <a:endParaRPr lang="en-US"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5233443"/>
                  </a:ext>
                </a:extLst>
              </a:tr>
              <a:tr h="0">
                <a:tc>
                  <a:txBody>
                    <a:bodyPr/>
                    <a:lstStyle/>
                    <a:p>
                      <a:pPr algn="l" fontAlgn="b"/>
                      <a:r>
                        <a:rPr lang="en-IN" sz="1600" b="1" u="none" strike="noStrike">
                          <a:effectLst/>
                        </a:rPr>
                        <a:t>class</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Binary</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Indicates fraud (1) or not (0)</a:t>
                      </a:r>
                      <a:endParaRPr lang="en-US"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0566379"/>
                  </a:ext>
                </a:extLst>
              </a:tr>
            </a:tbl>
          </a:graphicData>
        </a:graphic>
      </p:graphicFrame>
    </p:spTree>
    <p:extLst>
      <p:ext uri="{BB962C8B-B14F-4D97-AF65-F5344CB8AC3E}">
        <p14:creationId xmlns:p14="http://schemas.microsoft.com/office/powerpoint/2010/main" val="86149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Data Preprocessing Checking Missing Values</a:t>
            </a:r>
          </a:p>
        </p:txBody>
      </p:sp>
      <p:sp>
        <p:nvSpPr>
          <p:cNvPr id="3" name="TextBox 2">
            <a:extLst>
              <a:ext uri="{FF2B5EF4-FFF2-40B4-BE49-F238E27FC236}">
                <a16:creationId xmlns:a16="http://schemas.microsoft.com/office/drawing/2014/main" id="{B72FB8CA-6081-9209-E99A-B44C56216552}"/>
              </a:ext>
            </a:extLst>
          </p:cNvPr>
          <p:cNvSpPr txBox="1"/>
          <p:nvPr/>
        </p:nvSpPr>
        <p:spPr>
          <a:xfrm>
            <a:off x="462116" y="1514168"/>
            <a:ext cx="9951763" cy="369332"/>
          </a:xfrm>
          <a:prstGeom prst="rect">
            <a:avLst/>
          </a:prstGeom>
          <a:noFill/>
        </p:spPr>
        <p:txBody>
          <a:bodyPr wrap="none" rtlCol="0">
            <a:spAutoFit/>
          </a:bodyPr>
          <a:lstStyle/>
          <a:p>
            <a:r>
              <a:rPr lang="en-US" b="1" dirty="0"/>
              <a:t>We did not find any missing  values which is  a good sign to proceed with further analysis</a:t>
            </a:r>
            <a:endParaRPr lang="en-IN" b="1" dirty="0"/>
          </a:p>
        </p:txBody>
      </p:sp>
      <p:pic>
        <p:nvPicPr>
          <p:cNvPr id="5" name="Picture 4">
            <a:extLst>
              <a:ext uri="{FF2B5EF4-FFF2-40B4-BE49-F238E27FC236}">
                <a16:creationId xmlns:a16="http://schemas.microsoft.com/office/drawing/2014/main" id="{FDEB1FB4-458B-FA9A-2B52-EEAAB071878B}"/>
              </a:ext>
            </a:extLst>
          </p:cNvPr>
          <p:cNvPicPr>
            <a:picLocks noChangeAspect="1"/>
          </p:cNvPicPr>
          <p:nvPr/>
        </p:nvPicPr>
        <p:blipFill>
          <a:blip r:embed="rId2"/>
          <a:stretch>
            <a:fillRect/>
          </a:stretch>
        </p:blipFill>
        <p:spPr>
          <a:xfrm>
            <a:off x="4333229" y="2079805"/>
            <a:ext cx="4083184" cy="4778195"/>
          </a:xfrm>
          <a:prstGeom prst="rect">
            <a:avLst/>
          </a:prstGeom>
        </p:spPr>
      </p:pic>
    </p:spTree>
    <p:extLst>
      <p:ext uri="{BB962C8B-B14F-4D97-AF65-F5344CB8AC3E}">
        <p14:creationId xmlns:p14="http://schemas.microsoft.com/office/powerpoint/2010/main" val="94840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Data Preprocessing – Data Type Conversion</a:t>
            </a:r>
          </a:p>
        </p:txBody>
      </p:sp>
      <p:pic>
        <p:nvPicPr>
          <p:cNvPr id="4" name="Picture 3">
            <a:extLst>
              <a:ext uri="{FF2B5EF4-FFF2-40B4-BE49-F238E27FC236}">
                <a16:creationId xmlns:a16="http://schemas.microsoft.com/office/drawing/2014/main" id="{08042484-0092-1F0B-DBCF-28242939D853}"/>
              </a:ext>
            </a:extLst>
          </p:cNvPr>
          <p:cNvPicPr>
            <a:picLocks noChangeAspect="1"/>
          </p:cNvPicPr>
          <p:nvPr/>
        </p:nvPicPr>
        <p:blipFill>
          <a:blip r:embed="rId2"/>
          <a:stretch>
            <a:fillRect/>
          </a:stretch>
        </p:blipFill>
        <p:spPr>
          <a:xfrm>
            <a:off x="134268" y="1109627"/>
            <a:ext cx="2559771" cy="2611747"/>
          </a:xfrm>
          <a:prstGeom prst="rect">
            <a:avLst/>
          </a:prstGeom>
        </p:spPr>
      </p:pic>
      <p:pic>
        <p:nvPicPr>
          <p:cNvPr id="6" name="Picture 5">
            <a:extLst>
              <a:ext uri="{FF2B5EF4-FFF2-40B4-BE49-F238E27FC236}">
                <a16:creationId xmlns:a16="http://schemas.microsoft.com/office/drawing/2014/main" id="{7B94EA05-7862-DE90-8323-C675B2264C37}"/>
              </a:ext>
            </a:extLst>
          </p:cNvPr>
          <p:cNvPicPr>
            <a:picLocks noChangeAspect="1"/>
          </p:cNvPicPr>
          <p:nvPr/>
        </p:nvPicPr>
        <p:blipFill>
          <a:blip r:embed="rId3"/>
          <a:stretch>
            <a:fillRect/>
          </a:stretch>
        </p:blipFill>
        <p:spPr>
          <a:xfrm>
            <a:off x="6966362" y="1140054"/>
            <a:ext cx="3103064" cy="2611746"/>
          </a:xfrm>
          <a:prstGeom prst="rect">
            <a:avLst/>
          </a:prstGeom>
        </p:spPr>
      </p:pic>
      <p:pic>
        <p:nvPicPr>
          <p:cNvPr id="8" name="Picture 7">
            <a:extLst>
              <a:ext uri="{FF2B5EF4-FFF2-40B4-BE49-F238E27FC236}">
                <a16:creationId xmlns:a16="http://schemas.microsoft.com/office/drawing/2014/main" id="{ADF6998D-3B59-90C0-3225-0DEA8D1BACCB}"/>
              </a:ext>
            </a:extLst>
          </p:cNvPr>
          <p:cNvPicPr>
            <a:picLocks noChangeAspect="1"/>
          </p:cNvPicPr>
          <p:nvPr/>
        </p:nvPicPr>
        <p:blipFill>
          <a:blip r:embed="rId4"/>
          <a:stretch>
            <a:fillRect/>
          </a:stretch>
        </p:blipFill>
        <p:spPr>
          <a:xfrm>
            <a:off x="1493076" y="4832951"/>
            <a:ext cx="9205848" cy="1859089"/>
          </a:xfrm>
          <a:prstGeom prst="rect">
            <a:avLst/>
          </a:prstGeom>
        </p:spPr>
      </p:pic>
      <p:sp>
        <p:nvSpPr>
          <p:cNvPr id="9" name="Arrow: Right 8">
            <a:extLst>
              <a:ext uri="{FF2B5EF4-FFF2-40B4-BE49-F238E27FC236}">
                <a16:creationId xmlns:a16="http://schemas.microsoft.com/office/drawing/2014/main" id="{EF3E60EE-9777-B3F1-9C92-E31D1F9D7008}"/>
              </a:ext>
            </a:extLst>
          </p:cNvPr>
          <p:cNvSpPr/>
          <p:nvPr/>
        </p:nvSpPr>
        <p:spPr>
          <a:xfrm>
            <a:off x="2782529" y="1946787"/>
            <a:ext cx="3972232" cy="639097"/>
          </a:xfrm>
          <a:prstGeom prst="rightArrow">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EE5E0AB-7547-7773-D003-8FC26564C523}"/>
              </a:ext>
            </a:extLst>
          </p:cNvPr>
          <p:cNvSpPr txBox="1"/>
          <p:nvPr/>
        </p:nvSpPr>
        <p:spPr>
          <a:xfrm>
            <a:off x="2694039" y="2531258"/>
            <a:ext cx="4272323" cy="584775"/>
          </a:xfrm>
          <a:prstGeom prst="rect">
            <a:avLst/>
          </a:prstGeom>
          <a:noFill/>
        </p:spPr>
        <p:txBody>
          <a:bodyPr wrap="none" rtlCol="0">
            <a:spAutoFit/>
          </a:bodyPr>
          <a:lstStyle/>
          <a:p>
            <a:pPr algn="ctr"/>
            <a:r>
              <a:rPr lang="en-US" sz="1600" b="1" dirty="0"/>
              <a:t>DATA TYPE OF SIGNUP TIME AND </a:t>
            </a:r>
          </a:p>
          <a:p>
            <a:pPr algn="ctr"/>
            <a:r>
              <a:rPr lang="en-US" sz="1600" b="1" dirty="0"/>
              <a:t>PURCHAGE IS CONVERTED TO TIMESTAMP </a:t>
            </a:r>
            <a:endParaRPr lang="en-IN" sz="1600" b="1" dirty="0"/>
          </a:p>
        </p:txBody>
      </p:sp>
      <p:sp>
        <p:nvSpPr>
          <p:cNvPr id="11" name="TextBox 10">
            <a:extLst>
              <a:ext uri="{FF2B5EF4-FFF2-40B4-BE49-F238E27FC236}">
                <a16:creationId xmlns:a16="http://schemas.microsoft.com/office/drawing/2014/main" id="{A7DFA755-4774-0292-3F0F-29D2F0C9E0F6}"/>
              </a:ext>
            </a:extLst>
          </p:cNvPr>
          <p:cNvSpPr txBox="1"/>
          <p:nvPr/>
        </p:nvSpPr>
        <p:spPr>
          <a:xfrm>
            <a:off x="178896" y="4021639"/>
            <a:ext cx="11820865" cy="830997"/>
          </a:xfrm>
          <a:prstGeom prst="rect">
            <a:avLst/>
          </a:prstGeom>
          <a:noFill/>
        </p:spPr>
        <p:txBody>
          <a:bodyPr wrap="none" rtlCol="0">
            <a:spAutoFit/>
          </a:bodyPr>
          <a:lstStyle/>
          <a:p>
            <a:pPr algn="ctr"/>
            <a:r>
              <a:rPr lang="en-US" sz="1600" b="1" dirty="0"/>
              <a:t>Created a new feature </a:t>
            </a:r>
            <a:r>
              <a:rPr lang="en-US" sz="1600" b="1" dirty="0" err="1"/>
              <a:t>time_diff</a:t>
            </a:r>
            <a:r>
              <a:rPr lang="en-US" sz="1600" b="1" dirty="0"/>
              <a:t> which is the time difference between the signup time and purchase time in seconds. </a:t>
            </a:r>
          </a:p>
          <a:p>
            <a:pPr algn="ctr"/>
            <a:r>
              <a:rPr lang="en-US" sz="1600" b="1" dirty="0"/>
              <a:t>This feature could be important in identifying fraudulent activity, </a:t>
            </a:r>
          </a:p>
          <a:p>
            <a:pPr algn="ctr"/>
            <a:r>
              <a:rPr lang="en-US" sz="1600" b="1" dirty="0"/>
              <a:t>as unusually short or long time periods might be indicative of fraud</a:t>
            </a:r>
            <a:endParaRPr lang="en-IN" sz="1600" b="1" dirty="0"/>
          </a:p>
        </p:txBody>
      </p:sp>
    </p:spTree>
    <p:extLst>
      <p:ext uri="{BB962C8B-B14F-4D97-AF65-F5344CB8AC3E}">
        <p14:creationId xmlns:p14="http://schemas.microsoft.com/office/powerpoint/2010/main" val="68218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Exploratory Data Analysis (EDA)</a:t>
            </a:r>
          </a:p>
        </p:txBody>
      </p:sp>
      <p:pic>
        <p:nvPicPr>
          <p:cNvPr id="8194" name="Picture 2">
            <a:extLst>
              <a:ext uri="{FF2B5EF4-FFF2-40B4-BE49-F238E27FC236}">
                <a16:creationId xmlns:a16="http://schemas.microsoft.com/office/drawing/2014/main" id="{344ED447-F4AB-A5D4-BCEE-C3EB82142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78" y="2009160"/>
            <a:ext cx="5240594" cy="32828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7325142-921F-D0ED-10D8-0AD715323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130" y="2009160"/>
            <a:ext cx="5198813" cy="328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81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7040-0B79-05B2-0E78-367667AA4BC9}"/>
              </a:ext>
            </a:extLst>
          </p:cNvPr>
          <p:cNvSpPr>
            <a:spLocks noGrp="1"/>
          </p:cNvSpPr>
          <p:nvPr>
            <p:ph type="ctrTitle"/>
          </p:nvPr>
        </p:nvSpPr>
        <p:spPr>
          <a:xfrm>
            <a:off x="0" y="294968"/>
            <a:ext cx="10451690" cy="639097"/>
          </a:xfrm>
          <a:solidFill>
            <a:srgbClr val="FFFF00"/>
          </a:solidFill>
        </p:spPr>
        <p:txBody>
          <a:bodyPr/>
          <a:lstStyle/>
          <a:p>
            <a:r>
              <a:rPr lang="en-IN" sz="3000" b="1" dirty="0">
                <a:solidFill>
                  <a:schemeClr val="bg1"/>
                </a:solidFill>
              </a:rPr>
              <a:t>Exploratory Data Analysis (EDA)</a:t>
            </a:r>
          </a:p>
        </p:txBody>
      </p:sp>
      <p:pic>
        <p:nvPicPr>
          <p:cNvPr id="12290" name="Picture 2">
            <a:extLst>
              <a:ext uri="{FF2B5EF4-FFF2-40B4-BE49-F238E27FC236}">
                <a16:creationId xmlns:a16="http://schemas.microsoft.com/office/drawing/2014/main" id="{7E5C3A6D-1562-F30B-8689-9F2402C79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58" y="2009160"/>
            <a:ext cx="5198813" cy="328283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10294DB-81C5-29CF-9431-58CB846CF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131" y="2023977"/>
            <a:ext cx="5051329" cy="325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328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TotalTime>
  <Words>1170</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Söhne</vt:lpstr>
      <vt:lpstr>Wingdings 3</vt:lpstr>
      <vt:lpstr>Ion</vt:lpstr>
      <vt:lpstr>Cyberspace Merchandise Fraudulence Detection Using ML Technique Protecting the Digital Marketplace</vt:lpstr>
      <vt:lpstr>Introduction: The Evolving Landscape of Cybersecurity:</vt:lpstr>
      <vt:lpstr>Problem Statement/Hypothesis</vt:lpstr>
      <vt:lpstr>OUR ML Approach</vt:lpstr>
      <vt:lpstr>Data Description</vt:lpstr>
      <vt:lpstr>Data Preprocessing Checking Missing Values</vt:lpstr>
      <vt:lpstr>Data Preprocessing – Data Type Conversion</vt:lpstr>
      <vt:lpstr>Exploratory Data Analysis (EDA)</vt:lpstr>
      <vt:lpstr>Exploratory Data Analysis (EDA)</vt:lpstr>
      <vt:lpstr>Feature Engineering</vt:lpstr>
      <vt:lpstr>Model 1 : Logistic Regression</vt:lpstr>
      <vt:lpstr>Model 1 : Logistic Regression Results</vt:lpstr>
      <vt:lpstr>Model 2 : Random Forest</vt:lpstr>
      <vt:lpstr>Model 2 : Random Forest Results</vt:lpstr>
      <vt:lpstr>Model Comparative Analysis</vt:lpstr>
      <vt:lpstr>CONCLUSION</vt:lpstr>
      <vt:lpstr>Implementation Status Report slide</vt:lpstr>
      <vt:lpstr>References</vt:lpstr>
      <vt:lpstr>Project Presentation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Cyberspace Merchandise Fraudulence Detection Using ML Technique Protecting the Digital Marketplace</dc:title>
  <dc:creator>PRASAD KY</dc:creator>
  <cp:lastModifiedBy>neelu .</cp:lastModifiedBy>
  <cp:revision>11</cp:revision>
  <dcterms:created xsi:type="dcterms:W3CDTF">2023-12-01T00:16:45Z</dcterms:created>
  <dcterms:modified xsi:type="dcterms:W3CDTF">2023-12-01T06:29:32Z</dcterms:modified>
</cp:coreProperties>
</file>