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53E1B-DE49-463B-B675-598499C3D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2194D-C597-4AB3-B002-CC181BD58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241C1-5BAF-42B1-948E-A6DDF7F6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0278-C191-452B-9A0C-623B6496ECA2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465ED-FA0F-4EA1-9DD7-3C23EBAD5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AB852-2BD0-478B-BAC6-422CA655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42BB-9524-4E10-B079-4C1F5F78E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75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2C21-9A5B-40B6-84D6-C2B9085B4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001E4-CB26-4CE8-8033-A1701AB1C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3BB49-6AF7-4030-8DEF-991D6DE3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0278-C191-452B-9A0C-623B6496ECA2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2F04B-2A6C-4752-A2D9-86658F05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C7B92-3410-4E7D-995F-AD36C935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42BB-9524-4E10-B079-4C1F5F78E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84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FBC504-761C-4412-B397-E4BC1C431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51F64-C0FC-48DC-A8EB-75A5EF9AA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F70AF-F0EF-4AD3-8918-9996BD3A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0278-C191-452B-9A0C-623B6496ECA2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B8F4F-EE6D-4F7B-A1E5-5B2671FA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5B297-3696-4F10-9896-265C7DCD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42BB-9524-4E10-B079-4C1F5F78E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77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0CF9-8C44-4C88-983D-41B4367B1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E2566-F4AD-4772-B787-5BFCB5D76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24C0C-19AC-42B6-9B26-D3C8DC5E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0278-C191-452B-9A0C-623B6496ECA2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8F1A0-E7AC-4114-82BA-42EA976F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B022B-B776-41A5-8510-C2378B38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42BB-9524-4E10-B079-4C1F5F78E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82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F-CE3A-4337-8B30-8264FA3E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0EB1F-35C3-4F87-BB0C-397756B9C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BC745-401C-4B21-BE4E-606AE7C1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0278-C191-452B-9A0C-623B6496ECA2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6D535-B20E-439B-BED8-FAC2097C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31270-A8BA-4308-8893-7813300DE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42BB-9524-4E10-B079-4C1F5F78E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16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CF07-D88E-4CF4-9299-FA829A64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F3BC3-AD7B-4FD6-891F-7BA44F134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8B7ED-2021-472A-B6E5-A4F81746E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D2889-6B9E-4D66-B9F0-00BBDFB4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0278-C191-452B-9A0C-623B6496ECA2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C5B9D-1733-4561-BC43-E5E5736C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6A5BE-5D3A-466F-A4C7-90029CB8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42BB-9524-4E10-B079-4C1F5F78E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37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703B-25A3-4C32-BE76-4F4758516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6DEB8-30C4-447D-9DF0-6EA7722C7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9CDA1-CD89-4DF8-8C55-9257EC3DE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F13D7-8869-4E01-8952-C7955A501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F3D24-C26A-4136-B02A-7B80B0CBB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8A13EA-88CC-4AEE-ABE2-3387BA57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0278-C191-452B-9A0C-623B6496ECA2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811681-63A8-49B8-A643-F37D67FC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7B5B18-BFA3-48AB-A8D6-EA6BE9D4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42BB-9524-4E10-B079-4C1F5F78E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82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C8B8-5BBA-4F93-BDA6-DCA8421D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7CBFA-2F6F-4F40-8A27-37EA440A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0278-C191-452B-9A0C-623B6496ECA2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F7367-4F49-4FC0-A60C-F11973AF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E23FF-BABA-47ED-A0F5-BDB29374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42BB-9524-4E10-B079-4C1F5F78E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3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835E6F-D8B4-46F0-A3E5-DDAB2FA8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0278-C191-452B-9A0C-623B6496ECA2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EAA4E5-DF8A-4465-90C4-D10A8F09C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9F3F0-038E-49D7-B103-076C1E7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42BB-9524-4E10-B079-4C1F5F78E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86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CC72F-A91E-459F-917E-553DA03FF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D1079-131F-4AFB-83B1-012120D32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472E2-B3D6-46EB-9929-DE295632A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3A6E6-C7BD-4195-825E-CC00E72D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0278-C191-452B-9A0C-623B6496ECA2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0CE92-70D4-4EF6-9D57-B36A95C2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21E16-59EB-48F2-AFBB-34B443E0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42BB-9524-4E10-B079-4C1F5F78E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32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6BCB-B8F2-4396-9195-63BFBA7B2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34A90-95BE-4048-9453-54CA3DA3E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3EA33-8101-407C-B130-E6985B5D9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D452F-AD7E-4B34-B68A-4C8432AE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0278-C191-452B-9A0C-623B6496ECA2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7B38F-CF35-4062-BAA0-C42932A77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EE317-301C-4962-84E6-749DED77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42BB-9524-4E10-B079-4C1F5F78E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07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5180CD-EA01-4091-B383-D3F2C7FE6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2B762-9F39-47DA-ACDF-0876B0D1A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50D6D-3567-43DF-96F5-34B7BDB64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50278-C191-452B-9A0C-623B6496ECA2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C8E64-29C8-48EA-B252-B1FBF151D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BDFAF-C7FF-4E0B-8AB3-D9B7BFF90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042BB-9524-4E10-B079-4C1F5F78E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06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EA34-7B47-4C25-B63A-1AD66C339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47733-5E6B-4460-9A9E-C62EC39579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Detailed explanation of the code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4405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7EC1-2216-46F7-8310-9841D07D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0"/>
            <a:ext cx="10515600" cy="1325563"/>
          </a:xfrm>
        </p:spPr>
        <p:txBody>
          <a:bodyPr/>
          <a:lstStyle/>
          <a:p>
            <a:r>
              <a:rPr lang="en-US" u="sng" dirty="0"/>
              <a:t>Modified nodal analysis</a:t>
            </a:r>
            <a:endParaRPr lang="en-IN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B80C510-8739-4631-9867-98DBE118F832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838200" y="2046833"/>
                <a:ext cx="5095875" cy="32861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286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431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82775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2800" b="0" dirty="0"/>
                  <a:t>A is a matrix of the form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400" b="0" dirty="0"/>
              </a:p>
              <a:p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800" b="0" dirty="0"/>
                  <a:t> is a matrix of the form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400" b="0" dirty="0"/>
              </a:p>
              <a:p>
                <a:pPr lvl="1"/>
                <a:r>
                  <a:rPr lang="en-IN" sz="2400" dirty="0"/>
                  <a:t>v – node voltages</a:t>
                </a:r>
              </a:p>
              <a:p>
                <a:pPr lvl="1"/>
                <a:r>
                  <a:rPr lang="en-IN" sz="2400" dirty="0"/>
                  <a:t>j – current through voltage sources</a:t>
                </a:r>
                <a:endParaRPr lang="en-IN" sz="2800" b="0" dirty="0"/>
              </a:p>
              <a:p>
                <a:endParaRPr lang="en-IN" sz="2800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B80C510-8739-4631-9867-98DBE118F8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46833"/>
                <a:ext cx="5095875" cy="3286172"/>
              </a:xfrm>
              <a:prstGeom prst="rect">
                <a:avLst/>
              </a:prstGeom>
              <a:blipFill>
                <a:blip r:embed="rId2"/>
                <a:stretch>
                  <a:fillRect l="-2156" t="-1855" b="-118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FF3DC099-21EB-4DB2-9CC7-7D2155CF3B1F}"/>
                  </a:ext>
                </a:extLst>
              </p:cNvPr>
              <p:cNvSpPr txBox="1"/>
              <p:nvPr/>
            </p:nvSpPr>
            <p:spPr>
              <a:xfrm>
                <a:off x="7214530" y="614610"/>
                <a:ext cx="203318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44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IN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4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FF3DC099-21EB-4DB2-9CC7-7D2155CF3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530" y="614610"/>
                <a:ext cx="2033185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EBCDB2D3-993E-42F4-AF84-309650B769E1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6096000" y="2046833"/>
                <a:ext cx="4270247" cy="32861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286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431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82775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IN" sz="2800" dirty="0"/>
                  <a:t> is a matrix of the form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sz="28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IN" sz="28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800" dirty="0"/>
              </a:p>
              <a:p>
                <a14:m>
                  <m:oMath xmlns:m="http://schemas.openxmlformats.org/officeDocument/2006/math">
                    <m:r>
                      <a:rPr lang="en-IN" sz="32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3000" dirty="0"/>
                  <a:t> is calculated by calculating the inverse of A and multiplying with </a:t>
                </a:r>
                <a14:m>
                  <m:oMath xmlns:m="http://schemas.openxmlformats.org/officeDocument/2006/math">
                    <m:r>
                      <a:rPr lang="en-IN" sz="32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IN" sz="3000" dirty="0"/>
              </a:p>
            </p:txBody>
          </p:sp>
        </mc:Choice>
        <mc:Fallback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EBCDB2D3-993E-42F4-AF84-309650B769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46833"/>
                <a:ext cx="4270247" cy="3286172"/>
              </a:xfrm>
              <a:prstGeom prst="rect">
                <a:avLst/>
              </a:prstGeom>
              <a:blipFill>
                <a:blip r:embed="rId4"/>
                <a:stretch>
                  <a:fillRect t="-1855" r="-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47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A636-C99F-4054-99A1-597E5AEB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0"/>
            <a:ext cx="10515600" cy="1325563"/>
          </a:xfrm>
        </p:spPr>
        <p:txBody>
          <a:bodyPr/>
          <a:lstStyle/>
          <a:p>
            <a:r>
              <a:rPr lang="en-US" u="sng" dirty="0"/>
              <a:t>Modified nodal analysis</a:t>
            </a:r>
            <a:endParaRPr lang="en-IN" u="sn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0C510-8739-4631-9867-98DBE118F832}"/>
              </a:ext>
            </a:extLst>
          </p:cNvPr>
          <p:cNvSpPr>
            <a:spLocks noGrp="1"/>
          </p:cNvSpPr>
          <p:nvPr/>
        </p:nvSpPr>
        <p:spPr>
          <a:xfrm>
            <a:off x="838200" y="1662113"/>
            <a:ext cx="5228948" cy="430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/>
              <a:t>G</a:t>
            </a:r>
            <a:r>
              <a:rPr lang="en-IN" sz="2800" b="0" dirty="0"/>
              <a:t> is the conductance matrix created through circuit structure</a:t>
            </a:r>
            <a:endParaRPr lang="en-IN" sz="2400" b="0" dirty="0"/>
          </a:p>
          <a:p>
            <a:r>
              <a:rPr lang="en-IN" sz="2800" b="0" dirty="0"/>
              <a:t>G(</a:t>
            </a:r>
            <a:r>
              <a:rPr lang="en-IN" sz="2800" b="0" dirty="0" err="1"/>
              <a:t>i</a:t>
            </a:r>
            <a:r>
              <a:rPr lang="en-IN" sz="2800" dirty="0" err="1"/>
              <a:t>,i</a:t>
            </a:r>
            <a:r>
              <a:rPr lang="en-IN" sz="2800" dirty="0"/>
              <a:t>) is </a:t>
            </a:r>
            <a:r>
              <a:rPr lang="en-US" sz="2800" dirty="0"/>
              <a:t>sum of the conductance of each element connected to the corresponding node</a:t>
            </a:r>
          </a:p>
          <a:p>
            <a:r>
              <a:rPr lang="en-US" sz="2800" dirty="0"/>
              <a:t>G(</a:t>
            </a:r>
            <a:r>
              <a:rPr lang="en-US" sz="2800" dirty="0" err="1"/>
              <a:t>i,j</a:t>
            </a:r>
            <a:r>
              <a:rPr lang="en-US" sz="2800" dirty="0"/>
              <a:t>) is negative conductance of the branches connected to the pair of corresponding nodes </a:t>
            </a:r>
            <a:r>
              <a:rPr lang="en-US" sz="2800" dirty="0" err="1"/>
              <a:t>i</a:t>
            </a:r>
            <a:r>
              <a:rPr lang="en-US" sz="2800" dirty="0"/>
              <a:t> and j. </a:t>
            </a:r>
          </a:p>
          <a:p>
            <a:endParaRPr lang="en-IN" sz="2800" b="0" dirty="0"/>
          </a:p>
          <a:p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7AD6C-721B-4313-8135-E7ADD66F50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48" t="4551" r="6648" b="1852"/>
          <a:stretch/>
        </p:blipFill>
        <p:spPr>
          <a:xfrm>
            <a:off x="6346793" y="1662113"/>
            <a:ext cx="5007007" cy="497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8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FF9F-9A91-4709-A2FE-FD48983E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Modified nodal analysis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0C510-8739-4631-9867-98DBE118F832}"/>
              </a:ext>
            </a:extLst>
          </p:cNvPr>
          <p:cNvSpPr>
            <a:spLocks noGrp="1"/>
          </p:cNvSpPr>
          <p:nvPr/>
        </p:nvSpPr>
        <p:spPr>
          <a:xfrm>
            <a:off x="838200" y="1690688"/>
            <a:ext cx="5228948" cy="430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0" dirty="0"/>
              <a:t>B is the matrix constructed with </a:t>
            </a:r>
            <a:r>
              <a:rPr lang="en-IN" sz="2800" dirty="0"/>
              <a:t> </a:t>
            </a:r>
            <a:r>
              <a:rPr lang="en-IN" sz="2800" b="0" dirty="0"/>
              <a:t>-1, 0 and 1, describing </a:t>
            </a:r>
            <a:r>
              <a:rPr lang="en-US" sz="2800" b="0" dirty="0"/>
              <a:t>the connections of its two termina</a:t>
            </a:r>
            <a:r>
              <a:rPr lang="en-US" sz="2800" dirty="0"/>
              <a:t>ls to nodes</a:t>
            </a:r>
          </a:p>
          <a:p>
            <a:r>
              <a:rPr lang="en-US" sz="2800" dirty="0"/>
              <a:t>C is the transpose of B</a:t>
            </a:r>
          </a:p>
          <a:p>
            <a:r>
              <a:rPr lang="en-US" sz="2800" dirty="0"/>
              <a:t>D (in the code, it is z0) is the zero matrix when dealing with independent sources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C59D3D-57C0-4BD7-BF9B-0C3651C274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95"/>
          <a:stretch/>
        </p:blipFill>
        <p:spPr>
          <a:xfrm>
            <a:off x="6904856" y="1028323"/>
            <a:ext cx="4448944" cy="48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5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CB54-F83F-4C2D-906E-BA6E77D8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Modified nodal analysis</a:t>
            </a:r>
            <a:endParaRPr lang="en-IN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4">
                <a:extLst>
                  <a:ext uri="{FF2B5EF4-FFF2-40B4-BE49-F238E27FC236}">
                    <a16:creationId xmlns:a16="http://schemas.microsoft.com/office/drawing/2014/main" id="{6D434DAB-94FC-4687-BFFA-751DA343D3A8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7528686" cy="1082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defTabSz="914400">
                  <a:spcBef>
                    <a:spcPts val="1000"/>
                  </a:spcBef>
                  <a:buClr>
                    <a:srgbClr val="418AB3"/>
                  </a:buClr>
                </a:pPr>
                <a:r>
                  <a:rPr lang="en-IN" sz="28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</a:rPr>
                  <a:t>Matrix 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8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</a:rPr>
                  <a:t> holds the unknown quantities</a:t>
                </a:r>
              </a:p>
              <a:p>
                <a:pPr lvl="0" defTabSz="914400">
                  <a:spcBef>
                    <a:spcPts val="1000"/>
                  </a:spcBef>
                  <a:buClr>
                    <a:srgbClr val="418AB3"/>
                  </a:buClr>
                </a:pPr>
                <a:r>
                  <a:rPr lang="en-IN" sz="28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</a:rPr>
                  <a:t>It is the combination of v and j column matrices</a:t>
                </a:r>
                <a:endParaRPr lang="en-IN" sz="2400" dirty="0">
                  <a:solidFill>
                    <a:srgbClr val="000000">
                      <a:lumMod val="85000"/>
                      <a:lumOff val="15000"/>
                    </a:srgbClr>
                  </a:solidFill>
                </a:endParaRPr>
              </a:p>
            </p:txBody>
          </p:sp>
        </mc:Choice>
        <mc:Fallback>
          <p:sp>
            <p:nvSpPr>
              <p:cNvPr id="3" name="TextBox 4">
                <a:extLst>
                  <a:ext uri="{FF2B5EF4-FFF2-40B4-BE49-F238E27FC236}">
                    <a16:creationId xmlns:a16="http://schemas.microsoft.com/office/drawing/2014/main" id="{6D434DAB-94FC-4687-BFFA-751DA343D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7528686" cy="1082348"/>
              </a:xfrm>
              <a:prstGeom prst="rect">
                <a:avLst/>
              </a:prstGeom>
              <a:blipFill>
                <a:blip r:embed="rId2"/>
                <a:stretch>
                  <a:fillRect l="-1700" t="-5056" b="-146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0C510-8739-4631-9867-98DBE118F832}"/>
              </a:ext>
            </a:extLst>
          </p:cNvPr>
          <p:cNvSpPr>
            <a:spLocks noGrp="1"/>
          </p:cNvSpPr>
          <p:nvPr/>
        </p:nvSpPr>
        <p:spPr>
          <a:xfrm>
            <a:off x="838200" y="2773036"/>
            <a:ext cx="10653204" cy="1551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B0F0"/>
              </a:buClr>
              <a:buNone/>
            </a:pPr>
            <a:r>
              <a:rPr lang="en-IN" sz="2800" dirty="0"/>
              <a:t>Matrix v</a:t>
            </a:r>
            <a:r>
              <a:rPr lang="en-IN" sz="2800" b="0" dirty="0"/>
              <a:t> is the column vector of all nodal voltages (except reference)</a:t>
            </a:r>
            <a:endParaRPr lang="en-IN" sz="2400" b="0" dirty="0"/>
          </a:p>
          <a:p>
            <a:pPr marL="0" indent="0">
              <a:buClr>
                <a:srgbClr val="00B0F0"/>
              </a:buClr>
              <a:buNone/>
            </a:pPr>
            <a:r>
              <a:rPr lang="en-IN" sz="2800" b="0" dirty="0"/>
              <a:t>Matrix j is the column vector of all currents through voltage sources</a:t>
            </a:r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230D4-D004-4A2A-A2E5-BED0A2E33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095" y="3855384"/>
            <a:ext cx="7067413" cy="282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444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DD0C-E6AE-4AC4-8EC1-494EC524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Modified nodal analysis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4">
                <a:extLst>
                  <a:ext uri="{FF2B5EF4-FFF2-40B4-BE49-F238E27FC236}">
                    <a16:creationId xmlns:a16="http://schemas.microsoft.com/office/drawing/2014/main" id="{6D434DAB-94FC-4687-BFFA-751DA343D3A8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5669083" cy="2067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defTabSz="914400">
                  <a:spcBef>
                    <a:spcPts val="1000"/>
                  </a:spcBef>
                  <a:buClr>
                    <a:srgbClr val="418AB3"/>
                  </a:buClr>
                </a:pPr>
                <a:r>
                  <a:rPr lang="en-IN" sz="30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</a:rPr>
                  <a:t>Matrix </a:t>
                </a:r>
                <a14:m>
                  <m:oMath xmlns:m="http://schemas.openxmlformats.org/officeDocument/2006/math">
                    <m:r>
                      <a:rPr lang="en-IN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IN" sz="3000" dirty="0">
                    <a:solidFill>
                      <a:srgbClr val="FF0000"/>
                    </a:solidFill>
                  </a:rPr>
                  <a:t> </a:t>
                </a:r>
                <a:r>
                  <a:rPr lang="en-IN" sz="3000" dirty="0"/>
                  <a:t>comprises of independent voltage and current sources </a:t>
                </a:r>
              </a:p>
              <a:p>
                <a:pPr lvl="0" defTabSz="914400">
                  <a:spcBef>
                    <a:spcPts val="1000"/>
                  </a:spcBef>
                  <a:buClr>
                    <a:srgbClr val="418AB3"/>
                  </a:buClr>
                </a:pPr>
                <a:r>
                  <a:rPr lang="en-IN" sz="30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</a:rPr>
                  <a:t>It is the combination of </a:t>
                </a:r>
                <a:r>
                  <a:rPr lang="en-IN" sz="3000" dirty="0" err="1">
                    <a:solidFill>
                      <a:srgbClr val="000000">
                        <a:lumMod val="85000"/>
                        <a:lumOff val="15000"/>
                      </a:srgbClr>
                    </a:solidFill>
                  </a:rPr>
                  <a:t>i</a:t>
                </a:r>
                <a:r>
                  <a:rPr lang="en-IN" sz="30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</a:rPr>
                  <a:t> and e column matrices</a:t>
                </a:r>
              </a:p>
            </p:txBody>
          </p:sp>
        </mc:Choice>
        <mc:Fallback>
          <p:sp>
            <p:nvSpPr>
              <p:cNvPr id="3" name="TextBox 4">
                <a:extLst>
                  <a:ext uri="{FF2B5EF4-FFF2-40B4-BE49-F238E27FC236}">
                    <a16:creationId xmlns:a16="http://schemas.microsoft.com/office/drawing/2014/main" id="{6D434DAB-94FC-4687-BFFA-751DA343D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5669083" cy="2067233"/>
              </a:xfrm>
              <a:prstGeom prst="rect">
                <a:avLst/>
              </a:prstGeom>
              <a:blipFill>
                <a:blip r:embed="rId2"/>
                <a:stretch>
                  <a:fillRect l="-2583" t="-3540" r="-2799" b="-82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0C510-8739-4631-9867-98DBE118F832}"/>
              </a:ext>
            </a:extLst>
          </p:cNvPr>
          <p:cNvSpPr>
            <a:spLocks noGrp="1"/>
          </p:cNvSpPr>
          <p:nvPr/>
        </p:nvSpPr>
        <p:spPr>
          <a:xfrm>
            <a:off x="838200" y="3757921"/>
            <a:ext cx="10653204" cy="1551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/>
              <a:t>Matrix </a:t>
            </a:r>
            <a:r>
              <a:rPr lang="en-IN" sz="2800" dirty="0" err="1"/>
              <a:t>i</a:t>
            </a:r>
            <a:r>
              <a:rPr lang="en-IN" sz="2800" b="0" dirty="0"/>
              <a:t> is the column vector containing the sum of independent current source currents into each node</a:t>
            </a:r>
            <a:endParaRPr lang="en-IN" sz="2400" b="0" dirty="0"/>
          </a:p>
          <a:p>
            <a:pPr marL="0" indent="0">
              <a:buNone/>
            </a:pPr>
            <a:r>
              <a:rPr lang="en-IN" sz="2800" b="0" dirty="0"/>
              <a:t>Matrix e is the column vector consisting of all values of voltage sources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09F2EA-488F-4894-949C-944DB7F1A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283" y="967096"/>
            <a:ext cx="5419725" cy="27908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FF3DC099-21EB-4DB2-9CC7-7D2155CF3B1F}"/>
                  </a:ext>
                </a:extLst>
              </p:cNvPr>
              <p:cNvSpPr txBox="1"/>
              <p:nvPr/>
            </p:nvSpPr>
            <p:spPr>
              <a:xfrm>
                <a:off x="4801158" y="5309638"/>
                <a:ext cx="25896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4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IN" sz="4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sz="4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FF3DC099-21EB-4DB2-9CC7-7D2155CF3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158" y="5309638"/>
                <a:ext cx="2589683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25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267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Project 1 </vt:lpstr>
      <vt:lpstr>Modified nodal analysis</vt:lpstr>
      <vt:lpstr>Modified nodal analysis</vt:lpstr>
      <vt:lpstr>Modified nodal analysis</vt:lpstr>
      <vt:lpstr>Modified nodal analysis</vt:lpstr>
      <vt:lpstr>Modified nodal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neelkamal bhuyan</dc:creator>
  <cp:lastModifiedBy>neelkamal bhuyan</cp:lastModifiedBy>
  <cp:revision>7</cp:revision>
  <dcterms:created xsi:type="dcterms:W3CDTF">2019-11-24T08:32:44Z</dcterms:created>
  <dcterms:modified xsi:type="dcterms:W3CDTF">2019-11-24T09:13:45Z</dcterms:modified>
</cp:coreProperties>
</file>