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10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05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5" name="Text 2"/>
          <p:cNvSpPr/>
          <p:nvPr/>
        </p:nvSpPr>
        <p:spPr>
          <a:xfrm>
            <a:off x="6319599" y="1668185"/>
            <a:ext cx="7477601" cy="2499598"/>
          </a:xfrm>
          <a:prstGeom prst="rect">
            <a:avLst/>
          </a:prstGeom>
          <a:noFill/>
          <a:ln/>
        </p:spPr>
        <p:txBody>
          <a:bodyPr wrap="square" rtlCol="0" anchor="t"/>
          <a:lstStyle/>
          <a:p>
            <a:pPr marL="0" indent="0">
              <a:lnSpc>
                <a:spcPts val="6561"/>
              </a:lnSpc>
              <a:buNone/>
            </a:pPr>
            <a:r>
              <a:rPr lang="en-US" sz="5249" dirty="0">
                <a:solidFill>
                  <a:srgbClr val="FFD9BE"/>
                </a:solidFill>
                <a:latin typeface="Quattrocento" pitchFamily="34" charset="0"/>
                <a:ea typeface="Quattrocento" pitchFamily="34" charset="-122"/>
                <a:cs typeface="Quattrocento" pitchFamily="34" charset="-120"/>
              </a:rPr>
              <a:t>Sentiment Analysis: Empowering PUBG Developers</a:t>
            </a:r>
            <a:endParaRPr lang="en-US" sz="5249" dirty="0"/>
          </a:p>
        </p:txBody>
      </p:sp>
      <p:sp>
        <p:nvSpPr>
          <p:cNvPr id="6" name="Text 3"/>
          <p:cNvSpPr/>
          <p:nvPr/>
        </p:nvSpPr>
        <p:spPr>
          <a:xfrm>
            <a:off x="6319599" y="4501039"/>
            <a:ext cx="7477601"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Sentiment analysis is vital in natural language processing for understanding user sentiments towards products or services. It provides valuable insights into customer feedback, enabling developers to make informed decisions.</a:t>
            </a:r>
            <a:endParaRPr lang="en-US" sz="1750" dirty="0"/>
          </a:p>
        </p:txBody>
      </p:sp>
      <p:sp>
        <p:nvSpPr>
          <p:cNvPr id="7" name="Shape 4"/>
          <p:cNvSpPr/>
          <p:nvPr/>
        </p:nvSpPr>
        <p:spPr>
          <a:xfrm>
            <a:off x="6319599" y="6189226"/>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172557"/>
            <a:ext cx="2180511" cy="388858"/>
          </a:xfrm>
          <a:prstGeom prst="rect">
            <a:avLst/>
          </a:prstGeom>
          <a:noFill/>
          <a:ln/>
        </p:spPr>
        <p:txBody>
          <a:bodyPr wrap="none" rtlCol="0" anchor="t"/>
          <a:lstStyle/>
          <a:p>
            <a:pPr marL="0" indent="0" algn="l">
              <a:lnSpc>
                <a:spcPts val="3062"/>
              </a:lnSpc>
              <a:buNone/>
            </a:pPr>
            <a:endParaRPr lang="en-US" sz="2187" dirty="0"/>
          </a:p>
        </p:txBody>
      </p:sp>
      <p:pic>
        <p:nvPicPr>
          <p:cNvPr id="11" name="Picture 10">
            <a:extLst>
              <a:ext uri="{FF2B5EF4-FFF2-40B4-BE49-F238E27FC236}">
                <a16:creationId xmlns:a16="http://schemas.microsoft.com/office/drawing/2014/main" id="{A5109B61-AD6F-9671-26AD-DFBD4D4F409C}"/>
              </a:ext>
            </a:extLst>
          </p:cNvPr>
          <p:cNvPicPr>
            <a:picLocks noChangeAspect="1"/>
          </p:cNvPicPr>
          <p:nvPr/>
        </p:nvPicPr>
        <p:blipFill>
          <a:blip r:embed="rId3"/>
          <a:stretch>
            <a:fillRect/>
          </a:stretch>
        </p:blipFill>
        <p:spPr>
          <a:xfrm>
            <a:off x="751805" y="2176021"/>
            <a:ext cx="4817637" cy="3611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123332">
              <a:alpha val="80000"/>
            </a:srgbClr>
          </a:solidFill>
          <a:ln/>
        </p:spPr>
      </p:sp>
      <p:sp>
        <p:nvSpPr>
          <p:cNvPr id="6" name="Text 3"/>
          <p:cNvSpPr/>
          <p:nvPr/>
        </p:nvSpPr>
        <p:spPr>
          <a:xfrm>
            <a:off x="2348389" y="925473"/>
            <a:ext cx="7823240"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Understanding LSTM Networks</a:t>
            </a:r>
            <a:endParaRPr lang="en-US" sz="4374" dirty="0"/>
          </a:p>
        </p:txBody>
      </p:sp>
      <p:sp>
        <p:nvSpPr>
          <p:cNvPr id="7" name="Shape 4"/>
          <p:cNvSpPr/>
          <p:nvPr/>
        </p:nvSpPr>
        <p:spPr>
          <a:xfrm>
            <a:off x="2667833" y="1953101"/>
            <a:ext cx="27742" cy="5351026"/>
          </a:xfrm>
          <a:prstGeom prst="rect">
            <a:avLst/>
          </a:prstGeom>
          <a:solidFill>
            <a:srgbClr val="EF9C82"/>
          </a:solidFill>
          <a:ln/>
        </p:spPr>
      </p:sp>
      <p:sp>
        <p:nvSpPr>
          <p:cNvPr id="8" name="Shape 5"/>
          <p:cNvSpPr/>
          <p:nvPr/>
        </p:nvSpPr>
        <p:spPr>
          <a:xfrm>
            <a:off x="2931616" y="2362736"/>
            <a:ext cx="777597" cy="27742"/>
          </a:xfrm>
          <a:prstGeom prst="rect">
            <a:avLst/>
          </a:prstGeom>
          <a:solidFill>
            <a:srgbClr val="EF9C82"/>
          </a:solidFill>
          <a:ln/>
        </p:spPr>
      </p:sp>
      <p:sp>
        <p:nvSpPr>
          <p:cNvPr id="9" name="Shape 6"/>
          <p:cNvSpPr/>
          <p:nvPr/>
        </p:nvSpPr>
        <p:spPr>
          <a:xfrm>
            <a:off x="2431673" y="2126694"/>
            <a:ext cx="499943" cy="499943"/>
          </a:xfrm>
          <a:prstGeom prst="roundRect">
            <a:avLst>
              <a:gd name="adj" fmla="val 13333"/>
            </a:avLst>
          </a:prstGeom>
          <a:solidFill>
            <a:srgbClr val="234A49"/>
          </a:solidFill>
          <a:ln/>
        </p:spPr>
      </p:sp>
      <p:sp>
        <p:nvSpPr>
          <p:cNvPr id="10" name="Text 7"/>
          <p:cNvSpPr/>
          <p:nvPr/>
        </p:nvSpPr>
        <p:spPr>
          <a:xfrm>
            <a:off x="2622649" y="2168366"/>
            <a:ext cx="117991"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11" name="Text 8"/>
          <p:cNvSpPr/>
          <p:nvPr/>
        </p:nvSpPr>
        <p:spPr>
          <a:xfrm>
            <a:off x="3903702" y="2175272"/>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Functionality</a:t>
            </a:r>
            <a:endParaRPr lang="en-US" sz="2187" dirty="0"/>
          </a:p>
        </p:txBody>
      </p:sp>
      <p:sp>
        <p:nvSpPr>
          <p:cNvPr id="12" name="Text 9"/>
          <p:cNvSpPr/>
          <p:nvPr/>
        </p:nvSpPr>
        <p:spPr>
          <a:xfrm>
            <a:off x="3903702" y="2655689"/>
            <a:ext cx="8378190"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The unique architecture of LSTM networks allows for the retention and use of long-term dependencies in sequences of data.</a:t>
            </a:r>
            <a:endParaRPr lang="en-US" sz="1750" dirty="0"/>
          </a:p>
        </p:txBody>
      </p:sp>
      <p:sp>
        <p:nvSpPr>
          <p:cNvPr id="13" name="Shape 10"/>
          <p:cNvSpPr/>
          <p:nvPr/>
        </p:nvSpPr>
        <p:spPr>
          <a:xfrm>
            <a:off x="2931616" y="4220468"/>
            <a:ext cx="777597" cy="27742"/>
          </a:xfrm>
          <a:prstGeom prst="rect">
            <a:avLst/>
          </a:prstGeom>
          <a:solidFill>
            <a:srgbClr val="EF9C82"/>
          </a:solidFill>
          <a:ln/>
        </p:spPr>
      </p:sp>
      <p:sp>
        <p:nvSpPr>
          <p:cNvPr id="14" name="Shape 11"/>
          <p:cNvSpPr/>
          <p:nvPr/>
        </p:nvSpPr>
        <p:spPr>
          <a:xfrm>
            <a:off x="2431673" y="3984427"/>
            <a:ext cx="499943" cy="499943"/>
          </a:xfrm>
          <a:prstGeom prst="roundRect">
            <a:avLst>
              <a:gd name="adj" fmla="val 13333"/>
            </a:avLst>
          </a:prstGeom>
          <a:solidFill>
            <a:srgbClr val="234A49"/>
          </a:solidFill>
          <a:ln/>
        </p:spPr>
      </p:sp>
      <p:sp>
        <p:nvSpPr>
          <p:cNvPr id="15" name="Text 12"/>
          <p:cNvSpPr/>
          <p:nvPr/>
        </p:nvSpPr>
        <p:spPr>
          <a:xfrm>
            <a:off x="2592288" y="4026098"/>
            <a:ext cx="178713"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6" name="Text 13"/>
          <p:cNvSpPr/>
          <p:nvPr/>
        </p:nvSpPr>
        <p:spPr>
          <a:xfrm>
            <a:off x="3903702" y="4033004"/>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Applications</a:t>
            </a:r>
            <a:endParaRPr lang="en-US" sz="2187" dirty="0"/>
          </a:p>
        </p:txBody>
      </p:sp>
      <p:sp>
        <p:nvSpPr>
          <p:cNvPr id="17" name="Text 14"/>
          <p:cNvSpPr/>
          <p:nvPr/>
        </p:nvSpPr>
        <p:spPr>
          <a:xfrm>
            <a:off x="3903702" y="4513421"/>
            <a:ext cx="8378190"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LSTM networks are widely used in various text analysis tasks, including sentiment analysis, language translation, and text generation.</a:t>
            </a:r>
            <a:endParaRPr lang="en-US" sz="1750" dirty="0"/>
          </a:p>
        </p:txBody>
      </p:sp>
      <p:sp>
        <p:nvSpPr>
          <p:cNvPr id="18" name="Shape 15"/>
          <p:cNvSpPr/>
          <p:nvPr/>
        </p:nvSpPr>
        <p:spPr>
          <a:xfrm>
            <a:off x="2931616" y="6078200"/>
            <a:ext cx="777597" cy="27742"/>
          </a:xfrm>
          <a:prstGeom prst="rect">
            <a:avLst/>
          </a:prstGeom>
          <a:solidFill>
            <a:srgbClr val="EF9C82"/>
          </a:solidFill>
          <a:ln/>
        </p:spPr>
      </p:sp>
      <p:sp>
        <p:nvSpPr>
          <p:cNvPr id="19" name="Shape 16"/>
          <p:cNvSpPr/>
          <p:nvPr/>
        </p:nvSpPr>
        <p:spPr>
          <a:xfrm>
            <a:off x="2431673" y="5842159"/>
            <a:ext cx="499943" cy="499943"/>
          </a:xfrm>
          <a:prstGeom prst="roundRect">
            <a:avLst>
              <a:gd name="adj" fmla="val 13333"/>
            </a:avLst>
          </a:prstGeom>
          <a:solidFill>
            <a:srgbClr val="234A49"/>
          </a:solidFill>
          <a:ln/>
        </p:spPr>
      </p:sp>
      <p:sp>
        <p:nvSpPr>
          <p:cNvPr id="20" name="Text 17"/>
          <p:cNvSpPr/>
          <p:nvPr/>
        </p:nvSpPr>
        <p:spPr>
          <a:xfrm>
            <a:off x="2590979" y="5883831"/>
            <a:ext cx="181332"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3</a:t>
            </a:r>
            <a:endParaRPr lang="en-US" sz="2624" dirty="0"/>
          </a:p>
        </p:txBody>
      </p:sp>
      <p:sp>
        <p:nvSpPr>
          <p:cNvPr id="21" name="Text 18"/>
          <p:cNvSpPr/>
          <p:nvPr/>
        </p:nvSpPr>
        <p:spPr>
          <a:xfrm>
            <a:off x="3903702" y="5890736"/>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Enhancements</a:t>
            </a:r>
            <a:endParaRPr lang="en-US" sz="2187" dirty="0"/>
          </a:p>
        </p:txBody>
      </p:sp>
      <p:sp>
        <p:nvSpPr>
          <p:cNvPr id="22" name="Text 19"/>
          <p:cNvSpPr/>
          <p:nvPr/>
        </p:nvSpPr>
        <p:spPr>
          <a:xfrm>
            <a:off x="3903702" y="6371153"/>
            <a:ext cx="8378190"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Continuous improvements and modifications have optimized LSTM networks for handling complex natural language processing tasks.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93307"/>
            <a:ext cx="7205543"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PUBG Game Reviews Dataset</a:t>
            </a:r>
            <a:endParaRPr lang="en-US" sz="4374" dirty="0"/>
          </a:p>
        </p:txBody>
      </p:sp>
      <p:sp>
        <p:nvSpPr>
          <p:cNvPr id="6" name="Shape 3"/>
          <p:cNvSpPr/>
          <p:nvPr/>
        </p:nvSpPr>
        <p:spPr>
          <a:xfrm>
            <a:off x="4490799" y="2894528"/>
            <a:ext cx="499943" cy="499943"/>
          </a:xfrm>
          <a:prstGeom prst="roundRect">
            <a:avLst>
              <a:gd name="adj" fmla="val 13333"/>
            </a:avLst>
          </a:prstGeom>
          <a:solidFill>
            <a:srgbClr val="234A49"/>
          </a:solidFill>
          <a:ln/>
        </p:spPr>
      </p:sp>
      <p:sp>
        <p:nvSpPr>
          <p:cNvPr id="7" name="Text 4"/>
          <p:cNvSpPr/>
          <p:nvPr/>
        </p:nvSpPr>
        <p:spPr>
          <a:xfrm>
            <a:off x="4681776" y="2936200"/>
            <a:ext cx="117991"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1</a:t>
            </a:r>
            <a:endParaRPr lang="en-US" sz="2624" dirty="0"/>
          </a:p>
        </p:txBody>
      </p:sp>
      <p:sp>
        <p:nvSpPr>
          <p:cNvPr id="8" name="Text 5"/>
          <p:cNvSpPr/>
          <p:nvPr/>
        </p:nvSpPr>
        <p:spPr>
          <a:xfrm>
            <a:off x="5212913" y="2970848"/>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Scope</a:t>
            </a:r>
            <a:endParaRPr lang="en-US" sz="2187" dirty="0"/>
          </a:p>
        </p:txBody>
      </p:sp>
      <p:sp>
        <p:nvSpPr>
          <p:cNvPr id="9" name="Text 6"/>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PUBG game reviews dataset offers a diverse range of user sentiments and feedback, providing a rich source for sentiment analysis.</a:t>
            </a:r>
            <a:endParaRPr lang="en-US" sz="1750" dirty="0"/>
          </a:p>
        </p:txBody>
      </p:sp>
      <p:sp>
        <p:nvSpPr>
          <p:cNvPr id="10" name="Shape 7"/>
          <p:cNvSpPr/>
          <p:nvPr/>
        </p:nvSpPr>
        <p:spPr>
          <a:xfrm>
            <a:off x="9255085" y="2894528"/>
            <a:ext cx="499943" cy="499943"/>
          </a:xfrm>
          <a:prstGeom prst="roundRect">
            <a:avLst>
              <a:gd name="adj" fmla="val 13333"/>
            </a:avLst>
          </a:prstGeom>
          <a:solidFill>
            <a:srgbClr val="234A49"/>
          </a:solidFill>
          <a:ln/>
        </p:spPr>
      </p:sp>
      <p:sp>
        <p:nvSpPr>
          <p:cNvPr id="11" name="Text 8"/>
          <p:cNvSpPr/>
          <p:nvPr/>
        </p:nvSpPr>
        <p:spPr>
          <a:xfrm>
            <a:off x="9415701" y="2936200"/>
            <a:ext cx="178713"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2</a:t>
            </a:r>
            <a:endParaRPr lang="en-US" sz="2624" dirty="0"/>
          </a:p>
        </p:txBody>
      </p:sp>
      <p:sp>
        <p:nvSpPr>
          <p:cNvPr id="12" name="Text 9"/>
          <p:cNvSpPr/>
          <p:nvPr/>
        </p:nvSpPr>
        <p:spPr>
          <a:xfrm>
            <a:off x="9977199" y="2970848"/>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Volume</a:t>
            </a:r>
            <a:endParaRPr lang="en-US" sz="2187" dirty="0"/>
          </a:p>
        </p:txBody>
      </p:sp>
      <p:sp>
        <p:nvSpPr>
          <p:cNvPr id="13" name="Text 10"/>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It comprises a substantial number of reviews, ensuring a comprehensive analysis of the sentiments expressed by players.</a:t>
            </a:r>
            <a:endParaRPr lang="en-US" sz="1750" dirty="0"/>
          </a:p>
        </p:txBody>
      </p:sp>
      <p:sp>
        <p:nvSpPr>
          <p:cNvPr id="14" name="Shape 11"/>
          <p:cNvSpPr/>
          <p:nvPr/>
        </p:nvSpPr>
        <p:spPr>
          <a:xfrm>
            <a:off x="4490799" y="5268635"/>
            <a:ext cx="499943" cy="499943"/>
          </a:xfrm>
          <a:prstGeom prst="roundRect">
            <a:avLst>
              <a:gd name="adj" fmla="val 13333"/>
            </a:avLst>
          </a:prstGeom>
          <a:solidFill>
            <a:srgbClr val="234A49"/>
          </a:solidFill>
          <a:ln/>
        </p:spPr>
      </p:sp>
      <p:sp>
        <p:nvSpPr>
          <p:cNvPr id="15" name="Text 12"/>
          <p:cNvSpPr/>
          <p:nvPr/>
        </p:nvSpPr>
        <p:spPr>
          <a:xfrm>
            <a:off x="4650105" y="5310307"/>
            <a:ext cx="181332" cy="416481"/>
          </a:xfrm>
          <a:prstGeom prst="rect">
            <a:avLst/>
          </a:prstGeom>
          <a:noFill/>
          <a:ln/>
        </p:spPr>
        <p:txBody>
          <a:bodyPr wrap="none" rtlCol="0" anchor="t"/>
          <a:lstStyle/>
          <a:p>
            <a:pPr marL="0" indent="0" algn="ctr">
              <a:lnSpc>
                <a:spcPts val="3281"/>
              </a:lnSpc>
              <a:buNone/>
            </a:pPr>
            <a:r>
              <a:rPr lang="en-US" sz="2624" dirty="0">
                <a:solidFill>
                  <a:srgbClr val="FFD9BE"/>
                </a:solidFill>
                <a:latin typeface="Quattrocento" pitchFamily="34" charset="0"/>
                <a:ea typeface="Quattrocento" pitchFamily="34" charset="-122"/>
                <a:cs typeface="Quattrocento" pitchFamily="34" charset="-120"/>
              </a:rPr>
              <a:t>3</a:t>
            </a:r>
            <a:endParaRPr lang="en-US" sz="2624" dirty="0"/>
          </a:p>
        </p:txBody>
      </p:sp>
      <p:sp>
        <p:nvSpPr>
          <p:cNvPr id="16" name="Text 13"/>
          <p:cNvSpPr/>
          <p:nvPr/>
        </p:nvSpPr>
        <p:spPr>
          <a:xfrm>
            <a:off x="5212913" y="5344954"/>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Validity</a:t>
            </a:r>
            <a:endParaRPr lang="en-US" sz="2187" dirty="0"/>
          </a:p>
        </p:txBody>
      </p:sp>
      <p:sp>
        <p:nvSpPr>
          <p:cNvPr id="17" name="Text 14"/>
          <p:cNvSpPr/>
          <p:nvPr/>
        </p:nvSpPr>
        <p:spPr>
          <a:xfrm>
            <a:off x="5212913" y="5825371"/>
            <a:ext cx="8584287" cy="710803"/>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These authentic reviews reflect the genuine experiences and opinions of PUBG players, contributing to the credibility of the dataset.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5" name="Text 2"/>
          <p:cNvSpPr/>
          <p:nvPr/>
        </p:nvSpPr>
        <p:spPr>
          <a:xfrm>
            <a:off x="833199" y="1498878"/>
            <a:ext cx="7827645"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Data Preprocessing for Analysis</a:t>
            </a:r>
            <a:endParaRPr lang="en-US" sz="4374" dirty="0"/>
          </a:p>
        </p:txBody>
      </p:sp>
      <p:sp>
        <p:nvSpPr>
          <p:cNvPr id="6" name="Shape 3"/>
          <p:cNvSpPr/>
          <p:nvPr/>
        </p:nvSpPr>
        <p:spPr>
          <a:xfrm>
            <a:off x="833199" y="2526506"/>
            <a:ext cx="4542115" cy="2346365"/>
          </a:xfrm>
          <a:prstGeom prst="roundRect">
            <a:avLst>
              <a:gd name="adj" fmla="val 2841"/>
            </a:avLst>
          </a:prstGeom>
          <a:solidFill>
            <a:srgbClr val="234A49"/>
          </a:solidFill>
          <a:ln/>
        </p:spPr>
      </p:sp>
      <p:sp>
        <p:nvSpPr>
          <p:cNvPr id="7" name="Text 4"/>
          <p:cNvSpPr/>
          <p:nvPr/>
        </p:nvSpPr>
        <p:spPr>
          <a:xfrm>
            <a:off x="1055370" y="2748677"/>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Cleaning</a:t>
            </a:r>
            <a:endParaRPr lang="en-US" sz="2187" dirty="0"/>
          </a:p>
        </p:txBody>
      </p:sp>
      <p:sp>
        <p:nvSpPr>
          <p:cNvPr id="8" name="Text 5"/>
          <p:cNvSpPr/>
          <p:nvPr/>
        </p:nvSpPr>
        <p:spPr>
          <a:xfrm>
            <a:off x="1055370" y="3229094"/>
            <a:ext cx="4097774"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The dataset is cleaned to remove irrelevant content, ensuring the sentiment analysis is based on valuable and accurate data.</a:t>
            </a:r>
            <a:endParaRPr lang="en-US" sz="1750" dirty="0"/>
          </a:p>
        </p:txBody>
      </p:sp>
      <p:sp>
        <p:nvSpPr>
          <p:cNvPr id="9" name="Shape 6"/>
          <p:cNvSpPr/>
          <p:nvPr/>
        </p:nvSpPr>
        <p:spPr>
          <a:xfrm>
            <a:off x="5597485" y="2526506"/>
            <a:ext cx="4542115" cy="2346365"/>
          </a:xfrm>
          <a:prstGeom prst="roundRect">
            <a:avLst>
              <a:gd name="adj" fmla="val 2841"/>
            </a:avLst>
          </a:prstGeom>
          <a:solidFill>
            <a:srgbClr val="234A49"/>
          </a:solidFill>
          <a:ln/>
        </p:spPr>
      </p:sp>
      <p:sp>
        <p:nvSpPr>
          <p:cNvPr id="10" name="Text 7"/>
          <p:cNvSpPr/>
          <p:nvPr/>
        </p:nvSpPr>
        <p:spPr>
          <a:xfrm>
            <a:off x="5819656" y="2748677"/>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Normalization</a:t>
            </a:r>
            <a:endParaRPr lang="en-US" sz="2187" dirty="0"/>
          </a:p>
        </p:txBody>
      </p:sp>
      <p:sp>
        <p:nvSpPr>
          <p:cNvPr id="11" name="Text 8"/>
          <p:cNvSpPr/>
          <p:nvPr/>
        </p:nvSpPr>
        <p:spPr>
          <a:xfrm>
            <a:off x="5819656" y="3229094"/>
            <a:ext cx="4097774"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Text is standardized through processes like tokenization and lemmatization to ensure consistency and coherence in analysis.</a:t>
            </a:r>
            <a:endParaRPr lang="en-US" sz="1750" dirty="0"/>
          </a:p>
        </p:txBody>
      </p:sp>
      <p:sp>
        <p:nvSpPr>
          <p:cNvPr id="12" name="Shape 9"/>
          <p:cNvSpPr/>
          <p:nvPr/>
        </p:nvSpPr>
        <p:spPr>
          <a:xfrm>
            <a:off x="833199" y="5095042"/>
            <a:ext cx="9306401" cy="1635562"/>
          </a:xfrm>
          <a:prstGeom prst="roundRect">
            <a:avLst>
              <a:gd name="adj" fmla="val 4076"/>
            </a:avLst>
          </a:prstGeom>
          <a:solidFill>
            <a:srgbClr val="234A49"/>
          </a:solidFill>
          <a:ln/>
        </p:spPr>
      </p:sp>
      <p:sp>
        <p:nvSpPr>
          <p:cNvPr id="13" name="Text 10"/>
          <p:cNvSpPr/>
          <p:nvPr/>
        </p:nvSpPr>
        <p:spPr>
          <a:xfrm>
            <a:off x="1055370" y="5317212"/>
            <a:ext cx="2777490" cy="347186"/>
          </a:xfrm>
          <a:prstGeom prst="rect">
            <a:avLst/>
          </a:prstGeom>
          <a:noFill/>
          <a:ln/>
        </p:spPr>
        <p:txBody>
          <a:bodyPr wrap="none" rtlCol="0" anchor="t"/>
          <a:lstStyle/>
          <a:p>
            <a:pPr marL="0" indent="0">
              <a:lnSpc>
                <a:spcPts val="2734"/>
              </a:lnSpc>
              <a:buNone/>
            </a:pPr>
            <a:r>
              <a:rPr lang="en-US" sz="2187" dirty="0">
                <a:solidFill>
                  <a:srgbClr val="FFD9BE"/>
                </a:solidFill>
                <a:latin typeface="Quattrocento" pitchFamily="34" charset="0"/>
                <a:ea typeface="Quattrocento" pitchFamily="34" charset="-122"/>
                <a:cs typeface="Quattrocento" pitchFamily="34" charset="-120"/>
              </a:rPr>
              <a:t>Feature Extraction</a:t>
            </a:r>
            <a:endParaRPr lang="en-US" sz="2187" dirty="0"/>
          </a:p>
        </p:txBody>
      </p:sp>
      <p:sp>
        <p:nvSpPr>
          <p:cNvPr id="14" name="Text 11"/>
          <p:cNvSpPr/>
          <p:nvPr/>
        </p:nvSpPr>
        <p:spPr>
          <a:xfrm>
            <a:off x="1055370" y="5797629"/>
            <a:ext cx="8862060" cy="710803"/>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Relevant features, such as sentiment-bearing words and phrases, are extracted to create meaningful data for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txBody>
          <a:bodyPr/>
          <a:lstStyle/>
          <a:p>
            <a:endParaRPr lang="en-IN" dirty="0"/>
          </a:p>
        </p:txBody>
      </p:sp>
      <p:sp>
        <p:nvSpPr>
          <p:cNvPr id="4" name="Text 2"/>
          <p:cNvSpPr/>
          <p:nvPr/>
        </p:nvSpPr>
        <p:spPr>
          <a:xfrm>
            <a:off x="3111960" y="533138"/>
            <a:ext cx="6846213"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Training the LSTM Network</a:t>
            </a:r>
            <a:endParaRPr lang="en-US" sz="4374" dirty="0"/>
          </a:p>
        </p:txBody>
      </p:sp>
      <p:sp>
        <p:nvSpPr>
          <p:cNvPr id="5" name="Text 3"/>
          <p:cNvSpPr/>
          <p:nvPr/>
        </p:nvSpPr>
        <p:spPr>
          <a:xfrm>
            <a:off x="2296716" y="4477412"/>
            <a:ext cx="4800124" cy="666512"/>
          </a:xfrm>
          <a:prstGeom prst="rect">
            <a:avLst/>
          </a:prstGeom>
          <a:noFill/>
          <a:ln/>
        </p:spPr>
        <p:txBody>
          <a:bodyPr wrap="none" rtlCol="0" anchor="t"/>
          <a:lstStyle/>
          <a:p>
            <a:pPr marL="0" indent="0" algn="ctr">
              <a:lnSpc>
                <a:spcPts val="5249"/>
              </a:lnSpc>
              <a:buNone/>
            </a:pPr>
            <a:r>
              <a:rPr lang="en-US" sz="5249" dirty="0">
                <a:solidFill>
                  <a:srgbClr val="FFD9BE"/>
                </a:solidFill>
                <a:latin typeface="Quattrocento" pitchFamily="34" charset="0"/>
                <a:ea typeface="Quattrocento" pitchFamily="34" charset="-122"/>
                <a:cs typeface="Quattrocento" pitchFamily="34" charset="-120"/>
              </a:rPr>
              <a:t>Optimization</a:t>
            </a:r>
            <a:endParaRPr lang="en-US" sz="5249" dirty="0"/>
          </a:p>
        </p:txBody>
      </p:sp>
      <p:sp>
        <p:nvSpPr>
          <p:cNvPr id="6" name="Text 4"/>
          <p:cNvSpPr/>
          <p:nvPr/>
        </p:nvSpPr>
        <p:spPr>
          <a:xfrm>
            <a:off x="3248561" y="5541433"/>
            <a:ext cx="2999780" cy="347186"/>
          </a:xfrm>
          <a:prstGeom prst="rect">
            <a:avLst/>
          </a:prstGeom>
          <a:noFill/>
          <a:ln/>
        </p:spPr>
        <p:txBody>
          <a:bodyPr wrap="none" rtlCol="0" anchor="t"/>
          <a:lstStyle/>
          <a:p>
            <a:pPr marL="0" indent="0" algn="ctr">
              <a:lnSpc>
                <a:spcPts val="2734"/>
              </a:lnSpc>
              <a:buNone/>
            </a:pPr>
            <a:r>
              <a:rPr lang="en-US" sz="2187" dirty="0">
                <a:solidFill>
                  <a:srgbClr val="FFD9BE"/>
                </a:solidFill>
                <a:latin typeface="Quattrocento" pitchFamily="34" charset="0"/>
                <a:ea typeface="Quattrocento" pitchFamily="34" charset="-122"/>
                <a:cs typeface="Quattrocento" pitchFamily="34" charset="-120"/>
              </a:rPr>
              <a:t>Hyperparameter Tuning</a:t>
            </a:r>
            <a:endParaRPr lang="en-US" sz="2187" dirty="0"/>
          </a:p>
        </p:txBody>
      </p:sp>
      <p:sp>
        <p:nvSpPr>
          <p:cNvPr id="7" name="Text 5"/>
          <p:cNvSpPr/>
          <p:nvPr/>
        </p:nvSpPr>
        <p:spPr>
          <a:xfrm>
            <a:off x="2122145" y="6086410"/>
            <a:ext cx="4800124" cy="1066205"/>
          </a:xfrm>
          <a:prstGeom prst="rect">
            <a:avLst/>
          </a:prstGeom>
          <a:noFill/>
          <a:ln/>
        </p:spPr>
        <p:txBody>
          <a:bodyPr wrap="squar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Fine-tuning model parameters to optimize accuracy and enhance the network's ability to discern nuanced sentiments.</a:t>
            </a:r>
            <a:endParaRPr lang="en-US" sz="1750" dirty="0"/>
          </a:p>
        </p:txBody>
      </p:sp>
      <p:sp>
        <p:nvSpPr>
          <p:cNvPr id="8" name="Text 6"/>
          <p:cNvSpPr/>
          <p:nvPr/>
        </p:nvSpPr>
        <p:spPr>
          <a:xfrm>
            <a:off x="7558111" y="4516905"/>
            <a:ext cx="4800124" cy="666512"/>
          </a:xfrm>
          <a:prstGeom prst="rect">
            <a:avLst/>
          </a:prstGeom>
          <a:noFill/>
          <a:ln/>
        </p:spPr>
        <p:txBody>
          <a:bodyPr wrap="none" rtlCol="0" anchor="t"/>
          <a:lstStyle/>
          <a:p>
            <a:pPr marL="0" indent="0" algn="ctr">
              <a:lnSpc>
                <a:spcPts val="5249"/>
              </a:lnSpc>
              <a:buNone/>
            </a:pPr>
            <a:r>
              <a:rPr lang="en-US" sz="5249" dirty="0">
                <a:solidFill>
                  <a:srgbClr val="FFD9BE"/>
                </a:solidFill>
                <a:latin typeface="Quattrocento" pitchFamily="34" charset="0"/>
                <a:ea typeface="Quattrocento" pitchFamily="34" charset="-122"/>
                <a:cs typeface="Quattrocento" pitchFamily="34" charset="-120"/>
              </a:rPr>
              <a:t>Validation</a:t>
            </a:r>
            <a:endParaRPr lang="en-US" sz="5249" dirty="0"/>
          </a:p>
        </p:txBody>
      </p:sp>
      <p:sp>
        <p:nvSpPr>
          <p:cNvPr id="9" name="Text 7"/>
          <p:cNvSpPr/>
          <p:nvPr/>
        </p:nvSpPr>
        <p:spPr>
          <a:xfrm>
            <a:off x="8493085" y="5494214"/>
            <a:ext cx="2777490" cy="347186"/>
          </a:xfrm>
          <a:prstGeom prst="rect">
            <a:avLst/>
          </a:prstGeom>
          <a:noFill/>
          <a:ln/>
        </p:spPr>
        <p:txBody>
          <a:bodyPr wrap="none" rtlCol="0" anchor="t"/>
          <a:lstStyle/>
          <a:p>
            <a:pPr marL="0" indent="0" algn="ctr">
              <a:lnSpc>
                <a:spcPts val="2734"/>
              </a:lnSpc>
              <a:buNone/>
            </a:pPr>
            <a:r>
              <a:rPr lang="en-US" sz="2187" dirty="0">
                <a:solidFill>
                  <a:srgbClr val="FFD9BE"/>
                </a:solidFill>
                <a:latin typeface="Quattrocento" pitchFamily="34" charset="0"/>
                <a:ea typeface="Quattrocento" pitchFamily="34" charset="-122"/>
                <a:cs typeface="Quattrocento" pitchFamily="34" charset="-120"/>
              </a:rPr>
              <a:t>Cross-Validation</a:t>
            </a:r>
            <a:endParaRPr lang="en-US" sz="2187" dirty="0"/>
          </a:p>
        </p:txBody>
      </p:sp>
      <p:sp>
        <p:nvSpPr>
          <p:cNvPr id="10" name="Text 8"/>
          <p:cNvSpPr/>
          <p:nvPr/>
        </p:nvSpPr>
        <p:spPr>
          <a:xfrm>
            <a:off x="7481768" y="6152197"/>
            <a:ext cx="4800124" cy="710803"/>
          </a:xfrm>
          <a:prstGeom prst="rect">
            <a:avLst/>
          </a:prstGeom>
          <a:noFill/>
          <a:ln/>
        </p:spPr>
        <p:txBody>
          <a:bodyPr wrap="square" rtlCol="0" anchor="t"/>
          <a:lstStyle/>
          <a:p>
            <a:pPr marL="0" indent="0" algn="ctr">
              <a:lnSpc>
                <a:spcPts val="2799"/>
              </a:lnSpc>
              <a:buNone/>
            </a:pPr>
            <a:r>
              <a:rPr lang="en-US" sz="1750" dirty="0">
                <a:solidFill>
                  <a:srgbClr val="F9EEE7"/>
                </a:solidFill>
                <a:latin typeface="Quattrocento" pitchFamily="34" charset="0"/>
                <a:ea typeface="Quattrocento" pitchFamily="34" charset="-122"/>
                <a:cs typeface="Quattrocento" pitchFamily="34" charset="-120"/>
              </a:rPr>
              <a:t>Ensuring model generalization by validating its performance on multiple subsets of the dataset.</a:t>
            </a:r>
            <a:endParaRPr lang="en-US" sz="1750" dirty="0"/>
          </a:p>
        </p:txBody>
      </p:sp>
      <p:pic>
        <p:nvPicPr>
          <p:cNvPr id="16" name="Picture 15">
            <a:extLst>
              <a:ext uri="{FF2B5EF4-FFF2-40B4-BE49-F238E27FC236}">
                <a16:creationId xmlns:a16="http://schemas.microsoft.com/office/drawing/2014/main" id="{FC380484-446C-02A2-080F-9DD09065773F}"/>
              </a:ext>
            </a:extLst>
          </p:cNvPr>
          <p:cNvPicPr>
            <a:picLocks noChangeAspect="1"/>
          </p:cNvPicPr>
          <p:nvPr/>
        </p:nvPicPr>
        <p:blipFill>
          <a:blip r:embed="rId3"/>
          <a:stretch>
            <a:fillRect/>
          </a:stretch>
        </p:blipFill>
        <p:spPr>
          <a:xfrm>
            <a:off x="4696778" y="1566496"/>
            <a:ext cx="4800124" cy="2427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2083475"/>
            <a:ext cx="7681079"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Evaluating Model Performance</a:t>
            </a:r>
            <a:endParaRPr lang="en-US" sz="4374" dirty="0"/>
          </a:p>
        </p:txBody>
      </p:sp>
      <p:pic>
        <p:nvPicPr>
          <p:cNvPr id="5" name="Image 0" descr="preencoded.png"/>
          <p:cNvPicPr>
            <a:picLocks noChangeAspect="1"/>
          </p:cNvPicPr>
          <p:nvPr/>
        </p:nvPicPr>
        <p:blipFill>
          <a:blip r:embed="rId3"/>
          <a:stretch>
            <a:fillRect/>
          </a:stretch>
        </p:blipFill>
        <p:spPr>
          <a:xfrm>
            <a:off x="2348389" y="3222188"/>
            <a:ext cx="444341" cy="444341"/>
          </a:xfrm>
          <a:prstGeom prst="rect">
            <a:avLst/>
          </a:prstGeom>
        </p:spPr>
      </p:pic>
      <p:sp>
        <p:nvSpPr>
          <p:cNvPr id="6" name="Text 3"/>
          <p:cNvSpPr/>
          <p:nvPr/>
        </p:nvSpPr>
        <p:spPr>
          <a:xfrm>
            <a:off x="2348389" y="3888700"/>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Accuracy</a:t>
            </a:r>
            <a:endParaRPr lang="en-US" sz="2187" dirty="0"/>
          </a:p>
        </p:txBody>
      </p:sp>
      <p:sp>
        <p:nvSpPr>
          <p:cNvPr id="7" name="Text 4"/>
          <p:cNvSpPr/>
          <p:nvPr/>
        </p:nvSpPr>
        <p:spPr>
          <a:xfrm>
            <a:off x="2348389" y="4369118"/>
            <a:ext cx="3088958" cy="1777008"/>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Measuring the percentage of correctly identified sentiments, indicating the network's precision in analysis.</a:t>
            </a:r>
            <a:endParaRPr lang="en-US" sz="1750" dirty="0"/>
          </a:p>
        </p:txBody>
      </p:sp>
      <p:pic>
        <p:nvPicPr>
          <p:cNvPr id="8" name="Image 1" descr="preencoded.png"/>
          <p:cNvPicPr>
            <a:picLocks noChangeAspect="1"/>
          </p:cNvPicPr>
          <p:nvPr/>
        </p:nvPicPr>
        <p:blipFill>
          <a:blip r:embed="rId4"/>
          <a:stretch>
            <a:fillRect/>
          </a:stretch>
        </p:blipFill>
        <p:spPr>
          <a:xfrm>
            <a:off x="5770602" y="3222188"/>
            <a:ext cx="444341" cy="444341"/>
          </a:xfrm>
          <a:prstGeom prst="rect">
            <a:avLst/>
          </a:prstGeom>
        </p:spPr>
      </p:pic>
      <p:sp>
        <p:nvSpPr>
          <p:cNvPr id="9" name="Text 5"/>
          <p:cNvSpPr/>
          <p:nvPr/>
        </p:nvSpPr>
        <p:spPr>
          <a:xfrm>
            <a:off x="5770602" y="3888700"/>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Precision</a:t>
            </a:r>
            <a:endParaRPr lang="en-US" sz="2187" dirty="0"/>
          </a:p>
        </p:txBody>
      </p:sp>
      <p:sp>
        <p:nvSpPr>
          <p:cNvPr id="10" name="Text 6"/>
          <p:cNvSpPr/>
          <p:nvPr/>
        </p:nvSpPr>
        <p:spPr>
          <a:xfrm>
            <a:off x="5770602" y="4369118"/>
            <a:ext cx="3088958" cy="1777008"/>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Evaluating the ratio of correctly identified positive or negative sentiments to the total predicted positives or negatives.</a:t>
            </a:r>
            <a:endParaRPr lang="en-US" sz="1750" dirty="0"/>
          </a:p>
        </p:txBody>
      </p:sp>
      <p:pic>
        <p:nvPicPr>
          <p:cNvPr id="11" name="Image 2" descr="preencoded.png"/>
          <p:cNvPicPr>
            <a:picLocks noChangeAspect="1"/>
          </p:cNvPicPr>
          <p:nvPr/>
        </p:nvPicPr>
        <p:blipFill>
          <a:blip r:embed="rId5"/>
          <a:stretch>
            <a:fillRect/>
          </a:stretch>
        </p:blipFill>
        <p:spPr>
          <a:xfrm>
            <a:off x="9192816" y="3222188"/>
            <a:ext cx="444341" cy="444341"/>
          </a:xfrm>
          <a:prstGeom prst="rect">
            <a:avLst/>
          </a:prstGeom>
        </p:spPr>
      </p:pic>
      <p:sp>
        <p:nvSpPr>
          <p:cNvPr id="12" name="Text 7"/>
          <p:cNvSpPr/>
          <p:nvPr/>
        </p:nvSpPr>
        <p:spPr>
          <a:xfrm>
            <a:off x="9192816" y="3888700"/>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Recall</a:t>
            </a:r>
            <a:endParaRPr lang="en-US" sz="2187" dirty="0"/>
          </a:p>
        </p:txBody>
      </p:sp>
      <p:sp>
        <p:nvSpPr>
          <p:cNvPr id="13" name="Text 8"/>
          <p:cNvSpPr/>
          <p:nvPr/>
        </p:nvSpPr>
        <p:spPr>
          <a:xfrm>
            <a:off x="9192816" y="4369118"/>
            <a:ext cx="3089077" cy="1421606"/>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Assessing the capability of the network to identify all relevant sentiments from the reviewed comments.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5" name="Text 2"/>
          <p:cNvSpPr/>
          <p:nvPr/>
        </p:nvSpPr>
        <p:spPr>
          <a:xfrm>
            <a:off x="833199" y="934760"/>
            <a:ext cx="6930152"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Key Insights and Discussion</a:t>
            </a:r>
            <a:endParaRPr lang="en-US" sz="4374" dirty="0"/>
          </a:p>
        </p:txBody>
      </p:sp>
      <p:pic>
        <p:nvPicPr>
          <p:cNvPr id="6" name="Image 1" descr="preencoded.png"/>
          <p:cNvPicPr>
            <a:picLocks noChangeAspect="1"/>
          </p:cNvPicPr>
          <p:nvPr/>
        </p:nvPicPr>
        <p:blipFill>
          <a:blip r:embed="rId3"/>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Positive Sentiments</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The network effectively captures player satisfaction, showcasing the game's strengths and enjoyable aspects.</a:t>
            </a:r>
            <a:endParaRPr lang="en-US" sz="1750" dirty="0"/>
          </a:p>
        </p:txBody>
      </p:sp>
      <p:pic>
        <p:nvPicPr>
          <p:cNvPr id="9" name="Image 2" descr="preencoded.png"/>
          <p:cNvPicPr>
            <a:picLocks noChangeAspect="1"/>
          </p:cNvPicPr>
          <p:nvPr/>
        </p:nvPicPr>
        <p:blipFill>
          <a:blip r:embed="rId4"/>
          <a:stretch>
            <a:fillRect/>
          </a:stretch>
        </p:blipFill>
        <p:spPr>
          <a:xfrm>
            <a:off x="833199" y="3739872"/>
            <a:ext cx="1110972" cy="1777484"/>
          </a:xfrm>
          <a:prstGeom prst="rect">
            <a:avLst/>
          </a:prstGeom>
        </p:spPr>
      </p:pic>
      <p:sp>
        <p:nvSpPr>
          <p:cNvPr id="10" name="Text 5"/>
          <p:cNvSpPr/>
          <p:nvPr/>
        </p:nvSpPr>
        <p:spPr>
          <a:xfrm>
            <a:off x="2277428" y="3962043"/>
            <a:ext cx="2797731"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Constructive Criticism</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Insights into areas for improvement based on user feedback, aiding in refining the gaming experience.</a:t>
            </a:r>
            <a:endParaRPr lang="en-US" sz="1750" dirty="0"/>
          </a:p>
        </p:txBody>
      </p:sp>
      <p:pic>
        <p:nvPicPr>
          <p:cNvPr id="12" name="Image 3" descr="preencoded.png"/>
          <p:cNvPicPr>
            <a:picLocks noChangeAspect="1"/>
          </p:cNvPicPr>
          <p:nvPr/>
        </p:nvPicPr>
        <p:blipFill>
          <a:blip r:embed="rId5"/>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FFD9BE"/>
                </a:solidFill>
                <a:latin typeface="Quattrocento" pitchFamily="34" charset="0"/>
                <a:ea typeface="Quattrocento" pitchFamily="34" charset="-122"/>
                <a:cs typeface="Quattrocento" pitchFamily="34" charset="-120"/>
              </a:rPr>
              <a:t>Uncovering Trends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F9EEE7"/>
                </a:solidFill>
                <a:latin typeface="Quattrocento" pitchFamily="34" charset="0"/>
                <a:ea typeface="Quattrocento" pitchFamily="34" charset="-122"/>
                <a:cs typeface="Quattrocento" pitchFamily="34" charset="-120"/>
              </a:rPr>
              <a:t>Identification of recurring sentiments, providing valuable data for strategic decisions by developers and marketers.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2348389" y="1523524"/>
            <a:ext cx="8442008" cy="694373"/>
          </a:xfrm>
          <a:prstGeom prst="rect">
            <a:avLst/>
          </a:prstGeom>
          <a:noFill/>
          <a:ln/>
        </p:spPr>
        <p:txBody>
          <a:bodyPr wrap="non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Future Directions and Conclusion</a:t>
            </a:r>
            <a:endParaRPr lang="en-US" sz="4374" dirty="0"/>
          </a:p>
        </p:txBody>
      </p:sp>
      <p:sp>
        <p:nvSpPr>
          <p:cNvPr id="5" name="Text 3"/>
          <p:cNvSpPr/>
          <p:nvPr/>
        </p:nvSpPr>
        <p:spPr>
          <a:xfrm>
            <a:off x="2570559" y="2803088"/>
            <a:ext cx="4518541" cy="355402"/>
          </a:xfrm>
          <a:prstGeom prst="rect">
            <a:avLst/>
          </a:prstGeom>
          <a:noFill/>
          <a:ln/>
        </p:spPr>
        <p:txBody>
          <a:bodyPr wrap="non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Enhanced User Feedback Analysis</a:t>
            </a:r>
            <a:endParaRPr lang="en-US" sz="1750" dirty="0"/>
          </a:p>
        </p:txBody>
      </p:sp>
      <p:sp>
        <p:nvSpPr>
          <p:cNvPr id="6" name="Text 4"/>
          <p:cNvSpPr/>
          <p:nvPr/>
        </p:nvSpPr>
        <p:spPr>
          <a:xfrm>
            <a:off x="7541062" y="2803088"/>
            <a:ext cx="4518541"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Integration of advanced sentiment analysis techniques to glean deeper insights from player comments.</a:t>
            </a:r>
            <a:endParaRPr lang="en-US" sz="1750" dirty="0"/>
          </a:p>
        </p:txBody>
      </p:sp>
      <p:sp>
        <p:nvSpPr>
          <p:cNvPr id="7" name="Shape 5"/>
          <p:cNvSpPr/>
          <p:nvPr/>
        </p:nvSpPr>
        <p:spPr>
          <a:xfrm>
            <a:off x="2348389" y="4010144"/>
            <a:ext cx="9933503" cy="1347907"/>
          </a:xfrm>
          <a:prstGeom prst="rect">
            <a:avLst/>
          </a:prstGeom>
          <a:solidFill>
            <a:srgbClr val="234A49"/>
          </a:solidFill>
          <a:ln/>
        </p:spPr>
      </p:sp>
      <p:sp>
        <p:nvSpPr>
          <p:cNvPr id="8" name="Text 6"/>
          <p:cNvSpPr/>
          <p:nvPr/>
        </p:nvSpPr>
        <p:spPr>
          <a:xfrm>
            <a:off x="2570559" y="4150995"/>
            <a:ext cx="4518541" cy="355402"/>
          </a:xfrm>
          <a:prstGeom prst="rect">
            <a:avLst/>
          </a:prstGeom>
          <a:noFill/>
          <a:ln/>
        </p:spPr>
        <p:txBody>
          <a:bodyPr wrap="non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Real-time Sentiment Monitoring</a:t>
            </a:r>
            <a:endParaRPr lang="en-US" sz="1750" dirty="0"/>
          </a:p>
        </p:txBody>
      </p:sp>
      <p:sp>
        <p:nvSpPr>
          <p:cNvPr id="9" name="Text 7"/>
          <p:cNvSpPr/>
          <p:nvPr/>
        </p:nvSpPr>
        <p:spPr>
          <a:xfrm>
            <a:off x="7541062" y="4150995"/>
            <a:ext cx="4518541"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Developing systems to continually monitor and analyze user sentiments to facilitate prompt responses to emerging trends.</a:t>
            </a:r>
            <a:endParaRPr lang="en-US" sz="1750" dirty="0"/>
          </a:p>
        </p:txBody>
      </p:sp>
      <p:sp>
        <p:nvSpPr>
          <p:cNvPr id="10" name="Text 8"/>
          <p:cNvSpPr/>
          <p:nvPr/>
        </p:nvSpPr>
        <p:spPr>
          <a:xfrm>
            <a:off x="2570559" y="5498902"/>
            <a:ext cx="4518541" cy="355402"/>
          </a:xfrm>
          <a:prstGeom prst="rect">
            <a:avLst/>
          </a:prstGeom>
          <a:noFill/>
          <a:ln/>
        </p:spPr>
        <p:txBody>
          <a:bodyPr wrap="non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Interactive Data Visualization</a:t>
            </a:r>
            <a:endParaRPr lang="en-US" sz="1750" dirty="0"/>
          </a:p>
        </p:txBody>
      </p:sp>
      <p:sp>
        <p:nvSpPr>
          <p:cNvPr id="11" name="Text 9"/>
          <p:cNvSpPr/>
          <p:nvPr/>
        </p:nvSpPr>
        <p:spPr>
          <a:xfrm>
            <a:off x="7541062" y="5498902"/>
            <a:ext cx="4518541"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Utilizing dynamic and visually impactful representations of sentiment analysis results for enhanced stakeholder understanding.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18854"/>
            <a:ext cx="14630400" cy="8229600"/>
          </a:xfrm>
          <a:prstGeom prst="rect">
            <a:avLst/>
          </a:prstGeom>
          <a:solidFill>
            <a:srgbClr val="123332"/>
          </a:solidFill>
          <a:ln/>
        </p:spPr>
      </p:sp>
      <p:sp>
        <p:nvSpPr>
          <p:cNvPr id="4" name="Text 2"/>
          <p:cNvSpPr/>
          <p:nvPr/>
        </p:nvSpPr>
        <p:spPr>
          <a:xfrm>
            <a:off x="2348389" y="638175"/>
            <a:ext cx="9933503" cy="1388745"/>
          </a:xfrm>
          <a:prstGeom prst="rect">
            <a:avLst/>
          </a:prstGeom>
          <a:noFill/>
          <a:ln/>
        </p:spPr>
        <p:txBody>
          <a:bodyPr wrap="square" rtlCol="0" anchor="t"/>
          <a:lstStyle/>
          <a:p>
            <a:pPr marL="0" indent="0">
              <a:lnSpc>
                <a:spcPts val="5468"/>
              </a:lnSpc>
              <a:buNone/>
            </a:pPr>
            <a:r>
              <a:rPr lang="en-US" sz="4374" dirty="0">
                <a:solidFill>
                  <a:srgbClr val="FFD9BE"/>
                </a:solidFill>
                <a:latin typeface="Quattrocento" pitchFamily="34" charset="0"/>
                <a:ea typeface="Quattrocento" pitchFamily="34" charset="-122"/>
                <a:cs typeface="Quattrocento" pitchFamily="34" charset="-120"/>
              </a:rPr>
              <a:t>Exploring the Impact of Sentiment Analysis in PUBG Game Development</a:t>
            </a:r>
            <a:endParaRPr lang="en-US" sz="4374" dirty="0"/>
          </a:p>
        </p:txBody>
      </p:sp>
      <p:sp>
        <p:nvSpPr>
          <p:cNvPr id="5" name="Text 3"/>
          <p:cNvSpPr/>
          <p:nvPr/>
        </p:nvSpPr>
        <p:spPr>
          <a:xfrm>
            <a:off x="2348389" y="2471261"/>
            <a:ext cx="9933503" cy="2132409"/>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In this engaging presentation, we will delve deep into the fascinating world of sentiment analysis and its significant impact on PUBG game development. Join us as we embark on a journey to uncover the hidden insights within the vast landscape of player reviews. Through the application of advanced natural language processing techniques, we will explore how sentiment analysis can empower PUBG developers to gain valuable understanding of player sentiments, preferences, and feedback.</a:t>
            </a:r>
            <a:endParaRPr lang="en-US" sz="1750" dirty="0"/>
          </a:p>
        </p:txBody>
      </p:sp>
      <p:sp>
        <p:nvSpPr>
          <p:cNvPr id="6" name="Text 4"/>
          <p:cNvSpPr/>
          <p:nvPr/>
        </p:nvSpPr>
        <p:spPr>
          <a:xfrm>
            <a:off x="2348389" y="4853583"/>
            <a:ext cx="9933503" cy="1421606"/>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By analyzing the extensive PUBG game reviews dataset, we aim to unveil key patterns, sentiments, and trends that can shed light on the player experience. Through this analysis, we will provide actionable recommendations and innovative strategies for enhancing the gaming experience to new heights.</a:t>
            </a:r>
            <a:endParaRPr lang="en-US" sz="1750" dirty="0"/>
          </a:p>
        </p:txBody>
      </p:sp>
      <p:sp>
        <p:nvSpPr>
          <p:cNvPr id="7" name="Text 5"/>
          <p:cNvSpPr/>
          <p:nvPr/>
        </p:nvSpPr>
        <p:spPr>
          <a:xfrm>
            <a:off x="2348389" y="6525101"/>
            <a:ext cx="9933503" cy="1066205"/>
          </a:xfrm>
          <a:prstGeom prst="rect">
            <a:avLst/>
          </a:prstGeom>
          <a:noFill/>
          <a:ln/>
        </p:spPr>
        <p:txBody>
          <a:bodyPr wrap="square" rtlCol="0" anchor="t"/>
          <a:lstStyle/>
          <a:p>
            <a:pPr marL="0" indent="0">
              <a:lnSpc>
                <a:spcPts val="2799"/>
              </a:lnSpc>
              <a:buNone/>
            </a:pPr>
            <a:r>
              <a:rPr lang="en-US" sz="1750" dirty="0">
                <a:solidFill>
                  <a:srgbClr val="F9EEE7"/>
                </a:solidFill>
                <a:latin typeface="Quattrocento" pitchFamily="34" charset="0"/>
                <a:ea typeface="Quattrocento" pitchFamily="34" charset="-122"/>
                <a:cs typeface="Quattrocento" pitchFamily="34" charset="-120"/>
              </a:rPr>
              <a:t>Get ready to immerse yourself in an enlightening exploration of sentiment analysis and its profound implications for PUBG game development. Let's dive in and discover the exciting possibilities together!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634</Words>
  <Application>Microsoft Office PowerPoint</Application>
  <PresentationFormat>Custom</PresentationFormat>
  <Paragraphs>70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shanmuk</cp:lastModifiedBy>
  <cp:revision>3</cp:revision>
  <dcterms:created xsi:type="dcterms:W3CDTF">2024-03-13T16:10:38Z</dcterms:created>
  <dcterms:modified xsi:type="dcterms:W3CDTF">2024-03-13T16:21:34Z</dcterms:modified>
</cp:coreProperties>
</file>