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0"/>
  </p:notesMasterIdLst>
  <p:handoutMasterIdLst>
    <p:handoutMasterId r:id="rId21"/>
  </p:handoutMasterIdLst>
  <p:sldIdLst>
    <p:sldId id="256" r:id="rId5"/>
    <p:sldId id="292" r:id="rId6"/>
    <p:sldId id="295" r:id="rId7"/>
    <p:sldId id="306" r:id="rId8"/>
    <p:sldId id="296" r:id="rId9"/>
    <p:sldId id="297" r:id="rId10"/>
    <p:sldId id="298" r:id="rId11"/>
    <p:sldId id="299" r:id="rId12"/>
    <p:sldId id="300" r:id="rId13"/>
    <p:sldId id="301" r:id="rId14"/>
    <p:sldId id="302" r:id="rId15"/>
    <p:sldId id="303" r:id="rId16"/>
    <p:sldId id="304" r:id="rId17"/>
    <p:sldId id="307" r:id="rId18"/>
    <p:sldId id="30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howGuides="1">
      <p:cViewPr varScale="1">
        <p:scale>
          <a:sx n="78" d="100"/>
          <a:sy n="78" d="100"/>
        </p:scale>
        <p:origin x="878" y="72"/>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eelo\Documents\Project\Merged%20hospital%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[Merged hospital analysis.xlsx]Sheet1!PivotTable1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Segoe UI Emoji" panose="020B0502040204020203" pitchFamily="34" charset="0"/>
                <a:ea typeface="Segoe UI Emoji" panose="020B0502040204020203" pitchFamily="34" charset="0"/>
                <a:cs typeface="+mn-cs"/>
              </a:defRPr>
            </a:pPr>
            <a:r>
              <a:rPr lang="en-US" sz="1400" b="0" i="0" u="none" strike="noStrike" kern="1200" spc="0" baseline="0" dirty="0">
                <a:solidFill>
                  <a:srgbClr val="7030A0"/>
                </a:solidFill>
                <a:latin typeface="Segoe UI Emoji" panose="020B0502040204020203" pitchFamily="34" charset="0"/>
                <a:ea typeface="Segoe UI Emoji" panose="020B0502040204020203" pitchFamily="34" charset="0"/>
              </a:rPr>
              <a:t>Number of Patients across various summaries</a:t>
            </a:r>
          </a:p>
        </c:rich>
      </c:tx>
      <c:overlay val="0"/>
      <c:spPr>
        <a:solidFill>
          <a:schemeClr val="accent2">
            <a:lumMod val="60000"/>
            <a:lumOff val="40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Segoe UI Emoji" panose="020B0502040204020203" pitchFamily="34" charset="0"/>
              <a:ea typeface="Segoe UI Emoji" panose="020B0502040204020203" pitchFamily="34" charset="0"/>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7030A0"/>
          </a:solidFill>
          <a:ln>
            <a:solidFill>
              <a:schemeClr val="accent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solidFill>
              <a:schemeClr val="accent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7030A0"/>
          </a:solidFill>
          <a:ln>
            <a:solidFill>
              <a:schemeClr val="accent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rgbClr val="7030A0"/>
            </a:solidFill>
            <a:ln>
              <a:solidFill>
                <a:schemeClr val="accent2">
                  <a:lumMod val="75000"/>
                </a:schemeClr>
              </a:solidFill>
            </a:ln>
            <a:effectLst/>
          </c:spPr>
          <c:invertIfNegative val="0"/>
          <c:dLbls>
            <c:dLbl>
              <c:idx val="1"/>
              <c:layout>
                <c:manualLayout>
                  <c:x val="0"/>
                  <c:y val="1.397908025136807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BC6-4B41-97EF-338EBB1A19A8}"/>
                </c:ext>
              </c:extLst>
            </c:dLbl>
            <c:dLbl>
              <c:idx val="2"/>
              <c:layout>
                <c:manualLayout>
                  <c:x val="2.5354573823553179E-2"/>
                  <c:y val="-2.5628017737126987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BC6-4B41-97EF-338EBB1A19A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Rounded MT Bold" panose="020F070403050403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Sheet1!$A$4:$A$16</c:f>
              <c:strCache>
                <c:ptCount val="13"/>
                <c:pt idx="0">
                  <c:v>Sum of Number of patient-months in Serum phosphorus summary</c:v>
                </c:pt>
                <c:pt idx="1">
                  <c:v>Sum of Number of patient-months in hypercalcemia summary</c:v>
                </c:pt>
                <c:pt idx="2">
                  <c:v>Sum of Number of patient months in long term catheter summary</c:v>
                </c:pt>
                <c:pt idx="3">
                  <c:v>Sum of Number of Patients included in survival summary</c:v>
                </c:pt>
                <c:pt idx="4">
                  <c:v>Sum of Number of patients in Serum phosphorus summary</c:v>
                </c:pt>
                <c:pt idx="5">
                  <c:v>Sum of Number of patients in hypercalcemia summary</c:v>
                </c:pt>
                <c:pt idx="6">
                  <c:v>Sum of Number of patients in long term catheter summary</c:v>
                </c:pt>
                <c:pt idx="7">
                  <c:v>Sum of Number of Patients included in fistula summary</c:v>
                </c:pt>
                <c:pt idx="8">
                  <c:v>Sum of Number of hospitalizations included in hospital readmission summary</c:v>
                </c:pt>
                <c:pt idx="9">
                  <c:v>Sum of Number of patients included in hospitalization summary</c:v>
                </c:pt>
                <c:pt idx="10">
                  <c:v>Sum of Number of patients included in the transfusion summary</c:v>
                </c:pt>
                <c:pt idx="11">
                  <c:v>Sum of Number of patient-months in nPCR summary</c:v>
                </c:pt>
                <c:pt idx="12">
                  <c:v>Sum of Number of patients in nPCR summary</c:v>
                </c:pt>
              </c:strCache>
            </c:strRef>
          </c:cat>
          <c:val>
            <c:numRef>
              <c:f>Sheet1!$B$4:$B$16</c:f>
              <c:numCache>
                <c:formatCode>0,\k</c:formatCode>
                <c:ptCount val="13"/>
                <c:pt idx="0">
                  <c:v>5683699</c:v>
                </c:pt>
                <c:pt idx="1">
                  <c:v>5526334</c:v>
                </c:pt>
                <c:pt idx="2">
                  <c:v>5131193</c:v>
                </c:pt>
                <c:pt idx="3">
                  <c:v>1931989</c:v>
                </c:pt>
                <c:pt idx="4">
                  <c:v>657109</c:v>
                </c:pt>
                <c:pt idx="5">
                  <c:v>627604</c:v>
                </c:pt>
                <c:pt idx="6">
                  <c:v>590652</c:v>
                </c:pt>
                <c:pt idx="7">
                  <c:v>590470</c:v>
                </c:pt>
                <c:pt idx="8">
                  <c:v>534511</c:v>
                </c:pt>
                <c:pt idx="9">
                  <c:v>490267</c:v>
                </c:pt>
                <c:pt idx="10">
                  <c:v>418324</c:v>
                </c:pt>
                <c:pt idx="11">
                  <c:v>6437</c:v>
                </c:pt>
                <c:pt idx="12">
                  <c:v>959</c:v>
                </c:pt>
              </c:numCache>
            </c:numRef>
          </c:val>
          <c:extLst>
            <c:ext xmlns:c16="http://schemas.microsoft.com/office/drawing/2014/chart" uri="{C3380CC4-5D6E-409C-BE32-E72D297353CC}">
              <c16:uniqueId val="{00000000-DBC6-4B41-97EF-338EBB1A19A8}"/>
            </c:ext>
          </c:extLst>
        </c:ser>
        <c:dLbls>
          <c:dLblPos val="outEnd"/>
          <c:showLegendKey val="0"/>
          <c:showVal val="1"/>
          <c:showCatName val="0"/>
          <c:showSerName val="0"/>
          <c:showPercent val="0"/>
          <c:showBubbleSize val="0"/>
        </c:dLbls>
        <c:gapWidth val="219"/>
        <c:overlap val="-27"/>
        <c:axId val="670937408"/>
        <c:axId val="670944608"/>
      </c:barChart>
      <c:catAx>
        <c:axId val="6709374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Segoe UI Emoji" panose="020B0502040204020203" pitchFamily="34" charset="0"/>
                <a:ea typeface="Segoe UI Emoji" panose="020B0502040204020203" pitchFamily="34" charset="0"/>
                <a:cs typeface="+mn-cs"/>
              </a:defRPr>
            </a:pPr>
            <a:endParaRPr lang="en-US"/>
          </a:p>
        </c:txPr>
        <c:crossAx val="670944608"/>
        <c:crosses val="autoZero"/>
        <c:auto val="1"/>
        <c:lblAlgn val="ctr"/>
        <c:lblOffset val="100"/>
        <c:noMultiLvlLbl val="0"/>
      </c:catAx>
      <c:valAx>
        <c:axId val="670944608"/>
        <c:scaling>
          <c:orientation val="minMax"/>
        </c:scaling>
        <c:delete val="1"/>
        <c:axPos val="l"/>
        <c:numFmt formatCode="0,\k" sourceLinked="1"/>
        <c:majorTickMark val="out"/>
        <c:minorTickMark val="none"/>
        <c:tickLblPos val="nextTo"/>
        <c:crossAx val="670937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587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4/21/2024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4/21/2024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57200" y="1070901"/>
            <a:ext cx="11265407" cy="787396"/>
          </a:xfrm>
        </p:spPr>
        <p:txBody>
          <a:bodyPr/>
          <a:lstStyle/>
          <a:p>
            <a:pPr algn="ctr"/>
            <a:r>
              <a:rPr lang="en-US" sz="4400" dirty="0">
                <a:latin typeface="Segoe UI Black" panose="020B0A02040204020203" pitchFamily="34" charset="0"/>
                <a:ea typeface="Segoe UI Black" panose="020B0A02040204020203" pitchFamily="34" charset="0"/>
              </a:rPr>
              <a:t>Dialysis of Patients</a:t>
            </a:r>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t="28164" b="28164"/>
          <a:stretch/>
        </p:blipFill>
        <p:spPr/>
      </p:pic>
      <p:pic>
        <p:nvPicPr>
          <p:cNvPr id="2" name="Picture 2" descr="Healthcare Logo Stock Illustrations – 95,621 Healthcare Logo Stock  Illustrations, Vectors &amp; Clipart - Dreamstime">
            <a:extLst>
              <a:ext uri="{FF2B5EF4-FFF2-40B4-BE49-F238E27FC236}">
                <a16:creationId xmlns:a16="http://schemas.microsoft.com/office/drawing/2014/main" id="{13BB66E9-2001-A037-7F48-89B44BF2F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3729" y="659285"/>
            <a:ext cx="1576284" cy="1436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6EC7-B39D-8AD9-3C31-C2A71BCDE09D}"/>
              </a:ext>
            </a:extLst>
          </p:cNvPr>
          <p:cNvSpPr>
            <a:spLocks noGrp="1"/>
          </p:cNvSpPr>
          <p:nvPr>
            <p:ph type="title"/>
          </p:nvPr>
        </p:nvSpPr>
        <p:spPr>
          <a:xfrm>
            <a:off x="4252451" y="660832"/>
            <a:ext cx="3687097" cy="1010652"/>
          </a:xfrm>
        </p:spPr>
        <p:txBody>
          <a:bodyPr/>
          <a:lstStyle/>
          <a:p>
            <a:pPr algn="ctr"/>
            <a:r>
              <a:rPr lang="en-IN" sz="3200" dirty="0">
                <a:solidFill>
                  <a:schemeClr val="accent3">
                    <a:lumMod val="50000"/>
                  </a:schemeClr>
                </a:solidFill>
                <a:highlight>
                  <a:srgbClr val="C0C0C0"/>
                </a:highlight>
                <a:latin typeface="Arial Rounded MT Bold" panose="020F0704030504030204" pitchFamily="34" charset="0"/>
              </a:rPr>
              <a:t>KPI Analysis</a:t>
            </a:r>
            <a:br>
              <a:rPr lang="en-IN" dirty="0"/>
            </a:br>
            <a:endParaRPr lang="en-IN" dirty="0"/>
          </a:p>
        </p:txBody>
      </p:sp>
      <p:sp>
        <p:nvSpPr>
          <p:cNvPr id="3" name="Content Placeholder 2">
            <a:extLst>
              <a:ext uri="{FF2B5EF4-FFF2-40B4-BE49-F238E27FC236}">
                <a16:creationId xmlns:a16="http://schemas.microsoft.com/office/drawing/2014/main" id="{EBD28154-5593-5CFB-96DC-8F0E223E1FB5}"/>
              </a:ext>
            </a:extLst>
          </p:cNvPr>
          <p:cNvSpPr>
            <a:spLocks noGrp="1"/>
          </p:cNvSpPr>
          <p:nvPr>
            <p:ph sz="half" idx="1"/>
          </p:nvPr>
        </p:nvSpPr>
        <p:spPr>
          <a:xfrm>
            <a:off x="726465" y="2347839"/>
            <a:ext cx="6321050" cy="3187721"/>
          </a:xfrm>
        </p:spPr>
        <p:txBody>
          <a:bodyPr>
            <a:normAutofit/>
          </a:bodyPr>
          <a:lstStyle/>
          <a:p>
            <a:r>
              <a:rPr lang="en-IN" dirty="0">
                <a:latin typeface="Times New Roman" panose="02020603050405020304" pitchFamily="18" charset="0"/>
                <a:cs typeface="Times New Roman" panose="02020603050405020304" pitchFamily="18" charset="0"/>
              </a:rPr>
              <a:t>This KPI gives the average of Payment Reduction Rate.</a:t>
            </a:r>
          </a:p>
          <a:p>
            <a:r>
              <a:rPr lang="en-US" dirty="0">
                <a:latin typeface="Times New Roman" panose="02020603050405020304" pitchFamily="18" charset="0"/>
                <a:cs typeface="Times New Roman" panose="02020603050405020304" pitchFamily="18" charset="0"/>
              </a:rPr>
              <a:t>The hospitals and healthcare suppliers can analyze their financial status and plan strategies for their revenue.</a:t>
            </a:r>
          </a:p>
          <a:p>
            <a:r>
              <a:rPr lang="en-US" dirty="0">
                <a:latin typeface="Times New Roman" panose="02020603050405020304" pitchFamily="18" charset="0"/>
                <a:cs typeface="Times New Roman" panose="02020603050405020304" pitchFamily="18" charset="0"/>
              </a:rPr>
              <a:t>On this basis hospitalization costs and total expenditures for dialysis patients can be fixed. </a:t>
            </a:r>
            <a:endParaRPr lang="en-IN"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0C087B8-C606-71F3-0B5A-8D5C5DAA7C0F}"/>
              </a:ext>
            </a:extLst>
          </p:cNvPr>
          <p:cNvSpPr/>
          <p:nvPr/>
        </p:nvSpPr>
        <p:spPr>
          <a:xfrm>
            <a:off x="785459" y="1425678"/>
            <a:ext cx="5194767" cy="6096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rtl="0">
              <a:defRPr sz="1400" b="0" i="0" u="none" strike="noStrike" kern="1200" spc="0" baseline="0">
                <a:solidFill>
                  <a:prstClr val="black">
                    <a:lumMod val="65000"/>
                    <a:lumOff val="35000"/>
                  </a:prstClr>
                </a:solidFill>
                <a:latin typeface="Segoe UI Emoji" panose="020B0502040204020203" pitchFamily="34" charset="0"/>
                <a:ea typeface="Segoe UI Emoji" panose="020B0502040204020203" pitchFamily="34" charset="0"/>
                <a:cs typeface="+mn-cs"/>
              </a:defRPr>
            </a:pPr>
            <a:r>
              <a:rPr lang="en-US" sz="2000" b="1" i="0" u="none" strike="noStrike" kern="1200" spc="0" baseline="0" dirty="0">
                <a:solidFill>
                  <a:schemeClr val="bg1"/>
                </a:solidFill>
                <a:latin typeface="Segoe UI Emoji" panose="020B0502040204020203" pitchFamily="34" charset="0"/>
                <a:ea typeface="Segoe UI Emoji" panose="020B0502040204020203" pitchFamily="34" charset="0"/>
              </a:rPr>
              <a:t>6. Average Payment Reduction Rate</a:t>
            </a:r>
          </a:p>
        </p:txBody>
      </p:sp>
      <p:sp>
        <p:nvSpPr>
          <p:cNvPr id="5" name="Content Placeholder 4">
            <a:extLst>
              <a:ext uri="{FF2B5EF4-FFF2-40B4-BE49-F238E27FC236}">
                <a16:creationId xmlns:a16="http://schemas.microsoft.com/office/drawing/2014/main" id="{B7AAD93B-1141-8721-7988-EDF787DC25E9}"/>
              </a:ext>
            </a:extLst>
          </p:cNvPr>
          <p:cNvSpPr>
            <a:spLocks noGrp="1"/>
          </p:cNvSpPr>
          <p:nvPr>
            <p:ph sz="half" idx="2"/>
          </p:nvPr>
        </p:nvSpPr>
        <p:spPr>
          <a:xfrm>
            <a:off x="8242136" y="2228003"/>
            <a:ext cx="2079032" cy="2825778"/>
          </a:xfrm>
        </p:spPr>
        <p:txBody>
          <a:bodyPr/>
          <a:lstStyle/>
          <a:p>
            <a:endParaRPr lang="en-IN" dirty="0"/>
          </a:p>
        </p:txBody>
      </p:sp>
      <p:pic>
        <p:nvPicPr>
          <p:cNvPr id="7" name="Picture 6">
            <a:extLst>
              <a:ext uri="{FF2B5EF4-FFF2-40B4-BE49-F238E27FC236}">
                <a16:creationId xmlns:a16="http://schemas.microsoft.com/office/drawing/2014/main" id="{C20D536D-1CB0-26B5-0DB5-EEC5B4C7DD86}"/>
              </a:ext>
            </a:extLst>
          </p:cNvPr>
          <p:cNvPicPr>
            <a:picLocks noChangeAspect="1"/>
          </p:cNvPicPr>
          <p:nvPr/>
        </p:nvPicPr>
        <p:blipFill>
          <a:blip r:embed="rId2"/>
          <a:stretch>
            <a:fillRect/>
          </a:stretch>
        </p:blipFill>
        <p:spPr>
          <a:xfrm>
            <a:off x="8160773" y="2172928"/>
            <a:ext cx="2320413" cy="3018503"/>
          </a:xfrm>
          <a:prstGeom prst="rect">
            <a:avLst/>
          </a:prstGeom>
        </p:spPr>
      </p:pic>
    </p:spTree>
    <p:extLst>
      <p:ext uri="{BB962C8B-B14F-4D97-AF65-F5344CB8AC3E}">
        <p14:creationId xmlns:p14="http://schemas.microsoft.com/office/powerpoint/2010/main" val="351250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0E53-2843-E653-D0BA-FBACB8570475}"/>
              </a:ext>
            </a:extLst>
          </p:cNvPr>
          <p:cNvSpPr>
            <a:spLocks noGrp="1"/>
          </p:cNvSpPr>
          <p:nvPr>
            <p:ph type="title"/>
          </p:nvPr>
        </p:nvSpPr>
        <p:spPr>
          <a:xfrm>
            <a:off x="457907" y="611671"/>
            <a:ext cx="11029616" cy="666523"/>
          </a:xfrm>
        </p:spPr>
        <p:txBody>
          <a:bodyPr>
            <a:normAutofit/>
          </a:bodyPr>
          <a:lstStyle/>
          <a:p>
            <a:r>
              <a:rPr lang="en-IN" sz="3600" dirty="0">
                <a:latin typeface="Arial Rounded MT Bold" panose="020F0704030504030204" pitchFamily="34" charset="0"/>
              </a:rPr>
              <a:t>Excel Dashboard</a:t>
            </a:r>
          </a:p>
        </p:txBody>
      </p:sp>
      <p:pic>
        <p:nvPicPr>
          <p:cNvPr id="4" name="Picture 3">
            <a:extLst>
              <a:ext uri="{FF2B5EF4-FFF2-40B4-BE49-F238E27FC236}">
                <a16:creationId xmlns:a16="http://schemas.microsoft.com/office/drawing/2014/main" id="{908AE855-1D57-23A5-998D-E54C4436DAC6}"/>
              </a:ext>
            </a:extLst>
          </p:cNvPr>
          <p:cNvPicPr>
            <a:picLocks noChangeAspect="1"/>
          </p:cNvPicPr>
          <p:nvPr/>
        </p:nvPicPr>
        <p:blipFill>
          <a:blip r:embed="rId2"/>
          <a:stretch>
            <a:fillRect/>
          </a:stretch>
        </p:blipFill>
        <p:spPr>
          <a:xfrm>
            <a:off x="0" y="1325869"/>
            <a:ext cx="12192000" cy="5532131"/>
          </a:xfrm>
          <a:prstGeom prst="rect">
            <a:avLst/>
          </a:prstGeom>
        </p:spPr>
      </p:pic>
    </p:spTree>
    <p:extLst>
      <p:ext uri="{BB962C8B-B14F-4D97-AF65-F5344CB8AC3E}">
        <p14:creationId xmlns:p14="http://schemas.microsoft.com/office/powerpoint/2010/main" val="69104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0E53-2843-E653-D0BA-FBACB8570475}"/>
              </a:ext>
            </a:extLst>
          </p:cNvPr>
          <p:cNvSpPr>
            <a:spLocks noGrp="1"/>
          </p:cNvSpPr>
          <p:nvPr>
            <p:ph type="title"/>
          </p:nvPr>
        </p:nvSpPr>
        <p:spPr>
          <a:xfrm>
            <a:off x="457907" y="611671"/>
            <a:ext cx="11029616" cy="666523"/>
          </a:xfrm>
        </p:spPr>
        <p:txBody>
          <a:bodyPr>
            <a:normAutofit/>
          </a:bodyPr>
          <a:lstStyle/>
          <a:p>
            <a:r>
              <a:rPr lang="en-IN" sz="3600" dirty="0">
                <a:latin typeface="Arial Rounded MT Bold" panose="020F0704030504030204" pitchFamily="34" charset="0"/>
              </a:rPr>
              <a:t>Tableau Dashboard</a:t>
            </a:r>
          </a:p>
        </p:txBody>
      </p:sp>
      <p:pic>
        <p:nvPicPr>
          <p:cNvPr id="5" name="Picture 4">
            <a:extLst>
              <a:ext uri="{FF2B5EF4-FFF2-40B4-BE49-F238E27FC236}">
                <a16:creationId xmlns:a16="http://schemas.microsoft.com/office/drawing/2014/main" id="{C2940172-8E29-5D06-DA60-9BB8373F3F31}"/>
              </a:ext>
            </a:extLst>
          </p:cNvPr>
          <p:cNvPicPr>
            <a:picLocks noChangeAspect="1"/>
          </p:cNvPicPr>
          <p:nvPr/>
        </p:nvPicPr>
        <p:blipFill>
          <a:blip r:embed="rId2"/>
          <a:stretch>
            <a:fillRect/>
          </a:stretch>
        </p:blipFill>
        <p:spPr>
          <a:xfrm>
            <a:off x="0" y="1278194"/>
            <a:ext cx="12192000" cy="5579806"/>
          </a:xfrm>
          <a:prstGeom prst="rect">
            <a:avLst/>
          </a:prstGeom>
        </p:spPr>
      </p:pic>
    </p:spTree>
    <p:extLst>
      <p:ext uri="{BB962C8B-B14F-4D97-AF65-F5344CB8AC3E}">
        <p14:creationId xmlns:p14="http://schemas.microsoft.com/office/powerpoint/2010/main" val="1457728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0E53-2843-E653-D0BA-FBACB8570475}"/>
              </a:ext>
            </a:extLst>
          </p:cNvPr>
          <p:cNvSpPr>
            <a:spLocks noGrp="1"/>
          </p:cNvSpPr>
          <p:nvPr>
            <p:ph type="title"/>
          </p:nvPr>
        </p:nvSpPr>
        <p:spPr>
          <a:xfrm>
            <a:off x="457907" y="611671"/>
            <a:ext cx="11029616" cy="666523"/>
          </a:xfrm>
        </p:spPr>
        <p:txBody>
          <a:bodyPr>
            <a:normAutofit/>
          </a:bodyPr>
          <a:lstStyle/>
          <a:p>
            <a:r>
              <a:rPr lang="en-IN" sz="3600" dirty="0">
                <a:latin typeface="Arial Rounded MT Bold" panose="020F0704030504030204" pitchFamily="34" charset="0"/>
              </a:rPr>
              <a:t>Power bi Dashboard</a:t>
            </a:r>
          </a:p>
        </p:txBody>
      </p:sp>
      <p:pic>
        <p:nvPicPr>
          <p:cNvPr id="4" name="Picture 3">
            <a:extLst>
              <a:ext uri="{FF2B5EF4-FFF2-40B4-BE49-F238E27FC236}">
                <a16:creationId xmlns:a16="http://schemas.microsoft.com/office/drawing/2014/main" id="{9197786A-2F35-ADCA-2DAE-B5385D1A41F1}"/>
              </a:ext>
            </a:extLst>
          </p:cNvPr>
          <p:cNvPicPr>
            <a:picLocks noChangeAspect="1"/>
          </p:cNvPicPr>
          <p:nvPr/>
        </p:nvPicPr>
        <p:blipFill>
          <a:blip r:embed="rId2"/>
          <a:stretch>
            <a:fillRect/>
          </a:stretch>
        </p:blipFill>
        <p:spPr>
          <a:xfrm>
            <a:off x="0" y="1256065"/>
            <a:ext cx="12192000" cy="5601935"/>
          </a:xfrm>
          <a:prstGeom prst="rect">
            <a:avLst/>
          </a:prstGeom>
        </p:spPr>
      </p:pic>
    </p:spTree>
    <p:extLst>
      <p:ext uri="{BB962C8B-B14F-4D97-AF65-F5344CB8AC3E}">
        <p14:creationId xmlns:p14="http://schemas.microsoft.com/office/powerpoint/2010/main" val="2041971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727C1-246E-ED4A-5F47-9A0BD57ABD48}"/>
              </a:ext>
            </a:extLst>
          </p:cNvPr>
          <p:cNvSpPr>
            <a:spLocks noGrp="1"/>
          </p:cNvSpPr>
          <p:nvPr>
            <p:ph type="title"/>
          </p:nvPr>
        </p:nvSpPr>
        <p:spPr/>
        <p:txBody>
          <a:bodyPr>
            <a:normAutofit/>
          </a:bodyPr>
          <a:lstStyle/>
          <a:p>
            <a:pPr algn="ctr"/>
            <a:r>
              <a:rPr lang="en-IN" sz="3600" dirty="0">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0D059A57-C1E9-B2B5-3108-A0E83C2713EA}"/>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Dialysis of Patient Analysis project provides valuable insights of patients with respect to fields. </a:t>
            </a:r>
          </a:p>
          <a:p>
            <a:r>
              <a:rPr lang="en-US" sz="2000" dirty="0">
                <a:latin typeface="Times New Roman" panose="02020603050405020304" pitchFamily="18" charset="0"/>
                <a:cs typeface="Times New Roman" panose="02020603050405020304" pitchFamily="18" charset="0"/>
              </a:rPr>
              <a:t>The analysis of these KPIs helps in identifying areas of improvement and enhance financial performance. </a:t>
            </a:r>
          </a:p>
          <a:p>
            <a:r>
              <a:rPr lang="en-US" sz="2000" dirty="0">
                <a:latin typeface="Times New Roman" panose="02020603050405020304" pitchFamily="18" charset="0"/>
                <a:cs typeface="Times New Roman" panose="02020603050405020304" pitchFamily="18" charset="0"/>
              </a:rPr>
              <a:t>As a data analyst, We have used Excel, MySQL, Tableau and Power BI to clean and manipulate the dataset and create meaningful visualizations. </a:t>
            </a:r>
          </a:p>
          <a:p>
            <a:r>
              <a:rPr lang="en-US" sz="2000" dirty="0">
                <a:latin typeface="Times New Roman" panose="02020603050405020304" pitchFamily="18" charset="0"/>
                <a:cs typeface="Times New Roman" panose="02020603050405020304" pitchFamily="18" charset="0"/>
              </a:rPr>
              <a:t>This project serves as a great example of how data analysis can help hospitals make informed decisions.</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73286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861A-50D2-C6F2-1A82-2053CC8FE233}"/>
              </a:ext>
            </a:extLst>
          </p:cNvPr>
          <p:cNvSpPr>
            <a:spLocks noGrp="1"/>
          </p:cNvSpPr>
          <p:nvPr>
            <p:ph type="title"/>
          </p:nvPr>
        </p:nvSpPr>
        <p:spPr>
          <a:xfrm>
            <a:off x="807334" y="2365399"/>
            <a:ext cx="3902318" cy="1636329"/>
          </a:xfrm>
        </p:spPr>
        <p:txBody>
          <a:bodyPr>
            <a:normAutofit/>
          </a:bodyPr>
          <a:lstStyle/>
          <a:p>
            <a:r>
              <a:rPr lang="en-IN" sz="4800" dirty="0">
                <a:latin typeface="Arial Rounded MT Bold" panose="020F0704030504030204" pitchFamily="34" charset="0"/>
              </a:rPr>
              <a:t>Thank you</a:t>
            </a:r>
          </a:p>
        </p:txBody>
      </p:sp>
      <p:pic>
        <p:nvPicPr>
          <p:cNvPr id="4" name="Picture Placeholder 22" descr="A group of people giving each other a high five">
            <a:extLst>
              <a:ext uri="{FF2B5EF4-FFF2-40B4-BE49-F238E27FC236}">
                <a16:creationId xmlns:a16="http://schemas.microsoft.com/office/drawing/2014/main" id="{3549A11E-D4AD-11DB-81CB-AC288D960497}"/>
              </a:ext>
            </a:extLst>
          </p:cNvPr>
          <p:cNvPicPr>
            <a:picLocks noGrp="1" noChangeAspect="1"/>
          </p:cNvPicPr>
          <p:nvPr>
            <p:ph idx="1"/>
          </p:nvPr>
        </p:nvPicPr>
        <p:blipFill rotWithShape="1">
          <a:blip r:embed="rId2"/>
          <a:srcRect l="6095" r="6095"/>
          <a:stretch/>
        </p:blipFill>
        <p:spPr>
          <a:xfrm>
            <a:off x="5342994" y="1063369"/>
            <a:ext cx="6439501" cy="4885147"/>
          </a:xfrm>
        </p:spPr>
      </p:pic>
    </p:spTree>
    <p:extLst>
      <p:ext uri="{BB962C8B-B14F-4D97-AF65-F5344CB8AC3E}">
        <p14:creationId xmlns:p14="http://schemas.microsoft.com/office/powerpoint/2010/main" val="372138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7767484" y="1014690"/>
            <a:ext cx="4424516" cy="1030420"/>
          </a:xfrm>
        </p:spPr>
        <p:txBody>
          <a:bodyPr/>
          <a:lstStyle/>
          <a:p>
            <a:r>
              <a:rPr lang="en-US" sz="3200" dirty="0">
                <a:latin typeface="Segoe UI Emoji" panose="020B0502040204020203" pitchFamily="34" charset="0"/>
                <a:ea typeface="Segoe UI Emoji" panose="020B0502040204020203" pitchFamily="34" charset="0"/>
              </a:rPr>
              <a:t>Our Team (GRoup-6)</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7767484" y="2538006"/>
            <a:ext cx="3829664" cy="3510898"/>
          </a:xfrm>
        </p:spPr>
        <p:txBody>
          <a:bodyPr>
            <a:normAutofit/>
          </a:bodyPr>
          <a:lstStyle/>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Neelofar B Korabu</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Gauri </a:t>
            </a:r>
            <a:r>
              <a:rPr lang="en-US" sz="2800" dirty="0" err="1">
                <a:latin typeface="Times New Roman" panose="02020603050405020304" pitchFamily="18" charset="0"/>
                <a:cs typeface="Times New Roman" panose="02020603050405020304" pitchFamily="18" charset="0"/>
              </a:rPr>
              <a:t>Mendhe</a:t>
            </a:r>
            <a:endParaRPr lang="en-US"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Uma </a:t>
            </a:r>
            <a:r>
              <a:rPr lang="en-IN" sz="2800" b="0" i="0" dirty="0">
                <a:solidFill>
                  <a:srgbClr val="222222"/>
                </a:solidFill>
                <a:effectLst/>
                <a:highlight>
                  <a:srgbClr val="FFFFFF"/>
                </a:highlight>
                <a:latin typeface="Calibri" panose="020F0502020204030204" pitchFamily="34" charset="0"/>
              </a:rPr>
              <a:t> </a:t>
            </a:r>
            <a:r>
              <a:rPr lang="en-IN" sz="28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Neelkant</a:t>
            </a:r>
            <a:r>
              <a:rPr lang="en-IN" sz="2800" b="0" i="0" dirty="0">
                <a:solidFill>
                  <a:srgbClr val="222222"/>
                </a:solidFill>
                <a:effectLst/>
                <a:highlight>
                  <a:srgbClr val="FFFFFF"/>
                </a:highlight>
                <a:latin typeface="Times New Roman" panose="02020603050405020304" pitchFamily="18" charset="0"/>
                <a:cs typeface="Times New Roman" panose="02020603050405020304" pitchFamily="18" charset="0"/>
              </a:rPr>
              <a:t> Manta</a:t>
            </a:r>
            <a:endParaRPr lang="en-US"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Hitesh </a:t>
            </a:r>
            <a:r>
              <a:rPr lang="en-IN" sz="2800" b="0" i="0" dirty="0">
                <a:solidFill>
                  <a:srgbClr val="222222"/>
                </a:solidFill>
                <a:effectLst/>
                <a:highlight>
                  <a:srgbClr val="FFFFFF"/>
                </a:highlight>
                <a:latin typeface="Times New Roman" panose="02020603050405020304" pitchFamily="18" charset="0"/>
                <a:cs typeface="Times New Roman" panose="02020603050405020304" pitchFamily="18" charset="0"/>
              </a:rPr>
              <a:t>Kisan </a:t>
            </a:r>
            <a:r>
              <a:rPr lang="en-IN" sz="28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Shirbhate</a:t>
            </a:r>
            <a:endParaRPr lang="en-US"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Aman Vinod Gupta</a:t>
            </a:r>
          </a:p>
        </p:txBody>
      </p:sp>
      <p:pic>
        <p:nvPicPr>
          <p:cNvPr id="34" name="Picture Placeholder 21" descr="A close-up of a stethoscope">
            <a:extLst>
              <a:ext uri="{FF2B5EF4-FFF2-40B4-BE49-F238E27FC236}">
                <a16:creationId xmlns:a16="http://schemas.microsoft.com/office/drawing/2014/main" id="{63F55FD3-B051-BD22-347E-065B72C87E1C}"/>
              </a:ext>
            </a:extLst>
          </p:cNvPr>
          <p:cNvPicPr>
            <a:picLocks noGrp="1" noChangeAspect="1"/>
          </p:cNvPicPr>
          <p:nvPr>
            <p:ph type="pic" sz="quarter" idx="13"/>
          </p:nvPr>
        </p:nvPicPr>
        <p:blipFill>
          <a:blip r:embed="rId3"/>
          <a:srcRect l="148" r="148"/>
          <a:stretch/>
        </p:blipFill>
        <p:spPr>
          <a:xfrm>
            <a:off x="521108" y="1023538"/>
            <a:ext cx="6371305" cy="4089236"/>
          </a:xfrm>
        </p:spPr>
      </p:pic>
    </p:spTree>
    <p:extLst>
      <p:ext uri="{BB962C8B-B14F-4D97-AF65-F5344CB8AC3E}">
        <p14:creationId xmlns:p14="http://schemas.microsoft.com/office/powerpoint/2010/main" val="22011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02CE-D64B-65EC-6696-BB3BF795E067}"/>
              </a:ext>
            </a:extLst>
          </p:cNvPr>
          <p:cNvSpPr>
            <a:spLocks noGrp="1"/>
          </p:cNvSpPr>
          <p:nvPr>
            <p:ph type="title"/>
          </p:nvPr>
        </p:nvSpPr>
        <p:spPr>
          <a:xfrm>
            <a:off x="581192" y="619432"/>
            <a:ext cx="11029616" cy="619093"/>
          </a:xfrm>
        </p:spPr>
        <p:txBody>
          <a:bodyPr/>
          <a:lstStyle/>
          <a:p>
            <a:r>
              <a:rPr lang="en-IN" dirty="0">
                <a:latin typeface="Arial Rounded MT Bold" panose="020F0704030504030204" pitchFamily="34" charset="0"/>
              </a:rPr>
              <a:t>Table of contents</a:t>
            </a:r>
          </a:p>
        </p:txBody>
      </p:sp>
      <p:sp>
        <p:nvSpPr>
          <p:cNvPr id="3" name="Content Placeholder 2">
            <a:extLst>
              <a:ext uri="{FF2B5EF4-FFF2-40B4-BE49-F238E27FC236}">
                <a16:creationId xmlns:a16="http://schemas.microsoft.com/office/drawing/2014/main" id="{9C66B0D3-0C35-2ECC-C8C5-984EC42A03CB}"/>
              </a:ext>
            </a:extLst>
          </p:cNvPr>
          <p:cNvSpPr>
            <a:spLocks noGrp="1"/>
          </p:cNvSpPr>
          <p:nvPr>
            <p:ph idx="1"/>
          </p:nvPr>
        </p:nvSpPr>
        <p:spPr>
          <a:xfrm>
            <a:off x="4390104" y="1238525"/>
            <a:ext cx="7025148" cy="4336026"/>
          </a:xfrm>
        </p:spPr>
        <p:txBody>
          <a:bodyPr anchor="b">
            <a:normAutofit/>
          </a:bodyPr>
          <a:lstStyle/>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F0A1CF0A-DCAA-BE40-3BF5-C7F6B4DFFF59}"/>
              </a:ext>
            </a:extLst>
          </p:cNvPr>
          <p:cNvSpPr/>
          <p:nvPr/>
        </p:nvSpPr>
        <p:spPr>
          <a:xfrm>
            <a:off x="904566" y="1892539"/>
            <a:ext cx="2762865" cy="13666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Times New Roman" panose="02020603050405020304" pitchFamily="18" charset="0"/>
                <a:cs typeface="Times New Roman" panose="02020603050405020304" pitchFamily="18" charset="0"/>
              </a:rPr>
              <a:t>KPI Analysis</a:t>
            </a:r>
          </a:p>
        </p:txBody>
      </p:sp>
      <p:sp>
        <p:nvSpPr>
          <p:cNvPr id="19" name="Arrow: Right 18">
            <a:extLst>
              <a:ext uri="{FF2B5EF4-FFF2-40B4-BE49-F238E27FC236}">
                <a16:creationId xmlns:a16="http://schemas.microsoft.com/office/drawing/2014/main" id="{3D383BD6-92FF-9D0C-D268-9581B2B8C85A}"/>
              </a:ext>
            </a:extLst>
          </p:cNvPr>
          <p:cNvSpPr/>
          <p:nvPr/>
        </p:nvSpPr>
        <p:spPr>
          <a:xfrm>
            <a:off x="904566" y="5197010"/>
            <a:ext cx="2762865" cy="13666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Times New Roman" panose="02020603050405020304" pitchFamily="18" charset="0"/>
                <a:cs typeface="Times New Roman" panose="02020603050405020304" pitchFamily="18" charset="0"/>
              </a:rPr>
              <a:t>Dashboard</a:t>
            </a:r>
          </a:p>
        </p:txBody>
      </p:sp>
      <p:sp>
        <p:nvSpPr>
          <p:cNvPr id="20" name="Rectangle: Rounded Corners 19">
            <a:extLst>
              <a:ext uri="{FF2B5EF4-FFF2-40B4-BE49-F238E27FC236}">
                <a16:creationId xmlns:a16="http://schemas.microsoft.com/office/drawing/2014/main" id="{B9541A1E-5B3B-2682-3E3F-8941CC991FD1}"/>
              </a:ext>
            </a:extLst>
          </p:cNvPr>
          <p:cNvSpPr/>
          <p:nvPr/>
        </p:nvSpPr>
        <p:spPr>
          <a:xfrm>
            <a:off x="4291782" y="1042219"/>
            <a:ext cx="6995652" cy="360843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buFont typeface="Wingdings" panose="05000000000000000000" pitchFamily="2" charset="2"/>
              <a:buChar char="Ø"/>
            </a:pPr>
            <a:endParaRPr lang="en-US" sz="1800" dirty="0">
              <a:latin typeface="Arial Rounded MT Bold" panose="020F0704030504030204" pitchFamily="34" charset="0"/>
              <a:cs typeface="Times New Roman" panose="02020603050405020304" pitchFamily="18" charset="0"/>
            </a:endParaRPr>
          </a:p>
          <a:p>
            <a:pPr>
              <a:buFont typeface="Wingdings" panose="05000000000000000000" pitchFamily="2" charset="2"/>
              <a:buChar char="Ø"/>
            </a:pPr>
            <a:r>
              <a:rPr lang="en-US" sz="1600" dirty="0">
                <a:latin typeface="Arial Rounded MT Bold" panose="020F0704030504030204" pitchFamily="34" charset="0"/>
                <a:cs typeface="Times New Roman" panose="02020603050405020304" pitchFamily="18" charset="0"/>
              </a:rPr>
              <a:t>Introduction</a:t>
            </a:r>
          </a:p>
          <a:p>
            <a:endParaRPr lang="en-US" sz="1600" dirty="0">
              <a:latin typeface="Arial Rounded MT Bold" panose="020F0704030504030204" pitchFamily="34" charset="0"/>
              <a:cs typeface="Times New Roman" panose="02020603050405020304" pitchFamily="18" charset="0"/>
            </a:endParaRPr>
          </a:p>
          <a:p>
            <a:pPr>
              <a:buFont typeface="Wingdings" panose="05000000000000000000" pitchFamily="2" charset="2"/>
              <a:buChar char="Ø"/>
            </a:pPr>
            <a:r>
              <a:rPr lang="en-US" sz="1600" dirty="0">
                <a:latin typeface="Arial Rounded MT Bold" panose="020F0704030504030204" pitchFamily="34" charset="0"/>
                <a:cs typeface="Times New Roman" panose="02020603050405020304" pitchFamily="18" charset="0"/>
              </a:rPr>
              <a:t>Number of Patients across various summaries</a:t>
            </a:r>
          </a:p>
          <a:p>
            <a:endParaRPr lang="en-US" sz="1600" dirty="0">
              <a:latin typeface="Arial Rounded MT Bold" panose="020F0704030504030204" pitchFamily="34" charset="0"/>
              <a:cs typeface="Times New Roman" panose="02020603050405020304" pitchFamily="18" charset="0"/>
            </a:endParaRPr>
          </a:p>
          <a:p>
            <a:pPr>
              <a:buFont typeface="Wingdings" panose="05000000000000000000" pitchFamily="2" charset="2"/>
              <a:buChar char="Ø"/>
            </a:pPr>
            <a:r>
              <a:rPr lang="en-US" sz="1600" dirty="0">
                <a:latin typeface="Arial Rounded MT Bold" panose="020F0704030504030204" pitchFamily="34" charset="0"/>
                <a:cs typeface="Times New Roman" panose="02020603050405020304" pitchFamily="18" charset="0"/>
              </a:rPr>
              <a:t>Profit Vs Non-Profit Stats</a:t>
            </a:r>
          </a:p>
          <a:p>
            <a:pPr>
              <a:buFont typeface="Wingdings" panose="05000000000000000000" pitchFamily="2" charset="2"/>
              <a:buChar char="Ø"/>
            </a:pPr>
            <a:endParaRPr lang="en-US" sz="1600" dirty="0">
              <a:latin typeface="Arial Rounded MT Bold" panose="020F0704030504030204" pitchFamily="34" charset="0"/>
              <a:cs typeface="Times New Roman" panose="02020603050405020304" pitchFamily="18" charset="0"/>
            </a:endParaRPr>
          </a:p>
          <a:p>
            <a:pPr>
              <a:buFont typeface="Wingdings" panose="05000000000000000000" pitchFamily="2" charset="2"/>
              <a:buChar char="Ø"/>
            </a:pPr>
            <a:r>
              <a:rPr lang="en-US" sz="1600" dirty="0">
                <a:latin typeface="Arial Rounded MT Bold" panose="020F0704030504030204" pitchFamily="34" charset="0"/>
                <a:cs typeface="Times New Roman" panose="02020603050405020304" pitchFamily="18" charset="0"/>
              </a:rPr>
              <a:t>Chain Organizations </a:t>
            </a:r>
            <a:r>
              <a:rPr lang="en-US" sz="1600" dirty="0" err="1">
                <a:latin typeface="Arial Rounded MT Bold" panose="020F0704030504030204" pitchFamily="34" charset="0"/>
                <a:cs typeface="Times New Roman" panose="02020603050405020304" pitchFamily="18" charset="0"/>
              </a:rPr>
              <a:t>w.r.t.</a:t>
            </a:r>
            <a:r>
              <a:rPr lang="en-US" sz="1600" dirty="0">
                <a:latin typeface="Arial Rounded MT Bold" panose="020F0704030504030204" pitchFamily="34" charset="0"/>
                <a:cs typeface="Times New Roman" panose="02020603050405020304" pitchFamily="18" charset="0"/>
              </a:rPr>
              <a:t> Total Performance Score as No Score</a:t>
            </a:r>
          </a:p>
          <a:p>
            <a:endParaRPr lang="en-US" sz="1600" dirty="0">
              <a:latin typeface="Arial Rounded MT Bold" panose="020F0704030504030204" pitchFamily="34" charset="0"/>
              <a:cs typeface="Times New Roman" panose="02020603050405020304" pitchFamily="18" charset="0"/>
            </a:endParaRPr>
          </a:p>
          <a:p>
            <a:pPr>
              <a:buFont typeface="Wingdings" panose="05000000000000000000" pitchFamily="2" charset="2"/>
              <a:buChar char="Ø"/>
            </a:pPr>
            <a:r>
              <a:rPr lang="en-US" sz="1600" dirty="0">
                <a:latin typeface="Arial Rounded MT Bold" panose="020F0704030504030204" pitchFamily="34" charset="0"/>
                <a:cs typeface="Times New Roman" panose="02020603050405020304" pitchFamily="18" charset="0"/>
              </a:rPr>
              <a:t>Dialysis Stations Stats</a:t>
            </a:r>
          </a:p>
          <a:p>
            <a:pPr>
              <a:buFont typeface="Wingdings" panose="05000000000000000000" pitchFamily="2" charset="2"/>
              <a:buChar char="Ø"/>
            </a:pPr>
            <a:endParaRPr lang="en-US" sz="1600" dirty="0">
              <a:latin typeface="Arial Rounded MT Bold" panose="020F0704030504030204" pitchFamily="34" charset="0"/>
              <a:cs typeface="Times New Roman" panose="02020603050405020304" pitchFamily="18" charset="0"/>
            </a:endParaRPr>
          </a:p>
          <a:p>
            <a:pPr>
              <a:buFont typeface="Wingdings" panose="05000000000000000000" pitchFamily="2" charset="2"/>
              <a:buChar char="Ø"/>
            </a:pPr>
            <a:r>
              <a:rPr lang="en-US" sz="1600" dirty="0">
                <a:latin typeface="Arial Rounded MT Bold" panose="020F0704030504030204" pitchFamily="34" charset="0"/>
                <a:cs typeface="Times New Roman" panose="02020603050405020304" pitchFamily="18" charset="0"/>
              </a:rPr>
              <a:t># of Category Text  - As Expected</a:t>
            </a:r>
          </a:p>
          <a:p>
            <a:pPr marL="0" indent="0">
              <a:buNone/>
            </a:pPr>
            <a:endParaRPr lang="en-US" sz="1600" dirty="0">
              <a:latin typeface="Arial Rounded MT Bold" panose="020F0704030504030204" pitchFamily="34" charset="0"/>
              <a:cs typeface="Times New Roman" panose="02020603050405020304" pitchFamily="18" charset="0"/>
            </a:endParaRPr>
          </a:p>
          <a:p>
            <a:pPr>
              <a:buFont typeface="Wingdings" panose="05000000000000000000" pitchFamily="2" charset="2"/>
              <a:buChar char="Ø"/>
            </a:pPr>
            <a:r>
              <a:rPr lang="en-US" sz="1600" dirty="0">
                <a:latin typeface="Arial Rounded MT Bold" panose="020F0704030504030204" pitchFamily="34" charset="0"/>
                <a:cs typeface="Times New Roman" panose="02020603050405020304" pitchFamily="18" charset="0"/>
              </a:rPr>
              <a:t>Average Payment Reduction Rate</a:t>
            </a:r>
          </a:p>
        </p:txBody>
      </p:sp>
      <p:sp>
        <p:nvSpPr>
          <p:cNvPr id="21" name="Rectangle: Rounded Corners 20">
            <a:extLst>
              <a:ext uri="{FF2B5EF4-FFF2-40B4-BE49-F238E27FC236}">
                <a16:creationId xmlns:a16="http://schemas.microsoft.com/office/drawing/2014/main" id="{E1E75C04-308D-D720-BE55-2B7119872524}"/>
              </a:ext>
            </a:extLst>
          </p:cNvPr>
          <p:cNvSpPr/>
          <p:nvPr/>
        </p:nvSpPr>
        <p:spPr>
          <a:xfrm>
            <a:off x="4291782" y="5197009"/>
            <a:ext cx="6995652" cy="146926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285750" indent="-285750">
              <a:lnSpc>
                <a:spcPct val="150000"/>
              </a:lnSpc>
              <a:buClr>
                <a:schemeClr val="bg1"/>
              </a:buClr>
              <a:buFont typeface="Wingdings" panose="05000000000000000000" pitchFamily="2" charset="2"/>
              <a:buChar char="Ø"/>
            </a:pPr>
            <a:r>
              <a:rPr lang="en-IN" sz="1800" dirty="0">
                <a:latin typeface="Arial Rounded MT Bold" panose="020F0704030504030204" pitchFamily="34" charset="0"/>
              </a:rPr>
              <a:t>Excel Dashboard</a:t>
            </a:r>
          </a:p>
          <a:p>
            <a:pPr marL="285750" indent="-285750">
              <a:lnSpc>
                <a:spcPct val="150000"/>
              </a:lnSpc>
              <a:buClr>
                <a:schemeClr val="bg1"/>
              </a:buClr>
              <a:buFont typeface="Wingdings" panose="05000000000000000000" pitchFamily="2" charset="2"/>
              <a:buChar char="Ø"/>
            </a:pPr>
            <a:r>
              <a:rPr lang="en-IN" sz="1800" dirty="0">
                <a:latin typeface="Arial Rounded MT Bold" panose="020F0704030504030204" pitchFamily="34" charset="0"/>
              </a:rPr>
              <a:t>Tableau Dashboard</a:t>
            </a:r>
          </a:p>
          <a:p>
            <a:pPr marL="285750" indent="-285750">
              <a:lnSpc>
                <a:spcPct val="150000"/>
              </a:lnSpc>
              <a:buClr>
                <a:schemeClr val="bg1"/>
              </a:buClr>
              <a:buFont typeface="Wingdings" panose="05000000000000000000" pitchFamily="2" charset="2"/>
              <a:buChar char="Ø"/>
            </a:pPr>
            <a:r>
              <a:rPr lang="en-IN" sz="1800" dirty="0" err="1">
                <a:latin typeface="Arial Rounded MT Bold" panose="020F0704030504030204" pitchFamily="34" charset="0"/>
              </a:rPr>
              <a:t>Powerbi</a:t>
            </a:r>
            <a:r>
              <a:rPr lang="en-IN" sz="1800" dirty="0">
                <a:latin typeface="Arial Rounded MT Bold" panose="020F0704030504030204" pitchFamily="34" charset="0"/>
              </a:rPr>
              <a:t> Dashboard</a:t>
            </a:r>
          </a:p>
        </p:txBody>
      </p:sp>
    </p:spTree>
    <p:extLst>
      <p:ext uri="{BB962C8B-B14F-4D97-AF65-F5344CB8AC3E}">
        <p14:creationId xmlns:p14="http://schemas.microsoft.com/office/powerpoint/2010/main" val="2128860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694F-5990-0F53-61E7-7275AC4A2F3E}"/>
              </a:ext>
            </a:extLst>
          </p:cNvPr>
          <p:cNvSpPr>
            <a:spLocks noGrp="1"/>
          </p:cNvSpPr>
          <p:nvPr>
            <p:ph type="title"/>
          </p:nvPr>
        </p:nvSpPr>
        <p:spPr/>
        <p:txBody>
          <a:bodyPr>
            <a:normAutofit/>
          </a:bodyPr>
          <a:lstStyle/>
          <a:p>
            <a:pPr algn="ctr"/>
            <a:r>
              <a:rPr lang="en-IN" sz="3600" dirty="0">
                <a:latin typeface="Arial Rounded MT Bold" panose="020F0704030504030204" pitchFamily="34" charset="0"/>
              </a:rPr>
              <a:t>Introduction</a:t>
            </a:r>
          </a:p>
        </p:txBody>
      </p:sp>
      <p:sp>
        <p:nvSpPr>
          <p:cNvPr id="3" name="Content Placeholder 2">
            <a:extLst>
              <a:ext uri="{FF2B5EF4-FFF2-40B4-BE49-F238E27FC236}">
                <a16:creationId xmlns:a16="http://schemas.microsoft.com/office/drawing/2014/main" id="{09EAD508-55C9-CB63-DFBE-6BCF9160E74F}"/>
              </a:ext>
            </a:extLst>
          </p:cNvPr>
          <p:cNvSpPr>
            <a:spLocks noGrp="1"/>
          </p:cNvSpPr>
          <p:nvPr>
            <p:ph idx="1"/>
          </p:nvPr>
        </p:nvSpPr>
        <p:spPr>
          <a:xfrm>
            <a:off x="581192" y="1966452"/>
            <a:ext cx="11029615" cy="4008898"/>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Dialysis healthcare analytics gives the analysis of Key Performance Indicators[KPIs] to gain insights and make data driven decisions in the field of dialysis care.</a:t>
            </a:r>
          </a:p>
          <a:p>
            <a:pPr>
              <a:lnSpc>
                <a:spcPct val="150000"/>
              </a:lnSpc>
            </a:pPr>
            <a:r>
              <a:rPr lang="en-IN" sz="2400" dirty="0">
                <a:latin typeface="Times New Roman" panose="02020603050405020304" pitchFamily="18" charset="0"/>
                <a:cs typeface="Times New Roman" panose="02020603050405020304" pitchFamily="18" charset="0"/>
              </a:rPr>
              <a:t>It consists of monitoring the number of patients across various summaries, comparing profit and non-profit statistics, gives the count of chain organizations with respect to total performance as no score, analysing dialysis station statistics, examining category text for as expected outcomes and calculating the average of payment reduction rate.</a:t>
            </a:r>
          </a:p>
        </p:txBody>
      </p:sp>
    </p:spTree>
    <p:extLst>
      <p:ext uri="{BB962C8B-B14F-4D97-AF65-F5344CB8AC3E}">
        <p14:creationId xmlns:p14="http://schemas.microsoft.com/office/powerpoint/2010/main" val="389304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6EC7-B39D-8AD9-3C31-C2A71BCDE09D}"/>
              </a:ext>
            </a:extLst>
          </p:cNvPr>
          <p:cNvSpPr>
            <a:spLocks noGrp="1"/>
          </p:cNvSpPr>
          <p:nvPr>
            <p:ph type="title"/>
          </p:nvPr>
        </p:nvSpPr>
        <p:spPr>
          <a:xfrm>
            <a:off x="4252451" y="660832"/>
            <a:ext cx="3687097" cy="1010652"/>
          </a:xfrm>
        </p:spPr>
        <p:txBody>
          <a:bodyPr/>
          <a:lstStyle/>
          <a:p>
            <a:pPr algn="ctr"/>
            <a:r>
              <a:rPr lang="en-IN" sz="3200" dirty="0">
                <a:solidFill>
                  <a:schemeClr val="accent3">
                    <a:lumMod val="50000"/>
                  </a:schemeClr>
                </a:solidFill>
                <a:highlight>
                  <a:srgbClr val="C0C0C0"/>
                </a:highlight>
                <a:latin typeface="Arial Rounded MT Bold" panose="020F0704030504030204" pitchFamily="34" charset="0"/>
              </a:rPr>
              <a:t>KPI Analysis</a:t>
            </a:r>
            <a:br>
              <a:rPr lang="en-IN" dirty="0"/>
            </a:br>
            <a:endParaRPr lang="en-IN" dirty="0"/>
          </a:p>
        </p:txBody>
      </p:sp>
      <p:sp>
        <p:nvSpPr>
          <p:cNvPr id="3" name="Content Placeholder 2">
            <a:extLst>
              <a:ext uri="{FF2B5EF4-FFF2-40B4-BE49-F238E27FC236}">
                <a16:creationId xmlns:a16="http://schemas.microsoft.com/office/drawing/2014/main" id="{EBD28154-5593-5CFB-96DC-8F0E223E1FB5}"/>
              </a:ext>
            </a:extLst>
          </p:cNvPr>
          <p:cNvSpPr>
            <a:spLocks noGrp="1"/>
          </p:cNvSpPr>
          <p:nvPr>
            <p:ph sz="half" idx="1"/>
          </p:nvPr>
        </p:nvSpPr>
        <p:spPr>
          <a:xfrm>
            <a:off x="785458" y="2281084"/>
            <a:ext cx="5194767" cy="3832510"/>
          </a:xfrm>
        </p:spPr>
        <p:txBody>
          <a:bodyPr>
            <a:normAutofit/>
          </a:bodyPr>
          <a:lstStyle/>
          <a:p>
            <a:r>
              <a:rPr lang="en-IN" dirty="0">
                <a:latin typeface="Times New Roman" panose="02020603050405020304" pitchFamily="18" charset="0"/>
                <a:ea typeface="Segoe UI Emoji" panose="020B0502040204020203" pitchFamily="34" charset="0"/>
                <a:cs typeface="Times New Roman" panose="02020603050405020304" pitchFamily="18" charset="0"/>
              </a:rPr>
              <a:t>This KPI analyses the  Number of patients across various summaries which involves tracking of 13 summaries which gives the sum of each summary out of which the highest total number of patient across each summary is number of patient-months in serum phosphorus summary.</a:t>
            </a:r>
          </a:p>
          <a:p>
            <a:r>
              <a:rPr lang="en-IN" dirty="0">
                <a:latin typeface="Times New Roman" panose="02020603050405020304" pitchFamily="18" charset="0"/>
                <a:ea typeface="Segoe UI Emoji" panose="020B0502040204020203" pitchFamily="34" charset="0"/>
                <a:cs typeface="Times New Roman" panose="02020603050405020304" pitchFamily="18" charset="0"/>
              </a:rPr>
              <a:t>This KPI insights can be used to analyse the demand for dialysis services which helps in tracking the patient population trends and thus assists healthcare providers in giving personalized care for particular patient based on their condition</a:t>
            </a:r>
            <a:endParaRPr lang="en-IN" u="sng" dirty="0">
              <a:latin typeface="Times New Roman" panose="02020603050405020304" pitchFamily="18" charset="0"/>
              <a:ea typeface="Segoe UI Emoji" panose="020B0502040204020203" pitchFamily="34" charset="0"/>
              <a:cs typeface="Times New Roman" panose="02020603050405020304" pitchFamily="18" charset="0"/>
            </a:endParaRPr>
          </a:p>
          <a:p>
            <a:pPr marL="0" indent="0">
              <a:buNone/>
            </a:pPr>
            <a:endParaRPr lang="en-IN" sz="1600" dirty="0"/>
          </a:p>
          <a:p>
            <a:endParaRPr lang="en-IN" dirty="0"/>
          </a:p>
        </p:txBody>
      </p:sp>
      <p:graphicFrame>
        <p:nvGraphicFramePr>
          <p:cNvPr id="5" name="Content Placeholder 4">
            <a:extLst>
              <a:ext uri="{FF2B5EF4-FFF2-40B4-BE49-F238E27FC236}">
                <a16:creationId xmlns:a16="http://schemas.microsoft.com/office/drawing/2014/main" id="{7F9216AD-0BA7-4EB8-AA76-D7A64A93D453}"/>
              </a:ext>
            </a:extLst>
          </p:cNvPr>
          <p:cNvGraphicFramePr>
            <a:graphicFrameLocks noGrp="1"/>
          </p:cNvGraphicFramePr>
          <p:nvPr>
            <p:ph sz="half" idx="2"/>
            <p:extLst>
              <p:ext uri="{D42A27DB-BD31-4B8C-83A1-F6EECF244321}">
                <p14:modId xmlns:p14="http://schemas.microsoft.com/office/powerpoint/2010/main" val="1066570291"/>
              </p:ext>
            </p:extLst>
          </p:nvPr>
        </p:nvGraphicFramePr>
        <p:xfrm>
          <a:off x="6096000" y="1445343"/>
          <a:ext cx="5899355" cy="4542502"/>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50C087B8-C606-71F3-0B5A-8D5C5DAA7C0F}"/>
              </a:ext>
            </a:extLst>
          </p:cNvPr>
          <p:cNvSpPr/>
          <p:nvPr/>
        </p:nvSpPr>
        <p:spPr>
          <a:xfrm>
            <a:off x="785459" y="1425678"/>
            <a:ext cx="5194767" cy="6096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rtl="0">
              <a:defRPr sz="1400" b="0" i="0" u="none" strike="noStrike" kern="1200" spc="0" baseline="0">
                <a:solidFill>
                  <a:prstClr val="black">
                    <a:lumMod val="65000"/>
                    <a:lumOff val="35000"/>
                  </a:prstClr>
                </a:solidFill>
                <a:latin typeface="Segoe UI Emoji" panose="020B0502040204020203" pitchFamily="34" charset="0"/>
                <a:ea typeface="Segoe UI Emoji" panose="020B0502040204020203" pitchFamily="34" charset="0"/>
                <a:cs typeface="+mn-cs"/>
              </a:defRPr>
            </a:pPr>
            <a:r>
              <a:rPr lang="en-US" sz="1800" b="1" i="0" u="none" strike="noStrike" kern="1200" spc="0" baseline="0" dirty="0">
                <a:solidFill>
                  <a:schemeClr val="bg1"/>
                </a:solidFill>
                <a:latin typeface="Segoe UI Emoji" panose="020B0502040204020203" pitchFamily="34" charset="0"/>
                <a:ea typeface="Segoe UI Emoji" panose="020B0502040204020203" pitchFamily="34" charset="0"/>
              </a:rPr>
              <a:t>1.Number of Patients across various summaries</a:t>
            </a:r>
          </a:p>
        </p:txBody>
      </p:sp>
    </p:spTree>
    <p:extLst>
      <p:ext uri="{BB962C8B-B14F-4D97-AF65-F5344CB8AC3E}">
        <p14:creationId xmlns:p14="http://schemas.microsoft.com/office/powerpoint/2010/main" val="3913830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6EC7-B39D-8AD9-3C31-C2A71BCDE09D}"/>
              </a:ext>
            </a:extLst>
          </p:cNvPr>
          <p:cNvSpPr>
            <a:spLocks noGrp="1"/>
          </p:cNvSpPr>
          <p:nvPr>
            <p:ph type="title"/>
          </p:nvPr>
        </p:nvSpPr>
        <p:spPr>
          <a:xfrm>
            <a:off x="4252451" y="660832"/>
            <a:ext cx="3687097" cy="1010652"/>
          </a:xfrm>
        </p:spPr>
        <p:txBody>
          <a:bodyPr/>
          <a:lstStyle/>
          <a:p>
            <a:pPr algn="ctr"/>
            <a:r>
              <a:rPr lang="en-IN" sz="3200" dirty="0">
                <a:solidFill>
                  <a:schemeClr val="accent3">
                    <a:lumMod val="50000"/>
                  </a:schemeClr>
                </a:solidFill>
                <a:highlight>
                  <a:srgbClr val="C0C0C0"/>
                </a:highlight>
                <a:latin typeface="Arial Rounded MT Bold" panose="020F0704030504030204" pitchFamily="34" charset="0"/>
              </a:rPr>
              <a:t>KPI Analysis</a:t>
            </a:r>
            <a:br>
              <a:rPr lang="en-IN" dirty="0"/>
            </a:br>
            <a:endParaRPr lang="en-IN" dirty="0"/>
          </a:p>
        </p:txBody>
      </p:sp>
      <p:sp>
        <p:nvSpPr>
          <p:cNvPr id="3" name="Content Placeholder 2">
            <a:extLst>
              <a:ext uri="{FF2B5EF4-FFF2-40B4-BE49-F238E27FC236}">
                <a16:creationId xmlns:a16="http://schemas.microsoft.com/office/drawing/2014/main" id="{EBD28154-5593-5CFB-96DC-8F0E223E1FB5}"/>
              </a:ext>
            </a:extLst>
          </p:cNvPr>
          <p:cNvSpPr>
            <a:spLocks noGrp="1"/>
          </p:cNvSpPr>
          <p:nvPr>
            <p:ph sz="half" idx="1"/>
          </p:nvPr>
        </p:nvSpPr>
        <p:spPr>
          <a:xfrm>
            <a:off x="669685" y="2172929"/>
            <a:ext cx="5194767" cy="3814916"/>
          </a:xfrm>
        </p:spPr>
        <p:txBody>
          <a:bodyPr>
            <a:normAutofit/>
          </a:bodyPr>
          <a:lstStyle/>
          <a:p>
            <a:r>
              <a:rPr lang="en-IN" dirty="0">
                <a:latin typeface="Times New Roman" panose="02020603050405020304" pitchFamily="18" charset="0"/>
                <a:cs typeface="Times New Roman" panose="02020603050405020304" pitchFamily="18" charset="0"/>
              </a:rPr>
              <a:t>This KPI helps us to analyse the financial metrics w.r.t Profit and Non-Profit organizations which plays an important role in dialysis of healthcare analytics.</a:t>
            </a:r>
          </a:p>
          <a:p>
            <a:r>
              <a:rPr lang="en-IN" dirty="0">
                <a:latin typeface="Times New Roman" panose="02020603050405020304" pitchFamily="18" charset="0"/>
                <a:cs typeface="Times New Roman" panose="02020603050405020304" pitchFamily="18" charset="0"/>
              </a:rPr>
              <a:t>It helps to identify the differences between profit and non-profit organizations which helps the stakeholders to make a decisions regarding cost of resources, cost management and care.</a:t>
            </a:r>
          </a:p>
          <a:p>
            <a:endParaRPr lang="en-IN" dirty="0"/>
          </a:p>
        </p:txBody>
      </p:sp>
      <p:sp>
        <p:nvSpPr>
          <p:cNvPr id="6" name="Rectangle: Rounded Corners 5">
            <a:extLst>
              <a:ext uri="{FF2B5EF4-FFF2-40B4-BE49-F238E27FC236}">
                <a16:creationId xmlns:a16="http://schemas.microsoft.com/office/drawing/2014/main" id="{50C087B8-C606-71F3-0B5A-8D5C5DAA7C0F}"/>
              </a:ext>
            </a:extLst>
          </p:cNvPr>
          <p:cNvSpPr/>
          <p:nvPr/>
        </p:nvSpPr>
        <p:spPr>
          <a:xfrm>
            <a:off x="785459" y="1425678"/>
            <a:ext cx="5194767" cy="6096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rtl="0">
              <a:defRPr sz="1400" b="0" i="0" u="none" strike="noStrike" kern="1200" spc="0" baseline="0">
                <a:solidFill>
                  <a:prstClr val="black">
                    <a:lumMod val="65000"/>
                    <a:lumOff val="35000"/>
                  </a:prstClr>
                </a:solidFill>
                <a:latin typeface="Segoe UI Emoji" panose="020B0502040204020203" pitchFamily="34" charset="0"/>
                <a:ea typeface="Segoe UI Emoji" panose="020B0502040204020203" pitchFamily="34" charset="0"/>
                <a:cs typeface="+mn-cs"/>
              </a:defRPr>
            </a:pPr>
            <a:r>
              <a:rPr lang="en-US" sz="2000" b="1" dirty="0">
                <a:solidFill>
                  <a:schemeClr val="bg1"/>
                </a:solidFill>
                <a:latin typeface="Segoe UI Emoji" panose="020B0502040204020203" pitchFamily="34" charset="0"/>
                <a:ea typeface="Segoe UI Emoji" panose="020B0502040204020203" pitchFamily="34" charset="0"/>
              </a:rPr>
              <a:t>2. Profit  Vs  Non-Profit Stats</a:t>
            </a:r>
            <a:endParaRPr lang="en-US" sz="2000" b="1" i="0" u="none" strike="noStrike" kern="1200" spc="0" baseline="0" dirty="0">
              <a:solidFill>
                <a:schemeClr val="bg1"/>
              </a:solidFill>
              <a:latin typeface="Segoe UI Emoji" panose="020B0502040204020203" pitchFamily="34" charset="0"/>
              <a:ea typeface="Segoe UI Emoji" panose="020B0502040204020203" pitchFamily="34" charset="0"/>
            </a:endParaRPr>
          </a:p>
        </p:txBody>
      </p:sp>
      <p:pic>
        <p:nvPicPr>
          <p:cNvPr id="9" name="Content Placeholder 8">
            <a:extLst>
              <a:ext uri="{FF2B5EF4-FFF2-40B4-BE49-F238E27FC236}">
                <a16:creationId xmlns:a16="http://schemas.microsoft.com/office/drawing/2014/main" id="{4ADAC0A9-09F8-003D-BF01-381F7EF76D8F}"/>
              </a:ext>
            </a:extLst>
          </p:cNvPr>
          <p:cNvPicPr>
            <a:picLocks noGrp="1" noChangeAspect="1"/>
          </p:cNvPicPr>
          <p:nvPr>
            <p:ph sz="half" idx="2"/>
          </p:nvPr>
        </p:nvPicPr>
        <p:blipFill>
          <a:blip r:embed="rId2"/>
          <a:stretch>
            <a:fillRect/>
          </a:stretch>
        </p:blipFill>
        <p:spPr>
          <a:xfrm>
            <a:off x="7361474" y="2035278"/>
            <a:ext cx="5056668" cy="3382296"/>
          </a:xfrm>
        </p:spPr>
      </p:pic>
    </p:spTree>
    <p:extLst>
      <p:ext uri="{BB962C8B-B14F-4D97-AF65-F5344CB8AC3E}">
        <p14:creationId xmlns:p14="http://schemas.microsoft.com/office/powerpoint/2010/main" val="2285138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6EC7-B39D-8AD9-3C31-C2A71BCDE09D}"/>
              </a:ext>
            </a:extLst>
          </p:cNvPr>
          <p:cNvSpPr>
            <a:spLocks noGrp="1"/>
          </p:cNvSpPr>
          <p:nvPr>
            <p:ph type="title"/>
          </p:nvPr>
        </p:nvSpPr>
        <p:spPr>
          <a:xfrm>
            <a:off x="4252451" y="660832"/>
            <a:ext cx="3687097" cy="1010652"/>
          </a:xfrm>
        </p:spPr>
        <p:txBody>
          <a:bodyPr/>
          <a:lstStyle/>
          <a:p>
            <a:pPr algn="ctr"/>
            <a:r>
              <a:rPr lang="en-IN" sz="3200" dirty="0">
                <a:solidFill>
                  <a:schemeClr val="accent3">
                    <a:lumMod val="50000"/>
                  </a:schemeClr>
                </a:solidFill>
                <a:highlight>
                  <a:srgbClr val="C0C0C0"/>
                </a:highlight>
                <a:latin typeface="Arial Rounded MT Bold" panose="020F0704030504030204" pitchFamily="34" charset="0"/>
              </a:rPr>
              <a:t>KPI Analysis</a:t>
            </a:r>
            <a:br>
              <a:rPr lang="en-IN" dirty="0"/>
            </a:br>
            <a:endParaRPr lang="en-IN" dirty="0"/>
          </a:p>
        </p:txBody>
      </p:sp>
      <p:sp>
        <p:nvSpPr>
          <p:cNvPr id="3" name="Content Placeholder 2">
            <a:extLst>
              <a:ext uri="{FF2B5EF4-FFF2-40B4-BE49-F238E27FC236}">
                <a16:creationId xmlns:a16="http://schemas.microsoft.com/office/drawing/2014/main" id="{EBD28154-5593-5CFB-96DC-8F0E223E1FB5}"/>
              </a:ext>
            </a:extLst>
          </p:cNvPr>
          <p:cNvSpPr>
            <a:spLocks noGrp="1"/>
          </p:cNvSpPr>
          <p:nvPr>
            <p:ph sz="half" idx="1"/>
          </p:nvPr>
        </p:nvSpPr>
        <p:spPr>
          <a:xfrm>
            <a:off x="669685" y="2172929"/>
            <a:ext cx="5194767" cy="3814916"/>
          </a:xfrm>
        </p:spPr>
        <p:txBody>
          <a:bodyPr>
            <a:normAutofit/>
          </a:bodyPr>
          <a:lstStyle/>
          <a:p>
            <a:r>
              <a:rPr lang="en-IN" dirty="0">
                <a:latin typeface="Times New Roman" panose="02020603050405020304" pitchFamily="18" charset="0"/>
                <a:cs typeface="Times New Roman" panose="02020603050405020304" pitchFamily="18" charset="0"/>
              </a:rPr>
              <a:t>This KPI gives the Count of  Total performance score as No Score with respect to Chain organizations.</a:t>
            </a:r>
          </a:p>
          <a:p>
            <a:r>
              <a:rPr lang="en-IN" dirty="0">
                <a:latin typeface="Times New Roman" panose="02020603050405020304" pitchFamily="18" charset="0"/>
                <a:cs typeface="Times New Roman" panose="02020603050405020304" pitchFamily="18" charset="0"/>
              </a:rPr>
              <a:t>The total performance score outlines the efficiency through various quality measures , patient outcomes.</a:t>
            </a:r>
          </a:p>
          <a:p>
            <a:r>
              <a:rPr lang="en-IN" dirty="0">
                <a:latin typeface="Times New Roman" panose="02020603050405020304" pitchFamily="18" charset="0"/>
                <a:cs typeface="Times New Roman" panose="02020603050405020304" pitchFamily="18" charset="0"/>
              </a:rPr>
              <a:t>By analysing the chain organizations w.r.t total performance score as no score , the  department of healthcare can identify the areas of improvement, and can promote good care delivery across each organizations.</a:t>
            </a:r>
          </a:p>
          <a:p>
            <a:endParaRPr lang="en-IN" dirty="0"/>
          </a:p>
        </p:txBody>
      </p:sp>
      <p:sp>
        <p:nvSpPr>
          <p:cNvPr id="6" name="Rectangle: Rounded Corners 5">
            <a:extLst>
              <a:ext uri="{FF2B5EF4-FFF2-40B4-BE49-F238E27FC236}">
                <a16:creationId xmlns:a16="http://schemas.microsoft.com/office/drawing/2014/main" id="{50C087B8-C606-71F3-0B5A-8D5C5DAA7C0F}"/>
              </a:ext>
            </a:extLst>
          </p:cNvPr>
          <p:cNvSpPr/>
          <p:nvPr/>
        </p:nvSpPr>
        <p:spPr>
          <a:xfrm>
            <a:off x="785459" y="1425678"/>
            <a:ext cx="5194767" cy="6096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rtl="0">
              <a:defRPr sz="1400" b="0" i="0" u="none" strike="noStrike" kern="1200" spc="0" baseline="0">
                <a:solidFill>
                  <a:prstClr val="black">
                    <a:lumMod val="65000"/>
                    <a:lumOff val="35000"/>
                  </a:prstClr>
                </a:solidFill>
                <a:latin typeface="Segoe UI Emoji" panose="020B0502040204020203" pitchFamily="34" charset="0"/>
                <a:ea typeface="Segoe UI Emoji" panose="020B0502040204020203" pitchFamily="34" charset="0"/>
                <a:cs typeface="+mn-cs"/>
              </a:defRPr>
            </a:pPr>
            <a:r>
              <a:rPr lang="en-US" sz="2000" b="1" i="0" u="none" strike="noStrike" kern="1200" spc="0" baseline="0" dirty="0">
                <a:solidFill>
                  <a:schemeClr val="bg1"/>
                </a:solidFill>
                <a:latin typeface="Segoe UI Emoji" panose="020B0502040204020203" pitchFamily="34" charset="0"/>
                <a:ea typeface="Segoe UI Emoji" panose="020B0502040204020203" pitchFamily="34" charset="0"/>
              </a:rPr>
              <a:t>3.Chain Organizations </a:t>
            </a:r>
            <a:r>
              <a:rPr lang="en-US" sz="2000" b="1" i="0" u="none" strike="noStrike" kern="1200" spc="0" baseline="0" dirty="0" err="1">
                <a:solidFill>
                  <a:schemeClr val="bg1"/>
                </a:solidFill>
                <a:latin typeface="Segoe UI Emoji" panose="020B0502040204020203" pitchFamily="34" charset="0"/>
                <a:ea typeface="Segoe UI Emoji" panose="020B0502040204020203" pitchFamily="34" charset="0"/>
              </a:rPr>
              <a:t>w.r.t.</a:t>
            </a:r>
            <a:r>
              <a:rPr lang="en-US" sz="2000" b="1" i="0" u="none" strike="noStrike" kern="1200" spc="0" baseline="0" dirty="0">
                <a:solidFill>
                  <a:schemeClr val="bg1"/>
                </a:solidFill>
                <a:latin typeface="Segoe UI Emoji" panose="020B0502040204020203" pitchFamily="34" charset="0"/>
                <a:ea typeface="Segoe UI Emoji" panose="020B0502040204020203" pitchFamily="34" charset="0"/>
              </a:rPr>
              <a:t> Total Performance Score as N</a:t>
            </a:r>
            <a:r>
              <a:rPr lang="en-US" sz="2000" b="1" dirty="0">
                <a:solidFill>
                  <a:schemeClr val="bg1"/>
                </a:solidFill>
                <a:latin typeface="Segoe UI Emoji" panose="020B0502040204020203" pitchFamily="34" charset="0"/>
                <a:ea typeface="Segoe UI Emoji" panose="020B0502040204020203" pitchFamily="34" charset="0"/>
              </a:rPr>
              <a:t>o Score</a:t>
            </a:r>
            <a:endParaRPr lang="en-US" sz="2000" b="1" i="0" u="none" strike="noStrike" kern="1200" spc="0" baseline="0" dirty="0">
              <a:solidFill>
                <a:schemeClr val="bg1"/>
              </a:solidFill>
              <a:latin typeface="Segoe UI Emoji" panose="020B0502040204020203" pitchFamily="34" charset="0"/>
              <a:ea typeface="Segoe UI Emoji" panose="020B0502040204020203" pitchFamily="34" charset="0"/>
            </a:endParaRPr>
          </a:p>
        </p:txBody>
      </p:sp>
      <p:sp>
        <p:nvSpPr>
          <p:cNvPr id="5" name="Content Placeholder 4">
            <a:extLst>
              <a:ext uri="{FF2B5EF4-FFF2-40B4-BE49-F238E27FC236}">
                <a16:creationId xmlns:a16="http://schemas.microsoft.com/office/drawing/2014/main" id="{B7AAD93B-1141-8721-7988-EDF787DC25E9}"/>
              </a:ext>
            </a:extLst>
          </p:cNvPr>
          <p:cNvSpPr>
            <a:spLocks noGrp="1"/>
          </p:cNvSpPr>
          <p:nvPr>
            <p:ph sz="half" idx="2"/>
          </p:nvPr>
        </p:nvSpPr>
        <p:spPr/>
        <p:txBody>
          <a:bodyPr/>
          <a:lstStyle/>
          <a:p>
            <a:endParaRPr lang="en-IN"/>
          </a:p>
        </p:txBody>
      </p:sp>
      <p:pic>
        <p:nvPicPr>
          <p:cNvPr id="8" name="Picture 7">
            <a:extLst>
              <a:ext uri="{FF2B5EF4-FFF2-40B4-BE49-F238E27FC236}">
                <a16:creationId xmlns:a16="http://schemas.microsoft.com/office/drawing/2014/main" id="{216863C2-3610-85EB-A1DF-4CA64D1D15B3}"/>
              </a:ext>
            </a:extLst>
          </p:cNvPr>
          <p:cNvPicPr>
            <a:picLocks noChangeAspect="1"/>
          </p:cNvPicPr>
          <p:nvPr/>
        </p:nvPicPr>
        <p:blipFill>
          <a:blip r:embed="rId2"/>
          <a:stretch>
            <a:fillRect/>
          </a:stretch>
        </p:blipFill>
        <p:spPr>
          <a:xfrm>
            <a:off x="6327550" y="2172930"/>
            <a:ext cx="5622933" cy="3814915"/>
          </a:xfrm>
          <a:prstGeom prst="rect">
            <a:avLst/>
          </a:prstGeom>
        </p:spPr>
      </p:pic>
    </p:spTree>
    <p:extLst>
      <p:ext uri="{BB962C8B-B14F-4D97-AF65-F5344CB8AC3E}">
        <p14:creationId xmlns:p14="http://schemas.microsoft.com/office/powerpoint/2010/main" val="534212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6EC7-B39D-8AD9-3C31-C2A71BCDE09D}"/>
              </a:ext>
            </a:extLst>
          </p:cNvPr>
          <p:cNvSpPr>
            <a:spLocks noGrp="1"/>
          </p:cNvSpPr>
          <p:nvPr>
            <p:ph type="title"/>
          </p:nvPr>
        </p:nvSpPr>
        <p:spPr>
          <a:xfrm>
            <a:off x="4252451" y="660832"/>
            <a:ext cx="3687097" cy="1010652"/>
          </a:xfrm>
        </p:spPr>
        <p:txBody>
          <a:bodyPr/>
          <a:lstStyle/>
          <a:p>
            <a:pPr algn="ctr"/>
            <a:r>
              <a:rPr lang="en-IN" sz="3200" dirty="0">
                <a:solidFill>
                  <a:schemeClr val="accent3">
                    <a:lumMod val="50000"/>
                  </a:schemeClr>
                </a:solidFill>
                <a:highlight>
                  <a:srgbClr val="C0C0C0"/>
                </a:highlight>
                <a:latin typeface="Arial Rounded MT Bold" panose="020F0704030504030204" pitchFamily="34" charset="0"/>
              </a:rPr>
              <a:t>KPI Analysis</a:t>
            </a:r>
            <a:br>
              <a:rPr lang="en-IN" dirty="0"/>
            </a:br>
            <a:endParaRPr lang="en-IN" dirty="0"/>
          </a:p>
        </p:txBody>
      </p:sp>
      <p:sp>
        <p:nvSpPr>
          <p:cNvPr id="3" name="Content Placeholder 2">
            <a:extLst>
              <a:ext uri="{FF2B5EF4-FFF2-40B4-BE49-F238E27FC236}">
                <a16:creationId xmlns:a16="http://schemas.microsoft.com/office/drawing/2014/main" id="{EBD28154-5593-5CFB-96DC-8F0E223E1FB5}"/>
              </a:ext>
            </a:extLst>
          </p:cNvPr>
          <p:cNvSpPr>
            <a:spLocks noGrp="1"/>
          </p:cNvSpPr>
          <p:nvPr>
            <p:ph sz="half" idx="1"/>
          </p:nvPr>
        </p:nvSpPr>
        <p:spPr>
          <a:xfrm>
            <a:off x="669685" y="2172929"/>
            <a:ext cx="5194767" cy="3814916"/>
          </a:xfrm>
        </p:spPr>
        <p:txBody>
          <a:bodyPr>
            <a:normAutofit/>
          </a:bodyPr>
          <a:lstStyle/>
          <a:p>
            <a:r>
              <a:rPr lang="en-IN" dirty="0">
                <a:latin typeface="Times New Roman" panose="02020603050405020304" pitchFamily="18" charset="0"/>
                <a:cs typeface="Times New Roman" panose="02020603050405020304" pitchFamily="18" charset="0"/>
              </a:rPr>
              <a:t>This KPI gives the top 10 cities with respect to sum of Dialysis Stations across all fields.</a:t>
            </a:r>
          </a:p>
          <a:p>
            <a:r>
              <a:rPr lang="en-IN" dirty="0">
                <a:latin typeface="Times New Roman" panose="02020603050405020304" pitchFamily="18" charset="0"/>
                <a:cs typeface="Times New Roman" panose="02020603050405020304" pitchFamily="18" charset="0"/>
              </a:rPr>
              <a:t>This helps us to survey the number of dialysis stations, their efficiency of operations, and availability.</a:t>
            </a:r>
          </a:p>
          <a:p>
            <a:r>
              <a:rPr lang="en-IN" dirty="0">
                <a:latin typeface="Times New Roman" panose="02020603050405020304" pitchFamily="18" charset="0"/>
                <a:cs typeface="Times New Roman" panose="02020603050405020304" pitchFamily="18" charset="0"/>
              </a:rPr>
              <a:t>By analysing these stations ,the healthcare department can develop understanding of areas of underutilization and can improve the efficiency in delivering care. </a:t>
            </a:r>
          </a:p>
        </p:txBody>
      </p:sp>
      <p:sp>
        <p:nvSpPr>
          <p:cNvPr id="6" name="Rectangle: Rounded Corners 5">
            <a:extLst>
              <a:ext uri="{FF2B5EF4-FFF2-40B4-BE49-F238E27FC236}">
                <a16:creationId xmlns:a16="http://schemas.microsoft.com/office/drawing/2014/main" id="{50C087B8-C606-71F3-0B5A-8D5C5DAA7C0F}"/>
              </a:ext>
            </a:extLst>
          </p:cNvPr>
          <p:cNvSpPr/>
          <p:nvPr/>
        </p:nvSpPr>
        <p:spPr>
          <a:xfrm>
            <a:off x="785459" y="1425678"/>
            <a:ext cx="5194767" cy="6096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rtl="0">
              <a:defRPr sz="1400" b="0" i="0" u="none" strike="noStrike" kern="1200" spc="0" baseline="0">
                <a:solidFill>
                  <a:prstClr val="black">
                    <a:lumMod val="65000"/>
                    <a:lumOff val="35000"/>
                  </a:prstClr>
                </a:solidFill>
                <a:latin typeface="Segoe UI Emoji" panose="020B0502040204020203" pitchFamily="34" charset="0"/>
                <a:ea typeface="Segoe UI Emoji" panose="020B0502040204020203" pitchFamily="34" charset="0"/>
                <a:cs typeface="+mn-cs"/>
              </a:defRPr>
            </a:pPr>
            <a:r>
              <a:rPr lang="en-US" sz="2000" b="1" i="0" u="none" strike="noStrike" kern="1200" spc="0" baseline="0" dirty="0">
                <a:solidFill>
                  <a:schemeClr val="bg1"/>
                </a:solidFill>
                <a:latin typeface="Segoe UI Emoji" panose="020B0502040204020203" pitchFamily="34" charset="0"/>
                <a:ea typeface="Segoe UI Emoji" panose="020B0502040204020203" pitchFamily="34" charset="0"/>
              </a:rPr>
              <a:t>4. Dialysis Stations Stats</a:t>
            </a:r>
          </a:p>
        </p:txBody>
      </p:sp>
      <p:sp>
        <p:nvSpPr>
          <p:cNvPr id="5" name="Content Placeholder 4">
            <a:extLst>
              <a:ext uri="{FF2B5EF4-FFF2-40B4-BE49-F238E27FC236}">
                <a16:creationId xmlns:a16="http://schemas.microsoft.com/office/drawing/2014/main" id="{B7AAD93B-1141-8721-7988-EDF787DC25E9}"/>
              </a:ext>
            </a:extLst>
          </p:cNvPr>
          <p:cNvSpPr>
            <a:spLocks noGrp="1"/>
          </p:cNvSpPr>
          <p:nvPr>
            <p:ph sz="half" idx="2"/>
          </p:nvPr>
        </p:nvSpPr>
        <p:spPr/>
        <p:txBody>
          <a:bodyPr/>
          <a:lstStyle/>
          <a:p>
            <a:endParaRPr lang="en-IN"/>
          </a:p>
        </p:txBody>
      </p:sp>
      <p:pic>
        <p:nvPicPr>
          <p:cNvPr id="7" name="Picture 6">
            <a:extLst>
              <a:ext uri="{FF2B5EF4-FFF2-40B4-BE49-F238E27FC236}">
                <a16:creationId xmlns:a16="http://schemas.microsoft.com/office/drawing/2014/main" id="{6FF7B496-5B3F-A70C-7EFF-0154AC76751A}"/>
              </a:ext>
            </a:extLst>
          </p:cNvPr>
          <p:cNvPicPr>
            <a:picLocks noChangeAspect="1"/>
          </p:cNvPicPr>
          <p:nvPr/>
        </p:nvPicPr>
        <p:blipFill>
          <a:blip r:embed="rId2"/>
          <a:stretch>
            <a:fillRect/>
          </a:stretch>
        </p:blipFill>
        <p:spPr>
          <a:xfrm>
            <a:off x="6095999" y="2208463"/>
            <a:ext cx="6039693" cy="3743847"/>
          </a:xfrm>
          <a:prstGeom prst="rect">
            <a:avLst/>
          </a:prstGeom>
        </p:spPr>
      </p:pic>
    </p:spTree>
    <p:extLst>
      <p:ext uri="{BB962C8B-B14F-4D97-AF65-F5344CB8AC3E}">
        <p14:creationId xmlns:p14="http://schemas.microsoft.com/office/powerpoint/2010/main" val="115006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6EC7-B39D-8AD9-3C31-C2A71BCDE09D}"/>
              </a:ext>
            </a:extLst>
          </p:cNvPr>
          <p:cNvSpPr>
            <a:spLocks noGrp="1"/>
          </p:cNvSpPr>
          <p:nvPr>
            <p:ph type="title"/>
          </p:nvPr>
        </p:nvSpPr>
        <p:spPr>
          <a:xfrm>
            <a:off x="4252451" y="660832"/>
            <a:ext cx="3687097" cy="1010652"/>
          </a:xfrm>
        </p:spPr>
        <p:txBody>
          <a:bodyPr/>
          <a:lstStyle/>
          <a:p>
            <a:pPr algn="ctr"/>
            <a:r>
              <a:rPr lang="en-IN" sz="3200" dirty="0">
                <a:solidFill>
                  <a:schemeClr val="accent3">
                    <a:lumMod val="50000"/>
                  </a:schemeClr>
                </a:solidFill>
                <a:highlight>
                  <a:srgbClr val="C0C0C0"/>
                </a:highlight>
                <a:latin typeface="Arial Rounded MT Bold" panose="020F0704030504030204" pitchFamily="34" charset="0"/>
              </a:rPr>
              <a:t>KPI Analysis</a:t>
            </a:r>
            <a:br>
              <a:rPr lang="en-IN" dirty="0"/>
            </a:br>
            <a:endParaRPr lang="en-IN" dirty="0"/>
          </a:p>
        </p:txBody>
      </p:sp>
      <p:sp>
        <p:nvSpPr>
          <p:cNvPr id="3" name="Content Placeholder 2">
            <a:extLst>
              <a:ext uri="{FF2B5EF4-FFF2-40B4-BE49-F238E27FC236}">
                <a16:creationId xmlns:a16="http://schemas.microsoft.com/office/drawing/2014/main" id="{EBD28154-5593-5CFB-96DC-8F0E223E1FB5}"/>
              </a:ext>
            </a:extLst>
          </p:cNvPr>
          <p:cNvSpPr>
            <a:spLocks noGrp="1"/>
          </p:cNvSpPr>
          <p:nvPr>
            <p:ph sz="half" idx="1"/>
          </p:nvPr>
        </p:nvSpPr>
        <p:spPr>
          <a:xfrm>
            <a:off x="669685" y="2172929"/>
            <a:ext cx="5194767" cy="3814916"/>
          </a:xfrm>
        </p:spPr>
        <p:txBody>
          <a:bodyPr>
            <a:normAutofit/>
          </a:bodyPr>
          <a:lstStyle/>
          <a:p>
            <a:r>
              <a:rPr lang="en-IN" dirty="0">
                <a:latin typeface="Times New Roman" panose="02020603050405020304" pitchFamily="18" charset="0"/>
                <a:cs typeface="Times New Roman" panose="02020603050405020304" pitchFamily="18" charset="0"/>
              </a:rPr>
              <a:t>This KPI represents the count of all 6 categories with respect to As Expected as text.</a:t>
            </a:r>
          </a:p>
          <a:p>
            <a:r>
              <a:rPr lang="en-IN" dirty="0">
                <a:latin typeface="Times New Roman" panose="02020603050405020304" pitchFamily="18" charset="0"/>
                <a:cs typeface="Times New Roman" panose="02020603050405020304" pitchFamily="18" charset="0"/>
              </a:rPr>
              <a:t>This analysis helps hospitals to prioritize and concentrate on  the services which are provided to the patients based on the category they are allotted.</a:t>
            </a:r>
          </a:p>
          <a:p>
            <a:r>
              <a:rPr lang="en-IN" dirty="0">
                <a:latin typeface="Times New Roman" panose="02020603050405020304" pitchFamily="18" charset="0"/>
                <a:cs typeface="Times New Roman" panose="02020603050405020304" pitchFamily="18" charset="0"/>
              </a:rPr>
              <a:t>By comparing these outcomes, the healthcare contributor can identify the treatment plans , patterns and provide the better care to specific patient of each category.</a:t>
            </a:r>
          </a:p>
        </p:txBody>
      </p:sp>
      <p:sp>
        <p:nvSpPr>
          <p:cNvPr id="6" name="Rectangle: Rounded Corners 5">
            <a:extLst>
              <a:ext uri="{FF2B5EF4-FFF2-40B4-BE49-F238E27FC236}">
                <a16:creationId xmlns:a16="http://schemas.microsoft.com/office/drawing/2014/main" id="{50C087B8-C606-71F3-0B5A-8D5C5DAA7C0F}"/>
              </a:ext>
            </a:extLst>
          </p:cNvPr>
          <p:cNvSpPr/>
          <p:nvPr/>
        </p:nvSpPr>
        <p:spPr>
          <a:xfrm>
            <a:off x="785459" y="1425678"/>
            <a:ext cx="5194767" cy="6096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rtl="0">
              <a:defRPr sz="1400" b="0" i="0" u="none" strike="noStrike" kern="1200" spc="0" baseline="0">
                <a:solidFill>
                  <a:prstClr val="black">
                    <a:lumMod val="65000"/>
                    <a:lumOff val="35000"/>
                  </a:prstClr>
                </a:solidFill>
                <a:latin typeface="Segoe UI Emoji" panose="020B0502040204020203" pitchFamily="34" charset="0"/>
                <a:ea typeface="Segoe UI Emoji" panose="020B0502040204020203" pitchFamily="34" charset="0"/>
                <a:cs typeface="+mn-cs"/>
              </a:defRPr>
            </a:pPr>
            <a:r>
              <a:rPr lang="en-US" sz="2000" b="1" dirty="0">
                <a:solidFill>
                  <a:schemeClr val="bg1"/>
                </a:solidFill>
                <a:latin typeface="Segoe UI Emoji" panose="020B0502040204020203" pitchFamily="34" charset="0"/>
                <a:ea typeface="Segoe UI Emoji" panose="020B0502040204020203" pitchFamily="34" charset="0"/>
              </a:rPr>
              <a:t>5. # of Category Text – As Expected</a:t>
            </a:r>
            <a:endParaRPr lang="en-US" sz="2000" b="1" i="0" u="none" strike="noStrike" kern="1200" spc="0" baseline="0" dirty="0">
              <a:solidFill>
                <a:schemeClr val="bg1"/>
              </a:solidFill>
              <a:latin typeface="Segoe UI Emoji" panose="020B0502040204020203" pitchFamily="34" charset="0"/>
              <a:ea typeface="Segoe UI Emoji" panose="020B0502040204020203" pitchFamily="34" charset="0"/>
            </a:endParaRPr>
          </a:p>
        </p:txBody>
      </p:sp>
      <p:sp>
        <p:nvSpPr>
          <p:cNvPr id="5" name="Content Placeholder 4">
            <a:extLst>
              <a:ext uri="{FF2B5EF4-FFF2-40B4-BE49-F238E27FC236}">
                <a16:creationId xmlns:a16="http://schemas.microsoft.com/office/drawing/2014/main" id="{B7AAD93B-1141-8721-7988-EDF787DC25E9}"/>
              </a:ext>
            </a:extLst>
          </p:cNvPr>
          <p:cNvSpPr>
            <a:spLocks noGrp="1"/>
          </p:cNvSpPr>
          <p:nvPr>
            <p:ph sz="half" idx="2"/>
          </p:nvPr>
        </p:nvSpPr>
        <p:spPr/>
        <p:txBody>
          <a:bodyPr/>
          <a:lstStyle/>
          <a:p>
            <a:endParaRPr lang="en-IN"/>
          </a:p>
        </p:txBody>
      </p:sp>
      <p:pic>
        <p:nvPicPr>
          <p:cNvPr id="8" name="Picture 7">
            <a:extLst>
              <a:ext uri="{FF2B5EF4-FFF2-40B4-BE49-F238E27FC236}">
                <a16:creationId xmlns:a16="http://schemas.microsoft.com/office/drawing/2014/main" id="{36E00A52-F646-5768-DEDB-B660AC46ABC8}"/>
              </a:ext>
            </a:extLst>
          </p:cNvPr>
          <p:cNvPicPr>
            <a:picLocks noChangeAspect="1"/>
          </p:cNvPicPr>
          <p:nvPr/>
        </p:nvPicPr>
        <p:blipFill>
          <a:blip r:embed="rId2"/>
          <a:stretch>
            <a:fillRect/>
          </a:stretch>
        </p:blipFill>
        <p:spPr>
          <a:xfrm>
            <a:off x="6314169" y="2172929"/>
            <a:ext cx="5396050" cy="3696216"/>
          </a:xfrm>
          <a:prstGeom prst="rect">
            <a:avLst/>
          </a:prstGeom>
        </p:spPr>
      </p:pic>
    </p:spTree>
    <p:extLst>
      <p:ext uri="{BB962C8B-B14F-4D97-AF65-F5344CB8AC3E}">
        <p14:creationId xmlns:p14="http://schemas.microsoft.com/office/powerpoint/2010/main" val="4053209137"/>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3.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TM03457496[[fn=Parallax]]</Template>
  <TotalTime>322</TotalTime>
  <Words>703</Words>
  <Application>Microsoft Office PowerPoint</Application>
  <PresentationFormat>Widescreen</PresentationFormat>
  <Paragraphs>72</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 Rounded MT Bold</vt:lpstr>
      <vt:lpstr>Calibri</vt:lpstr>
      <vt:lpstr>Gill Sans MT</vt:lpstr>
      <vt:lpstr>Segoe UI Black</vt:lpstr>
      <vt:lpstr>Segoe UI Emoji</vt:lpstr>
      <vt:lpstr>Times New Roman</vt:lpstr>
      <vt:lpstr>Wingdings</vt:lpstr>
      <vt:lpstr>Wingdings 2</vt:lpstr>
      <vt:lpstr>DividendVTI</vt:lpstr>
      <vt:lpstr>Dialysis of Patients</vt:lpstr>
      <vt:lpstr>Our Team (GRoup-6)</vt:lpstr>
      <vt:lpstr>Table of contents</vt:lpstr>
      <vt:lpstr>Introduction</vt:lpstr>
      <vt:lpstr>KPI Analysis </vt:lpstr>
      <vt:lpstr>KPI Analysis </vt:lpstr>
      <vt:lpstr>KPI Analysis </vt:lpstr>
      <vt:lpstr>KPI Analysis </vt:lpstr>
      <vt:lpstr>KPI Analysis </vt:lpstr>
      <vt:lpstr>KPI Analysis </vt:lpstr>
      <vt:lpstr>Excel Dashboard</vt:lpstr>
      <vt:lpstr>Tableau Dashboard</vt:lpstr>
      <vt:lpstr>Power bi 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Dialysis of Patients</dc:title>
  <dc:creator>neelofar korabu</dc:creator>
  <cp:lastModifiedBy>neelofar korabu</cp:lastModifiedBy>
  <cp:revision>2</cp:revision>
  <dcterms:created xsi:type="dcterms:W3CDTF">2024-04-18T09:35:52Z</dcterms:created>
  <dcterms:modified xsi:type="dcterms:W3CDTF">2024-04-21T05:21:44Z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