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
      <p:font typeface="Lexen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exen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exen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81f016cf0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81f016cf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81f016c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781f016cf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 name="Google Shape;25;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grpSp>
        <p:nvGrpSpPr>
          <p:cNvPr id="29" name="Google Shape;29;p3"/>
          <p:cNvGrpSpPr/>
          <p:nvPr/>
        </p:nvGrpSpPr>
        <p:grpSpPr>
          <a:xfrm>
            <a:off x="0" y="-8467"/>
            <a:ext cx="12192000" cy="6866467"/>
            <a:chOff x="0" y="-8467"/>
            <a:chExt cx="12192000" cy="6866467"/>
          </a:xfrm>
        </p:grpSpPr>
        <p:cxnSp>
          <p:nvCxnSpPr>
            <p:cNvPr id="30" name="Google Shape;30;p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 name="Google Shape;31;p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2" name="Google Shape;32;p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idx="1" type="body"/>
          </p:nvPr>
        </p:nvSpPr>
        <p:spPr>
          <a:xfrm>
            <a:off x="653325" y="1179300"/>
            <a:ext cx="9317400" cy="2879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520"/>
              <a:buNone/>
            </a:pPr>
            <a:r>
              <a:rPr b="1" lang="en-US" sz="4400">
                <a:solidFill>
                  <a:schemeClr val="dk1"/>
                </a:solidFill>
                <a:latin typeface="Lexend"/>
                <a:ea typeface="Lexend"/>
                <a:cs typeface="Lexend"/>
                <a:sym typeface="Lexend"/>
              </a:rPr>
              <a:t>Cryptography Simulation </a:t>
            </a:r>
            <a:r>
              <a:rPr b="1" lang="en-US" sz="4400">
                <a:solidFill>
                  <a:schemeClr val="dk1"/>
                </a:solidFill>
                <a:latin typeface="Lexend"/>
                <a:ea typeface="Lexend"/>
                <a:cs typeface="Lexend"/>
                <a:sym typeface="Lexend"/>
              </a:rPr>
              <a:t>with mbedTLS</a:t>
            </a:r>
            <a:r>
              <a:rPr b="1" lang="en-US" sz="4400">
                <a:solidFill>
                  <a:schemeClr val="dk1"/>
                </a:solidFill>
                <a:latin typeface="Lexend"/>
                <a:ea typeface="Lexend"/>
                <a:cs typeface="Lexend"/>
                <a:sym typeface="Lexend"/>
              </a:rPr>
              <a:t>/Open SSL Library Usage and User Interaction </a:t>
            </a:r>
            <a:r>
              <a:rPr b="1" lang="en-US" sz="4400">
                <a:solidFill>
                  <a:srgbClr val="000000"/>
                </a:solidFill>
                <a:latin typeface="Arial"/>
                <a:ea typeface="Arial"/>
                <a:cs typeface="Arial"/>
                <a:sym typeface="Arial"/>
              </a:rPr>
              <a:t> </a:t>
            </a:r>
            <a:endParaRPr b="1" sz="4400"/>
          </a:p>
        </p:txBody>
      </p:sp>
      <p:sp>
        <p:nvSpPr>
          <p:cNvPr id="144" name="Google Shape;144;p18"/>
          <p:cNvSpPr txBox="1"/>
          <p:nvPr/>
        </p:nvSpPr>
        <p:spPr>
          <a:xfrm>
            <a:off x="653325" y="4334550"/>
            <a:ext cx="7515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300">
                <a:solidFill>
                  <a:srgbClr val="3F3F3F"/>
                </a:solidFill>
                <a:latin typeface="Trebuchet MS"/>
                <a:ea typeface="Trebuchet MS"/>
                <a:cs typeface="Trebuchet MS"/>
                <a:sym typeface="Trebuchet MS"/>
              </a:rPr>
              <a:t>-By Team ByteForge</a:t>
            </a:r>
            <a:endParaRPr sz="3300">
              <a:solidFill>
                <a:srgbClr val="3F3F3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677325" y="949225"/>
            <a:ext cx="9157200" cy="109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Trebuchet MS"/>
              <a:buNone/>
            </a:pPr>
            <a:r>
              <a:rPr lang="en-US" sz="4800">
                <a:solidFill>
                  <a:schemeClr val="dk1"/>
                </a:solidFill>
              </a:rPr>
              <a:t>Team Members and Contribution</a:t>
            </a:r>
            <a:endParaRPr sz="4800"/>
          </a:p>
        </p:txBody>
      </p:sp>
      <p:sp>
        <p:nvSpPr>
          <p:cNvPr id="197" name="Google Shape;197;p27"/>
          <p:cNvSpPr txBox="1"/>
          <p:nvPr>
            <p:ph idx="1" type="body"/>
          </p:nvPr>
        </p:nvSpPr>
        <p:spPr>
          <a:xfrm>
            <a:off x="677325" y="2047225"/>
            <a:ext cx="9567900" cy="3317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en-US" sz="2800"/>
              <a:t>Samala Neelothpal -</a:t>
            </a:r>
            <a:r>
              <a:rPr lang="en-US" sz="2400">
                <a:solidFill>
                  <a:srgbClr val="202124"/>
                </a:solidFill>
                <a:highlight>
                  <a:srgbClr val="FFFFFF"/>
                </a:highlight>
                <a:latin typeface="Roboto"/>
                <a:ea typeface="Roboto"/>
                <a:cs typeface="Roboto"/>
                <a:sym typeface="Roboto"/>
              </a:rPr>
              <a:t>Backend, Management, containerization</a:t>
            </a:r>
            <a:endParaRPr sz="2400"/>
          </a:p>
          <a:p>
            <a:pPr indent="-342900" lvl="0" marL="342900" rtl="0" algn="l">
              <a:spcBef>
                <a:spcPts val="1000"/>
              </a:spcBef>
              <a:spcAft>
                <a:spcPts val="0"/>
              </a:spcAft>
              <a:buSzPts val="2240"/>
              <a:buChar char="►"/>
            </a:pPr>
            <a:r>
              <a:rPr lang="en-US" sz="2800"/>
              <a:t>Dasa Sathvika -</a:t>
            </a:r>
            <a:r>
              <a:rPr lang="en-US" sz="2400">
                <a:solidFill>
                  <a:srgbClr val="202124"/>
                </a:solidFill>
                <a:highlight>
                  <a:srgbClr val="FFFFFF"/>
                </a:highlight>
                <a:latin typeface="Roboto"/>
                <a:ea typeface="Roboto"/>
                <a:cs typeface="Roboto"/>
                <a:sym typeface="Roboto"/>
              </a:rPr>
              <a:t>RSA, Digital Signatures</a:t>
            </a:r>
            <a:endParaRPr sz="2400"/>
          </a:p>
          <a:p>
            <a:pPr indent="-342900" lvl="0" marL="342900" rtl="0" algn="l">
              <a:spcBef>
                <a:spcPts val="1000"/>
              </a:spcBef>
              <a:spcAft>
                <a:spcPts val="0"/>
              </a:spcAft>
              <a:buSzPts val="2240"/>
              <a:buChar char="►"/>
            </a:pPr>
            <a:r>
              <a:rPr lang="en-US" sz="2800"/>
              <a:t>Sri Priya Bhargavi -</a:t>
            </a:r>
            <a:r>
              <a:rPr lang="en-US" sz="2400">
                <a:solidFill>
                  <a:srgbClr val="202124"/>
                </a:solidFill>
                <a:highlight>
                  <a:srgbClr val="FFFFFF"/>
                </a:highlight>
                <a:latin typeface="Roboto"/>
                <a:ea typeface="Roboto"/>
                <a:cs typeface="Roboto"/>
                <a:sym typeface="Roboto"/>
              </a:rPr>
              <a:t>SHA,3DES algorithm</a:t>
            </a:r>
            <a:endParaRPr sz="2400"/>
          </a:p>
          <a:p>
            <a:pPr indent="-342900" lvl="0" marL="342900" rtl="0" algn="l">
              <a:spcBef>
                <a:spcPts val="1000"/>
              </a:spcBef>
              <a:spcAft>
                <a:spcPts val="0"/>
              </a:spcAft>
              <a:buSzPts val="2240"/>
              <a:buChar char="►"/>
            </a:pPr>
            <a:r>
              <a:rPr lang="en-US" sz="2800"/>
              <a:t>Mohammad Abdul Azeez -</a:t>
            </a:r>
            <a:r>
              <a:rPr lang="en-US" sz="2400">
                <a:solidFill>
                  <a:srgbClr val="202124"/>
                </a:solidFill>
                <a:highlight>
                  <a:srgbClr val="FFFFFF"/>
                </a:highlight>
                <a:latin typeface="Roboto"/>
                <a:ea typeface="Roboto"/>
                <a:cs typeface="Roboto"/>
                <a:sym typeface="Roboto"/>
              </a:rPr>
              <a:t>Documentation </a:t>
            </a:r>
            <a:endParaRPr sz="2400"/>
          </a:p>
          <a:p>
            <a:pPr indent="-342900" lvl="0" marL="342900" rtl="0" algn="l">
              <a:spcBef>
                <a:spcPts val="1000"/>
              </a:spcBef>
              <a:spcAft>
                <a:spcPts val="0"/>
              </a:spcAft>
              <a:buSzPts val="2240"/>
              <a:buChar char="►"/>
            </a:pPr>
            <a:r>
              <a:rPr lang="en-US" sz="2800"/>
              <a:t>Moturi Anudeep -</a:t>
            </a:r>
            <a:r>
              <a:rPr lang="en-US" sz="2400">
                <a:solidFill>
                  <a:srgbClr val="202124"/>
                </a:solidFill>
                <a:highlight>
                  <a:srgbClr val="FFFFFF"/>
                </a:highlight>
                <a:latin typeface="Roboto"/>
                <a:ea typeface="Roboto"/>
                <a:cs typeface="Roboto"/>
                <a:sym typeface="Roboto"/>
              </a:rPr>
              <a:t>AES algorithm</a:t>
            </a:r>
            <a:endParaRPr sz="2400">
              <a:solidFill>
                <a:srgbClr val="202124"/>
              </a:solidFill>
              <a:highlight>
                <a:srgbClr val="FFFFFF"/>
              </a:highlight>
              <a:latin typeface="Roboto"/>
              <a:ea typeface="Roboto"/>
              <a:cs typeface="Roboto"/>
              <a:sym typeface="Roboto"/>
            </a:endParaRPr>
          </a:p>
          <a:p>
            <a:pPr indent="0" lvl="0" marL="342900" rtl="0" algn="l">
              <a:spcBef>
                <a:spcPts val="1000"/>
              </a:spcBef>
              <a:spcAft>
                <a:spcPts val="0"/>
              </a:spcAft>
              <a:buNone/>
            </a:pPr>
            <a:r>
              <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677325" y="574450"/>
            <a:ext cx="8596800" cy="1201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5400"/>
              <a:buFont typeface="Trebuchet MS"/>
              <a:buNone/>
            </a:pPr>
            <a:r>
              <a:rPr lang="en-US" sz="4800">
                <a:solidFill>
                  <a:schemeClr val="dk1"/>
                </a:solidFill>
              </a:rPr>
              <a:t>Conclusion</a:t>
            </a:r>
            <a:endParaRPr sz="4800"/>
          </a:p>
        </p:txBody>
      </p:sp>
      <p:sp>
        <p:nvSpPr>
          <p:cNvPr id="203" name="Google Shape;203;p28"/>
          <p:cNvSpPr txBox="1"/>
          <p:nvPr>
            <p:ph idx="1" type="body"/>
          </p:nvPr>
        </p:nvSpPr>
        <p:spPr>
          <a:xfrm>
            <a:off x="677334" y="1776193"/>
            <a:ext cx="8596800" cy="4588200"/>
          </a:xfrm>
          <a:prstGeom prst="rect">
            <a:avLst/>
          </a:prstGeom>
          <a:noFill/>
          <a:ln>
            <a:noFill/>
          </a:ln>
        </p:spPr>
        <p:txBody>
          <a:bodyPr anchorCtr="0" anchor="t" bIns="45700" lIns="91425" spcFirstLastPara="1" rIns="91425" wrap="square" tIns="45700">
            <a:normAutofit/>
          </a:bodyPr>
          <a:lstStyle/>
          <a:p>
            <a:pPr indent="-363220" lvl="0" marL="342900" rtl="0" algn="just">
              <a:spcBef>
                <a:spcPts val="0"/>
              </a:spcBef>
              <a:spcAft>
                <a:spcPts val="0"/>
              </a:spcAft>
              <a:buSzPts val="2400"/>
              <a:buFont typeface="Arial"/>
              <a:buChar char="►"/>
            </a:pPr>
            <a:r>
              <a:rPr lang="en-US" sz="2400">
                <a:latin typeface="Arial"/>
                <a:ea typeface="Arial"/>
                <a:cs typeface="Arial"/>
                <a:sym typeface="Arial"/>
              </a:rPr>
              <a:t>In conclusion, the cryptography simulation project holds significant promise in advancing understanding and proficiency in cryptographic principles. By offering practical engagement and educational content, it empowers users to navigate secure communication effectively. As a versatile resource for education, collaboration, and innovation, it aligns with industry standards and prioritizes continuous improvement through user feedback. Ultimately, it plays a crucial role in fostering a culture of security-consciousness and informed decision-making, contributing to a safer digital environment for all. </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ctrTitle"/>
          </p:nvPr>
        </p:nvSpPr>
        <p:spPr>
          <a:xfrm>
            <a:off x="897469" y="691289"/>
            <a:ext cx="8387420" cy="101911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5400"/>
              <a:buFont typeface="Trebuchet MS"/>
              <a:buNone/>
            </a:pPr>
            <a:r>
              <a:rPr lang="en-US" sz="4800">
                <a:solidFill>
                  <a:schemeClr val="dk1"/>
                </a:solidFill>
              </a:rPr>
              <a:t>Problem Description        </a:t>
            </a:r>
            <a:r>
              <a:rPr lang="en-US" sz="4800">
                <a:solidFill>
                  <a:srgbClr val="90C226"/>
                </a:solidFill>
              </a:rPr>
              <a:t> </a:t>
            </a:r>
            <a:r>
              <a:rPr lang="en-US" sz="4800">
                <a:solidFill>
                  <a:srgbClr val="90C226"/>
                </a:solidFill>
                <a:latin typeface="Trebuchet MS"/>
                <a:ea typeface="Trebuchet MS"/>
                <a:cs typeface="Trebuchet MS"/>
                <a:sym typeface="Trebuchet MS"/>
              </a:rPr>
              <a:t> </a:t>
            </a:r>
            <a:endParaRPr sz="4800">
              <a:solidFill>
                <a:srgbClr val="90C226"/>
              </a:solidFill>
            </a:endParaRPr>
          </a:p>
        </p:txBody>
      </p:sp>
      <p:sp>
        <p:nvSpPr>
          <p:cNvPr id="150" name="Google Shape;150;p19"/>
          <p:cNvSpPr txBox="1"/>
          <p:nvPr>
            <p:ph idx="1" type="subTitle"/>
          </p:nvPr>
        </p:nvSpPr>
        <p:spPr>
          <a:xfrm>
            <a:off x="1008825" y="1968300"/>
            <a:ext cx="8553600" cy="46767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920"/>
              <a:buNone/>
            </a:pPr>
            <a:r>
              <a:rPr lang="en-US" sz="2400">
                <a:solidFill>
                  <a:srgbClr val="000000"/>
                </a:solidFill>
                <a:latin typeface="Arial"/>
                <a:ea typeface="Arial"/>
                <a:cs typeface="Arial"/>
                <a:sym typeface="Arial"/>
              </a:rPr>
              <a:t>The project aims to address challenges in understanding and implementing cryptography by providing a practical simulation using mbedTLS or OpenSSL libraries. It focuses on bridging the gap between theoretical knowledge and practical application, promoting security awareness, and enabling hands-on learning of cryptographic principles and implementations.</a:t>
            </a:r>
            <a:endParaRPr/>
          </a:p>
          <a:p>
            <a:pPr indent="0" lvl="0" marL="0" rtl="0" algn="just">
              <a:spcBef>
                <a:spcPts val="1000"/>
              </a:spcBef>
              <a:spcAft>
                <a:spcPts val="0"/>
              </a:spcAft>
              <a:buSzPts val="1920"/>
              <a:buNone/>
            </a:pPr>
            <a:r>
              <a:rPr lang="en-US" sz="2400">
                <a:solidFill>
                  <a:srgbClr val="000000"/>
                </a:solidFill>
                <a:latin typeface="Arial"/>
                <a:ea typeface="Arial"/>
                <a:cs typeface="Arial"/>
                <a:sym typeface="Arial"/>
              </a:rPr>
              <a:t>In essence, the project addresses these challenges by providing a platform for users to learn and experiment with cryptography using established libraries, enhancing their understanding and ability to implement secure cryptographic solutions effectively.</a:t>
            </a:r>
            <a:endParaRPr/>
          </a:p>
          <a:p>
            <a:pPr indent="0" lvl="0" marL="0" rtl="0" algn="l">
              <a:spcBef>
                <a:spcPts val="1000"/>
              </a:spcBef>
              <a:spcAft>
                <a:spcPts val="0"/>
              </a:spcAft>
              <a:buSzPts val="1600"/>
              <a:buNone/>
            </a:pPr>
            <a:r>
              <a:t/>
            </a:r>
            <a:endParaRPr sz="2000">
              <a:solidFill>
                <a:srgbClr val="000000"/>
              </a:solidFill>
              <a:latin typeface="Arial"/>
              <a:ea typeface="Arial"/>
              <a:cs typeface="Arial"/>
              <a:sym typeface="Arial"/>
            </a:endParaRPr>
          </a:p>
          <a:p>
            <a:pPr indent="0" lvl="0" marL="0" rtl="0" algn="r">
              <a:spcBef>
                <a:spcPts val="1000"/>
              </a:spcBef>
              <a:spcAft>
                <a:spcPts val="0"/>
              </a:spcAft>
              <a:buSzPts val="2560"/>
              <a:buNone/>
            </a:pPr>
            <a:r>
              <a:t/>
            </a:r>
            <a:endParaRPr sz="32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idx="1" type="body"/>
          </p:nvPr>
        </p:nvSpPr>
        <p:spPr>
          <a:xfrm>
            <a:off x="897475" y="2222521"/>
            <a:ext cx="8596800" cy="30270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SzPts val="1920"/>
              <a:buNone/>
            </a:pPr>
            <a:r>
              <a:rPr lang="en-US" sz="2400">
                <a:solidFill>
                  <a:srgbClr val="000000"/>
                </a:solidFill>
                <a:latin typeface="Arial"/>
                <a:ea typeface="Arial"/>
                <a:cs typeface="Arial"/>
                <a:sym typeface="Arial"/>
              </a:rPr>
              <a:t>The objective of this project is to simulate cryptographic operations using mbedTLS or OpenSSL libraries, enabling users to understand, implement, and interact with encryption, decryption, digital signatures, and hashing. It aims to promote hands-on learning of cryptographic principles, emphasizing security, customization, integration, and practical application in real-world scenarios.</a:t>
            </a:r>
            <a:endParaRPr/>
          </a:p>
          <a:p>
            <a:pPr indent="-251459" lvl="0" marL="342900" rtl="0" algn="just">
              <a:spcBef>
                <a:spcPts val="1000"/>
              </a:spcBef>
              <a:spcAft>
                <a:spcPts val="0"/>
              </a:spcAft>
              <a:buSzPts val="1440"/>
              <a:buNone/>
            </a:pPr>
            <a:r>
              <a:t/>
            </a:r>
            <a:endParaRPr/>
          </a:p>
        </p:txBody>
      </p:sp>
      <p:sp>
        <p:nvSpPr>
          <p:cNvPr id="156" name="Google Shape;156;p20"/>
          <p:cNvSpPr txBox="1"/>
          <p:nvPr>
            <p:ph idx="4294967295" type="ctrTitle"/>
          </p:nvPr>
        </p:nvSpPr>
        <p:spPr>
          <a:xfrm>
            <a:off x="897469" y="929414"/>
            <a:ext cx="8387400" cy="1019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5400"/>
              <a:buFont typeface="Trebuchet MS"/>
              <a:buNone/>
            </a:pPr>
            <a:r>
              <a:rPr lang="en-US" sz="4800">
                <a:solidFill>
                  <a:schemeClr val="dk1"/>
                </a:solidFill>
              </a:rPr>
              <a:t>Objective</a:t>
            </a:r>
            <a:endParaRPr sz="4800">
              <a:solidFill>
                <a:srgbClr val="90C2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77325" y="898750"/>
            <a:ext cx="8596800" cy="1047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4800">
                <a:solidFill>
                  <a:schemeClr val="dk1"/>
                </a:solidFill>
              </a:rPr>
              <a:t>Features Offered</a:t>
            </a:r>
            <a:endParaRPr/>
          </a:p>
        </p:txBody>
      </p:sp>
      <p:sp>
        <p:nvSpPr>
          <p:cNvPr id="162" name="Google Shape;162;p21"/>
          <p:cNvSpPr txBox="1"/>
          <p:nvPr>
            <p:ph idx="1" type="body"/>
          </p:nvPr>
        </p:nvSpPr>
        <p:spPr>
          <a:xfrm>
            <a:off x="677334" y="1945739"/>
            <a:ext cx="8596800" cy="3880800"/>
          </a:xfrm>
          <a:prstGeom prst="rect">
            <a:avLst/>
          </a:prstGeom>
        </p:spPr>
        <p:txBody>
          <a:bodyPr anchorCtr="0" anchor="t" bIns="45700" lIns="91425" spcFirstLastPara="1" rIns="91425" wrap="square" tIns="45700">
            <a:noAutofit/>
          </a:bodyPr>
          <a:lstStyle/>
          <a:p>
            <a:pPr indent="-349250" lvl="0" marL="342900" rtl="0" algn="just">
              <a:lnSpc>
                <a:spcPct val="90000"/>
              </a:lnSpc>
              <a:spcBef>
                <a:spcPts val="0"/>
              </a:spcBef>
              <a:spcAft>
                <a:spcPts val="0"/>
              </a:spcAft>
              <a:buSzPts val="1940"/>
              <a:buChar char="►"/>
            </a:pPr>
            <a:r>
              <a:rPr b="1" lang="en-US" sz="2400">
                <a:solidFill>
                  <a:schemeClr val="dk1"/>
                </a:solidFill>
                <a:latin typeface="Arial"/>
                <a:ea typeface="Arial"/>
                <a:cs typeface="Arial"/>
                <a:sym typeface="Arial"/>
              </a:rPr>
              <a:t>Encryption and Decryption:</a:t>
            </a:r>
            <a:r>
              <a:rPr lang="en-US" sz="2400">
                <a:solidFill>
                  <a:schemeClr val="dk1"/>
                </a:solidFill>
                <a:latin typeface="Arial"/>
                <a:ea typeface="Arial"/>
                <a:cs typeface="Arial"/>
                <a:sym typeface="Arial"/>
              </a:rPr>
              <a:t> Implement algorithms such as AES for symmetric encryption and RSA for asymmetric encryption, allowing users to encrypt and decrypt messages.</a:t>
            </a:r>
            <a:endParaRPr sz="2400">
              <a:solidFill>
                <a:schemeClr val="dk1"/>
              </a:solidFill>
              <a:latin typeface="Arial"/>
              <a:ea typeface="Arial"/>
              <a:cs typeface="Arial"/>
              <a:sym typeface="Arial"/>
            </a:endParaRPr>
          </a:p>
          <a:p>
            <a:pPr indent="-349250" lvl="0" marL="342900" rtl="0" algn="just">
              <a:lnSpc>
                <a:spcPct val="90000"/>
              </a:lnSpc>
              <a:spcBef>
                <a:spcPts val="1000"/>
              </a:spcBef>
              <a:spcAft>
                <a:spcPts val="0"/>
              </a:spcAft>
              <a:buSzPts val="1940"/>
              <a:buChar char="►"/>
            </a:pPr>
            <a:r>
              <a:rPr b="1" lang="en-US" sz="2400">
                <a:solidFill>
                  <a:schemeClr val="dk1"/>
                </a:solidFill>
                <a:latin typeface="Arial"/>
                <a:ea typeface="Arial"/>
                <a:cs typeface="Arial"/>
                <a:sym typeface="Arial"/>
              </a:rPr>
              <a:t>Digital Signatures:</a:t>
            </a:r>
            <a:r>
              <a:rPr lang="en-US" sz="2400">
                <a:solidFill>
                  <a:schemeClr val="dk1"/>
                </a:solidFill>
                <a:latin typeface="Arial"/>
                <a:ea typeface="Arial"/>
                <a:cs typeface="Arial"/>
                <a:sym typeface="Arial"/>
              </a:rPr>
              <a:t> Enable creation and verification of digital signatures using algorithms like RSA or ECDSA, emphasizing data integrity and authenticity.</a:t>
            </a:r>
            <a:endParaRPr sz="2400"/>
          </a:p>
          <a:p>
            <a:pPr indent="-349250" lvl="0" marL="342900" rtl="0" algn="just">
              <a:lnSpc>
                <a:spcPct val="90000"/>
              </a:lnSpc>
              <a:spcBef>
                <a:spcPts val="1000"/>
              </a:spcBef>
              <a:spcAft>
                <a:spcPts val="0"/>
              </a:spcAft>
              <a:buSzPts val="1940"/>
              <a:buChar char="►"/>
            </a:pPr>
            <a:r>
              <a:rPr b="1" lang="en-US" sz="2400">
                <a:solidFill>
                  <a:schemeClr val="dk1"/>
                </a:solidFill>
                <a:latin typeface="Arial"/>
                <a:ea typeface="Arial"/>
                <a:cs typeface="Arial"/>
                <a:sym typeface="Arial"/>
              </a:rPr>
              <a:t>Hash Functions:</a:t>
            </a:r>
            <a:r>
              <a:rPr lang="en-US" sz="2400">
                <a:solidFill>
                  <a:schemeClr val="dk1"/>
                </a:solidFill>
                <a:latin typeface="Arial"/>
                <a:ea typeface="Arial"/>
                <a:cs typeface="Arial"/>
                <a:sym typeface="Arial"/>
              </a:rPr>
              <a:t> Implement hash functions like SHA-256 for data integrity verification and password hashing, demonstrating secure hashing practices.</a:t>
            </a:r>
            <a:endParaRPr sz="2400"/>
          </a:p>
          <a:p>
            <a:pPr indent="0" lvl="0" marL="0" rtl="0" algn="l">
              <a:lnSpc>
                <a:spcPct val="90000"/>
              </a:lnSpc>
              <a:spcBef>
                <a:spcPts val="1000"/>
              </a:spcBef>
              <a:spcAft>
                <a:spcPts val="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idx="1" type="body"/>
          </p:nvPr>
        </p:nvSpPr>
        <p:spPr>
          <a:xfrm>
            <a:off x="712500" y="789000"/>
            <a:ext cx="8958600" cy="5358000"/>
          </a:xfrm>
          <a:prstGeom prst="rect">
            <a:avLst/>
          </a:prstGeom>
          <a:noFill/>
          <a:ln>
            <a:noFill/>
          </a:ln>
        </p:spPr>
        <p:txBody>
          <a:bodyPr anchorCtr="0" anchor="t" bIns="45700" lIns="91425" spcFirstLastPara="1" rIns="91425" wrap="square" tIns="45700">
            <a:normAutofit/>
          </a:bodyPr>
          <a:lstStyle/>
          <a:p>
            <a:pPr indent="-378460" lvl="0" marL="342900" rtl="0" algn="just">
              <a:spcBef>
                <a:spcPts val="0"/>
              </a:spcBef>
              <a:spcAft>
                <a:spcPts val="0"/>
              </a:spcAft>
              <a:buSzPts val="2400"/>
              <a:buChar char="►"/>
            </a:pPr>
            <a:r>
              <a:rPr b="1" lang="en-US" sz="2400">
                <a:solidFill>
                  <a:srgbClr val="000000"/>
                </a:solidFill>
                <a:latin typeface="Arial"/>
                <a:ea typeface="Arial"/>
                <a:cs typeface="Arial"/>
                <a:sym typeface="Arial"/>
              </a:rPr>
              <a:t>Key Management: </a:t>
            </a:r>
            <a:r>
              <a:rPr lang="en-US" sz="2400">
                <a:solidFill>
                  <a:srgbClr val="000000"/>
                </a:solidFill>
                <a:latin typeface="Arial"/>
                <a:ea typeface="Arial"/>
                <a:cs typeface="Arial"/>
                <a:sym typeface="Arial"/>
              </a:rPr>
              <a:t>Provide functionalities for generating, storing, and managing cryptographic keys securely, highlighting key size, storage, and distribution Considerations.</a:t>
            </a:r>
            <a:endParaRPr sz="2400"/>
          </a:p>
          <a:p>
            <a:pPr indent="-378460" lvl="0" marL="342900" rtl="0" algn="just">
              <a:spcBef>
                <a:spcPts val="1000"/>
              </a:spcBef>
              <a:spcAft>
                <a:spcPts val="0"/>
              </a:spcAft>
              <a:buSzPts val="2400"/>
              <a:buChar char="►"/>
            </a:pPr>
            <a:r>
              <a:rPr b="1" lang="en-US" sz="2400">
                <a:solidFill>
                  <a:srgbClr val="000000"/>
                </a:solidFill>
                <a:latin typeface="Arial"/>
                <a:ea typeface="Arial"/>
                <a:cs typeface="Arial"/>
                <a:sym typeface="Arial"/>
              </a:rPr>
              <a:t>Error Handling and Validation:</a:t>
            </a:r>
            <a:r>
              <a:rPr lang="en-US" sz="2400">
                <a:solidFill>
                  <a:srgbClr val="000000"/>
                </a:solidFill>
                <a:latin typeface="Arial"/>
                <a:ea typeface="Arial"/>
                <a:cs typeface="Arial"/>
                <a:sym typeface="Arial"/>
              </a:rPr>
              <a:t> Implement robust error handling mechanisms and input validation to ensure secure and reliable cryptographic operations.</a:t>
            </a:r>
            <a:endParaRPr sz="2400"/>
          </a:p>
          <a:p>
            <a:pPr indent="-378460" lvl="0" marL="342900" rtl="0" algn="just">
              <a:spcBef>
                <a:spcPts val="1000"/>
              </a:spcBef>
              <a:spcAft>
                <a:spcPts val="0"/>
              </a:spcAft>
              <a:buSzPts val="2400"/>
              <a:buChar char="►"/>
            </a:pPr>
            <a:r>
              <a:rPr b="1" lang="en-US" sz="2400">
                <a:solidFill>
                  <a:srgbClr val="000000"/>
                </a:solidFill>
                <a:latin typeface="Arial"/>
                <a:ea typeface="Arial"/>
                <a:cs typeface="Arial"/>
                <a:sym typeface="Arial"/>
              </a:rPr>
              <a:t>Performance Metrics:</a:t>
            </a:r>
            <a:r>
              <a:rPr lang="en-US" sz="2400">
                <a:solidFill>
                  <a:srgbClr val="000000"/>
                </a:solidFill>
                <a:latin typeface="Arial"/>
                <a:ea typeface="Arial"/>
                <a:cs typeface="Arial"/>
                <a:sym typeface="Arial"/>
              </a:rPr>
              <a:t> Measure and display performance metrics such as encryption/decryption speeds and memory usage to evaluate efficiency and scalability.</a:t>
            </a:r>
            <a:endParaRPr sz="2400"/>
          </a:p>
          <a:p>
            <a:pPr indent="-251459" lvl="0" marL="342900" rtl="0" algn="l">
              <a:spcBef>
                <a:spcPts val="1000"/>
              </a:spcBef>
              <a:spcAft>
                <a:spcPts val="0"/>
              </a:spcAft>
              <a:buSzPts val="144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677325" y="980900"/>
            <a:ext cx="8596800" cy="94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5400"/>
              <a:buFont typeface="Trebuchet MS"/>
              <a:buNone/>
            </a:pPr>
            <a:r>
              <a:rPr lang="en-US" sz="4800">
                <a:solidFill>
                  <a:schemeClr val="dk1"/>
                </a:solidFill>
              </a:rPr>
              <a:t>Process Flow</a:t>
            </a:r>
            <a:endParaRPr sz="4800"/>
          </a:p>
        </p:txBody>
      </p:sp>
      <p:sp>
        <p:nvSpPr>
          <p:cNvPr id="173" name="Google Shape;173;p23"/>
          <p:cNvSpPr txBox="1"/>
          <p:nvPr>
            <p:ph idx="1" type="body"/>
          </p:nvPr>
        </p:nvSpPr>
        <p:spPr>
          <a:xfrm>
            <a:off x="677325" y="2029173"/>
            <a:ext cx="8596800" cy="3581400"/>
          </a:xfrm>
          <a:prstGeom prst="rect">
            <a:avLst/>
          </a:prstGeom>
          <a:noFill/>
          <a:ln>
            <a:noFill/>
          </a:ln>
        </p:spPr>
        <p:txBody>
          <a:bodyPr anchorCtr="0" anchor="t" bIns="45700" lIns="91425" spcFirstLastPara="1" rIns="91425" wrap="square" tIns="45700">
            <a:noAutofit/>
          </a:bodyPr>
          <a:lstStyle/>
          <a:p>
            <a:pPr indent="-374650" lvl="0" marL="457200" rtl="0" algn="just">
              <a:spcBef>
                <a:spcPts val="0"/>
              </a:spcBef>
              <a:spcAft>
                <a:spcPts val="0"/>
              </a:spcAft>
              <a:buClr>
                <a:schemeClr val="accent2"/>
              </a:buClr>
              <a:buSzPts val="2300"/>
              <a:buFont typeface="Roboto"/>
              <a:buChar char="►"/>
            </a:pPr>
            <a:r>
              <a:rPr b="1" lang="en-US" sz="2300">
                <a:solidFill>
                  <a:schemeClr val="dk1"/>
                </a:solidFill>
                <a:highlight>
                  <a:srgbClr val="FFFFFF"/>
                </a:highlight>
                <a:latin typeface="Roboto"/>
                <a:ea typeface="Roboto"/>
                <a:cs typeface="Roboto"/>
                <a:sym typeface="Roboto"/>
              </a:rPr>
              <a:t>Setup:</a:t>
            </a:r>
            <a:r>
              <a:rPr lang="en-US" sz="2300">
                <a:solidFill>
                  <a:schemeClr val="dk1"/>
                </a:solidFill>
                <a:highlight>
                  <a:srgbClr val="FFFFFF"/>
                </a:highlight>
                <a:latin typeface="Roboto"/>
                <a:ea typeface="Roboto"/>
                <a:cs typeface="Roboto"/>
                <a:sym typeface="Roboto"/>
              </a:rPr>
              <a:t> Ensure Docker Desktop is installed and is </a:t>
            </a:r>
            <a:r>
              <a:rPr lang="en-US" sz="2300">
                <a:solidFill>
                  <a:schemeClr val="dk1"/>
                </a:solidFill>
                <a:highlight>
                  <a:srgbClr val="FFFFFF"/>
                </a:highlight>
                <a:latin typeface="Roboto"/>
                <a:ea typeface="Roboto"/>
                <a:cs typeface="Roboto"/>
                <a:sym typeface="Roboto"/>
              </a:rPr>
              <a:t>running</a:t>
            </a:r>
            <a:r>
              <a:rPr lang="en-US" sz="2300">
                <a:solidFill>
                  <a:schemeClr val="dk1"/>
                </a:solidFill>
                <a:highlight>
                  <a:srgbClr val="FFFFFF"/>
                </a:highlight>
                <a:latin typeface="Roboto"/>
                <a:ea typeface="Roboto"/>
                <a:cs typeface="Roboto"/>
                <a:sym typeface="Roboto"/>
              </a:rPr>
              <a:t>. Create and run a Docker container, then select the operation.</a:t>
            </a:r>
            <a:endParaRPr sz="2300">
              <a:solidFill>
                <a:schemeClr val="dk1"/>
              </a:solidFill>
              <a:latin typeface="Arial"/>
              <a:ea typeface="Arial"/>
              <a:cs typeface="Arial"/>
              <a:sym typeface="Arial"/>
            </a:endParaRPr>
          </a:p>
          <a:p>
            <a:pPr indent="-374650" lvl="0" marL="457200" rtl="0" algn="l">
              <a:spcBef>
                <a:spcPts val="0"/>
              </a:spcBef>
              <a:spcAft>
                <a:spcPts val="0"/>
              </a:spcAft>
              <a:buClr>
                <a:schemeClr val="accent2"/>
              </a:buClr>
              <a:buSzPts val="2300"/>
              <a:buFont typeface="Roboto"/>
              <a:buChar char="►"/>
            </a:pPr>
            <a:r>
              <a:rPr b="1" lang="en-US" sz="2300">
                <a:solidFill>
                  <a:schemeClr val="dk1"/>
                </a:solidFill>
                <a:highlight>
                  <a:srgbClr val="FFFFFF"/>
                </a:highlight>
                <a:latin typeface="Roboto"/>
                <a:ea typeface="Roboto"/>
                <a:cs typeface="Roboto"/>
                <a:sym typeface="Roboto"/>
              </a:rPr>
              <a:t>Image Creation:</a:t>
            </a:r>
            <a:endParaRPr b="1" sz="2300">
              <a:solidFill>
                <a:schemeClr val="dk1"/>
              </a:solidFill>
              <a:highlight>
                <a:srgbClr val="FFFFFF"/>
              </a:highlight>
              <a:latin typeface="Roboto"/>
              <a:ea typeface="Roboto"/>
              <a:cs typeface="Roboto"/>
              <a:sym typeface="Roboto"/>
            </a:endParaRPr>
          </a:p>
          <a:p>
            <a:pPr indent="457200" lvl="0" marL="0" rtl="0" algn="l">
              <a:spcBef>
                <a:spcPts val="0"/>
              </a:spcBef>
              <a:spcAft>
                <a:spcPts val="0"/>
              </a:spcAft>
              <a:buNone/>
            </a:pPr>
            <a:r>
              <a:rPr lang="en-US" sz="2300">
                <a:solidFill>
                  <a:schemeClr val="dk1"/>
                </a:solidFill>
                <a:highlight>
                  <a:srgbClr val="FFFFFF"/>
                </a:highlight>
                <a:latin typeface="Roboto"/>
                <a:ea typeface="Roboto"/>
                <a:cs typeface="Roboto"/>
                <a:sym typeface="Roboto"/>
              </a:rPr>
              <a:t>docker build -t crypto_app_image .</a:t>
            </a:r>
            <a:endParaRPr sz="2300">
              <a:solidFill>
                <a:schemeClr val="accent2"/>
              </a:solidFill>
              <a:latin typeface="Arial"/>
              <a:ea typeface="Arial"/>
              <a:cs typeface="Arial"/>
              <a:sym typeface="Arial"/>
            </a:endParaRPr>
          </a:p>
          <a:p>
            <a:pPr indent="-374650" lvl="0" marL="457200" rtl="0" algn="l">
              <a:spcBef>
                <a:spcPts val="0"/>
              </a:spcBef>
              <a:spcAft>
                <a:spcPts val="0"/>
              </a:spcAft>
              <a:buClr>
                <a:schemeClr val="accent2"/>
              </a:buClr>
              <a:buSzPts val="2300"/>
              <a:buFont typeface="Roboto"/>
              <a:buChar char="►"/>
            </a:pPr>
            <a:r>
              <a:rPr lang="en-US" sz="2300">
                <a:solidFill>
                  <a:schemeClr val="accent2"/>
                </a:solidFill>
                <a:highlight>
                  <a:srgbClr val="FFFFFF"/>
                </a:highlight>
                <a:latin typeface="Roboto"/>
                <a:ea typeface="Roboto"/>
                <a:cs typeface="Roboto"/>
                <a:sym typeface="Roboto"/>
              </a:rPr>
              <a:t> </a:t>
            </a:r>
            <a:r>
              <a:rPr b="1" lang="en-US" sz="2300">
                <a:solidFill>
                  <a:schemeClr val="dk1"/>
                </a:solidFill>
                <a:highlight>
                  <a:srgbClr val="FFFFFF"/>
                </a:highlight>
                <a:latin typeface="Roboto"/>
                <a:ea typeface="Roboto"/>
                <a:cs typeface="Roboto"/>
                <a:sym typeface="Roboto"/>
              </a:rPr>
              <a:t>Running Container:</a:t>
            </a:r>
            <a:endParaRPr b="1" sz="23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rPr lang="en-US" sz="2300">
                <a:solidFill>
                  <a:schemeClr val="dk1"/>
                </a:solidFill>
                <a:highlight>
                  <a:srgbClr val="FFFFFF"/>
                </a:highlight>
                <a:latin typeface="Roboto"/>
                <a:ea typeface="Roboto"/>
                <a:cs typeface="Roboto"/>
                <a:sym typeface="Roboto"/>
              </a:rPr>
              <a:t>docker run -it crypto_app_image</a:t>
            </a:r>
            <a:endParaRPr sz="2300">
              <a:solidFill>
                <a:schemeClr val="accent2"/>
              </a:solidFill>
              <a:latin typeface="Arial"/>
              <a:ea typeface="Arial"/>
              <a:cs typeface="Arial"/>
              <a:sym typeface="Arial"/>
            </a:endParaRPr>
          </a:p>
          <a:p>
            <a:pPr indent="-374650" lvl="0" marL="457200" rtl="0" algn="l">
              <a:spcBef>
                <a:spcPts val="0"/>
              </a:spcBef>
              <a:spcAft>
                <a:spcPts val="0"/>
              </a:spcAft>
              <a:buClr>
                <a:schemeClr val="accent2"/>
              </a:buClr>
              <a:buSzPts val="2300"/>
              <a:buFont typeface="Roboto"/>
              <a:buChar char="►"/>
            </a:pPr>
            <a:r>
              <a:rPr b="1" lang="en-US" sz="2300">
                <a:solidFill>
                  <a:schemeClr val="dk1"/>
                </a:solidFill>
                <a:highlight>
                  <a:srgbClr val="FFFFFF"/>
                </a:highlight>
                <a:latin typeface="Roboto"/>
                <a:ea typeface="Roboto"/>
                <a:cs typeface="Roboto"/>
                <a:sym typeface="Roboto"/>
              </a:rPr>
              <a:t>SHA-256 Hashing:</a:t>
            </a:r>
            <a:endParaRPr b="1" sz="23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rPr lang="en-US" sz="2300">
                <a:solidFill>
                  <a:schemeClr val="dk1"/>
                </a:solidFill>
                <a:highlight>
                  <a:srgbClr val="FFFFFF"/>
                </a:highlight>
                <a:latin typeface="Roboto"/>
                <a:ea typeface="Roboto"/>
                <a:cs typeface="Roboto"/>
                <a:sym typeface="Roboto"/>
              </a:rPr>
              <a:t>Initialize SHA-256 context, compute hash, print result, and clean up context.</a:t>
            </a:r>
            <a:endParaRPr sz="23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2300">
              <a:solidFill>
                <a:schemeClr val="dk1"/>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677325" y="766600"/>
            <a:ext cx="8596800" cy="975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5400"/>
              <a:buFont typeface="Trebuchet MS"/>
              <a:buNone/>
            </a:pPr>
            <a:r>
              <a:rPr lang="en-US" sz="4800">
                <a:solidFill>
                  <a:schemeClr val="dk1"/>
                </a:solidFill>
              </a:rPr>
              <a:t>Process Flow</a:t>
            </a:r>
            <a:endParaRPr sz="4800"/>
          </a:p>
        </p:txBody>
      </p:sp>
      <p:sp>
        <p:nvSpPr>
          <p:cNvPr id="179" name="Google Shape;179;p24"/>
          <p:cNvSpPr txBox="1"/>
          <p:nvPr>
            <p:ph idx="1" type="body"/>
          </p:nvPr>
        </p:nvSpPr>
        <p:spPr>
          <a:xfrm>
            <a:off x="677325" y="1826450"/>
            <a:ext cx="9189600" cy="4103400"/>
          </a:xfrm>
          <a:prstGeom prst="rect">
            <a:avLst/>
          </a:prstGeom>
          <a:noFill/>
          <a:ln>
            <a:noFill/>
          </a:ln>
        </p:spPr>
        <p:txBody>
          <a:bodyPr anchorCtr="0" anchor="t" bIns="45700" lIns="91425" spcFirstLastPara="1" rIns="91425" wrap="square" tIns="45700">
            <a:noAutofit/>
          </a:bodyPr>
          <a:lstStyle/>
          <a:p>
            <a:pPr indent="-374650" lvl="0" marL="457200" rtl="0" algn="l">
              <a:spcBef>
                <a:spcPts val="0"/>
              </a:spcBef>
              <a:spcAft>
                <a:spcPts val="0"/>
              </a:spcAft>
              <a:buSzPts val="2300"/>
              <a:buFont typeface="Roboto"/>
              <a:buChar char="►"/>
            </a:pPr>
            <a:r>
              <a:rPr b="1" lang="en-US" sz="2300">
                <a:solidFill>
                  <a:schemeClr val="dk1"/>
                </a:solidFill>
                <a:highlight>
                  <a:srgbClr val="FFFFFF"/>
                </a:highlight>
                <a:latin typeface="Roboto"/>
                <a:ea typeface="Roboto"/>
                <a:cs typeface="Roboto"/>
                <a:sym typeface="Roboto"/>
              </a:rPr>
              <a:t>RSA Operations:</a:t>
            </a:r>
            <a:endParaRPr b="1" sz="23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rPr lang="en-US" sz="2300">
                <a:solidFill>
                  <a:schemeClr val="dk1"/>
                </a:solidFill>
                <a:highlight>
                  <a:srgbClr val="FFFFFF"/>
                </a:highlight>
                <a:latin typeface="Roboto"/>
                <a:ea typeface="Roboto"/>
                <a:cs typeface="Roboto"/>
                <a:sym typeface="Roboto"/>
              </a:rPr>
              <a:t>Encrypt: Process input, encrypt with RSA, and securely store keys.</a:t>
            </a:r>
            <a:endParaRPr sz="23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rPr lang="en-US" sz="2300">
                <a:solidFill>
                  <a:schemeClr val="dk1"/>
                </a:solidFill>
                <a:highlight>
                  <a:srgbClr val="FFFFFF"/>
                </a:highlight>
                <a:latin typeface="Roboto"/>
                <a:ea typeface="Roboto"/>
                <a:cs typeface="Roboto"/>
                <a:sym typeface="Roboto"/>
              </a:rPr>
              <a:t>Decrypt: Use stored private key for decryption.</a:t>
            </a:r>
            <a:endParaRPr sz="23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rPr lang="en-US" sz="2300">
                <a:solidFill>
                  <a:schemeClr val="dk1"/>
                </a:solidFill>
                <a:highlight>
                  <a:srgbClr val="FFFFFF"/>
                </a:highlight>
                <a:latin typeface="Roboto"/>
                <a:ea typeface="Roboto"/>
                <a:cs typeface="Roboto"/>
                <a:sym typeface="Roboto"/>
              </a:rPr>
              <a:t>Key Pair Generation: Create RSA public/private key pairs.</a:t>
            </a:r>
            <a:endParaRPr sz="23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rPr lang="en-US" sz="2300">
                <a:solidFill>
                  <a:schemeClr val="dk1"/>
                </a:solidFill>
                <a:highlight>
                  <a:srgbClr val="FFFFFF"/>
                </a:highlight>
                <a:latin typeface="Roboto"/>
                <a:ea typeface="Roboto"/>
                <a:cs typeface="Roboto"/>
                <a:sym typeface="Roboto"/>
              </a:rPr>
              <a:t>Digital Signatures: Sign and verify hashed messages for integrity.</a:t>
            </a:r>
            <a:endParaRPr sz="2300">
              <a:solidFill>
                <a:schemeClr val="dk1"/>
              </a:solidFill>
              <a:highlight>
                <a:srgbClr val="FFFFFF"/>
              </a:highlight>
              <a:latin typeface="Roboto"/>
              <a:ea typeface="Roboto"/>
              <a:cs typeface="Roboto"/>
              <a:sym typeface="Roboto"/>
            </a:endParaRPr>
          </a:p>
          <a:p>
            <a:pPr indent="-374650" lvl="0" marL="457200" rtl="0" algn="l">
              <a:spcBef>
                <a:spcPts val="0"/>
              </a:spcBef>
              <a:spcAft>
                <a:spcPts val="0"/>
              </a:spcAft>
              <a:buSzPts val="2300"/>
              <a:buFont typeface="Roboto"/>
              <a:buChar char="►"/>
            </a:pPr>
            <a:r>
              <a:rPr b="1" lang="en-US" sz="2300">
                <a:solidFill>
                  <a:schemeClr val="dk1"/>
                </a:solidFill>
                <a:highlight>
                  <a:srgbClr val="FFFFFF"/>
                </a:highlight>
                <a:latin typeface="Roboto"/>
                <a:ea typeface="Roboto"/>
                <a:cs typeface="Roboto"/>
                <a:sym typeface="Roboto"/>
              </a:rPr>
              <a:t>AES and DES Operations:</a:t>
            </a:r>
            <a:endParaRPr b="1" sz="23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rPr lang="en-US" sz="2300">
                <a:solidFill>
                  <a:schemeClr val="dk1"/>
                </a:solidFill>
                <a:highlight>
                  <a:srgbClr val="FFFFFF"/>
                </a:highlight>
                <a:latin typeface="Roboto"/>
                <a:ea typeface="Roboto"/>
                <a:cs typeface="Roboto"/>
                <a:sym typeface="Roboto"/>
              </a:rPr>
              <a:t>Encrypt: Secure data with randomly generated key.</a:t>
            </a:r>
            <a:endParaRPr sz="23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rPr lang="en-US" sz="2300">
                <a:solidFill>
                  <a:schemeClr val="dk1"/>
                </a:solidFill>
                <a:highlight>
                  <a:srgbClr val="FFFFFF"/>
                </a:highlight>
                <a:latin typeface="Roboto"/>
                <a:ea typeface="Roboto"/>
                <a:cs typeface="Roboto"/>
                <a:sym typeface="Roboto"/>
              </a:rPr>
              <a:t>Decrypt: Access original data with correct key.</a:t>
            </a:r>
            <a:endParaRPr sz="2300">
              <a:solidFill>
                <a:schemeClr val="dk1"/>
              </a:solidFill>
              <a:highlight>
                <a:srgbClr val="FFFFFF"/>
              </a:highlight>
              <a:latin typeface="Roboto"/>
              <a:ea typeface="Roboto"/>
              <a:cs typeface="Roboto"/>
              <a:sym typeface="Roboto"/>
            </a:endParaRPr>
          </a:p>
          <a:p>
            <a:pPr indent="-374650" lvl="0" marL="457200" rtl="0" algn="l">
              <a:spcBef>
                <a:spcPts val="0"/>
              </a:spcBef>
              <a:spcAft>
                <a:spcPts val="0"/>
              </a:spcAft>
              <a:buSzPts val="2300"/>
              <a:buFont typeface="Roboto"/>
              <a:buChar char="►"/>
            </a:pPr>
            <a:r>
              <a:rPr b="1" lang="en-US" sz="2300">
                <a:solidFill>
                  <a:schemeClr val="dk1"/>
                </a:solidFill>
                <a:highlight>
                  <a:srgbClr val="FFFFFF"/>
                </a:highlight>
                <a:latin typeface="Roboto"/>
                <a:ea typeface="Roboto"/>
                <a:cs typeface="Roboto"/>
                <a:sym typeface="Roboto"/>
              </a:rPr>
              <a:t>Cleanup:</a:t>
            </a:r>
            <a:endParaRPr b="1" sz="23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rPr lang="en-US" sz="2300">
                <a:solidFill>
                  <a:schemeClr val="dk1"/>
                </a:solidFill>
                <a:highlight>
                  <a:srgbClr val="FFFFFF"/>
                </a:highlight>
                <a:latin typeface="Roboto"/>
                <a:ea typeface="Roboto"/>
                <a:cs typeface="Roboto"/>
                <a:sym typeface="Roboto"/>
              </a:rPr>
              <a:t>Release resources for SHA-256, RSA, and AES operations to optimize memory and performance.</a:t>
            </a:r>
            <a:endParaRPr sz="2300">
              <a:solidFill>
                <a:schemeClr val="dk1"/>
              </a:solidFill>
            </a:endParaRPr>
          </a:p>
          <a:p>
            <a:pPr indent="0" lvl="0" marL="457200" rtl="0" algn="l">
              <a:spcBef>
                <a:spcPts val="0"/>
              </a:spcBef>
              <a:spcAft>
                <a:spcPts val="0"/>
              </a:spcAft>
              <a:buNone/>
            </a:pPr>
            <a:r>
              <a:t/>
            </a:r>
            <a:endParaRPr b="1" sz="2300">
              <a:solidFill>
                <a:schemeClr val="dk1"/>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677334" y="228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5400"/>
              <a:buFont typeface="Trebuchet MS"/>
              <a:buNone/>
            </a:pPr>
            <a:r>
              <a:rPr lang="en-US" sz="4800">
                <a:solidFill>
                  <a:schemeClr val="dk1"/>
                </a:solidFill>
              </a:rPr>
              <a:t>Architecture Diagram</a:t>
            </a:r>
            <a:endParaRPr sz="4800"/>
          </a:p>
        </p:txBody>
      </p:sp>
      <p:pic>
        <p:nvPicPr>
          <p:cNvPr id="185" name="Google Shape;185;p25"/>
          <p:cNvPicPr preferRelativeResize="0"/>
          <p:nvPr/>
        </p:nvPicPr>
        <p:blipFill>
          <a:blip r:embed="rId3">
            <a:alphaModFix/>
          </a:blip>
          <a:stretch>
            <a:fillRect/>
          </a:stretch>
        </p:blipFill>
        <p:spPr>
          <a:xfrm>
            <a:off x="800950" y="1100125"/>
            <a:ext cx="9455777" cy="5262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677275" y="935447"/>
            <a:ext cx="8596800" cy="987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5400"/>
              <a:buFont typeface="Trebuchet MS"/>
              <a:buNone/>
            </a:pPr>
            <a:r>
              <a:rPr lang="en-US" sz="4800">
                <a:solidFill>
                  <a:schemeClr val="dk1"/>
                </a:solidFill>
              </a:rPr>
              <a:t>Tools &amp; Technologies Used</a:t>
            </a:r>
            <a:endParaRPr sz="4800"/>
          </a:p>
        </p:txBody>
      </p:sp>
      <p:sp>
        <p:nvSpPr>
          <p:cNvPr id="191" name="Google Shape;191;p26"/>
          <p:cNvSpPr txBox="1"/>
          <p:nvPr>
            <p:ph idx="1" type="body"/>
          </p:nvPr>
        </p:nvSpPr>
        <p:spPr>
          <a:xfrm>
            <a:off x="677263" y="1922453"/>
            <a:ext cx="8596800" cy="3255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40"/>
              <a:buChar char="►"/>
            </a:pPr>
            <a:r>
              <a:rPr lang="en-US" sz="2300"/>
              <a:t>C Programming</a:t>
            </a:r>
            <a:endParaRPr/>
          </a:p>
          <a:p>
            <a:pPr indent="-342900" lvl="0" marL="342900" rtl="0" algn="l">
              <a:spcBef>
                <a:spcPts val="1000"/>
              </a:spcBef>
              <a:spcAft>
                <a:spcPts val="0"/>
              </a:spcAft>
              <a:buSzPts val="1840"/>
              <a:buChar char="►"/>
            </a:pPr>
            <a:r>
              <a:rPr lang="en-US" sz="2300"/>
              <a:t>GCC (GNU Compiler Collection)</a:t>
            </a:r>
            <a:endParaRPr/>
          </a:p>
          <a:p>
            <a:pPr indent="-342900" lvl="0" marL="342900" rtl="0" algn="l">
              <a:spcBef>
                <a:spcPts val="1000"/>
              </a:spcBef>
              <a:spcAft>
                <a:spcPts val="0"/>
              </a:spcAft>
              <a:buSzPts val="1840"/>
              <a:buChar char="►"/>
            </a:pPr>
            <a:r>
              <a:rPr lang="en-US" sz="2300"/>
              <a:t>Git</a:t>
            </a:r>
            <a:endParaRPr/>
          </a:p>
          <a:p>
            <a:pPr indent="-342900" lvl="0" marL="342900" rtl="0" algn="l">
              <a:spcBef>
                <a:spcPts val="1000"/>
              </a:spcBef>
              <a:spcAft>
                <a:spcPts val="0"/>
              </a:spcAft>
              <a:buSzPts val="1840"/>
              <a:buChar char="►"/>
            </a:pPr>
            <a:r>
              <a:rPr lang="en-US" sz="2300"/>
              <a:t>mbedTLS </a:t>
            </a:r>
            <a:endParaRPr/>
          </a:p>
          <a:p>
            <a:pPr indent="-342900" lvl="0" marL="342900" rtl="0" algn="l">
              <a:spcBef>
                <a:spcPts val="1000"/>
              </a:spcBef>
              <a:spcAft>
                <a:spcPts val="0"/>
              </a:spcAft>
              <a:buSzPts val="1840"/>
              <a:buChar char="►"/>
            </a:pPr>
            <a:r>
              <a:rPr lang="en-US" sz="2300"/>
              <a:t>Command Line</a:t>
            </a:r>
            <a:endParaRPr sz="2300"/>
          </a:p>
          <a:p>
            <a:pPr indent="-372110" lvl="0" marL="342900" rtl="0" algn="l">
              <a:spcBef>
                <a:spcPts val="1000"/>
              </a:spcBef>
              <a:spcAft>
                <a:spcPts val="0"/>
              </a:spcAft>
              <a:buSzPts val="2300"/>
              <a:buChar char="►"/>
            </a:pPr>
            <a:r>
              <a:rPr lang="en-US" sz="2300"/>
              <a:t>Docker</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