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76" r:id="rId2"/>
    <p:sldId id="286" r:id="rId3"/>
    <p:sldId id="296" r:id="rId4"/>
    <p:sldId id="312" r:id="rId5"/>
    <p:sldId id="314" r:id="rId6"/>
    <p:sldId id="330" r:id="rId7"/>
    <p:sldId id="361" r:id="rId8"/>
    <p:sldId id="359" r:id="rId9"/>
    <p:sldId id="279" r:id="rId10"/>
    <p:sldId id="331" r:id="rId11"/>
    <p:sldId id="333" r:id="rId12"/>
    <p:sldId id="334" r:id="rId13"/>
    <p:sldId id="381" r:id="rId14"/>
    <p:sldId id="335" r:id="rId15"/>
    <p:sldId id="337" r:id="rId16"/>
    <p:sldId id="292" r:id="rId17"/>
    <p:sldId id="295" r:id="rId18"/>
    <p:sldId id="357" r:id="rId19"/>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3548">
          <p15:clr>
            <a:srgbClr val="A4A3A4"/>
          </p15:clr>
        </p15:guide>
        <p15:guide id="2" orient="horz" pos="1003">
          <p15:clr>
            <a:srgbClr val="A4A3A4"/>
          </p15:clr>
        </p15:guide>
        <p15:guide id="3" orient="horz" pos="4054">
          <p15:clr>
            <a:srgbClr val="A4A3A4"/>
          </p15:clr>
        </p15:guide>
        <p15:guide id="4" pos="155">
          <p15:clr>
            <a:srgbClr val="A4A3A4"/>
          </p15:clr>
        </p15:guide>
        <p15:guide id="5" pos="67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334C"/>
    <a:srgbClr val="BD344D"/>
    <a:srgbClr val="F63357"/>
    <a:srgbClr val="AFABAB"/>
    <a:srgbClr val="A9A5A5"/>
    <a:srgbClr val="333333"/>
    <a:srgbClr val="D0CECE"/>
    <a:srgbClr val="1ABABA"/>
    <a:srgbClr val="15CBCD"/>
    <a:srgbClr val="1737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showGuides="1">
      <p:cViewPr varScale="1">
        <p:scale>
          <a:sx n="69" d="100"/>
          <a:sy n="69" d="100"/>
        </p:scale>
        <p:origin x="186" y="78"/>
      </p:cViewPr>
      <p:guideLst>
        <p:guide orient="horz" pos="3548"/>
        <p:guide orient="horz" pos="1003"/>
        <p:guide orient="horz" pos="4054"/>
        <p:guide pos="155"/>
        <p:guide pos="6767"/>
      </p:guideLst>
    </p:cSldViewPr>
  </p:slideViewPr>
  <p:notesTextViewPr>
    <p:cViewPr>
      <p:scale>
        <a:sx n="1" d="1"/>
        <a:sy n="1" d="1"/>
      </p:scale>
      <p:origin x="0" y="0"/>
    </p:cViewPr>
  </p:notesTextViewPr>
  <p:sorterViewPr showFormatting="0">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SimSun" panose="02010600030101010101" pitchFamily="2" charset="-122"/>
                <a:cs typeface="+mn-cs"/>
              </a:rPr>
              <a:t>2024/7/15</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SimSun"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eaLnBrk="1" hangingPunct="1">
              <a:buFont typeface="Arial" panose="020B0604020202020204" pitchFamily="34" charset="0"/>
              <a:buNone/>
              <a:defRPr sz="1200" smtClean="0">
                <a:latin typeface="Arial" panose="020B0604020202020204" pitchFamily="34" charset="0"/>
                <a:ea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200" smtClean="0">
                <a:latin typeface="Arial" panose="020B0604020202020204" pitchFamily="34" charset="0"/>
                <a:ea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3076" name="幻灯片图像占位符 3"/>
          <p:cNvSpPr>
            <a:spLocks noGrp="1" noRot="1" noChangeAspect="1"/>
          </p:cNvSpPr>
          <p:nvPr>
            <p:ph type="sldImg"/>
          </p:nvPr>
        </p:nvSpPr>
        <p:spPr>
          <a:xfrm>
            <a:off x="685800" y="1143000"/>
            <a:ext cx="5486400" cy="3086100"/>
          </a:xfrm>
          <a:prstGeom prst="rect">
            <a:avLst/>
          </a:prstGeom>
          <a:noFill/>
          <a:ln w="12700">
            <a:noFill/>
          </a:ln>
        </p:spPr>
      </p:sp>
      <p:sp>
        <p:nvSpPr>
          <p:cNvPr id="2053" name="备注占位符 4"/>
          <p:cNvSpPr>
            <a:spLocks noGrp="1" noChangeArrowheads="1"/>
          </p:cNvSpPr>
          <p:nvPr>
            <p:ph type="body" sz="quarter" idx="3"/>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SimSun"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SimSun"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SimSun"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SimSun"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SimSun" panose="02010600030101010101" pitchFamily="2" charset="-122"/>
                <a:cs typeface="+mn-cs"/>
              </a:rPr>
              <a:t>第五级</a:t>
            </a:r>
          </a:p>
        </p:txBody>
      </p:sp>
      <p:sp>
        <p:nvSpPr>
          <p:cNvPr id="2054" name="页脚占位符 5"/>
          <p:cNvSpPr>
            <a:spLocks noGrp="1" noChangeArrowheads="1"/>
          </p:cNvSpPr>
          <p:nvPr>
            <p:ph type="ftr" sz="quarter" idx="4"/>
          </p:nvPr>
        </p:nvSpPr>
        <p:spPr bwMode="auto">
          <a:xfrm>
            <a:off x="0"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eaLnBrk="1" hangingPunct="1">
              <a:buFont typeface="Arial" panose="020B0604020202020204" pitchFamily="34" charset="0"/>
              <a:buNone/>
              <a:defRPr sz="1200" smtClean="0">
                <a:latin typeface="Arial" panose="020B0604020202020204" pitchFamily="34" charset="0"/>
                <a:ea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chemeClr val="tx1"/>
              </a:solidFill>
              <a:effectLst/>
              <a:uLnTx/>
              <a:uFillTx/>
              <a:cs typeface="+mn-cs"/>
            </a:endParaRPr>
          </a:p>
        </p:txBody>
      </p:sp>
      <p:sp>
        <p:nvSpPr>
          <p:cNvPr id="2055" name="灯片编号占位符 6"/>
          <p:cNvSpPr>
            <a:spLocks noGrp="1" noChangeArrowheads="1"/>
          </p:cNvSpPr>
          <p:nvPr>
            <p:ph type="sldNum" sz="quarter" idx="5"/>
          </p:nvPr>
        </p:nvSpPr>
        <p:spPr bwMode="auto">
          <a:xfrm>
            <a:off x="3884613" y="8685213"/>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eaLnBrk="1" hangingPunct="1">
              <a:buFont typeface="Arial" panose="020B0604020202020204" pitchFamily="34" charset="0"/>
              <a:buNone/>
              <a:defRPr sz="1200" smtClean="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1EF88AD3-6D81-4AA0-8DCD-686427106EE8}"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mn-cs"/>
              </a:rPr>
              <a:t>‹#›</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Arial" panose="020B0604020202020204" pitchFamily="34" charset="0"/>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Arial" panose="020B0604020202020204" pitchFamily="34" charset="0"/>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Arial" panose="020B0604020202020204" pitchFamily="34" charset="0"/>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Arial" panose="020B0604020202020204" pitchFamily="34" charset="0"/>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fontAlgn="base"/>
            <a:r>
              <a:rPr lang="zh-CN" altLang="en-US" strike="noStrike" noProof="1"/>
              <a:t>单击此处编辑母版文本样式</a:t>
            </a:r>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172200" y="1825625"/>
            <a:ext cx="5181600" cy="435133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Date Placeholder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Date Placeholder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zh-CN" alt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base"/>
            <a:r>
              <a:rPr lang="zh-CN" altLang="en-US" strike="noStrike" noProof="1"/>
              <a:t>单击此处编辑母版文本样式</a:t>
            </a:r>
          </a:p>
        </p:txBody>
      </p:sp>
      <p:sp>
        <p:nvSpPr>
          <p:cNvPr id="5" name="Date Placeholder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zh-CN" dirty="0"/>
              <a:t>单击此处编辑母版标题样式</a:t>
            </a:r>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indent="-228600"/>
            <a:r>
              <a:rPr lang="zh-CN" altLang="zh-CN" dirty="0"/>
              <a:t>单击此处编辑母版文本样式</a:t>
            </a:r>
          </a:p>
          <a:p>
            <a:pPr lvl="1" indent="-228600"/>
            <a:r>
              <a:rPr lang="zh-CN" altLang="zh-CN" dirty="0"/>
              <a:t>第二级</a:t>
            </a:r>
          </a:p>
          <a:p>
            <a:pPr lvl="2" indent="-228600"/>
            <a:r>
              <a:rPr lang="zh-CN" altLang="zh-CN" dirty="0"/>
              <a:t>第三级</a:t>
            </a:r>
          </a:p>
          <a:p>
            <a:pPr lvl="3" indent="-228600"/>
            <a:r>
              <a:rPr lang="zh-CN" altLang="zh-CN" dirty="0"/>
              <a:t>第四级</a:t>
            </a:r>
          </a:p>
          <a:p>
            <a:pPr lvl="4" indent="-228600"/>
            <a:r>
              <a:rPr lang="zh-CN" altLang="zh-CN" dirty="0"/>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eaLnBrk="1" hangingPunct="1">
              <a:buFont typeface="Arial" panose="020B0604020202020204" pitchFamily="34" charset="0"/>
              <a:buNone/>
              <a:defRPr sz="1200" smtClean="0">
                <a:solidFill>
                  <a:srgbClr val="898989"/>
                </a:solidFill>
                <a:latin typeface="+mn-lt"/>
                <a:ea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eaLnBrk="1" hangingPunct="1">
              <a:buFont typeface="Arial" panose="020B0604020202020204" pitchFamily="34" charset="0"/>
              <a:buNone/>
              <a:defRPr sz="1200" smtClean="0">
                <a:solidFill>
                  <a:srgbClr val="898989"/>
                </a:solidFill>
                <a:latin typeface="+mn-lt"/>
                <a:ea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898989"/>
              </a:solidFill>
              <a:effectLst/>
              <a:uLnTx/>
              <a:uFillTx/>
              <a:latin typeface="+mn-lt"/>
              <a:cs typeface="+mn-cs"/>
            </a:endParaRPr>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eaLnBrk="1" hangingPunct="1">
              <a:buFont typeface="Arial" panose="020B0604020202020204" pitchFamily="34" charset="0"/>
              <a:buNone/>
              <a:defRPr sz="1200" smtClean="0">
                <a:solidFill>
                  <a:srgbClr val="898989"/>
                </a:solidFill>
                <a:latin typeface="+mn-lt"/>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22D9A23-C039-470A-9A93-C5E9047BF5EA}" type="slidenum">
              <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rPr>
              <a:t>‹#›</a:t>
            </a:fld>
            <a:endParaRPr kumimoji="0" lang="zh-CN" altLang="en-US" sz="1200" b="0" i="0" u="none" strike="noStrike" kern="1200" cap="none" spc="0" normalizeH="0" baseline="0" noProof="0">
              <a:ln>
                <a:noFill/>
              </a:ln>
              <a:solidFill>
                <a:srgbClr val="898989"/>
              </a:solidFill>
              <a:effectLst/>
              <a:uLnTx/>
              <a:uFillTx/>
              <a:latin typeface="+mn-lt"/>
              <a:ea typeface="Arial" panose="020B0604020202020204" pitchFamily="34"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Arial" panose="020B0604020202020204" pitchFamily="34" charset="0"/>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SimSun"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SimSun"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SimSun"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SimSun" panose="02010600030101010101" pitchFamily="2"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SimSun" panose="02010600030101010101" pitchFamily="2"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SimSun" panose="02010600030101010101" pitchFamily="2"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SimSun" panose="02010600030101010101" pitchFamily="2"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SimSun"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Arial" panose="020B0604020202020204" pitchFamily="34" charset="0"/>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Arial" panose="020B0604020202020204" pitchFamily="34" charset="0"/>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Arial" panose="020B0604020202020204" pitchFamily="34" charset="0"/>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Arial" panose="020B0604020202020204" pitchFamily="34" charset="0"/>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Arial" panose="020B0604020202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NUL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NUL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NUL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3074" name="任意多边形 17"/>
          <p:cNvSpPr/>
          <p:nvPr/>
        </p:nvSpPr>
        <p:spPr>
          <a:xfrm flipV="1">
            <a:off x="0" y="0"/>
            <a:ext cx="10582274" cy="6858000"/>
          </a:xfrm>
          <a:custGeom>
            <a:avLst/>
            <a:gdLst/>
            <a:ahLst/>
            <a:cxnLst>
              <a:cxn ang="0">
                <a:pos x="0" y="6858000"/>
              </a:cxn>
              <a:cxn ang="0">
                <a:pos x="6565593" y="6858000"/>
              </a:cxn>
              <a:cxn ang="0">
                <a:pos x="5266904" y="0"/>
              </a:cxn>
              <a:cxn ang="0">
                <a:pos x="0" y="0"/>
              </a:cxn>
              <a:cxn ang="0">
                <a:pos x="0" y="6858000"/>
              </a:cxn>
            </a:cxnLst>
            <a:rect l="0" t="0" r="0" b="0"/>
            <a:pathLst>
              <a:path w="8667750" h="6858000">
                <a:moveTo>
                  <a:pt x="0" y="6858000"/>
                </a:moveTo>
                <a:lnTo>
                  <a:pt x="8667750" y="6858000"/>
                </a:lnTo>
                <a:lnTo>
                  <a:pt x="6953250" y="0"/>
                </a:lnTo>
                <a:lnTo>
                  <a:pt x="0" y="0"/>
                </a:lnTo>
                <a:lnTo>
                  <a:pt x="0" y="6858000"/>
                </a:lnTo>
                <a:close/>
              </a:path>
            </a:pathLst>
          </a:custGeom>
          <a:solidFill>
            <a:srgbClr val="00B0F0">
              <a:alpha val="70195"/>
            </a:srgbClr>
          </a:solidFill>
          <a:ln w="9525">
            <a:noFill/>
          </a:ln>
        </p:spPr>
        <p:txBody>
          <a:bodyPr/>
          <a:lstStyle/>
          <a:p>
            <a:endParaRPr lang="en-US">
              <a:latin typeface="Arial" panose="020B0604020202020204" pitchFamily="34" charset="0"/>
              <a:ea typeface="Arial" panose="020B0604020202020204" pitchFamily="34" charset="0"/>
            </a:endParaRPr>
          </a:p>
        </p:txBody>
      </p:sp>
      <p:sp>
        <p:nvSpPr>
          <p:cNvPr id="3075" name="文本框 26"/>
          <p:cNvSpPr txBox="1"/>
          <p:nvPr/>
        </p:nvSpPr>
        <p:spPr>
          <a:xfrm>
            <a:off x="538968" y="1669006"/>
            <a:ext cx="10025380" cy="707886"/>
          </a:xfrm>
          <a:prstGeom prst="rect">
            <a:avLst/>
          </a:prstGeom>
          <a:noFill/>
          <a:ln w="9525">
            <a:noFill/>
          </a:ln>
        </p:spPr>
        <p:txBody>
          <a:bodyPr wrap="square" anchor="t">
            <a:spAutoFit/>
          </a:bodyPr>
          <a:lstStyle/>
          <a:p>
            <a:pPr>
              <a:buFont typeface="Arial" panose="020B0604020202020204" pitchFamily="34" charset="0"/>
            </a:pPr>
            <a:r>
              <a:rPr lang="en-US" altLang="zh-CN" sz="4000" dirty="0">
                <a:solidFill>
                  <a:schemeClr val="bg1"/>
                </a:solidFill>
                <a:latin typeface="Times New Roman" panose="02020603050405020304" pitchFamily="18" charset="0"/>
                <a:ea typeface="Arial" panose="020B0604020202020204" pitchFamily="34" charset="0"/>
                <a:cs typeface="Times New Roman" panose="02020603050405020304" pitchFamily="18" charset="0"/>
              </a:rPr>
              <a:t>HERITAGE INSTITUTE OF TECHNOLOGY</a:t>
            </a:r>
          </a:p>
        </p:txBody>
      </p:sp>
      <p:sp>
        <p:nvSpPr>
          <p:cNvPr id="3076" name="文本框 18"/>
          <p:cNvSpPr txBox="1"/>
          <p:nvPr/>
        </p:nvSpPr>
        <p:spPr>
          <a:xfrm>
            <a:off x="538968" y="335698"/>
            <a:ext cx="10025380" cy="1323439"/>
          </a:xfrm>
          <a:prstGeom prst="rect">
            <a:avLst/>
          </a:prstGeom>
          <a:noFill/>
          <a:ln w="9525">
            <a:noFill/>
          </a:ln>
        </p:spPr>
        <p:txBody>
          <a:bodyPr wrap="square" anchor="t">
            <a:spAutoFit/>
          </a:bodyPr>
          <a:lstStyle/>
          <a:p>
            <a:pPr>
              <a:buFont typeface="Arial" panose="020B0604020202020204" pitchFamily="34" charset="0"/>
            </a:pPr>
            <a:r>
              <a:rPr lang="en-IN" sz="4000" spc="150" dirty="0">
                <a:solidFill>
                  <a:srgbClr val="FFFFFF"/>
                </a:solidFill>
                <a:latin typeface="Cooper Black" panose="0208090404030B020404" pitchFamily="18" charset="0"/>
                <a:cs typeface="Castellar" panose="020A0402060406010301" charset="0"/>
              </a:rPr>
              <a:t>Online </a:t>
            </a:r>
            <a:r>
              <a:rPr lang="en-IN" sz="4000" spc="150" dirty="0" smtClean="0">
                <a:solidFill>
                  <a:srgbClr val="FFFFFF"/>
                </a:solidFill>
                <a:latin typeface="Cooper Black" panose="0208090404030B020404" pitchFamily="18" charset="0"/>
                <a:cs typeface="Castellar" panose="020A0402060406010301" charset="0"/>
              </a:rPr>
              <a:t>Furniture </a:t>
            </a:r>
            <a:r>
              <a:rPr lang="en-IN" sz="4000" spc="180" dirty="0" smtClean="0">
                <a:solidFill>
                  <a:srgbClr val="FFFFFF"/>
                </a:solidFill>
                <a:latin typeface="Cooper Black" panose="0208090404030B020404" pitchFamily="18" charset="0"/>
                <a:cs typeface="Castellar" panose="020A0402060406010301" charset="0"/>
              </a:rPr>
              <a:t>Shop Website </a:t>
            </a:r>
            <a:r>
              <a:rPr lang="en-IN" sz="4000" spc="-2075" dirty="0" smtClean="0">
                <a:solidFill>
                  <a:srgbClr val="FFFFFF"/>
                </a:solidFill>
                <a:latin typeface="Cooper Black" panose="0208090404030B020404" pitchFamily="18" charset="0"/>
                <a:cs typeface="Castellar" panose="020A0402060406010301" charset="0"/>
              </a:rPr>
              <a:t> </a:t>
            </a:r>
            <a:endParaRPr lang="en-IN" sz="4000" b="1" spc="-80" dirty="0">
              <a:solidFill>
                <a:srgbClr val="FFFFFF"/>
              </a:solidFill>
              <a:latin typeface="Cooper Black" panose="0208090404030B020404" pitchFamily="18" charset="0"/>
              <a:cs typeface="Castellar" panose="020A0402060406010301" charset="0"/>
            </a:endParaRPr>
          </a:p>
          <a:p>
            <a:pPr>
              <a:buFont typeface="Arial" panose="020B0604020202020204" pitchFamily="34" charset="0"/>
            </a:pPr>
            <a:r>
              <a:rPr lang="en-US" altLang="zh-CN" sz="4000" b="1" spc="-80" dirty="0" smtClean="0">
                <a:solidFill>
                  <a:srgbClr val="FFFFFF"/>
                </a:solidFill>
                <a:latin typeface="Cooper Black" panose="0208090404030B020404" pitchFamily="18" charset="0"/>
                <a:ea typeface="Arial" panose="020B0604020202020204" pitchFamily="34" charset="0"/>
              </a:rPr>
              <a:t>INSTOR</a:t>
            </a:r>
            <a:endParaRPr lang="en-US" altLang="zh-CN" sz="4000" b="1" dirty="0">
              <a:solidFill>
                <a:schemeClr val="bg1"/>
              </a:solidFill>
              <a:latin typeface="Cooper Black" panose="0208090404030B020404" pitchFamily="18" charset="0"/>
              <a:ea typeface="Arial" panose="020B0604020202020204" pitchFamily="34" charset="0"/>
            </a:endParaRPr>
          </a:p>
        </p:txBody>
      </p:sp>
      <p:grpSp>
        <p:nvGrpSpPr>
          <p:cNvPr id="3077" name="组合 1"/>
          <p:cNvGrpSpPr/>
          <p:nvPr/>
        </p:nvGrpSpPr>
        <p:grpSpPr>
          <a:xfrm>
            <a:off x="895350" y="1719224"/>
            <a:ext cx="6413500" cy="728662"/>
            <a:chOff x="0" y="0"/>
            <a:chExt cx="6413500" cy="729343"/>
          </a:xfrm>
        </p:grpSpPr>
        <p:cxnSp>
          <p:nvCxnSpPr>
            <p:cNvPr id="4102" name="直接连接符 22"/>
            <p:cNvCxnSpPr/>
            <p:nvPr/>
          </p:nvCxnSpPr>
          <p:spPr>
            <a:xfrm>
              <a:off x="0" y="0"/>
              <a:ext cx="6413500" cy="0"/>
            </a:xfrm>
            <a:prstGeom prst="line">
              <a:avLst/>
            </a:prstGeom>
            <a:ln w="19050" cap="flat" cmpd="sng">
              <a:solidFill>
                <a:srgbClr val="3B3838">
                  <a:alpha val="70195"/>
                </a:srgbClr>
              </a:solidFill>
              <a:prstDash val="solid"/>
              <a:round/>
              <a:headEnd type="none" w="med" len="med"/>
              <a:tailEnd type="none" w="med" len="med"/>
            </a:ln>
          </p:spPr>
        </p:cxnSp>
        <p:cxnSp>
          <p:nvCxnSpPr>
            <p:cNvPr id="4103" name="直接连接符 25"/>
            <p:cNvCxnSpPr/>
            <p:nvPr/>
          </p:nvCxnSpPr>
          <p:spPr>
            <a:xfrm>
              <a:off x="0" y="729343"/>
              <a:ext cx="5384800" cy="0"/>
            </a:xfrm>
            <a:prstGeom prst="line">
              <a:avLst/>
            </a:prstGeom>
            <a:ln w="19050" cap="flat" cmpd="sng">
              <a:solidFill>
                <a:srgbClr val="3B3838">
                  <a:alpha val="70195"/>
                </a:srgbClr>
              </a:solidFill>
              <a:prstDash val="solid"/>
              <a:round/>
              <a:headEnd type="none" w="med" len="med"/>
              <a:tailEnd type="none" w="med" len="med"/>
            </a:ln>
          </p:spPr>
        </p:cxnSp>
      </p:grpSp>
      <p:grpSp>
        <p:nvGrpSpPr>
          <p:cNvPr id="3083" name="组合 38"/>
          <p:cNvGrpSpPr/>
          <p:nvPr/>
        </p:nvGrpSpPr>
        <p:grpSpPr>
          <a:xfrm>
            <a:off x="1372235" y="3779121"/>
            <a:ext cx="4431030" cy="2055084"/>
            <a:chOff x="869950" y="-52178"/>
            <a:chExt cx="4431030" cy="1159722"/>
          </a:xfrm>
        </p:grpSpPr>
        <p:sp>
          <p:nvSpPr>
            <p:cNvPr id="4108" name="矩形 28"/>
            <p:cNvSpPr/>
            <p:nvPr/>
          </p:nvSpPr>
          <p:spPr>
            <a:xfrm>
              <a:off x="1107441" y="-52178"/>
              <a:ext cx="4066540" cy="1159722"/>
            </a:xfrm>
            <a:prstGeom prst="rect">
              <a:avLst/>
            </a:prstGeom>
            <a:solidFill>
              <a:srgbClr val="F63357"/>
            </a:solidFill>
            <a:ln w="6350" cap="flat" cmpd="sng">
              <a:solidFill>
                <a:schemeClr val="bg1">
                  <a:alpha val="70195"/>
                </a:schemeClr>
              </a:solidFill>
              <a:prstDash val="solid"/>
              <a:miter/>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4109" name="文本框 35"/>
            <p:cNvSpPr txBox="1"/>
            <p:nvPr/>
          </p:nvSpPr>
          <p:spPr>
            <a:xfrm>
              <a:off x="869950" y="154262"/>
              <a:ext cx="4431030" cy="746841"/>
            </a:xfrm>
            <a:prstGeom prst="rect">
              <a:avLst/>
            </a:prstGeom>
            <a:noFill/>
            <a:ln w="9525">
              <a:noFill/>
            </a:ln>
          </p:spPr>
          <p:txBody>
            <a:bodyPr wrap="square" anchor="t">
              <a:spAutoFit/>
            </a:bodyPr>
            <a:lstStyle/>
            <a:p>
              <a:pPr algn="ctr">
                <a:buFont typeface="Arial" panose="020B0604020202020204" pitchFamily="34" charset="0"/>
              </a:pPr>
              <a:r>
                <a:rPr lang="en-US" sz="2000" b="1" dirty="0" err="1"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Neelotpal</a:t>
              </a:r>
              <a:r>
                <a:rPr lang="en-US" sz="2000" b="1"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Sahoo</a:t>
              </a:r>
              <a:endParaRPr lang="en-US" altLang="zh-CN" sz="2000" b="1" dirty="0">
                <a:solidFill>
                  <a:schemeClr val="bg1"/>
                </a:solidFill>
                <a:latin typeface="Times New Roman" panose="02020603050405020304" pitchFamily="18" charset="0"/>
                <a:ea typeface="Calibri" panose="020F0502020204030204" pitchFamily="34" charset="0"/>
                <a:cs typeface="Calibri" panose="020F0502020204030204" pitchFamily="34" charset="0"/>
              </a:endParaRPr>
            </a:p>
            <a:p>
              <a:pPr algn="ctr">
                <a:buFont typeface="Arial" panose="020B0604020202020204" pitchFamily="34" charset="0"/>
              </a:pPr>
              <a:endParaRPr lang="en-US" altLang="zh-CN" sz="2000" b="1" dirty="0" smtClean="0">
                <a:solidFill>
                  <a:schemeClr val="bg1"/>
                </a:solidFill>
                <a:latin typeface="Times New Roman" panose="02020603050405020304" pitchFamily="18" charset="0"/>
                <a:ea typeface="Calibri" panose="020F0502020204030204" pitchFamily="34" charset="0"/>
                <a:cs typeface="Calibri" panose="020F0502020204030204" pitchFamily="34" charset="0"/>
              </a:endParaRPr>
            </a:p>
            <a:p>
              <a:pPr algn="ctr">
                <a:buFont typeface="Arial" panose="020B0604020202020204" pitchFamily="34" charset="0"/>
              </a:pPr>
              <a:r>
                <a:rPr lang="en-US" altLang="zh-CN" sz="2000" b="1" dirty="0" smtClean="0">
                  <a:solidFill>
                    <a:schemeClr val="bg1"/>
                  </a:solidFill>
                  <a:latin typeface="Times New Roman" panose="02020603050405020304" pitchFamily="18" charset="0"/>
                  <a:ea typeface="Calibri" panose="020F0502020204030204" pitchFamily="34" charset="0"/>
                  <a:cs typeface="Calibri" panose="020F0502020204030204" pitchFamily="34" charset="0"/>
                </a:rPr>
                <a:t>Ahsan Raza </a:t>
              </a:r>
              <a:r>
                <a:rPr lang="en-US" altLang="zh-CN" sz="2000" b="1" dirty="0" err="1" smtClean="0">
                  <a:solidFill>
                    <a:schemeClr val="bg1"/>
                  </a:solidFill>
                  <a:latin typeface="Times New Roman" panose="02020603050405020304" pitchFamily="18" charset="0"/>
                  <a:ea typeface="Calibri" panose="020F0502020204030204" pitchFamily="34" charset="0"/>
                  <a:cs typeface="Calibri" panose="020F0502020204030204" pitchFamily="34" charset="0"/>
                </a:rPr>
                <a:t>Aktar</a:t>
              </a:r>
              <a:r>
                <a:rPr lang="en-US" altLang="zh-CN" sz="2000" b="1" dirty="0" smtClean="0">
                  <a:solidFill>
                    <a:schemeClr val="bg1"/>
                  </a:solidFill>
                  <a:latin typeface="Times New Roman" panose="02020603050405020304" pitchFamily="18" charset="0"/>
                  <a:ea typeface="Calibri" panose="020F0502020204030204" pitchFamily="34" charset="0"/>
                  <a:cs typeface="Calibri" panose="020F0502020204030204" pitchFamily="34" charset="0"/>
                </a:rPr>
                <a:t>  Ansari</a:t>
              </a:r>
              <a:endParaRPr lang="en-US" altLang="zh-CN" sz="2000" b="1" dirty="0">
                <a:solidFill>
                  <a:schemeClr val="bg1"/>
                </a:solidFill>
                <a:latin typeface="Times New Roman" panose="02020603050405020304" pitchFamily="18" charset="0"/>
                <a:ea typeface="Calibri" panose="020F0502020204030204" pitchFamily="34" charset="0"/>
                <a:cs typeface="Calibri" panose="020F0502020204030204" pitchFamily="34" charset="0"/>
              </a:endParaRPr>
            </a:p>
            <a:p>
              <a:pPr algn="ctr">
                <a:buFont typeface="Arial" panose="020B0604020202020204" pitchFamily="34" charset="0"/>
              </a:pPr>
              <a:endParaRPr lang="en-US" altLang="zh-CN" sz="2000" dirty="0">
                <a:solidFill>
                  <a:schemeClr val="bg1"/>
                </a:solidFill>
                <a:latin typeface="Arial" panose="020B0604020202020204" pitchFamily="34" charset="0"/>
                <a:ea typeface="Arial" panose="020B0604020202020204" pitchFamily="34" charset="0"/>
              </a:endParaRPr>
            </a:p>
          </p:txBody>
        </p:sp>
      </p:grpSp>
      <p:grpSp>
        <p:nvGrpSpPr>
          <p:cNvPr id="3086" name="组合 39"/>
          <p:cNvGrpSpPr/>
          <p:nvPr/>
        </p:nvGrpSpPr>
        <p:grpSpPr>
          <a:xfrm>
            <a:off x="1185886" y="2830596"/>
            <a:ext cx="5667375" cy="528955"/>
            <a:chOff x="0" y="0"/>
            <a:chExt cx="5667602" cy="530089"/>
          </a:xfrm>
        </p:grpSpPr>
        <p:sp>
          <p:nvSpPr>
            <p:cNvPr id="4111" name="矩形 36"/>
            <p:cNvSpPr/>
            <p:nvPr/>
          </p:nvSpPr>
          <p:spPr>
            <a:xfrm>
              <a:off x="0" y="0"/>
              <a:ext cx="5167202" cy="530089"/>
            </a:xfrm>
            <a:prstGeom prst="rect">
              <a:avLst/>
            </a:prstGeom>
            <a:solidFill>
              <a:srgbClr val="F63357"/>
            </a:solidFill>
            <a:ln w="6350" cap="flat" cmpd="sng">
              <a:solidFill>
                <a:schemeClr val="bg1">
                  <a:alpha val="70195"/>
                </a:schemeClr>
              </a:solidFill>
              <a:prstDash val="solid"/>
              <a:miter/>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4112" name="文本框 37"/>
            <p:cNvSpPr txBox="1"/>
            <p:nvPr/>
          </p:nvSpPr>
          <p:spPr>
            <a:xfrm>
              <a:off x="24487" y="70238"/>
              <a:ext cx="5643115" cy="399635"/>
            </a:xfrm>
            <a:prstGeom prst="rect">
              <a:avLst/>
            </a:prstGeom>
            <a:noFill/>
            <a:ln w="9525">
              <a:noFill/>
            </a:ln>
          </p:spPr>
          <p:txBody>
            <a:bodyPr anchor="t">
              <a:spAutoFit/>
            </a:bodyPr>
            <a:lstStyle/>
            <a:p>
              <a:pPr>
                <a:buFont typeface="Arial" panose="020B0604020202020204" pitchFamily="34" charset="0"/>
              </a:pPr>
              <a:r>
                <a:rPr lang="en-IN" altLang="zh-CN" sz="2000" dirty="0">
                  <a:solidFill>
                    <a:schemeClr val="bg1"/>
                  </a:solidFill>
                  <a:latin typeface="Arial Rounded MT Bold" panose="020F0704030504030204" pitchFamily="34" charset="0"/>
                  <a:ea typeface="Arial" panose="020B0604020202020204" pitchFamily="34" charset="0"/>
                </a:rPr>
                <a:t>Bachelor of Technology (</a:t>
              </a:r>
              <a:r>
                <a:rPr lang="en-IN" altLang="zh-CN" sz="2000" dirty="0" err="1">
                  <a:solidFill>
                    <a:schemeClr val="bg1"/>
                  </a:solidFill>
                  <a:latin typeface="Arial Rounded MT Bold" panose="020F0704030504030204" pitchFamily="34" charset="0"/>
                  <a:ea typeface="Arial" panose="020B0604020202020204" pitchFamily="34" charset="0"/>
                </a:rPr>
                <a:t>B.Tech</a:t>
              </a:r>
              <a:r>
                <a:rPr lang="en-IN" altLang="zh-CN" sz="2000" dirty="0">
                  <a:solidFill>
                    <a:schemeClr val="bg1"/>
                  </a:solidFill>
                  <a:latin typeface="Arial Rounded MT Bold" panose="020F0704030504030204" pitchFamily="34" charset="0"/>
                  <a:ea typeface="Arial" panose="020B0604020202020204" pitchFamily="34" charset="0"/>
                </a:rPr>
                <a:t>)</a:t>
              </a:r>
              <a:endParaRPr lang="en-US" altLang="zh-CN" sz="2000" dirty="0">
                <a:solidFill>
                  <a:schemeClr val="bg1"/>
                </a:solidFill>
                <a:latin typeface="Arial Rounded MT Bold" panose="020F0704030504030204" pitchFamily="34" charset="0"/>
                <a:ea typeface="Arial" panose="020B0604020202020204" pitchFamily="34" charset="0"/>
              </a:endParaRPr>
            </a:p>
          </p:txBody>
        </p:sp>
      </p:grpSp>
    </p:spTree>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left)">
                                      <p:cBhvr>
                                        <p:cTn id="7" dur="500"/>
                                        <p:tgtEl>
                                          <p:spTgt spid="3074"/>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3076"/>
                                        </p:tgtEl>
                                        <p:attrNameLst>
                                          <p:attrName>style.visibility</p:attrName>
                                        </p:attrNameLst>
                                      </p:cBhvr>
                                      <p:to>
                                        <p:strVal val="visible"/>
                                      </p:to>
                                    </p:set>
                                    <p:anim calcmode="lin" valueType="num">
                                      <p:cBhvr additive="base">
                                        <p:cTn id="11" dur="500"/>
                                        <p:tgtEl>
                                          <p:spTgt spid="3076"/>
                                        </p:tgtEl>
                                        <p:attrNameLst>
                                          <p:attrName>ppt_x</p:attrName>
                                        </p:attrNameLst>
                                      </p:cBhvr>
                                      <p:tavLst>
                                        <p:tav tm="0">
                                          <p:val>
                                            <p:strVal val="#ppt_x-#ppt_w*1.125000"/>
                                          </p:val>
                                        </p:tav>
                                        <p:tav tm="100000">
                                          <p:val>
                                            <p:strVal val="#ppt_x"/>
                                          </p:val>
                                        </p:tav>
                                      </p:tavLst>
                                    </p:anim>
                                    <p:animEffect transition="in" filter="wipe(right)">
                                      <p:cBhvr>
                                        <p:cTn id="12" dur="500"/>
                                        <p:tgtEl>
                                          <p:spTgt spid="3076"/>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3077"/>
                                        </p:tgtEl>
                                        <p:attrNameLst>
                                          <p:attrName>style.visibility</p:attrName>
                                        </p:attrNameLst>
                                      </p:cBhvr>
                                      <p:to>
                                        <p:strVal val="visible"/>
                                      </p:to>
                                    </p:set>
                                    <p:animEffect transition="in" filter="fade">
                                      <p:cBhvr>
                                        <p:cTn id="16" dur="500"/>
                                        <p:tgtEl>
                                          <p:spTgt spid="3077"/>
                                        </p:tgtEl>
                                      </p:cBhvr>
                                    </p:animEffect>
                                  </p:childTnLst>
                                </p:cTn>
                              </p:par>
                            </p:childTnLst>
                          </p:cTn>
                        </p:par>
                        <p:par>
                          <p:cTn id="17" fill="hold">
                            <p:stCondLst>
                              <p:cond delay="1500"/>
                            </p:stCondLst>
                            <p:childTnLst>
                              <p:par>
                                <p:cTn id="18" presetID="41" presetClass="entr" presetSubtype="0" fill="hold" grpId="0" nodeType="afterEffect">
                                  <p:stCondLst>
                                    <p:cond delay="0"/>
                                  </p:stCondLst>
                                  <p:iterate type="lt">
                                    <p:tmPct val="10000"/>
                                  </p:iterate>
                                  <p:childTnLst>
                                    <p:set>
                                      <p:cBhvr>
                                        <p:cTn id="19" dur="1" fill="hold">
                                          <p:stCondLst>
                                            <p:cond delay="0"/>
                                          </p:stCondLst>
                                        </p:cTn>
                                        <p:tgtEl>
                                          <p:spTgt spid="3075"/>
                                        </p:tgtEl>
                                        <p:attrNameLst>
                                          <p:attrName>style.visibility</p:attrName>
                                        </p:attrNameLst>
                                      </p:cBhvr>
                                      <p:to>
                                        <p:strVal val="visible"/>
                                      </p:to>
                                    </p:set>
                                    <p:anim calcmode="lin" valueType="num">
                                      <p:cBhvr>
                                        <p:cTn id="20" dur="500" fill="hold"/>
                                        <p:tgtEl>
                                          <p:spTgt spid="3075"/>
                                        </p:tgtEl>
                                        <p:attrNameLst>
                                          <p:attrName>ppt_x</p:attrName>
                                        </p:attrNameLst>
                                      </p:cBhvr>
                                      <p:tavLst>
                                        <p:tav tm="0">
                                          <p:val>
                                            <p:strVal val="#ppt_x"/>
                                          </p:val>
                                        </p:tav>
                                        <p:tav tm="50000">
                                          <p:val>
                                            <p:strVal val="#ppt_x+.1"/>
                                          </p:val>
                                        </p:tav>
                                        <p:tav tm="100000">
                                          <p:val>
                                            <p:strVal val="#ppt_x"/>
                                          </p:val>
                                        </p:tav>
                                      </p:tavLst>
                                    </p:anim>
                                    <p:anim calcmode="lin" valueType="num">
                                      <p:cBhvr>
                                        <p:cTn id="21" dur="500" fill="hold"/>
                                        <p:tgtEl>
                                          <p:spTgt spid="3075"/>
                                        </p:tgtEl>
                                        <p:attrNameLst>
                                          <p:attrName>ppt_y</p:attrName>
                                        </p:attrNameLst>
                                      </p:cBhvr>
                                      <p:tavLst>
                                        <p:tav tm="0">
                                          <p:val>
                                            <p:strVal val="#ppt_y"/>
                                          </p:val>
                                        </p:tav>
                                        <p:tav tm="100000">
                                          <p:val>
                                            <p:strVal val="#ppt_y"/>
                                          </p:val>
                                        </p:tav>
                                      </p:tavLst>
                                    </p:anim>
                                    <p:anim calcmode="lin" valueType="num">
                                      <p:cBhvr>
                                        <p:cTn id="22" dur="500" fill="hold"/>
                                        <p:tgtEl>
                                          <p:spTgt spid="3075"/>
                                        </p:tgtEl>
                                        <p:attrNameLst>
                                          <p:attrName>ppt_h</p:attrName>
                                        </p:attrNameLst>
                                      </p:cBhvr>
                                      <p:tavLst>
                                        <p:tav tm="0">
                                          <p:val>
                                            <p:strVal val="#ppt_h/10"/>
                                          </p:val>
                                        </p:tav>
                                        <p:tav tm="50000">
                                          <p:val>
                                            <p:strVal val="#ppt_h+.01"/>
                                          </p:val>
                                        </p:tav>
                                        <p:tav tm="100000">
                                          <p:val>
                                            <p:strVal val="#ppt_h"/>
                                          </p:val>
                                        </p:tav>
                                      </p:tavLst>
                                    </p:anim>
                                    <p:anim calcmode="lin" valueType="num">
                                      <p:cBhvr>
                                        <p:cTn id="23" dur="500" fill="hold"/>
                                        <p:tgtEl>
                                          <p:spTgt spid="3075"/>
                                        </p:tgtEl>
                                        <p:attrNameLst>
                                          <p:attrName>ppt_w</p:attrName>
                                        </p:attrNameLst>
                                      </p:cBhvr>
                                      <p:tavLst>
                                        <p:tav tm="0">
                                          <p:val>
                                            <p:strVal val="#ppt_w/10"/>
                                          </p:val>
                                        </p:tav>
                                        <p:tav tm="50000">
                                          <p:val>
                                            <p:strVal val="#ppt_w+.01"/>
                                          </p:val>
                                        </p:tav>
                                        <p:tav tm="100000">
                                          <p:val>
                                            <p:strVal val="#ppt_w"/>
                                          </p:val>
                                        </p:tav>
                                      </p:tavLst>
                                    </p:anim>
                                    <p:animEffect transition="in" filter="fade">
                                      <p:cBhvr>
                                        <p:cTn id="24" dur="500" tmFilter="0,0; .5, 1; 1, 1"/>
                                        <p:tgtEl>
                                          <p:spTgt spid="3075"/>
                                        </p:tgtEl>
                                      </p:cBhvr>
                                    </p:animEffect>
                                  </p:childTnLst>
                                </p:cTn>
                              </p:par>
                            </p:childTnLst>
                          </p:cTn>
                        </p:par>
                        <p:par>
                          <p:cTn id="25" fill="hold">
                            <p:stCondLst>
                              <p:cond delay="3400"/>
                            </p:stCondLst>
                            <p:childTnLst>
                              <p:par>
                                <p:cTn id="26" presetID="22" presetClass="entr" presetSubtype="8" fill="hold" nodeType="afterEffect">
                                  <p:stCondLst>
                                    <p:cond delay="0"/>
                                  </p:stCondLst>
                                  <p:childTnLst>
                                    <p:set>
                                      <p:cBhvr>
                                        <p:cTn id="27" dur="1" fill="hold">
                                          <p:stCondLst>
                                            <p:cond delay="0"/>
                                          </p:stCondLst>
                                        </p:cTn>
                                        <p:tgtEl>
                                          <p:spTgt spid="3086"/>
                                        </p:tgtEl>
                                        <p:attrNameLst>
                                          <p:attrName>style.visibility</p:attrName>
                                        </p:attrNameLst>
                                      </p:cBhvr>
                                      <p:to>
                                        <p:strVal val="visible"/>
                                      </p:to>
                                    </p:set>
                                    <p:animEffect transition="in" filter="wipe(left)">
                                      <p:cBhvr>
                                        <p:cTn id="28" dur="500"/>
                                        <p:tgtEl>
                                          <p:spTgt spid="3086"/>
                                        </p:tgtEl>
                                      </p:cBhvr>
                                    </p:animEffect>
                                  </p:childTnLst>
                                </p:cTn>
                              </p:par>
                              <p:par>
                                <p:cTn id="29" presetID="22" presetClass="entr" presetSubtype="8" fill="hold" nodeType="withEffect">
                                  <p:stCondLst>
                                    <p:cond delay="500"/>
                                  </p:stCondLst>
                                  <p:childTnLst>
                                    <p:set>
                                      <p:cBhvr>
                                        <p:cTn id="30" dur="1" fill="hold">
                                          <p:stCondLst>
                                            <p:cond delay="0"/>
                                          </p:stCondLst>
                                        </p:cTn>
                                        <p:tgtEl>
                                          <p:spTgt spid="3083"/>
                                        </p:tgtEl>
                                        <p:attrNameLst>
                                          <p:attrName>style.visibility</p:attrName>
                                        </p:attrNameLst>
                                      </p:cBhvr>
                                      <p:to>
                                        <p:strVal val="visible"/>
                                      </p:to>
                                    </p:set>
                                    <p:animEffect transition="in" filter="wipe(left)">
                                      <p:cBhvr>
                                        <p:cTn id="31" dur="500"/>
                                        <p:tgtEl>
                                          <p:spTgt spid="3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307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任意多边形 2"/>
          <p:cNvSpPr/>
          <p:nvPr/>
        </p:nvSpPr>
        <p:spPr>
          <a:xfrm>
            <a:off x="0" y="406400"/>
            <a:ext cx="4251960"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8196" name="文本框 3"/>
          <p:cNvSpPr txBox="1"/>
          <p:nvPr/>
        </p:nvSpPr>
        <p:spPr>
          <a:xfrm>
            <a:off x="1174750" y="344805"/>
            <a:ext cx="3076575" cy="460375"/>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HOME PAGE</a:t>
            </a:r>
          </a:p>
        </p:txBody>
      </p:sp>
      <p:sp>
        <p:nvSpPr>
          <p:cNvPr id="8197" name="文本框 4"/>
          <p:cNvSpPr txBox="1"/>
          <p:nvPr/>
        </p:nvSpPr>
        <p:spPr>
          <a:xfrm>
            <a:off x="246063" y="115888"/>
            <a:ext cx="1117600" cy="92333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08</a:t>
            </a:r>
          </a:p>
        </p:txBody>
      </p:sp>
      <p:pic>
        <p:nvPicPr>
          <p:cNvPr id="4" name="Picture 3"/>
          <p:cNvPicPr>
            <a:picLocks noChangeAspect="1"/>
          </p:cNvPicPr>
          <p:nvPr/>
        </p:nvPicPr>
        <p:blipFill>
          <a:blip r:embed="rId2"/>
          <a:stretch>
            <a:fillRect/>
          </a:stretch>
        </p:blipFill>
        <p:spPr>
          <a:xfrm>
            <a:off x="595746" y="1034097"/>
            <a:ext cx="11055927" cy="549386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ppt_w</p:attrName>
                                        </p:attrNameLst>
                                      </p:cBhvr>
                                      <p:tavLst>
                                        <p:tav tm="0">
                                          <p:val>
                                            <p:fltVal val="0"/>
                                          </p:val>
                                        </p:tav>
                                        <p:tav tm="100000">
                                          <p:val>
                                            <p:strVal val="#ppt_w"/>
                                          </p:val>
                                        </p:tav>
                                      </p:tavLst>
                                    </p:anim>
                                    <p:anim calcmode="lin" valueType="num">
                                      <p:cBhvr>
                                        <p:cTn id="12" dur="500" fill="hold"/>
                                        <p:tgtEl>
                                          <p:spTgt spid="8197"/>
                                        </p:tgtEl>
                                        <p:attrNameLst>
                                          <p:attrName>ppt_h</p:attrName>
                                        </p:attrNameLst>
                                      </p:cBhvr>
                                      <p:tavLst>
                                        <p:tav tm="0">
                                          <p:val>
                                            <p:fltVal val="0"/>
                                          </p:val>
                                        </p:tav>
                                        <p:tav tm="100000">
                                          <p:val>
                                            <p:strVal val="#ppt_h"/>
                                          </p:val>
                                        </p:tav>
                                      </p:tavLst>
                                    </p:anim>
                                    <p:anim calcmode="lin" valueType="num">
                                      <p:cBhvr>
                                        <p:cTn id="13" dur="500" fill="hold"/>
                                        <p:tgtEl>
                                          <p:spTgt spid="8197"/>
                                        </p:tgtEl>
                                        <p:attrNameLst>
                                          <p:attrName>style.rotation</p:attrName>
                                        </p:attrNameLst>
                                      </p:cBhvr>
                                      <p:tavLst>
                                        <p:tav tm="0">
                                          <p:val>
                                            <p:fltVal val="360"/>
                                          </p:val>
                                        </p:tav>
                                        <p:tav tm="100000">
                                          <p:val>
                                            <p:fltVal val="0"/>
                                          </p:val>
                                        </p:tav>
                                      </p:tavLst>
                                    </p:anim>
                                    <p:animEffect transition="in" filter="fade">
                                      <p:cBhvr>
                                        <p:cTn id="14" dur="500"/>
                                        <p:tgtEl>
                                          <p:spTgt spid="8197"/>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8196"/>
                                        </p:tgtEl>
                                        <p:attrNameLst>
                                          <p:attrName>style.visibility</p:attrName>
                                        </p:attrNameLst>
                                      </p:cBhvr>
                                      <p:to>
                                        <p:strVal val="visible"/>
                                      </p:to>
                                    </p:set>
                                    <p:animEffect transition="in" filter="wipe(left)">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任意多边形 2"/>
          <p:cNvSpPr/>
          <p:nvPr/>
        </p:nvSpPr>
        <p:spPr>
          <a:xfrm>
            <a:off x="0" y="406400"/>
            <a:ext cx="4635500"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8196" name="文本框 3"/>
          <p:cNvSpPr txBox="1"/>
          <p:nvPr/>
        </p:nvSpPr>
        <p:spPr>
          <a:xfrm>
            <a:off x="1174750" y="344805"/>
            <a:ext cx="3714884" cy="461665"/>
          </a:xfrm>
          <a:prstGeom prst="rect">
            <a:avLst/>
          </a:prstGeom>
          <a:noFill/>
          <a:ln w="9525">
            <a:noFill/>
          </a:ln>
        </p:spPr>
        <p:txBody>
          <a:bodyPr wrap="square" anchor="t">
            <a:spAutoFit/>
          </a:bodyPr>
          <a:lstStyle/>
          <a:p>
            <a:pPr>
              <a:buFont typeface="Arial" panose="020B0604020202020204" pitchFamily="34" charset="0"/>
            </a:pPr>
            <a:r>
              <a:rPr lang="en-US" altLang="zh-CN" sz="2400" dirty="0" smtClean="0">
                <a:solidFill>
                  <a:srgbClr val="3B3838"/>
                </a:solidFill>
                <a:latin typeface="Arial" panose="020B0604020202020204" pitchFamily="34" charset="0"/>
                <a:ea typeface="Arial" panose="020B0604020202020204" pitchFamily="34" charset="0"/>
              </a:rPr>
              <a:t>ADMIN SIGNUP </a:t>
            </a:r>
            <a:r>
              <a:rPr lang="en-US" altLang="zh-CN" sz="2400" dirty="0">
                <a:solidFill>
                  <a:srgbClr val="3B3838"/>
                </a:solidFill>
                <a:latin typeface="Arial" panose="020B0604020202020204" pitchFamily="34" charset="0"/>
                <a:ea typeface="Arial" panose="020B0604020202020204" pitchFamily="34" charset="0"/>
              </a:rPr>
              <a:t>PAGE</a:t>
            </a:r>
          </a:p>
        </p:txBody>
      </p:sp>
      <p:sp>
        <p:nvSpPr>
          <p:cNvPr id="8197" name="文本框 4"/>
          <p:cNvSpPr txBox="1"/>
          <p:nvPr/>
        </p:nvSpPr>
        <p:spPr>
          <a:xfrm>
            <a:off x="246063" y="11588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09</a:t>
            </a:r>
          </a:p>
        </p:txBody>
      </p:sp>
      <p:pic>
        <p:nvPicPr>
          <p:cNvPr id="7" name="Picture 6"/>
          <p:cNvPicPr>
            <a:picLocks noChangeAspect="1"/>
          </p:cNvPicPr>
          <p:nvPr/>
        </p:nvPicPr>
        <p:blipFill>
          <a:blip r:embed="rId2"/>
          <a:stretch>
            <a:fillRect/>
          </a:stretch>
        </p:blipFill>
        <p:spPr>
          <a:xfrm>
            <a:off x="874135" y="1096982"/>
            <a:ext cx="10562622" cy="5327939"/>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ppt_w</p:attrName>
                                        </p:attrNameLst>
                                      </p:cBhvr>
                                      <p:tavLst>
                                        <p:tav tm="0">
                                          <p:val>
                                            <p:fltVal val="0"/>
                                          </p:val>
                                        </p:tav>
                                        <p:tav tm="100000">
                                          <p:val>
                                            <p:strVal val="#ppt_w"/>
                                          </p:val>
                                        </p:tav>
                                      </p:tavLst>
                                    </p:anim>
                                    <p:anim calcmode="lin" valueType="num">
                                      <p:cBhvr>
                                        <p:cTn id="12" dur="500" fill="hold"/>
                                        <p:tgtEl>
                                          <p:spTgt spid="8197"/>
                                        </p:tgtEl>
                                        <p:attrNameLst>
                                          <p:attrName>ppt_h</p:attrName>
                                        </p:attrNameLst>
                                      </p:cBhvr>
                                      <p:tavLst>
                                        <p:tav tm="0">
                                          <p:val>
                                            <p:fltVal val="0"/>
                                          </p:val>
                                        </p:tav>
                                        <p:tav tm="100000">
                                          <p:val>
                                            <p:strVal val="#ppt_h"/>
                                          </p:val>
                                        </p:tav>
                                      </p:tavLst>
                                    </p:anim>
                                    <p:anim calcmode="lin" valueType="num">
                                      <p:cBhvr>
                                        <p:cTn id="13" dur="500" fill="hold"/>
                                        <p:tgtEl>
                                          <p:spTgt spid="8197"/>
                                        </p:tgtEl>
                                        <p:attrNameLst>
                                          <p:attrName>style.rotation</p:attrName>
                                        </p:attrNameLst>
                                      </p:cBhvr>
                                      <p:tavLst>
                                        <p:tav tm="0">
                                          <p:val>
                                            <p:fltVal val="360"/>
                                          </p:val>
                                        </p:tav>
                                        <p:tav tm="100000">
                                          <p:val>
                                            <p:fltVal val="0"/>
                                          </p:val>
                                        </p:tav>
                                      </p:tavLst>
                                    </p:anim>
                                    <p:animEffect transition="in" filter="fade">
                                      <p:cBhvr>
                                        <p:cTn id="14" dur="500"/>
                                        <p:tgtEl>
                                          <p:spTgt spid="8197"/>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8196"/>
                                        </p:tgtEl>
                                        <p:attrNameLst>
                                          <p:attrName>style.visibility</p:attrName>
                                        </p:attrNameLst>
                                      </p:cBhvr>
                                      <p:to>
                                        <p:strVal val="visible"/>
                                      </p:to>
                                    </p:set>
                                    <p:animEffect transition="in" filter="wipe(left)">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任意多边形 2"/>
          <p:cNvSpPr/>
          <p:nvPr/>
        </p:nvSpPr>
        <p:spPr>
          <a:xfrm>
            <a:off x="0" y="406400"/>
            <a:ext cx="4963160"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8196" name="文本框 3"/>
          <p:cNvSpPr txBox="1"/>
          <p:nvPr/>
        </p:nvSpPr>
        <p:spPr>
          <a:xfrm>
            <a:off x="1174750" y="344805"/>
            <a:ext cx="3569970" cy="461665"/>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USER  SIGNUP PAGE</a:t>
            </a:r>
          </a:p>
        </p:txBody>
      </p:sp>
      <p:sp>
        <p:nvSpPr>
          <p:cNvPr id="8197" name="文本框 4"/>
          <p:cNvSpPr txBox="1"/>
          <p:nvPr/>
        </p:nvSpPr>
        <p:spPr>
          <a:xfrm>
            <a:off x="246063" y="11588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10</a:t>
            </a:r>
          </a:p>
        </p:txBody>
      </p:sp>
      <p:pic>
        <p:nvPicPr>
          <p:cNvPr id="2" name="Picture 1"/>
          <p:cNvPicPr>
            <a:picLocks noChangeAspect="1"/>
          </p:cNvPicPr>
          <p:nvPr/>
        </p:nvPicPr>
        <p:blipFill>
          <a:blip r:embed="rId2"/>
          <a:stretch>
            <a:fillRect/>
          </a:stretch>
        </p:blipFill>
        <p:spPr>
          <a:xfrm>
            <a:off x="804863" y="1266825"/>
            <a:ext cx="10562622" cy="5036993"/>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ppt_w</p:attrName>
                                        </p:attrNameLst>
                                      </p:cBhvr>
                                      <p:tavLst>
                                        <p:tav tm="0">
                                          <p:val>
                                            <p:fltVal val="0"/>
                                          </p:val>
                                        </p:tav>
                                        <p:tav tm="100000">
                                          <p:val>
                                            <p:strVal val="#ppt_w"/>
                                          </p:val>
                                        </p:tav>
                                      </p:tavLst>
                                    </p:anim>
                                    <p:anim calcmode="lin" valueType="num">
                                      <p:cBhvr>
                                        <p:cTn id="12" dur="500" fill="hold"/>
                                        <p:tgtEl>
                                          <p:spTgt spid="8197"/>
                                        </p:tgtEl>
                                        <p:attrNameLst>
                                          <p:attrName>ppt_h</p:attrName>
                                        </p:attrNameLst>
                                      </p:cBhvr>
                                      <p:tavLst>
                                        <p:tav tm="0">
                                          <p:val>
                                            <p:fltVal val="0"/>
                                          </p:val>
                                        </p:tav>
                                        <p:tav tm="100000">
                                          <p:val>
                                            <p:strVal val="#ppt_h"/>
                                          </p:val>
                                        </p:tav>
                                      </p:tavLst>
                                    </p:anim>
                                    <p:anim calcmode="lin" valueType="num">
                                      <p:cBhvr>
                                        <p:cTn id="13" dur="500" fill="hold"/>
                                        <p:tgtEl>
                                          <p:spTgt spid="8197"/>
                                        </p:tgtEl>
                                        <p:attrNameLst>
                                          <p:attrName>style.rotation</p:attrName>
                                        </p:attrNameLst>
                                      </p:cBhvr>
                                      <p:tavLst>
                                        <p:tav tm="0">
                                          <p:val>
                                            <p:fltVal val="360"/>
                                          </p:val>
                                        </p:tav>
                                        <p:tav tm="100000">
                                          <p:val>
                                            <p:fltVal val="0"/>
                                          </p:val>
                                        </p:tav>
                                      </p:tavLst>
                                    </p:anim>
                                    <p:animEffect transition="in" filter="fade">
                                      <p:cBhvr>
                                        <p:cTn id="14" dur="500"/>
                                        <p:tgtEl>
                                          <p:spTgt spid="8197"/>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8196"/>
                                        </p:tgtEl>
                                        <p:attrNameLst>
                                          <p:attrName>style.visibility</p:attrName>
                                        </p:attrNameLst>
                                      </p:cBhvr>
                                      <p:to>
                                        <p:strVal val="visible"/>
                                      </p:to>
                                    </p:set>
                                    <p:animEffect transition="in" filter="wipe(left)">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任意多边形 2"/>
          <p:cNvSpPr/>
          <p:nvPr/>
        </p:nvSpPr>
        <p:spPr>
          <a:xfrm>
            <a:off x="0" y="406400"/>
            <a:ext cx="5257800"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8196" name="文本框 3"/>
          <p:cNvSpPr txBox="1"/>
          <p:nvPr/>
        </p:nvSpPr>
        <p:spPr>
          <a:xfrm>
            <a:off x="1174750" y="344805"/>
            <a:ext cx="3605529" cy="461665"/>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USER LOGIN  PAGE</a:t>
            </a:r>
          </a:p>
        </p:txBody>
      </p:sp>
      <p:sp>
        <p:nvSpPr>
          <p:cNvPr id="8197" name="文本框 4"/>
          <p:cNvSpPr txBox="1"/>
          <p:nvPr/>
        </p:nvSpPr>
        <p:spPr>
          <a:xfrm>
            <a:off x="246063" y="11588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11</a:t>
            </a:r>
          </a:p>
        </p:txBody>
      </p:sp>
      <p:pic>
        <p:nvPicPr>
          <p:cNvPr id="2" name="Picture 1"/>
          <p:cNvPicPr>
            <a:picLocks noChangeAspect="1"/>
          </p:cNvPicPr>
          <p:nvPr/>
        </p:nvPicPr>
        <p:blipFill>
          <a:blip r:embed="rId2"/>
          <a:stretch>
            <a:fillRect/>
          </a:stretch>
        </p:blipFill>
        <p:spPr>
          <a:xfrm>
            <a:off x="1052945" y="1096982"/>
            <a:ext cx="10601300" cy="5303818"/>
          </a:xfrm>
          <a:prstGeom prst="rect">
            <a:avLst/>
          </a:prstGeom>
        </p:spPr>
      </p:pic>
    </p:spTree>
    <p:extLst>
      <p:ext uri="{BB962C8B-B14F-4D97-AF65-F5344CB8AC3E}">
        <p14:creationId xmlns:p14="http://schemas.microsoft.com/office/powerpoint/2010/main" val="752401878"/>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ppt_w</p:attrName>
                                        </p:attrNameLst>
                                      </p:cBhvr>
                                      <p:tavLst>
                                        <p:tav tm="0">
                                          <p:val>
                                            <p:fltVal val="0"/>
                                          </p:val>
                                        </p:tav>
                                        <p:tav tm="100000">
                                          <p:val>
                                            <p:strVal val="#ppt_w"/>
                                          </p:val>
                                        </p:tav>
                                      </p:tavLst>
                                    </p:anim>
                                    <p:anim calcmode="lin" valueType="num">
                                      <p:cBhvr>
                                        <p:cTn id="12" dur="500" fill="hold"/>
                                        <p:tgtEl>
                                          <p:spTgt spid="8197"/>
                                        </p:tgtEl>
                                        <p:attrNameLst>
                                          <p:attrName>ppt_h</p:attrName>
                                        </p:attrNameLst>
                                      </p:cBhvr>
                                      <p:tavLst>
                                        <p:tav tm="0">
                                          <p:val>
                                            <p:fltVal val="0"/>
                                          </p:val>
                                        </p:tav>
                                        <p:tav tm="100000">
                                          <p:val>
                                            <p:strVal val="#ppt_h"/>
                                          </p:val>
                                        </p:tav>
                                      </p:tavLst>
                                    </p:anim>
                                    <p:anim calcmode="lin" valueType="num">
                                      <p:cBhvr>
                                        <p:cTn id="13" dur="500" fill="hold"/>
                                        <p:tgtEl>
                                          <p:spTgt spid="8197"/>
                                        </p:tgtEl>
                                        <p:attrNameLst>
                                          <p:attrName>style.rotation</p:attrName>
                                        </p:attrNameLst>
                                      </p:cBhvr>
                                      <p:tavLst>
                                        <p:tav tm="0">
                                          <p:val>
                                            <p:fltVal val="360"/>
                                          </p:val>
                                        </p:tav>
                                        <p:tav tm="100000">
                                          <p:val>
                                            <p:fltVal val="0"/>
                                          </p:val>
                                        </p:tav>
                                      </p:tavLst>
                                    </p:anim>
                                    <p:animEffect transition="in" filter="fade">
                                      <p:cBhvr>
                                        <p:cTn id="14" dur="500"/>
                                        <p:tgtEl>
                                          <p:spTgt spid="8197"/>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8196"/>
                                        </p:tgtEl>
                                        <p:attrNameLst>
                                          <p:attrName>style.visibility</p:attrName>
                                        </p:attrNameLst>
                                      </p:cBhvr>
                                      <p:to>
                                        <p:strVal val="visible"/>
                                      </p:to>
                                    </p:set>
                                    <p:animEffect transition="in" filter="wipe(left)">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任意多边形 2"/>
          <p:cNvSpPr/>
          <p:nvPr/>
        </p:nvSpPr>
        <p:spPr>
          <a:xfrm>
            <a:off x="0" y="406400"/>
            <a:ext cx="5033645"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8196" name="文本框 3"/>
          <p:cNvSpPr txBox="1"/>
          <p:nvPr/>
        </p:nvSpPr>
        <p:spPr>
          <a:xfrm>
            <a:off x="1174750" y="344805"/>
            <a:ext cx="4364355" cy="460375"/>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ADMIN DASHBOARD</a:t>
            </a:r>
          </a:p>
        </p:txBody>
      </p:sp>
      <p:sp>
        <p:nvSpPr>
          <p:cNvPr id="8197" name="文本框 4"/>
          <p:cNvSpPr txBox="1"/>
          <p:nvPr/>
        </p:nvSpPr>
        <p:spPr>
          <a:xfrm>
            <a:off x="246063" y="11588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12</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ppt_w</p:attrName>
                                        </p:attrNameLst>
                                      </p:cBhvr>
                                      <p:tavLst>
                                        <p:tav tm="0">
                                          <p:val>
                                            <p:fltVal val="0"/>
                                          </p:val>
                                        </p:tav>
                                        <p:tav tm="100000">
                                          <p:val>
                                            <p:strVal val="#ppt_w"/>
                                          </p:val>
                                        </p:tav>
                                      </p:tavLst>
                                    </p:anim>
                                    <p:anim calcmode="lin" valueType="num">
                                      <p:cBhvr>
                                        <p:cTn id="12" dur="500" fill="hold"/>
                                        <p:tgtEl>
                                          <p:spTgt spid="8197"/>
                                        </p:tgtEl>
                                        <p:attrNameLst>
                                          <p:attrName>ppt_h</p:attrName>
                                        </p:attrNameLst>
                                      </p:cBhvr>
                                      <p:tavLst>
                                        <p:tav tm="0">
                                          <p:val>
                                            <p:fltVal val="0"/>
                                          </p:val>
                                        </p:tav>
                                        <p:tav tm="100000">
                                          <p:val>
                                            <p:strVal val="#ppt_h"/>
                                          </p:val>
                                        </p:tav>
                                      </p:tavLst>
                                    </p:anim>
                                    <p:anim calcmode="lin" valueType="num">
                                      <p:cBhvr>
                                        <p:cTn id="13" dur="500" fill="hold"/>
                                        <p:tgtEl>
                                          <p:spTgt spid="8197"/>
                                        </p:tgtEl>
                                        <p:attrNameLst>
                                          <p:attrName>style.rotation</p:attrName>
                                        </p:attrNameLst>
                                      </p:cBhvr>
                                      <p:tavLst>
                                        <p:tav tm="0">
                                          <p:val>
                                            <p:fltVal val="360"/>
                                          </p:val>
                                        </p:tav>
                                        <p:tav tm="100000">
                                          <p:val>
                                            <p:fltVal val="0"/>
                                          </p:val>
                                        </p:tav>
                                      </p:tavLst>
                                    </p:anim>
                                    <p:animEffect transition="in" filter="fade">
                                      <p:cBhvr>
                                        <p:cTn id="14" dur="500"/>
                                        <p:tgtEl>
                                          <p:spTgt spid="8197"/>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8196"/>
                                        </p:tgtEl>
                                        <p:attrNameLst>
                                          <p:attrName>style.visibility</p:attrName>
                                        </p:attrNameLst>
                                      </p:cBhvr>
                                      <p:to>
                                        <p:strVal val="visible"/>
                                      </p:to>
                                    </p:set>
                                    <p:animEffect transition="in" filter="wipe(left)">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任意多边形 2"/>
          <p:cNvSpPr/>
          <p:nvPr/>
        </p:nvSpPr>
        <p:spPr>
          <a:xfrm>
            <a:off x="0" y="406400"/>
            <a:ext cx="6725920"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8196" name="文本框 3"/>
          <p:cNvSpPr txBox="1"/>
          <p:nvPr/>
        </p:nvSpPr>
        <p:spPr>
          <a:xfrm>
            <a:off x="1174750" y="344805"/>
            <a:ext cx="7974965" cy="460375"/>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PRODUCT PROFILE</a:t>
            </a:r>
          </a:p>
        </p:txBody>
      </p:sp>
      <p:sp>
        <p:nvSpPr>
          <p:cNvPr id="8197" name="文本框 4"/>
          <p:cNvSpPr txBox="1"/>
          <p:nvPr/>
        </p:nvSpPr>
        <p:spPr>
          <a:xfrm>
            <a:off x="246063" y="11588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14</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ppt_w</p:attrName>
                                        </p:attrNameLst>
                                      </p:cBhvr>
                                      <p:tavLst>
                                        <p:tav tm="0">
                                          <p:val>
                                            <p:fltVal val="0"/>
                                          </p:val>
                                        </p:tav>
                                        <p:tav tm="100000">
                                          <p:val>
                                            <p:strVal val="#ppt_w"/>
                                          </p:val>
                                        </p:tav>
                                      </p:tavLst>
                                    </p:anim>
                                    <p:anim calcmode="lin" valueType="num">
                                      <p:cBhvr>
                                        <p:cTn id="12" dur="500" fill="hold"/>
                                        <p:tgtEl>
                                          <p:spTgt spid="8197"/>
                                        </p:tgtEl>
                                        <p:attrNameLst>
                                          <p:attrName>ppt_h</p:attrName>
                                        </p:attrNameLst>
                                      </p:cBhvr>
                                      <p:tavLst>
                                        <p:tav tm="0">
                                          <p:val>
                                            <p:fltVal val="0"/>
                                          </p:val>
                                        </p:tav>
                                        <p:tav tm="100000">
                                          <p:val>
                                            <p:strVal val="#ppt_h"/>
                                          </p:val>
                                        </p:tav>
                                      </p:tavLst>
                                    </p:anim>
                                    <p:anim calcmode="lin" valueType="num">
                                      <p:cBhvr>
                                        <p:cTn id="13" dur="500" fill="hold"/>
                                        <p:tgtEl>
                                          <p:spTgt spid="8197"/>
                                        </p:tgtEl>
                                        <p:attrNameLst>
                                          <p:attrName>style.rotation</p:attrName>
                                        </p:attrNameLst>
                                      </p:cBhvr>
                                      <p:tavLst>
                                        <p:tav tm="0">
                                          <p:val>
                                            <p:fltVal val="360"/>
                                          </p:val>
                                        </p:tav>
                                        <p:tav tm="100000">
                                          <p:val>
                                            <p:fltVal val="0"/>
                                          </p:val>
                                        </p:tav>
                                      </p:tavLst>
                                    </p:anim>
                                    <p:animEffect transition="in" filter="fade">
                                      <p:cBhvr>
                                        <p:cTn id="14" dur="500"/>
                                        <p:tgtEl>
                                          <p:spTgt spid="8197"/>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8196"/>
                                        </p:tgtEl>
                                        <p:attrNameLst>
                                          <p:attrName>style.visibility</p:attrName>
                                        </p:attrNameLst>
                                      </p:cBhvr>
                                      <p:to>
                                        <p:strVal val="visible"/>
                                      </p:to>
                                    </p:set>
                                    <p:animEffect transition="in" filter="wipe(left)">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任意多边形 1"/>
          <p:cNvSpPr/>
          <p:nvPr/>
        </p:nvSpPr>
        <p:spPr>
          <a:xfrm>
            <a:off x="0" y="190646"/>
            <a:ext cx="4019550"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20483" name="文本框 2"/>
          <p:cNvSpPr txBox="1"/>
          <p:nvPr/>
        </p:nvSpPr>
        <p:spPr>
          <a:xfrm>
            <a:off x="1174750" y="149282"/>
            <a:ext cx="2844800" cy="460375"/>
          </a:xfrm>
          <a:prstGeom prst="rect">
            <a:avLst/>
          </a:prstGeom>
          <a:noFill/>
          <a:ln w="9525">
            <a:noFill/>
          </a:ln>
        </p:spPr>
        <p:txBody>
          <a:bodyPr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FUTURE SCOPE</a:t>
            </a:r>
          </a:p>
        </p:txBody>
      </p:sp>
      <p:sp>
        <p:nvSpPr>
          <p:cNvPr id="20484" name="文本框 3"/>
          <p:cNvSpPr txBox="1"/>
          <p:nvPr/>
        </p:nvSpPr>
        <p:spPr>
          <a:xfrm>
            <a:off x="246063" y="-110143"/>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15</a:t>
            </a:r>
          </a:p>
        </p:txBody>
      </p:sp>
      <p:sp>
        <p:nvSpPr>
          <p:cNvPr id="2" name="Text Box 1"/>
          <p:cNvSpPr txBox="1"/>
          <p:nvPr/>
        </p:nvSpPr>
        <p:spPr>
          <a:xfrm>
            <a:off x="207321" y="533546"/>
            <a:ext cx="11580495" cy="5478423"/>
          </a:xfrm>
          <a:prstGeom prst="rect">
            <a:avLst/>
          </a:prstGeom>
          <a:noFill/>
        </p:spPr>
        <p:txBody>
          <a:bodyPr wrap="square" rtlCol="0">
            <a:spAutoFit/>
          </a:bodyPr>
          <a:lstStyle/>
          <a:p>
            <a:r>
              <a:rPr lang="en-US" sz="1400" dirty="0">
                <a:solidFill>
                  <a:schemeClr val="bg1"/>
                </a:solidFill>
              </a:rPr>
              <a:t>In a nutshell, the future scope of the Trendify Clothing Shopping Website revolves around maintaining and enhancing various aspects of the online shopping experience. The potential advancements include</a:t>
            </a:r>
            <a:r>
              <a:rPr lang="en-US" sz="1400" dirty="0" smtClean="0">
                <a:solidFill>
                  <a:schemeClr val="bg1"/>
                </a:solidFill>
              </a:rPr>
              <a:t>:</a:t>
            </a:r>
          </a:p>
          <a:p>
            <a:pPr>
              <a:buFont typeface="+mj-lt"/>
              <a:buAutoNum type="arabicPeriod"/>
            </a:pPr>
            <a:r>
              <a:rPr lang="en-US" sz="1400" b="1" dirty="0" smtClean="0">
                <a:solidFill>
                  <a:schemeClr val="bg1"/>
                </a:solidFill>
              </a:rPr>
              <a:t>Augmented Reality (AR) Integration</a:t>
            </a:r>
            <a:r>
              <a:rPr lang="en-US" sz="1400" dirty="0" smtClean="0">
                <a:solidFill>
                  <a:schemeClr val="bg1"/>
                </a:solidFill>
              </a:rPr>
              <a:t>: Allow </a:t>
            </a:r>
            <a:r>
              <a:rPr lang="en-US" sz="1400" dirty="0">
                <a:solidFill>
                  <a:schemeClr val="bg1"/>
                </a:solidFill>
              </a:rPr>
              <a:t>users to visualize how furniture will look in their home using AR, enhancing the shopping experience and reducing return </a:t>
            </a:r>
            <a:r>
              <a:rPr lang="en-US" sz="1400" dirty="0" smtClean="0">
                <a:solidFill>
                  <a:schemeClr val="bg1"/>
                </a:solidFill>
              </a:rPr>
              <a:t>rates</a:t>
            </a:r>
          </a:p>
          <a:p>
            <a:pPr>
              <a:buFont typeface="+mj-lt"/>
              <a:buAutoNum type="arabicPeriod"/>
            </a:pPr>
            <a:r>
              <a:rPr lang="en-US" sz="1400" dirty="0" smtClean="0">
                <a:solidFill>
                  <a:schemeClr val="bg1"/>
                </a:solidFill>
              </a:rPr>
              <a:t> </a:t>
            </a:r>
            <a:r>
              <a:rPr lang="en-US" sz="1400" b="1" dirty="0" smtClean="0">
                <a:solidFill>
                  <a:schemeClr val="bg1"/>
                </a:solidFill>
              </a:rPr>
              <a:t>Virtual Reality (VR) Showrooms</a:t>
            </a:r>
            <a:r>
              <a:rPr lang="en-US" sz="1400" dirty="0" smtClean="0">
                <a:solidFill>
                  <a:schemeClr val="bg1"/>
                </a:solidFill>
              </a:rPr>
              <a:t>: Creating virtual showrooms where customers can virtually walk through and interact with furniture items. This provides a more immersive and engaging shopping experience, similar to in-store browsing.</a:t>
            </a:r>
          </a:p>
          <a:p>
            <a:pPr>
              <a:buFont typeface="+mj-lt"/>
              <a:buAutoNum type="arabicPeriod"/>
            </a:pPr>
            <a:r>
              <a:rPr lang="en-US" sz="1400" b="1" dirty="0" smtClean="0">
                <a:solidFill>
                  <a:schemeClr val="bg1"/>
                </a:solidFill>
              </a:rPr>
              <a:t>Customization Options</a:t>
            </a:r>
            <a:r>
              <a:rPr lang="en-US" sz="1400" dirty="0" smtClean="0">
                <a:solidFill>
                  <a:schemeClr val="bg1"/>
                </a:solidFill>
              </a:rPr>
              <a:t>: Offering customization features that allow customers to personalize furniture items according to their preferences, such as choosing fabrics, colors, sizes, and additional accessories.</a:t>
            </a:r>
          </a:p>
          <a:p>
            <a:pPr>
              <a:buFont typeface="+mj-lt"/>
              <a:buAutoNum type="arabicPeriod"/>
            </a:pPr>
            <a:r>
              <a:rPr lang="en-US" sz="1400" b="1" dirty="0" smtClean="0">
                <a:solidFill>
                  <a:schemeClr val="bg1"/>
                </a:solidFill>
              </a:rPr>
              <a:t>Machine Learning for Personalization</a:t>
            </a:r>
            <a:r>
              <a:rPr lang="en-US" sz="1400" dirty="0" smtClean="0">
                <a:solidFill>
                  <a:schemeClr val="bg1"/>
                </a:solidFill>
              </a:rPr>
              <a:t>: Utilizing machine learning algorithms to analyze customer behavior and preferences. This enables personalized product recommendations and targeted marketing campaigns to enhance customer satisfaction and loyalty.</a:t>
            </a:r>
          </a:p>
          <a:p>
            <a:r>
              <a:rPr lang="en-US" sz="1400" b="1" dirty="0" smtClean="0">
                <a:solidFill>
                  <a:schemeClr val="bg1"/>
                </a:solidFill>
              </a:rPr>
              <a:t>5.Smart </a:t>
            </a:r>
            <a:r>
              <a:rPr lang="en-US" sz="1400" b="1" dirty="0">
                <a:solidFill>
                  <a:schemeClr val="bg1"/>
                </a:solidFill>
              </a:rPr>
              <a:t>Home </a:t>
            </a:r>
            <a:r>
              <a:rPr lang="en-US" sz="1400" b="1" dirty="0" smtClean="0">
                <a:solidFill>
                  <a:schemeClr val="bg1"/>
                </a:solidFill>
              </a:rPr>
              <a:t>Integration</a:t>
            </a:r>
            <a:r>
              <a:rPr lang="en-US" sz="1400" dirty="0" smtClean="0">
                <a:solidFill>
                  <a:schemeClr val="bg1"/>
                </a:solidFill>
              </a:rPr>
              <a:t>: Develop </a:t>
            </a:r>
            <a:r>
              <a:rPr lang="en-US" sz="1400" dirty="0">
                <a:solidFill>
                  <a:schemeClr val="bg1"/>
                </a:solidFill>
              </a:rPr>
              <a:t>smart furniture products that integrate with popular smart home systems, offering features like built-in charging stations or adjustable lighting.</a:t>
            </a:r>
          </a:p>
          <a:p>
            <a:r>
              <a:rPr lang="en-US" sz="1400" b="1" dirty="0" smtClean="0">
                <a:solidFill>
                  <a:schemeClr val="bg1"/>
                </a:solidFill>
              </a:rPr>
              <a:t>6.Social Commerce Integration</a:t>
            </a:r>
            <a:r>
              <a:rPr lang="en-US" sz="1400" dirty="0" smtClean="0">
                <a:solidFill>
                  <a:schemeClr val="bg1"/>
                </a:solidFill>
              </a:rPr>
              <a:t>: Integrating social media platforms to enable social sharing, user-generated content, and social commerce features like </a:t>
            </a:r>
            <a:r>
              <a:rPr lang="en-US" sz="1400" dirty="0" err="1" smtClean="0">
                <a:solidFill>
                  <a:schemeClr val="bg1"/>
                </a:solidFill>
              </a:rPr>
              <a:t>shoppable</a:t>
            </a:r>
            <a:r>
              <a:rPr lang="en-US" sz="1400" dirty="0" smtClean="0">
                <a:solidFill>
                  <a:schemeClr val="bg1"/>
                </a:solidFill>
              </a:rPr>
              <a:t> posts and influencer collaborations. This approach reaches a wider audience and drives sales.</a:t>
            </a:r>
          </a:p>
          <a:p>
            <a:r>
              <a:rPr lang="en-US" sz="1400" b="1" dirty="0" smtClean="0">
                <a:solidFill>
                  <a:schemeClr val="bg1"/>
                </a:solidFill>
              </a:rPr>
              <a:t>7.Subscription Services</a:t>
            </a:r>
            <a:r>
              <a:rPr lang="en-US" sz="1400" dirty="0" smtClean="0">
                <a:solidFill>
                  <a:schemeClr val="bg1"/>
                </a:solidFill>
              </a:rPr>
              <a:t>: Introducing subscription-based models where customers can subscribe to regular updates on new clothing collections, maintenance services, or curated fashion packages. This provides recurring revenue streams and fosters long-term customer relationships.                                     8.</a:t>
            </a:r>
            <a:r>
              <a:rPr lang="en-US" sz="1400" b="1" dirty="0" smtClean="0">
                <a:solidFill>
                  <a:schemeClr val="bg1"/>
                </a:solidFill>
              </a:rPr>
              <a:t>Sustainability Initiatives</a:t>
            </a:r>
            <a:r>
              <a:rPr lang="en-US" sz="1400" dirty="0" smtClean="0">
                <a:solidFill>
                  <a:schemeClr val="bg1"/>
                </a:solidFill>
              </a:rPr>
              <a:t>: Emphasizing sustainable practices by offering eco-friendly clothing options, implementing green supply chain strategies, and educating customers about the environmental impact of their purchases. This aligns with growing consumer preferences for eco-conscious brands.</a:t>
            </a:r>
          </a:p>
          <a:p>
            <a:r>
              <a:rPr lang="en-US" sz="1400" b="1" dirty="0" smtClean="0">
                <a:solidFill>
                  <a:schemeClr val="bg1"/>
                </a:solidFill>
              </a:rPr>
              <a:t>9.Global Expansion</a:t>
            </a:r>
            <a:r>
              <a:rPr lang="en-US" sz="1400" dirty="0" smtClean="0">
                <a:solidFill>
                  <a:schemeClr val="bg1"/>
                </a:solidFill>
              </a:rPr>
              <a:t>: Scaling the online furniture shop system to international markets by adapting to local preferences, languages, and currencies. Leveraging cross-border e-commerce opportunities and establishing strategic partnerships for logistics and fulfillment are key strategies.</a:t>
            </a:r>
          </a:p>
          <a:p>
            <a:r>
              <a:rPr lang="en-US" sz="1400" b="1" dirty="0" smtClean="0">
                <a:solidFill>
                  <a:schemeClr val="bg1"/>
                </a:solidFill>
              </a:rPr>
              <a:t>10.Blockchain for Transparency</a:t>
            </a:r>
            <a:r>
              <a:rPr lang="en-US" sz="1400" dirty="0" smtClean="0">
                <a:solidFill>
                  <a:schemeClr val="bg1"/>
                </a:solidFill>
              </a:rPr>
              <a:t>: Exploring </a:t>
            </a:r>
            <a:r>
              <a:rPr lang="en-US" sz="1400" dirty="0" err="1" smtClean="0">
                <a:solidFill>
                  <a:schemeClr val="bg1"/>
                </a:solidFill>
              </a:rPr>
              <a:t>blockchain</a:t>
            </a:r>
            <a:r>
              <a:rPr lang="en-US" sz="1400" dirty="0" smtClean="0">
                <a:solidFill>
                  <a:schemeClr val="bg1"/>
                </a:solidFill>
              </a:rPr>
              <a:t> technology to enhance transparency and traceability in the supply chain. This ensures product authenticity, ethical sourcing, and fair labor practices, thereby building trust and credibility with customers.</a:t>
            </a:r>
          </a:p>
          <a:p>
            <a:r>
              <a:rPr lang="en-US" sz="1400" dirty="0" smtClean="0">
                <a:solidFill>
                  <a:schemeClr val="bg1"/>
                </a:solidFill>
              </a:rPr>
              <a:t>The above-mentioned points outline the enhancements that can increase the applicability and usage of the </a:t>
            </a:r>
            <a:r>
              <a:rPr lang="en-US" sz="1400" dirty="0" err="1" smtClean="0">
                <a:solidFill>
                  <a:schemeClr val="bg1"/>
                </a:solidFill>
              </a:rPr>
              <a:t>Instor</a:t>
            </a:r>
            <a:r>
              <a:rPr lang="en-US" sz="1400" dirty="0" smtClean="0">
                <a:solidFill>
                  <a:schemeClr val="bg1"/>
                </a:solidFill>
              </a:rPr>
              <a:t> project. Additionally, we have kept options open for any other future requirements from users to enhance the system further. These enhancements ensure the system remains versatile and capable of meeting evolving user needs.</a:t>
            </a:r>
            <a:endParaRPr lang="en-US" sz="1400" dirty="0">
              <a:solidFill>
                <a:schemeClr val="bg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wipe(left)">
                                      <p:cBhvr>
                                        <p:cTn id="7" dur="500"/>
                                        <p:tgtEl>
                                          <p:spTgt spid="20482"/>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20484"/>
                                        </p:tgtEl>
                                        <p:attrNameLst>
                                          <p:attrName>style.visibility</p:attrName>
                                        </p:attrNameLst>
                                      </p:cBhvr>
                                      <p:to>
                                        <p:strVal val="visible"/>
                                      </p:to>
                                    </p:set>
                                    <p:anim calcmode="lin" valueType="num">
                                      <p:cBhvr>
                                        <p:cTn id="11" dur="500" fill="hold"/>
                                        <p:tgtEl>
                                          <p:spTgt spid="20484"/>
                                        </p:tgtEl>
                                        <p:attrNameLst>
                                          <p:attrName>ppt_w</p:attrName>
                                        </p:attrNameLst>
                                      </p:cBhvr>
                                      <p:tavLst>
                                        <p:tav tm="0">
                                          <p:val>
                                            <p:fltVal val="0"/>
                                          </p:val>
                                        </p:tav>
                                        <p:tav tm="100000">
                                          <p:val>
                                            <p:strVal val="#ppt_w"/>
                                          </p:val>
                                        </p:tav>
                                      </p:tavLst>
                                    </p:anim>
                                    <p:anim calcmode="lin" valueType="num">
                                      <p:cBhvr>
                                        <p:cTn id="12" dur="500" fill="hold"/>
                                        <p:tgtEl>
                                          <p:spTgt spid="20484"/>
                                        </p:tgtEl>
                                        <p:attrNameLst>
                                          <p:attrName>ppt_h</p:attrName>
                                        </p:attrNameLst>
                                      </p:cBhvr>
                                      <p:tavLst>
                                        <p:tav tm="0">
                                          <p:val>
                                            <p:fltVal val="0"/>
                                          </p:val>
                                        </p:tav>
                                        <p:tav tm="100000">
                                          <p:val>
                                            <p:strVal val="#ppt_h"/>
                                          </p:val>
                                        </p:tav>
                                      </p:tavLst>
                                    </p:anim>
                                    <p:anim calcmode="lin" valueType="num">
                                      <p:cBhvr>
                                        <p:cTn id="13" dur="500" fill="hold"/>
                                        <p:tgtEl>
                                          <p:spTgt spid="20484"/>
                                        </p:tgtEl>
                                        <p:attrNameLst>
                                          <p:attrName>style.rotation</p:attrName>
                                        </p:attrNameLst>
                                      </p:cBhvr>
                                      <p:tavLst>
                                        <p:tav tm="0">
                                          <p:val>
                                            <p:fltVal val="360"/>
                                          </p:val>
                                        </p:tav>
                                        <p:tav tm="100000">
                                          <p:val>
                                            <p:fltVal val="0"/>
                                          </p:val>
                                        </p:tav>
                                      </p:tavLst>
                                    </p:anim>
                                    <p:animEffect transition="in" filter="fade">
                                      <p:cBhvr>
                                        <p:cTn id="14" dur="500"/>
                                        <p:tgtEl>
                                          <p:spTgt spid="20484"/>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20483"/>
                                        </p:tgtEl>
                                        <p:attrNameLst>
                                          <p:attrName>style.visibility</p:attrName>
                                        </p:attrNameLst>
                                      </p:cBhvr>
                                      <p:to>
                                        <p:strVal val="visible"/>
                                      </p:to>
                                    </p:set>
                                    <p:animEffect transition="in" filter="wipe(left)">
                                      <p:cBhvr>
                                        <p:cTn id="18" dur="500"/>
                                        <p:tgtEl>
                                          <p:spTgt spid="20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04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椭圆 23"/>
          <p:cNvSpPr/>
          <p:nvPr/>
        </p:nvSpPr>
        <p:spPr>
          <a:xfrm>
            <a:off x="10266362" y="4345220"/>
            <a:ext cx="1284287" cy="1284287"/>
          </a:xfrm>
          <a:prstGeom prst="ellipse">
            <a:avLst/>
          </a:prstGeom>
          <a:solidFill>
            <a:srgbClr val="AFABAB">
              <a:alpha val="70195"/>
            </a:srgbClr>
          </a:solid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21507" name="椭圆 21"/>
          <p:cNvSpPr/>
          <p:nvPr/>
        </p:nvSpPr>
        <p:spPr>
          <a:xfrm>
            <a:off x="8620125" y="2544763"/>
            <a:ext cx="901700" cy="900112"/>
          </a:xfrm>
          <a:prstGeom prst="ellipse">
            <a:avLst/>
          </a:prstGeom>
          <a:solidFill>
            <a:srgbClr val="AFABAB">
              <a:alpha val="70195"/>
            </a:srgbClr>
          </a:solid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21508" name="椭圆 20"/>
          <p:cNvSpPr/>
          <p:nvPr/>
        </p:nvSpPr>
        <p:spPr>
          <a:xfrm>
            <a:off x="6119813" y="333375"/>
            <a:ext cx="1282700" cy="1284288"/>
          </a:xfrm>
          <a:prstGeom prst="ellipse">
            <a:avLst/>
          </a:prstGeom>
          <a:solidFill>
            <a:srgbClr val="F63357">
              <a:alpha val="70195"/>
            </a:srgbClr>
          </a:solid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grpSp>
        <p:nvGrpSpPr>
          <p:cNvPr id="21509" name="组合 6"/>
          <p:cNvGrpSpPr/>
          <p:nvPr/>
        </p:nvGrpSpPr>
        <p:grpSpPr>
          <a:xfrm>
            <a:off x="6937375" y="857250"/>
            <a:ext cx="2132013" cy="2132013"/>
            <a:chOff x="0" y="0"/>
            <a:chExt cx="2131785" cy="2131785"/>
          </a:xfrm>
        </p:grpSpPr>
        <p:sp>
          <p:nvSpPr>
            <p:cNvPr id="23557" name="椭圆 2"/>
            <p:cNvSpPr/>
            <p:nvPr/>
          </p:nvSpPr>
          <p:spPr>
            <a:xfrm>
              <a:off x="0" y="0"/>
              <a:ext cx="2131785" cy="2131785"/>
            </a:xfrm>
            <a:prstGeom prst="ellipse">
              <a:avLst/>
            </a:prstGeom>
            <a:solidFill>
              <a:srgbClr val="F63357"/>
            </a:solidFill>
            <a:ln w="9525">
              <a:noFill/>
            </a:ln>
          </p:spPr>
          <p:txBody>
            <a:bodyPr anchor="ctr"/>
            <a:lstStyle/>
            <a:p>
              <a:pPr algn="ctr">
                <a:lnSpc>
                  <a:spcPct val="100000"/>
                </a:lnSpc>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23559" name="文本框 5"/>
            <p:cNvSpPr txBox="1"/>
            <p:nvPr/>
          </p:nvSpPr>
          <p:spPr>
            <a:xfrm>
              <a:off x="175876" y="281910"/>
              <a:ext cx="1779715" cy="1600267"/>
            </a:xfrm>
            <a:prstGeom prst="rect">
              <a:avLst/>
            </a:prstGeom>
            <a:noFill/>
            <a:ln w="9525">
              <a:noFill/>
            </a:ln>
          </p:spPr>
          <p:txBody>
            <a:bodyPr wrap="square" anchor="t">
              <a:spAutoFit/>
            </a:bodyPr>
            <a:lstStyle/>
            <a:p>
              <a:pPr algn="ctr">
                <a:lnSpc>
                  <a:spcPct val="100000"/>
                </a:lnSpc>
                <a:buFont typeface="Arial" panose="020B0604020202020204" pitchFamily="34" charset="0"/>
              </a:pPr>
              <a:r>
                <a:rPr lang="en-US" sz="1400" b="1" dirty="0">
                  <a:solidFill>
                    <a:schemeClr val="bg1"/>
                  </a:solidFill>
                  <a:latin typeface="Times New Roman" panose="02020603050405020304" pitchFamily="18" charset="0"/>
                  <a:cs typeface="Times New Roman" panose="02020603050405020304" pitchFamily="18" charset="0"/>
                </a:rPr>
                <a:t>User Authentication:</a:t>
              </a:r>
              <a:r>
                <a:rPr lang="en-US" sz="1400" dirty="0">
                  <a:solidFill>
                    <a:schemeClr val="bg1"/>
                  </a:solidFill>
                  <a:latin typeface="Times New Roman" panose="02020603050405020304" pitchFamily="18" charset="0"/>
                  <a:cs typeface="Times New Roman" panose="02020603050405020304" pitchFamily="18" charset="0"/>
                </a:rPr>
                <a:t> Secure registration and login functionalities for users to create accounts and access personalized services.</a:t>
              </a:r>
              <a:endParaRPr lang="en-US" altLang="zh-CN" sz="1400" dirty="0">
                <a:solidFill>
                  <a:schemeClr val="bg1"/>
                </a:solidFill>
                <a:latin typeface="Times New Roman" panose="02020603050405020304" pitchFamily="18" charset="0"/>
                <a:ea typeface="Arial" panose="020B0604020202020204" pitchFamily="34" charset="0"/>
                <a:cs typeface="Times New Roman" panose="02020603050405020304" pitchFamily="18" charset="0"/>
              </a:endParaRPr>
            </a:p>
          </p:txBody>
        </p:sp>
      </p:grpSp>
      <p:grpSp>
        <p:nvGrpSpPr>
          <p:cNvPr id="21513" name="组合 7"/>
          <p:cNvGrpSpPr/>
          <p:nvPr/>
        </p:nvGrpSpPr>
        <p:grpSpPr>
          <a:xfrm>
            <a:off x="9090025" y="857250"/>
            <a:ext cx="2486025" cy="2209800"/>
            <a:chOff x="0" y="0"/>
            <a:chExt cx="2485759" cy="2209564"/>
          </a:xfrm>
        </p:grpSpPr>
        <p:sp>
          <p:nvSpPr>
            <p:cNvPr id="23561" name="椭圆 8"/>
            <p:cNvSpPr/>
            <p:nvPr/>
          </p:nvSpPr>
          <p:spPr>
            <a:xfrm>
              <a:off x="0" y="0"/>
              <a:ext cx="2485759" cy="2209564"/>
            </a:xfrm>
            <a:prstGeom prst="ellipse">
              <a:avLst/>
            </a:prstGeom>
            <a:solidFill>
              <a:srgbClr val="AFABAB"/>
            </a:solidFill>
            <a:ln w="9525">
              <a:noFill/>
            </a:ln>
          </p:spPr>
          <p:txBody>
            <a:bodyPr anchor="ctr"/>
            <a:lstStyle/>
            <a:p>
              <a:pPr algn="ctr">
                <a:lnSpc>
                  <a:spcPct val="100000"/>
                </a:lnSpc>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23563" name="文本框 10"/>
            <p:cNvSpPr txBox="1"/>
            <p:nvPr/>
          </p:nvSpPr>
          <p:spPr>
            <a:xfrm>
              <a:off x="70477" y="261561"/>
              <a:ext cx="2415282" cy="1731058"/>
            </a:xfrm>
            <a:prstGeom prst="rect">
              <a:avLst/>
            </a:prstGeom>
            <a:noFill/>
            <a:ln w="9525">
              <a:noFill/>
            </a:ln>
          </p:spPr>
          <p:txBody>
            <a:bodyPr wrap="square" anchor="t">
              <a:spAutoFit/>
            </a:bodyPr>
            <a:lstStyle/>
            <a:p>
              <a:pPr algn="ctr"/>
              <a:r>
                <a:rPr lang="en-IN" sz="1600" b="1" dirty="0">
                  <a:solidFill>
                    <a:srgbClr val="FFFFFF"/>
                  </a:solidFill>
                  <a:effectLst/>
                  <a:latin typeface="Times New Roman" panose="02020603050405020304" pitchFamily="18" charset="0"/>
                </a:rPr>
                <a:t>Product </a:t>
              </a:r>
              <a:r>
                <a:rPr lang="en-IN" sz="1600" b="1" dirty="0" err="1">
                  <a:solidFill>
                    <a:srgbClr val="FFFFFF"/>
                  </a:solidFill>
                  <a:effectLst/>
                  <a:latin typeface="Times New Roman" panose="02020603050405020304" pitchFamily="18" charset="0"/>
                </a:rPr>
                <a:t>Catalog</a:t>
              </a:r>
              <a:r>
                <a:rPr lang="en-IN" sz="1600" b="1" dirty="0">
                  <a:solidFill>
                    <a:srgbClr val="FFFFFF"/>
                  </a:solidFill>
                  <a:effectLst/>
                  <a:latin typeface="Times New Roman" panose="02020603050405020304" pitchFamily="18" charset="0"/>
                </a:rPr>
                <a:t>:</a:t>
              </a:r>
            </a:p>
            <a:p>
              <a:pPr algn="ctr"/>
              <a:r>
                <a:rPr lang="en-IN" sz="1600" dirty="0">
                  <a:solidFill>
                    <a:srgbClr val="FFFFFF"/>
                  </a:solidFill>
                  <a:effectLst/>
                  <a:latin typeface="Times New Roman" panose="02020603050405020304" pitchFamily="18" charset="0"/>
                </a:rPr>
                <a:t> A diverse </a:t>
              </a:r>
              <a:r>
                <a:rPr lang="en-IN" sz="1600" dirty="0" err="1">
                  <a:solidFill>
                    <a:srgbClr val="FFFFFF"/>
                  </a:solidFill>
                  <a:effectLst/>
                  <a:latin typeface="Times New Roman" panose="02020603050405020304" pitchFamily="18" charset="0"/>
                </a:rPr>
                <a:t>catalog</a:t>
              </a:r>
              <a:r>
                <a:rPr lang="en-IN" sz="1600" dirty="0">
                  <a:solidFill>
                    <a:srgbClr val="FFFFFF"/>
                  </a:solidFill>
                  <a:effectLst/>
                  <a:latin typeface="Times New Roman" panose="02020603050405020304" pitchFamily="18" charset="0"/>
                </a:rPr>
                <a:t> showcasing furniture items with detailed descriptions, high-quality images, and pricing information.</a:t>
              </a:r>
              <a:endParaRPr lang="en-IN" sz="1600" dirty="0">
                <a:solidFill>
                  <a:srgbClr val="FFFFFF"/>
                </a:solidFill>
                <a:effectLst/>
                <a:latin typeface="Calibri" panose="020F0502020204030204" pitchFamily="34" charset="0"/>
              </a:endParaRPr>
            </a:p>
            <a:p>
              <a:pPr algn="ctr">
                <a:lnSpc>
                  <a:spcPct val="100000"/>
                </a:lnSpc>
                <a:buFont typeface="Arial" panose="020B0604020202020204" pitchFamily="34" charset="0"/>
              </a:pPr>
              <a:endParaRPr lang="en-US" altLang="zh-CN" sz="1100" dirty="0">
                <a:solidFill>
                  <a:schemeClr val="bg1"/>
                </a:solidFill>
                <a:latin typeface="Arial" panose="020B0604020202020204" pitchFamily="34" charset="0"/>
                <a:ea typeface="Arial" panose="020B0604020202020204" pitchFamily="34" charset="0"/>
              </a:endParaRPr>
            </a:p>
          </p:txBody>
        </p:sp>
      </p:grpSp>
      <p:grpSp>
        <p:nvGrpSpPr>
          <p:cNvPr id="21517" name="组合 11"/>
          <p:cNvGrpSpPr/>
          <p:nvPr/>
        </p:nvGrpSpPr>
        <p:grpSpPr>
          <a:xfrm>
            <a:off x="9090025" y="2984500"/>
            <a:ext cx="2132013" cy="2132013"/>
            <a:chOff x="0" y="0"/>
            <a:chExt cx="2131785" cy="2131785"/>
          </a:xfrm>
        </p:grpSpPr>
        <p:sp>
          <p:nvSpPr>
            <p:cNvPr id="23565" name="椭圆 12"/>
            <p:cNvSpPr/>
            <p:nvPr/>
          </p:nvSpPr>
          <p:spPr>
            <a:xfrm>
              <a:off x="0" y="0"/>
              <a:ext cx="2131785" cy="2131785"/>
            </a:xfrm>
            <a:prstGeom prst="ellipse">
              <a:avLst/>
            </a:prstGeom>
            <a:solidFill>
              <a:srgbClr val="F63357"/>
            </a:solidFill>
            <a:ln w="9525">
              <a:noFill/>
            </a:ln>
          </p:spPr>
          <p:txBody>
            <a:bodyPr anchor="ctr"/>
            <a:lstStyle/>
            <a:p>
              <a:pPr algn="ctr">
                <a:lnSpc>
                  <a:spcPct val="100000"/>
                </a:lnSpc>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23567" name="文本框 14"/>
            <p:cNvSpPr txBox="1"/>
            <p:nvPr/>
          </p:nvSpPr>
          <p:spPr>
            <a:xfrm>
              <a:off x="158990" y="290611"/>
              <a:ext cx="1890158" cy="1569492"/>
            </a:xfrm>
            <a:prstGeom prst="rect">
              <a:avLst/>
            </a:prstGeom>
            <a:noFill/>
            <a:ln w="9525">
              <a:noFill/>
            </a:ln>
          </p:spPr>
          <p:txBody>
            <a:bodyPr wrap="square" anchor="t">
              <a:spAutoFit/>
            </a:bodyPr>
            <a:lstStyle/>
            <a:p>
              <a:pPr algn="ctr" rtl="0" fontAlgn="ctr">
                <a:spcBef>
                  <a:spcPts val="0"/>
                </a:spcBef>
                <a:spcAft>
                  <a:spcPts val="0"/>
                </a:spcAft>
              </a:pPr>
              <a:r>
                <a:rPr lang="en-IN" sz="1200" b="1" dirty="0">
                  <a:solidFill>
                    <a:srgbClr val="FFFFFF"/>
                  </a:solidFill>
                  <a:effectLst/>
                  <a:latin typeface="Times New Roman" panose="02020603050405020304" pitchFamily="18" charset="0"/>
                </a:rPr>
                <a:t>  Admin Panel:</a:t>
              </a:r>
              <a:r>
                <a:rPr lang="en-IN" sz="1200" dirty="0">
                  <a:solidFill>
                    <a:srgbClr val="FFFFFF"/>
                  </a:solidFill>
                  <a:effectLst/>
                  <a:latin typeface="Times New Roman" panose="02020603050405020304" pitchFamily="18" charset="0"/>
                </a:rPr>
                <a:t> </a:t>
              </a:r>
            </a:p>
            <a:p>
              <a:pPr algn="ctr" rtl="0" fontAlgn="ctr">
                <a:spcBef>
                  <a:spcPts val="0"/>
                </a:spcBef>
                <a:spcAft>
                  <a:spcPts val="0"/>
                </a:spcAft>
              </a:pPr>
              <a:r>
                <a:rPr lang="en-IN" sz="1200" dirty="0">
                  <a:solidFill>
                    <a:srgbClr val="FFFFFF"/>
                  </a:solidFill>
                  <a:effectLst/>
                  <a:latin typeface="Times New Roman" panose="02020603050405020304" pitchFamily="18" charset="0"/>
                </a:rPr>
                <a:t>A robust admin panel equipped with functionalities to manage product listings, inventory levels, order processing, customer data, and website settings efficiently.</a:t>
              </a:r>
              <a:endParaRPr lang="en-IN" sz="1200" dirty="0">
                <a:solidFill>
                  <a:srgbClr val="FFFFFF"/>
                </a:solidFill>
                <a:effectLst/>
                <a:latin typeface="Calibri" panose="020F0502020204030204" pitchFamily="34" charset="0"/>
              </a:endParaRPr>
            </a:p>
          </p:txBody>
        </p:sp>
      </p:grpSp>
      <p:grpSp>
        <p:nvGrpSpPr>
          <p:cNvPr id="21521" name="组合 15"/>
          <p:cNvGrpSpPr/>
          <p:nvPr/>
        </p:nvGrpSpPr>
        <p:grpSpPr>
          <a:xfrm>
            <a:off x="6791246" y="2951954"/>
            <a:ext cx="2261235" cy="2132013"/>
            <a:chOff x="-108017" y="-32543"/>
            <a:chExt cx="2260993" cy="2131785"/>
          </a:xfrm>
        </p:grpSpPr>
        <p:sp>
          <p:nvSpPr>
            <p:cNvPr id="23569" name="椭圆 16"/>
            <p:cNvSpPr/>
            <p:nvPr/>
          </p:nvSpPr>
          <p:spPr>
            <a:xfrm>
              <a:off x="-13411" y="-32543"/>
              <a:ext cx="2131785" cy="2131785"/>
            </a:xfrm>
            <a:prstGeom prst="ellipse">
              <a:avLst/>
            </a:prstGeom>
            <a:solidFill>
              <a:srgbClr val="AFABAB"/>
            </a:solidFill>
            <a:ln w="9525">
              <a:noFill/>
            </a:ln>
          </p:spPr>
          <p:txBody>
            <a:bodyPr anchor="ctr"/>
            <a:lstStyle/>
            <a:p>
              <a:pPr algn="ctr">
                <a:lnSpc>
                  <a:spcPct val="100000"/>
                </a:lnSpc>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23571" name="文本框 18"/>
            <p:cNvSpPr txBox="1"/>
            <p:nvPr/>
          </p:nvSpPr>
          <p:spPr>
            <a:xfrm>
              <a:off x="-108017" y="212237"/>
              <a:ext cx="2260993" cy="1600267"/>
            </a:xfrm>
            <a:prstGeom prst="rect">
              <a:avLst/>
            </a:prstGeom>
            <a:noFill/>
            <a:ln w="9525">
              <a:noFill/>
            </a:ln>
          </p:spPr>
          <p:txBody>
            <a:bodyPr wrap="square" anchor="t">
              <a:spAutoFit/>
            </a:bodyPr>
            <a:lstStyle/>
            <a:p>
              <a:pPr algn="ctr">
                <a:lnSpc>
                  <a:spcPct val="100000"/>
                </a:lnSpc>
                <a:buFont typeface="Arial" panose="020B0604020202020204" pitchFamily="34" charset="0"/>
              </a:pPr>
              <a:r>
                <a:rPr lang="en-IN" sz="1400" b="1" dirty="0">
                  <a:solidFill>
                    <a:srgbClr val="FFFFFF"/>
                  </a:solidFill>
                  <a:effectLst/>
                  <a:latin typeface="Times New Roman" panose="02020603050405020304" pitchFamily="18" charset="0"/>
                </a:rPr>
                <a:t>Order Management:</a:t>
              </a:r>
              <a:r>
                <a:rPr lang="en-IN" sz="1400" dirty="0">
                  <a:solidFill>
                    <a:srgbClr val="FFFFFF"/>
                  </a:solidFill>
                  <a:effectLst/>
                  <a:latin typeface="Times New Roman" panose="02020603050405020304" pitchFamily="18" charset="0"/>
                </a:rPr>
                <a:t> Comprehensive order management tools enabling users to track order status, view past purchases, and manage returns or exchanges.</a:t>
              </a:r>
              <a:endParaRPr lang="en-US" altLang="zh-CN" sz="1050" dirty="0">
                <a:solidFill>
                  <a:schemeClr val="bg1"/>
                </a:solidFill>
                <a:latin typeface="Arial" panose="020B0604020202020204" pitchFamily="34" charset="0"/>
                <a:ea typeface="Arial" panose="020B0604020202020204" pitchFamily="34" charset="0"/>
              </a:endParaRPr>
            </a:p>
          </p:txBody>
        </p:sp>
      </p:grpSp>
      <p:sp>
        <p:nvSpPr>
          <p:cNvPr id="21525" name="文本框 25"/>
          <p:cNvSpPr txBox="1"/>
          <p:nvPr/>
        </p:nvSpPr>
        <p:spPr>
          <a:xfrm>
            <a:off x="48817" y="2626846"/>
            <a:ext cx="6416040" cy="2592070"/>
          </a:xfrm>
          <a:prstGeom prst="rect">
            <a:avLst/>
          </a:prstGeom>
          <a:noFill/>
          <a:ln w="9525">
            <a:noFill/>
          </a:ln>
        </p:spPr>
        <p:txBody>
          <a:bodyPr wrap="square" anchor="t">
            <a:spAutoFit/>
          </a:bodyPr>
          <a:lstStyle/>
          <a:p>
            <a:pPr>
              <a:lnSpc>
                <a:spcPts val="6500"/>
              </a:lnSpc>
              <a:buFont typeface="Arial" panose="020B0604020202020204" pitchFamily="34" charset="0"/>
            </a:pPr>
            <a:r>
              <a:rPr lang="en-US" altLang="zh-CN" sz="6600" dirty="0">
                <a:solidFill>
                  <a:srgbClr val="AFABAB"/>
                </a:solidFill>
                <a:latin typeface="Arial" panose="020B0604020202020204" pitchFamily="34" charset="0"/>
                <a:ea typeface="Arial" panose="020B0604020202020204" pitchFamily="34" charset="0"/>
              </a:rPr>
              <a:t>The Final </a:t>
            </a:r>
            <a:r>
              <a:rPr lang="en-US" altLang="zh-CN" sz="6600" dirty="0">
                <a:solidFill>
                  <a:srgbClr val="F63357"/>
                </a:solidFill>
                <a:latin typeface="Arial" panose="020B0604020202020204" pitchFamily="34" charset="0"/>
                <a:ea typeface="Arial" panose="020B0604020202020204" pitchFamily="34" charset="0"/>
              </a:rPr>
              <a:t>Summary </a:t>
            </a:r>
            <a:r>
              <a:rPr lang="en-US" altLang="zh-CN" sz="6600" dirty="0">
                <a:solidFill>
                  <a:srgbClr val="AFABAB"/>
                </a:solidFill>
                <a:latin typeface="Arial" panose="020B0604020202020204" pitchFamily="34" charset="0"/>
                <a:ea typeface="Arial" panose="020B0604020202020204" pitchFamily="34" charset="0"/>
              </a:rPr>
              <a:t>Of The Project</a:t>
            </a:r>
            <a:endParaRPr lang="zh-CN" altLang="en-US" sz="6600" dirty="0">
              <a:solidFill>
                <a:srgbClr val="AFABAB"/>
              </a:solidFill>
              <a:latin typeface="Arial" panose="020B0604020202020204" pitchFamily="34" charset="0"/>
              <a:ea typeface="Arial" panose="020B0604020202020204" pitchFamily="34" charset="0"/>
            </a:endParaRPr>
          </a:p>
        </p:txBody>
      </p:sp>
      <p:grpSp>
        <p:nvGrpSpPr>
          <p:cNvPr id="9" name="组合 11">
            <a:extLst>
              <a:ext uri="{FF2B5EF4-FFF2-40B4-BE49-F238E27FC236}">
                <a16:creationId xmlns:a16="http://schemas.microsoft.com/office/drawing/2014/main" id="{7E97CCF5-AA74-D8B0-4E5C-060E8606F23B}"/>
              </a:ext>
            </a:extLst>
          </p:cNvPr>
          <p:cNvGrpSpPr/>
          <p:nvPr/>
        </p:nvGrpSpPr>
        <p:grpSpPr>
          <a:xfrm>
            <a:off x="4899979" y="3967640"/>
            <a:ext cx="2357172" cy="2132013"/>
            <a:chOff x="0" y="0"/>
            <a:chExt cx="2356920" cy="2131785"/>
          </a:xfrm>
        </p:grpSpPr>
        <p:sp>
          <p:nvSpPr>
            <p:cNvPr id="10" name="椭圆 12">
              <a:extLst>
                <a:ext uri="{FF2B5EF4-FFF2-40B4-BE49-F238E27FC236}">
                  <a16:creationId xmlns:a16="http://schemas.microsoft.com/office/drawing/2014/main" id="{C525F2A9-6EDB-0627-7C3C-FBA8C5945ADD}"/>
                </a:ext>
              </a:extLst>
            </p:cNvPr>
            <p:cNvSpPr/>
            <p:nvPr/>
          </p:nvSpPr>
          <p:spPr>
            <a:xfrm>
              <a:off x="0" y="0"/>
              <a:ext cx="2131785" cy="2131785"/>
            </a:xfrm>
            <a:prstGeom prst="ellipse">
              <a:avLst/>
            </a:prstGeom>
            <a:solidFill>
              <a:srgbClr val="F63357"/>
            </a:solidFill>
            <a:ln w="9525">
              <a:noFill/>
            </a:ln>
          </p:spPr>
          <p:txBody>
            <a:bodyPr anchor="ctr"/>
            <a:lstStyle/>
            <a:p>
              <a:pPr algn="ctr">
                <a:lnSpc>
                  <a:spcPct val="100000"/>
                </a:lnSpc>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11" name="文本框 14">
              <a:extLst>
                <a:ext uri="{FF2B5EF4-FFF2-40B4-BE49-F238E27FC236}">
                  <a16:creationId xmlns:a16="http://schemas.microsoft.com/office/drawing/2014/main" id="{FA035509-FBFA-00E6-499F-EE69EA3ABFD9}"/>
                </a:ext>
              </a:extLst>
            </p:cNvPr>
            <p:cNvSpPr txBox="1"/>
            <p:nvPr/>
          </p:nvSpPr>
          <p:spPr>
            <a:xfrm>
              <a:off x="15286" y="313849"/>
              <a:ext cx="2341634" cy="1569492"/>
            </a:xfrm>
            <a:prstGeom prst="rect">
              <a:avLst/>
            </a:prstGeom>
            <a:noFill/>
            <a:ln w="9525">
              <a:noFill/>
            </a:ln>
          </p:spPr>
          <p:txBody>
            <a:bodyPr wrap="square" anchor="t">
              <a:spAutoFit/>
            </a:bodyPr>
            <a:lstStyle/>
            <a:p>
              <a:pPr rtl="0" fontAlgn="ctr">
                <a:spcBef>
                  <a:spcPts val="0"/>
                </a:spcBef>
                <a:spcAft>
                  <a:spcPts val="0"/>
                </a:spcAft>
              </a:pPr>
              <a:r>
                <a:rPr lang="en-IN" sz="1600" b="1" dirty="0">
                  <a:solidFill>
                    <a:srgbClr val="FFFFFF"/>
                  </a:solidFill>
                  <a:effectLst/>
                  <a:latin typeface="Times New Roman" panose="02020603050405020304" pitchFamily="18" charset="0"/>
                </a:rPr>
                <a:t>Shopping Cart:</a:t>
              </a:r>
              <a:r>
                <a:rPr lang="en-IN" sz="1600" dirty="0">
                  <a:solidFill>
                    <a:srgbClr val="FFFFFF"/>
                  </a:solidFill>
                  <a:effectLst/>
                  <a:latin typeface="Times New Roman" panose="02020603050405020304" pitchFamily="18" charset="0"/>
                </a:rPr>
                <a:t> </a:t>
              </a:r>
            </a:p>
            <a:p>
              <a:pPr rtl="0" fontAlgn="ctr">
                <a:spcBef>
                  <a:spcPts val="0"/>
                </a:spcBef>
                <a:spcAft>
                  <a:spcPts val="0"/>
                </a:spcAft>
              </a:pPr>
              <a:r>
                <a:rPr lang="en-IN" sz="1600" dirty="0">
                  <a:solidFill>
                    <a:srgbClr val="FFFFFF"/>
                  </a:solidFill>
                  <a:effectLst/>
                  <a:latin typeface="Times New Roman" panose="02020603050405020304" pitchFamily="18" charset="0"/>
                </a:rPr>
                <a:t>Intuitive shopping cart system allowing users to add, remove, and modify selected items before proceeding to checkout.</a:t>
              </a:r>
              <a:endParaRPr lang="en-IN" sz="1600" dirty="0">
                <a:solidFill>
                  <a:srgbClr val="FFFFFF"/>
                </a:solidFill>
                <a:effectLst/>
                <a:latin typeface="Calibri" panose="020F0502020204030204" pitchFamily="34" charset="0"/>
              </a:endParaRPr>
            </a:p>
          </p:txBody>
        </p:sp>
      </p:grpSp>
      <p:sp>
        <p:nvSpPr>
          <p:cNvPr id="13" name="椭圆 23">
            <a:extLst>
              <a:ext uri="{FF2B5EF4-FFF2-40B4-BE49-F238E27FC236}">
                <a16:creationId xmlns:a16="http://schemas.microsoft.com/office/drawing/2014/main" id="{B9360D15-E78D-49E1-03AB-BA63E6BAC2FC}"/>
              </a:ext>
            </a:extLst>
          </p:cNvPr>
          <p:cNvSpPr/>
          <p:nvPr/>
        </p:nvSpPr>
        <p:spPr>
          <a:xfrm>
            <a:off x="6885862" y="4706908"/>
            <a:ext cx="1284287" cy="1284287"/>
          </a:xfrm>
          <a:prstGeom prst="ellipse">
            <a:avLst/>
          </a:prstGeom>
          <a:solidFill>
            <a:srgbClr val="AFABAB">
              <a:alpha val="70195"/>
            </a:srgbClr>
          </a:solid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grpSp>
        <p:nvGrpSpPr>
          <p:cNvPr id="14" name="组合 15">
            <a:extLst>
              <a:ext uri="{FF2B5EF4-FFF2-40B4-BE49-F238E27FC236}">
                <a16:creationId xmlns:a16="http://schemas.microsoft.com/office/drawing/2014/main" id="{B1FD65D2-011F-26AE-A30E-E6800D6C7F45}"/>
              </a:ext>
            </a:extLst>
          </p:cNvPr>
          <p:cNvGrpSpPr/>
          <p:nvPr/>
        </p:nvGrpSpPr>
        <p:grpSpPr>
          <a:xfrm>
            <a:off x="8000524" y="4673154"/>
            <a:ext cx="2185295" cy="2132012"/>
            <a:chOff x="0" y="0"/>
            <a:chExt cx="2185061" cy="2131785"/>
          </a:xfrm>
        </p:grpSpPr>
        <p:sp>
          <p:nvSpPr>
            <p:cNvPr id="15" name="椭圆 16">
              <a:extLst>
                <a:ext uri="{FF2B5EF4-FFF2-40B4-BE49-F238E27FC236}">
                  <a16:creationId xmlns:a16="http://schemas.microsoft.com/office/drawing/2014/main" id="{778378C7-6D54-5AD7-3D3A-AFA47AE915CC}"/>
                </a:ext>
              </a:extLst>
            </p:cNvPr>
            <p:cNvSpPr/>
            <p:nvPr/>
          </p:nvSpPr>
          <p:spPr>
            <a:xfrm>
              <a:off x="0" y="0"/>
              <a:ext cx="2131785" cy="2131785"/>
            </a:xfrm>
            <a:prstGeom prst="ellipse">
              <a:avLst/>
            </a:prstGeom>
            <a:solidFill>
              <a:srgbClr val="AFABAB"/>
            </a:solidFill>
            <a:ln w="9525">
              <a:noFill/>
            </a:ln>
          </p:spPr>
          <p:txBody>
            <a:bodyPr anchor="ctr"/>
            <a:lstStyle/>
            <a:p>
              <a:pPr algn="ctr">
                <a:lnSpc>
                  <a:spcPct val="100000"/>
                </a:lnSpc>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16" name="文本框 18">
              <a:extLst>
                <a:ext uri="{FF2B5EF4-FFF2-40B4-BE49-F238E27FC236}">
                  <a16:creationId xmlns:a16="http://schemas.microsoft.com/office/drawing/2014/main" id="{F835D158-EEAB-39D6-84D4-A5F37D1620EC}"/>
                </a:ext>
              </a:extLst>
            </p:cNvPr>
            <p:cNvSpPr txBox="1"/>
            <p:nvPr/>
          </p:nvSpPr>
          <p:spPr>
            <a:xfrm>
              <a:off x="127943" y="265060"/>
              <a:ext cx="2057118" cy="1492557"/>
            </a:xfrm>
            <a:prstGeom prst="rect">
              <a:avLst/>
            </a:prstGeom>
            <a:noFill/>
            <a:ln w="9525">
              <a:noFill/>
            </a:ln>
          </p:spPr>
          <p:txBody>
            <a:bodyPr wrap="square" anchor="t">
              <a:spAutoFit/>
            </a:bodyPr>
            <a:lstStyle/>
            <a:p>
              <a:pPr rtl="0" fontAlgn="ctr">
                <a:spcBef>
                  <a:spcPts val="0"/>
                </a:spcBef>
                <a:spcAft>
                  <a:spcPts val="0"/>
                </a:spcAft>
              </a:pPr>
              <a:r>
                <a:rPr lang="en-IN" sz="1300" b="1" dirty="0">
                  <a:solidFill>
                    <a:srgbClr val="FFFFFF"/>
                  </a:solidFill>
                  <a:effectLst/>
                  <a:latin typeface="Times New Roman" panose="02020603050405020304" pitchFamily="18" charset="0"/>
                </a:rPr>
                <a:t>Responsive Design:</a:t>
              </a:r>
              <a:r>
                <a:rPr lang="en-IN" sz="1300" dirty="0">
                  <a:solidFill>
                    <a:srgbClr val="FFFFFF"/>
                  </a:solidFill>
                  <a:effectLst/>
                  <a:latin typeface="Times New Roman" panose="02020603050405020304" pitchFamily="18" charset="0"/>
                </a:rPr>
                <a:t> </a:t>
              </a:r>
            </a:p>
            <a:p>
              <a:pPr rtl="0" fontAlgn="ctr">
                <a:spcBef>
                  <a:spcPts val="0"/>
                </a:spcBef>
                <a:spcAft>
                  <a:spcPts val="0"/>
                </a:spcAft>
              </a:pPr>
              <a:r>
                <a:rPr lang="en-IN" sz="1300" dirty="0">
                  <a:solidFill>
                    <a:srgbClr val="FFFFFF"/>
                  </a:solidFill>
                  <a:effectLst/>
                  <a:latin typeface="Times New Roman" panose="02020603050405020304" pitchFamily="18" charset="0"/>
                </a:rPr>
                <a:t>Fully responsive design ensuring optimal viewing and functionality across a wide range of devices including desktops, laptops, tablets, and smartphones.</a:t>
              </a:r>
              <a:endParaRPr lang="en-IN" sz="1300" dirty="0">
                <a:solidFill>
                  <a:srgbClr val="FFFFFF"/>
                </a:solidFill>
                <a:effectLst/>
                <a:latin typeface="Calibri" panose="020F0502020204030204" pitchFamily="34" charset="0"/>
              </a:endParaRPr>
            </a:p>
          </p:txBody>
        </p:sp>
      </p:grpSp>
      <p:grpSp>
        <p:nvGrpSpPr>
          <p:cNvPr id="17" name="组合 6">
            <a:extLst>
              <a:ext uri="{FF2B5EF4-FFF2-40B4-BE49-F238E27FC236}">
                <a16:creationId xmlns:a16="http://schemas.microsoft.com/office/drawing/2014/main" id="{B3B75CDA-6925-DFD9-A183-599420A4B50C}"/>
              </a:ext>
            </a:extLst>
          </p:cNvPr>
          <p:cNvGrpSpPr/>
          <p:nvPr/>
        </p:nvGrpSpPr>
        <p:grpSpPr>
          <a:xfrm>
            <a:off x="10035062" y="4805699"/>
            <a:ext cx="2132013" cy="2132013"/>
            <a:chOff x="0" y="0"/>
            <a:chExt cx="2131785" cy="2131785"/>
          </a:xfrm>
        </p:grpSpPr>
        <p:sp>
          <p:nvSpPr>
            <p:cNvPr id="18" name="椭圆 2">
              <a:extLst>
                <a:ext uri="{FF2B5EF4-FFF2-40B4-BE49-F238E27FC236}">
                  <a16:creationId xmlns:a16="http://schemas.microsoft.com/office/drawing/2014/main" id="{2CA15AEB-E980-D08A-9F4C-505849AB0E4D}"/>
                </a:ext>
              </a:extLst>
            </p:cNvPr>
            <p:cNvSpPr/>
            <p:nvPr/>
          </p:nvSpPr>
          <p:spPr>
            <a:xfrm>
              <a:off x="0" y="0"/>
              <a:ext cx="2131785" cy="2131785"/>
            </a:xfrm>
            <a:prstGeom prst="ellipse">
              <a:avLst/>
            </a:prstGeom>
            <a:solidFill>
              <a:srgbClr val="F63357"/>
            </a:solidFill>
            <a:ln w="9525">
              <a:noFill/>
            </a:ln>
          </p:spPr>
          <p:txBody>
            <a:bodyPr anchor="ctr"/>
            <a:lstStyle/>
            <a:p>
              <a:pPr algn="ctr">
                <a:lnSpc>
                  <a:spcPct val="100000"/>
                </a:lnSpc>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19" name="文本框 5">
              <a:extLst>
                <a:ext uri="{FF2B5EF4-FFF2-40B4-BE49-F238E27FC236}">
                  <a16:creationId xmlns:a16="http://schemas.microsoft.com/office/drawing/2014/main" id="{FCAC258A-FDB1-37A2-64AA-44F59A405B8D}"/>
                </a:ext>
              </a:extLst>
            </p:cNvPr>
            <p:cNvSpPr txBox="1"/>
            <p:nvPr/>
          </p:nvSpPr>
          <p:spPr>
            <a:xfrm>
              <a:off x="175876" y="281910"/>
              <a:ext cx="1779715" cy="1600267"/>
            </a:xfrm>
            <a:prstGeom prst="rect">
              <a:avLst/>
            </a:prstGeom>
            <a:noFill/>
            <a:ln w="9525">
              <a:noFill/>
            </a:ln>
          </p:spPr>
          <p:txBody>
            <a:bodyPr wrap="square" anchor="t">
              <a:spAutoFit/>
            </a:bodyPr>
            <a:lstStyle/>
            <a:p>
              <a:pPr algn="ctr">
                <a:lnSpc>
                  <a:spcPct val="100000"/>
                </a:lnSpc>
                <a:buFont typeface="Arial" panose="020B0604020202020204" pitchFamily="34" charset="0"/>
              </a:pPr>
              <a:r>
                <a:rPr lang="en-US" sz="1400" b="1" dirty="0">
                  <a:solidFill>
                    <a:schemeClr val="bg1"/>
                  </a:solidFill>
                  <a:latin typeface="Times New Roman" panose="02020603050405020304" pitchFamily="18" charset="0"/>
                  <a:cs typeface="Times New Roman" panose="02020603050405020304" pitchFamily="18" charset="0"/>
                </a:rPr>
                <a:t>User Authentication:</a:t>
              </a:r>
              <a:r>
                <a:rPr lang="en-US" sz="1400" dirty="0">
                  <a:solidFill>
                    <a:schemeClr val="bg1"/>
                  </a:solidFill>
                  <a:latin typeface="Times New Roman" panose="02020603050405020304" pitchFamily="18" charset="0"/>
                  <a:cs typeface="Times New Roman" panose="02020603050405020304" pitchFamily="18" charset="0"/>
                </a:rPr>
                <a:t> Secure registration and login functionalities for users to create accounts and access personalized services.</a:t>
              </a:r>
              <a:endParaRPr lang="en-US" altLang="zh-CN" sz="1400" dirty="0">
                <a:solidFill>
                  <a:schemeClr val="bg1"/>
                </a:solidFill>
                <a:latin typeface="Times New Roman" panose="02020603050405020304" pitchFamily="18" charset="0"/>
                <a:ea typeface="Arial" panose="020B0604020202020204" pitchFamily="34" charset="0"/>
                <a:cs typeface="Times New Roman" panose="02020603050405020304" pitchFamily="18" charset="0"/>
              </a:endParaRPr>
            </a:p>
          </p:txBody>
        </p:sp>
      </p:grpSp>
      <p:grpSp>
        <p:nvGrpSpPr>
          <p:cNvPr id="20" name="组合 15">
            <a:extLst>
              <a:ext uri="{FF2B5EF4-FFF2-40B4-BE49-F238E27FC236}">
                <a16:creationId xmlns:a16="http://schemas.microsoft.com/office/drawing/2014/main" id="{A542B463-7A99-7032-1C91-2D4EE9117F44}"/>
              </a:ext>
            </a:extLst>
          </p:cNvPr>
          <p:cNvGrpSpPr/>
          <p:nvPr/>
        </p:nvGrpSpPr>
        <p:grpSpPr>
          <a:xfrm>
            <a:off x="4899979" y="1484930"/>
            <a:ext cx="2446244" cy="2167994"/>
            <a:chOff x="-120211" y="43616"/>
            <a:chExt cx="2445983" cy="2167762"/>
          </a:xfrm>
        </p:grpSpPr>
        <p:sp>
          <p:nvSpPr>
            <p:cNvPr id="21" name="椭圆 16">
              <a:extLst>
                <a:ext uri="{FF2B5EF4-FFF2-40B4-BE49-F238E27FC236}">
                  <a16:creationId xmlns:a16="http://schemas.microsoft.com/office/drawing/2014/main" id="{E68373B2-69C5-2ECA-52FE-B848D5A62178}"/>
                </a:ext>
              </a:extLst>
            </p:cNvPr>
            <p:cNvSpPr/>
            <p:nvPr/>
          </p:nvSpPr>
          <p:spPr>
            <a:xfrm>
              <a:off x="-120211" y="79593"/>
              <a:ext cx="2131785" cy="2131785"/>
            </a:xfrm>
            <a:prstGeom prst="ellipse">
              <a:avLst/>
            </a:prstGeom>
            <a:solidFill>
              <a:srgbClr val="AFABAB"/>
            </a:solidFill>
            <a:ln w="9525">
              <a:noFill/>
            </a:ln>
          </p:spPr>
          <p:txBody>
            <a:bodyPr anchor="ctr"/>
            <a:lstStyle/>
            <a:p>
              <a:pPr algn="ctr">
                <a:lnSpc>
                  <a:spcPct val="100000"/>
                </a:lnSpc>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22" name="文本框 18">
              <a:extLst>
                <a:ext uri="{FF2B5EF4-FFF2-40B4-BE49-F238E27FC236}">
                  <a16:creationId xmlns:a16="http://schemas.microsoft.com/office/drawing/2014/main" id="{5D0A8B99-53DA-BFA9-77C4-9F8782D9FBED}"/>
                </a:ext>
              </a:extLst>
            </p:cNvPr>
            <p:cNvSpPr txBox="1"/>
            <p:nvPr/>
          </p:nvSpPr>
          <p:spPr>
            <a:xfrm>
              <a:off x="-15862" y="43616"/>
              <a:ext cx="2341634" cy="2031108"/>
            </a:xfrm>
            <a:prstGeom prst="rect">
              <a:avLst/>
            </a:prstGeom>
            <a:noFill/>
            <a:ln w="9525">
              <a:noFill/>
            </a:ln>
          </p:spPr>
          <p:txBody>
            <a:bodyPr wrap="square" anchor="t">
              <a:spAutoFit/>
            </a:bodyPr>
            <a:lstStyle/>
            <a:p>
              <a:pPr rtl="0" fontAlgn="ctr">
                <a:spcBef>
                  <a:spcPts val="0"/>
                </a:spcBef>
                <a:spcAft>
                  <a:spcPts val="0"/>
                </a:spcAft>
              </a:pPr>
              <a:r>
                <a:rPr lang="en-IN" sz="1400" b="1" dirty="0">
                  <a:solidFill>
                    <a:srgbClr val="FFFFFF"/>
                  </a:solidFill>
                  <a:effectLst/>
                  <a:latin typeface="Times New Roman" panose="02020603050405020304" pitchFamily="18" charset="0"/>
                </a:rPr>
                <a:t>Payment Gateway Integration:</a:t>
              </a:r>
              <a:r>
                <a:rPr lang="en-IN" sz="1400" dirty="0">
                  <a:solidFill>
                    <a:srgbClr val="FFFFFF"/>
                  </a:solidFill>
                  <a:effectLst/>
                  <a:latin typeface="Times New Roman" panose="02020603050405020304" pitchFamily="18" charset="0"/>
                </a:rPr>
                <a:t> Seamless integration with secure payment gateways to facilitate smooth and secure transactions using various payment methods such as credit/debit cards, digital wallets, and bank transfers.</a:t>
              </a:r>
              <a:endParaRPr lang="en-IN" sz="1400" dirty="0">
                <a:solidFill>
                  <a:srgbClr val="FFFFFF"/>
                </a:solidFill>
                <a:effectLst/>
                <a:latin typeface="Calibri" panose="020F0502020204030204" pitchFamily="34" charset="0"/>
              </a:endParaRPr>
            </a:p>
          </p:txBody>
        </p:sp>
      </p:grpSp>
      <p:sp>
        <p:nvSpPr>
          <p:cNvPr id="23" name="椭圆 21">
            <a:extLst>
              <a:ext uri="{FF2B5EF4-FFF2-40B4-BE49-F238E27FC236}">
                <a16:creationId xmlns:a16="http://schemas.microsoft.com/office/drawing/2014/main" id="{50D2FE99-70E9-F8BD-9A37-EA1917C30F51}"/>
              </a:ext>
            </a:extLst>
          </p:cNvPr>
          <p:cNvSpPr/>
          <p:nvPr/>
        </p:nvSpPr>
        <p:spPr>
          <a:xfrm>
            <a:off x="8628857" y="487478"/>
            <a:ext cx="901700" cy="900112"/>
          </a:xfrm>
          <a:prstGeom prst="ellipse">
            <a:avLst/>
          </a:prstGeom>
          <a:solidFill>
            <a:srgbClr val="BD344D"/>
          </a:solid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24" name="椭圆 21">
            <a:extLst>
              <a:ext uri="{FF2B5EF4-FFF2-40B4-BE49-F238E27FC236}">
                <a16:creationId xmlns:a16="http://schemas.microsoft.com/office/drawing/2014/main" id="{676E6F3B-2B4C-BE08-DAEB-A8F26B5AD336}"/>
              </a:ext>
            </a:extLst>
          </p:cNvPr>
          <p:cNvSpPr/>
          <p:nvPr/>
        </p:nvSpPr>
        <p:spPr>
          <a:xfrm>
            <a:off x="6061717" y="3426134"/>
            <a:ext cx="901700" cy="900112"/>
          </a:xfrm>
          <a:prstGeom prst="ellipse">
            <a:avLst/>
          </a:prstGeom>
          <a:solidFill>
            <a:srgbClr val="BD344D"/>
          </a:solid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wd">
                                    <p:tmPct val="10000"/>
                                  </p:iterate>
                                  <p:childTnLst>
                                    <p:set>
                                      <p:cBhvr>
                                        <p:cTn id="6" dur="1" fill="hold">
                                          <p:stCondLst>
                                            <p:cond delay="0"/>
                                          </p:stCondLst>
                                        </p:cTn>
                                        <p:tgtEl>
                                          <p:spTgt spid="21525"/>
                                        </p:tgtEl>
                                        <p:attrNameLst>
                                          <p:attrName>style.visibility</p:attrName>
                                        </p:attrNameLst>
                                      </p:cBhvr>
                                      <p:to>
                                        <p:strVal val="visible"/>
                                      </p:to>
                                    </p:set>
                                    <p:animScale>
                                      <p:cBhvr>
                                        <p:cTn id="7" dur="1000" decel="50000" fill="hold">
                                          <p:stCondLst>
                                            <p:cond delay="0"/>
                                          </p:stCondLst>
                                        </p:cTn>
                                        <p:tgtEl>
                                          <p:spTgt spid="215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1525"/>
                                        </p:tgtEl>
                                        <p:attrNameLst>
                                          <p:attrName>ppt_x</p:attrName>
                                          <p:attrName>ppt_y</p:attrName>
                                        </p:attrNameLst>
                                      </p:cBhvr>
                                    </p:animMotion>
                                    <p:animEffect transition="in" filter="fade">
                                      <p:cBhvr>
                                        <p:cTn id="9" dur="1000"/>
                                        <p:tgtEl>
                                          <p:spTgt spid="21525"/>
                                        </p:tgtEl>
                                      </p:cBhvr>
                                    </p:animEffect>
                                  </p:childTnLst>
                                </p:cTn>
                              </p:par>
                            </p:childTnLst>
                          </p:cTn>
                        </p:par>
                        <p:par>
                          <p:cTn id="10" fill="hold">
                            <p:stCondLst>
                              <p:cond delay="4099"/>
                            </p:stCondLst>
                            <p:childTnLst>
                              <p:par>
                                <p:cTn id="11" presetID="18" presetClass="entr" presetSubtype="12" fill="hold" nodeType="afterEffect">
                                  <p:stCondLst>
                                    <p:cond delay="0"/>
                                  </p:stCondLst>
                                  <p:childTnLst>
                                    <p:set>
                                      <p:cBhvr>
                                        <p:cTn id="12" dur="1" fill="hold">
                                          <p:stCondLst>
                                            <p:cond delay="0"/>
                                          </p:stCondLst>
                                        </p:cTn>
                                        <p:tgtEl>
                                          <p:spTgt spid="21509"/>
                                        </p:tgtEl>
                                        <p:attrNameLst>
                                          <p:attrName>style.visibility</p:attrName>
                                        </p:attrNameLst>
                                      </p:cBhvr>
                                      <p:to>
                                        <p:strVal val="visible"/>
                                      </p:to>
                                    </p:set>
                                    <p:animEffect transition="in" filter="strips(downLeft)">
                                      <p:cBhvr>
                                        <p:cTn id="13" dur="500"/>
                                        <p:tgtEl>
                                          <p:spTgt spid="21509"/>
                                        </p:tgtEl>
                                      </p:cBhvr>
                                    </p:animEffect>
                                  </p:childTnLst>
                                </p:cTn>
                              </p:par>
                            </p:childTnLst>
                          </p:cTn>
                        </p:par>
                        <p:par>
                          <p:cTn id="14" fill="hold">
                            <p:stCondLst>
                              <p:cond delay="4599"/>
                            </p:stCondLst>
                            <p:childTnLst>
                              <p:par>
                                <p:cTn id="15" presetID="18" presetClass="entr" presetSubtype="12" fill="hold" nodeType="afterEffect">
                                  <p:stCondLst>
                                    <p:cond delay="0"/>
                                  </p:stCondLst>
                                  <p:childTnLst>
                                    <p:set>
                                      <p:cBhvr>
                                        <p:cTn id="16" dur="1" fill="hold">
                                          <p:stCondLst>
                                            <p:cond delay="0"/>
                                          </p:stCondLst>
                                        </p:cTn>
                                        <p:tgtEl>
                                          <p:spTgt spid="21513"/>
                                        </p:tgtEl>
                                        <p:attrNameLst>
                                          <p:attrName>style.visibility</p:attrName>
                                        </p:attrNameLst>
                                      </p:cBhvr>
                                      <p:to>
                                        <p:strVal val="visible"/>
                                      </p:to>
                                    </p:set>
                                    <p:animEffect transition="in" filter="strips(downLeft)">
                                      <p:cBhvr>
                                        <p:cTn id="17" dur="500"/>
                                        <p:tgtEl>
                                          <p:spTgt spid="21513"/>
                                        </p:tgtEl>
                                      </p:cBhvr>
                                    </p:animEffect>
                                  </p:childTnLst>
                                </p:cTn>
                              </p:par>
                            </p:childTnLst>
                          </p:cTn>
                        </p:par>
                        <p:par>
                          <p:cTn id="18" fill="hold">
                            <p:stCondLst>
                              <p:cond delay="5099"/>
                            </p:stCondLst>
                            <p:childTnLst>
                              <p:par>
                                <p:cTn id="19" presetID="18" presetClass="entr" presetSubtype="12" fill="hold" nodeType="afterEffect">
                                  <p:stCondLst>
                                    <p:cond delay="0"/>
                                  </p:stCondLst>
                                  <p:childTnLst>
                                    <p:set>
                                      <p:cBhvr>
                                        <p:cTn id="20" dur="1" fill="hold">
                                          <p:stCondLst>
                                            <p:cond delay="0"/>
                                          </p:stCondLst>
                                        </p:cTn>
                                        <p:tgtEl>
                                          <p:spTgt spid="21517"/>
                                        </p:tgtEl>
                                        <p:attrNameLst>
                                          <p:attrName>style.visibility</p:attrName>
                                        </p:attrNameLst>
                                      </p:cBhvr>
                                      <p:to>
                                        <p:strVal val="visible"/>
                                      </p:to>
                                    </p:set>
                                    <p:animEffect transition="in" filter="strips(downLeft)">
                                      <p:cBhvr>
                                        <p:cTn id="21" dur="500"/>
                                        <p:tgtEl>
                                          <p:spTgt spid="21517"/>
                                        </p:tgtEl>
                                      </p:cBhvr>
                                    </p:animEffect>
                                  </p:childTnLst>
                                </p:cTn>
                              </p:par>
                            </p:childTnLst>
                          </p:cTn>
                        </p:par>
                        <p:par>
                          <p:cTn id="22" fill="hold">
                            <p:stCondLst>
                              <p:cond delay="5599"/>
                            </p:stCondLst>
                            <p:childTnLst>
                              <p:par>
                                <p:cTn id="23" presetID="18" presetClass="entr" presetSubtype="12" fill="hold" nodeType="afterEffect">
                                  <p:stCondLst>
                                    <p:cond delay="0"/>
                                  </p:stCondLst>
                                  <p:childTnLst>
                                    <p:set>
                                      <p:cBhvr>
                                        <p:cTn id="24" dur="1" fill="hold">
                                          <p:stCondLst>
                                            <p:cond delay="0"/>
                                          </p:stCondLst>
                                        </p:cTn>
                                        <p:tgtEl>
                                          <p:spTgt spid="21521"/>
                                        </p:tgtEl>
                                        <p:attrNameLst>
                                          <p:attrName>style.visibility</p:attrName>
                                        </p:attrNameLst>
                                      </p:cBhvr>
                                      <p:to>
                                        <p:strVal val="visible"/>
                                      </p:to>
                                    </p:set>
                                    <p:animEffect transition="in" filter="strips(downLeft)">
                                      <p:cBhvr>
                                        <p:cTn id="25" dur="500"/>
                                        <p:tgtEl>
                                          <p:spTgt spid="21521"/>
                                        </p:tgtEl>
                                      </p:cBhvr>
                                    </p:animEffect>
                                  </p:childTnLst>
                                </p:cTn>
                              </p:par>
                            </p:childTnLst>
                          </p:cTn>
                        </p:par>
                        <p:par>
                          <p:cTn id="26" fill="hold">
                            <p:stCondLst>
                              <p:cond delay="6099"/>
                            </p:stCondLst>
                            <p:childTnLst>
                              <p:par>
                                <p:cTn id="27" presetID="10" presetClass="entr" presetSubtype="0" fill="hold" grpId="0" nodeType="afterEffect">
                                  <p:stCondLst>
                                    <p:cond delay="0"/>
                                  </p:stCondLst>
                                  <p:childTnLst>
                                    <p:set>
                                      <p:cBhvr>
                                        <p:cTn id="28" dur="1" fill="hold">
                                          <p:stCondLst>
                                            <p:cond delay="0"/>
                                          </p:stCondLst>
                                        </p:cTn>
                                        <p:tgtEl>
                                          <p:spTgt spid="21508"/>
                                        </p:tgtEl>
                                        <p:attrNameLst>
                                          <p:attrName>style.visibility</p:attrName>
                                        </p:attrNameLst>
                                      </p:cBhvr>
                                      <p:to>
                                        <p:strVal val="visible"/>
                                      </p:to>
                                    </p:set>
                                    <p:anim calcmode="lin" valueType="num">
                                      <p:cBhvr>
                                        <p:cTn id="29" dur="500" fill="hold"/>
                                        <p:tgtEl>
                                          <p:spTgt spid="21508"/>
                                        </p:tgtEl>
                                        <p:attrNameLst>
                                          <p:attrName>ppt_w</p:attrName>
                                        </p:attrNameLst>
                                      </p:cBhvr>
                                      <p:tavLst>
                                        <p:tav tm="0">
                                          <p:val>
                                            <p:fltVal val="0"/>
                                          </p:val>
                                        </p:tav>
                                        <p:tav tm="100000">
                                          <p:val>
                                            <p:strVal val="#ppt_w"/>
                                          </p:val>
                                        </p:tav>
                                      </p:tavLst>
                                    </p:anim>
                                    <p:anim calcmode="lin" valueType="num">
                                      <p:cBhvr>
                                        <p:cTn id="30" dur="500" fill="hold"/>
                                        <p:tgtEl>
                                          <p:spTgt spid="21508"/>
                                        </p:tgtEl>
                                        <p:attrNameLst>
                                          <p:attrName>ppt_h</p:attrName>
                                        </p:attrNameLst>
                                      </p:cBhvr>
                                      <p:tavLst>
                                        <p:tav tm="0">
                                          <p:val>
                                            <p:fltVal val="0"/>
                                          </p:val>
                                        </p:tav>
                                        <p:tav tm="100000">
                                          <p:val>
                                            <p:strVal val="#ppt_h"/>
                                          </p:val>
                                        </p:tav>
                                      </p:tavLst>
                                    </p:anim>
                                    <p:animEffect transition="in" filter="fade">
                                      <p:cBhvr>
                                        <p:cTn id="31" dur="500"/>
                                        <p:tgtEl>
                                          <p:spTgt spid="21508"/>
                                        </p:tgtEl>
                                      </p:cBhvr>
                                    </p:animEffect>
                                  </p:childTnLst>
                                </p:cTn>
                              </p:par>
                            </p:childTnLst>
                          </p:cTn>
                        </p:par>
                        <p:par>
                          <p:cTn id="32" fill="hold">
                            <p:stCondLst>
                              <p:cond delay="6599"/>
                            </p:stCondLst>
                            <p:childTnLst>
                              <p:par>
                                <p:cTn id="33" presetID="10" presetClass="entr" presetSubtype="0" fill="hold" grpId="0" nodeType="afterEffect">
                                  <p:stCondLst>
                                    <p:cond delay="0"/>
                                  </p:stCondLst>
                                  <p:childTnLst>
                                    <p:set>
                                      <p:cBhvr>
                                        <p:cTn id="34" dur="1" fill="hold">
                                          <p:stCondLst>
                                            <p:cond delay="0"/>
                                          </p:stCondLst>
                                        </p:cTn>
                                        <p:tgtEl>
                                          <p:spTgt spid="21506"/>
                                        </p:tgtEl>
                                        <p:attrNameLst>
                                          <p:attrName>style.visibility</p:attrName>
                                        </p:attrNameLst>
                                      </p:cBhvr>
                                      <p:to>
                                        <p:strVal val="visible"/>
                                      </p:to>
                                    </p:set>
                                    <p:anim calcmode="lin" valueType="num">
                                      <p:cBhvr>
                                        <p:cTn id="35" dur="500" fill="hold"/>
                                        <p:tgtEl>
                                          <p:spTgt spid="21506"/>
                                        </p:tgtEl>
                                        <p:attrNameLst>
                                          <p:attrName>ppt_w</p:attrName>
                                        </p:attrNameLst>
                                      </p:cBhvr>
                                      <p:tavLst>
                                        <p:tav tm="0">
                                          <p:val>
                                            <p:fltVal val="0"/>
                                          </p:val>
                                        </p:tav>
                                        <p:tav tm="100000">
                                          <p:val>
                                            <p:strVal val="#ppt_w"/>
                                          </p:val>
                                        </p:tav>
                                      </p:tavLst>
                                    </p:anim>
                                    <p:anim calcmode="lin" valueType="num">
                                      <p:cBhvr>
                                        <p:cTn id="36" dur="500" fill="hold"/>
                                        <p:tgtEl>
                                          <p:spTgt spid="21506"/>
                                        </p:tgtEl>
                                        <p:attrNameLst>
                                          <p:attrName>ppt_h</p:attrName>
                                        </p:attrNameLst>
                                      </p:cBhvr>
                                      <p:tavLst>
                                        <p:tav tm="0">
                                          <p:val>
                                            <p:fltVal val="0"/>
                                          </p:val>
                                        </p:tav>
                                        <p:tav tm="100000">
                                          <p:val>
                                            <p:strVal val="#ppt_h"/>
                                          </p:val>
                                        </p:tav>
                                      </p:tavLst>
                                    </p:anim>
                                    <p:animEffect transition="in" filter="fade">
                                      <p:cBhvr>
                                        <p:cTn id="37" dur="500"/>
                                        <p:tgtEl>
                                          <p:spTgt spid="21506"/>
                                        </p:tgtEl>
                                      </p:cBhvr>
                                    </p:animEffect>
                                  </p:childTnLst>
                                </p:cTn>
                              </p:par>
                            </p:childTnLst>
                          </p:cTn>
                        </p:par>
                        <p:par>
                          <p:cTn id="38" fill="hold">
                            <p:stCondLst>
                              <p:cond delay="7099"/>
                            </p:stCondLst>
                            <p:childTnLst>
                              <p:par>
                                <p:cTn id="39" presetID="10" presetClass="entr" presetSubtype="0" fill="hold" grpId="0" nodeType="afterEffect">
                                  <p:stCondLst>
                                    <p:cond delay="0"/>
                                  </p:stCondLst>
                                  <p:childTnLst>
                                    <p:set>
                                      <p:cBhvr>
                                        <p:cTn id="40" dur="1" fill="hold">
                                          <p:stCondLst>
                                            <p:cond delay="0"/>
                                          </p:stCondLst>
                                        </p:cTn>
                                        <p:tgtEl>
                                          <p:spTgt spid="21507"/>
                                        </p:tgtEl>
                                        <p:attrNameLst>
                                          <p:attrName>style.visibility</p:attrName>
                                        </p:attrNameLst>
                                      </p:cBhvr>
                                      <p:to>
                                        <p:strVal val="visible"/>
                                      </p:to>
                                    </p:set>
                                    <p:anim calcmode="lin" valueType="num">
                                      <p:cBhvr>
                                        <p:cTn id="41" dur="500" fill="hold"/>
                                        <p:tgtEl>
                                          <p:spTgt spid="21507"/>
                                        </p:tgtEl>
                                        <p:attrNameLst>
                                          <p:attrName>ppt_w</p:attrName>
                                        </p:attrNameLst>
                                      </p:cBhvr>
                                      <p:tavLst>
                                        <p:tav tm="0">
                                          <p:val>
                                            <p:fltVal val="0"/>
                                          </p:val>
                                        </p:tav>
                                        <p:tav tm="100000">
                                          <p:val>
                                            <p:strVal val="#ppt_w"/>
                                          </p:val>
                                        </p:tav>
                                      </p:tavLst>
                                    </p:anim>
                                    <p:anim calcmode="lin" valueType="num">
                                      <p:cBhvr>
                                        <p:cTn id="42" dur="500" fill="hold"/>
                                        <p:tgtEl>
                                          <p:spTgt spid="21507"/>
                                        </p:tgtEl>
                                        <p:attrNameLst>
                                          <p:attrName>ppt_h</p:attrName>
                                        </p:attrNameLst>
                                      </p:cBhvr>
                                      <p:tavLst>
                                        <p:tav tm="0">
                                          <p:val>
                                            <p:fltVal val="0"/>
                                          </p:val>
                                        </p:tav>
                                        <p:tav tm="100000">
                                          <p:val>
                                            <p:strVal val="#ppt_h"/>
                                          </p:val>
                                        </p:tav>
                                      </p:tavLst>
                                    </p:anim>
                                    <p:animEffect transition="in" filter="fade">
                                      <p:cBhvr>
                                        <p:cTn id="43" dur="500"/>
                                        <p:tgtEl>
                                          <p:spTgt spid="21507"/>
                                        </p:tgtEl>
                                      </p:cBhvr>
                                    </p:animEffect>
                                  </p:childTnLst>
                                </p:cTn>
                              </p:par>
                            </p:childTnLst>
                          </p:cTn>
                        </p:par>
                        <p:par>
                          <p:cTn id="44" fill="hold">
                            <p:stCondLst>
                              <p:cond delay="7599"/>
                            </p:stCondLst>
                            <p:childTnLst>
                              <p:par>
                                <p:cTn id="45" presetID="18" presetClass="entr" presetSubtype="12" fill="hold" nodeType="after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strips(downLeft)">
                                      <p:cBhvr>
                                        <p:cTn id="47" dur="500"/>
                                        <p:tgtEl>
                                          <p:spTgt spid="9"/>
                                        </p:tgtEl>
                                      </p:cBhvr>
                                    </p:animEffect>
                                  </p:childTnLst>
                                </p:cTn>
                              </p:par>
                            </p:childTnLst>
                          </p:cTn>
                        </p:par>
                        <p:par>
                          <p:cTn id="48" fill="hold">
                            <p:stCondLst>
                              <p:cond delay="8099"/>
                            </p:stCondLst>
                            <p:childTnLst>
                              <p:par>
                                <p:cTn id="49" presetID="10" presetClass="entr" presetSubtype="0" fill="hold" grpId="0" nodeType="after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Effect transition="in" filter="fade">
                                      <p:cBhvr>
                                        <p:cTn id="53" dur="500"/>
                                        <p:tgtEl>
                                          <p:spTgt spid="13"/>
                                        </p:tgtEl>
                                      </p:cBhvr>
                                    </p:animEffect>
                                  </p:childTnLst>
                                </p:cTn>
                              </p:par>
                            </p:childTnLst>
                          </p:cTn>
                        </p:par>
                        <p:par>
                          <p:cTn id="54" fill="hold">
                            <p:stCondLst>
                              <p:cond delay="8599"/>
                            </p:stCondLst>
                            <p:childTnLst>
                              <p:par>
                                <p:cTn id="55" presetID="18" presetClass="entr" presetSubtype="12" fill="hold" nodeType="after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strips(downLeft)">
                                      <p:cBhvr>
                                        <p:cTn id="57" dur="500"/>
                                        <p:tgtEl>
                                          <p:spTgt spid="14"/>
                                        </p:tgtEl>
                                      </p:cBhvr>
                                    </p:animEffect>
                                  </p:childTnLst>
                                </p:cTn>
                              </p:par>
                            </p:childTnLst>
                          </p:cTn>
                        </p:par>
                        <p:par>
                          <p:cTn id="58" fill="hold">
                            <p:stCondLst>
                              <p:cond delay="9099"/>
                            </p:stCondLst>
                            <p:childTnLst>
                              <p:par>
                                <p:cTn id="59" presetID="18" presetClass="entr" presetSubtype="12" fill="hold" nodeType="after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strips(downLeft)">
                                      <p:cBhvr>
                                        <p:cTn id="61" dur="500"/>
                                        <p:tgtEl>
                                          <p:spTgt spid="17"/>
                                        </p:tgtEl>
                                      </p:cBhvr>
                                    </p:animEffect>
                                  </p:childTnLst>
                                </p:cTn>
                              </p:par>
                            </p:childTnLst>
                          </p:cTn>
                        </p:par>
                        <p:par>
                          <p:cTn id="62" fill="hold">
                            <p:stCondLst>
                              <p:cond delay="9599"/>
                            </p:stCondLst>
                            <p:childTnLst>
                              <p:par>
                                <p:cTn id="63" presetID="18" presetClass="entr" presetSubtype="12" fill="hold" nodeType="afterEffect">
                                  <p:stCondLst>
                                    <p:cond delay="0"/>
                                  </p:stCondLst>
                                  <p:childTnLst>
                                    <p:set>
                                      <p:cBhvr>
                                        <p:cTn id="64" dur="1" fill="hold">
                                          <p:stCondLst>
                                            <p:cond delay="0"/>
                                          </p:stCondLst>
                                        </p:cTn>
                                        <p:tgtEl>
                                          <p:spTgt spid="20"/>
                                        </p:tgtEl>
                                        <p:attrNameLst>
                                          <p:attrName>style.visibility</p:attrName>
                                        </p:attrNameLst>
                                      </p:cBhvr>
                                      <p:to>
                                        <p:strVal val="visible"/>
                                      </p:to>
                                    </p:set>
                                    <p:animEffect transition="in" filter="strips(downLeft)">
                                      <p:cBhvr>
                                        <p:cTn id="65" dur="500"/>
                                        <p:tgtEl>
                                          <p:spTgt spid="20"/>
                                        </p:tgtEl>
                                      </p:cBhvr>
                                    </p:animEffect>
                                  </p:childTnLst>
                                </p:cTn>
                              </p:par>
                            </p:childTnLst>
                          </p:cTn>
                        </p:par>
                        <p:par>
                          <p:cTn id="66" fill="hold">
                            <p:stCondLst>
                              <p:cond delay="10099"/>
                            </p:stCondLst>
                            <p:childTnLst>
                              <p:par>
                                <p:cTn id="67" presetID="10" presetClass="entr" presetSubtype="0" fill="hold" grpId="0" nodeType="afterEffect">
                                  <p:stCondLst>
                                    <p:cond delay="0"/>
                                  </p:stCondLst>
                                  <p:childTnLst>
                                    <p:set>
                                      <p:cBhvr>
                                        <p:cTn id="68" dur="1" fill="hold">
                                          <p:stCondLst>
                                            <p:cond delay="0"/>
                                          </p:stCondLst>
                                        </p:cTn>
                                        <p:tgtEl>
                                          <p:spTgt spid="23"/>
                                        </p:tgtEl>
                                        <p:attrNameLst>
                                          <p:attrName>style.visibility</p:attrName>
                                        </p:attrNameLst>
                                      </p:cBhvr>
                                      <p:to>
                                        <p:strVal val="visible"/>
                                      </p:to>
                                    </p:set>
                                    <p:anim calcmode="lin" valueType="num">
                                      <p:cBhvr>
                                        <p:cTn id="69" dur="500" fill="hold"/>
                                        <p:tgtEl>
                                          <p:spTgt spid="23"/>
                                        </p:tgtEl>
                                        <p:attrNameLst>
                                          <p:attrName>ppt_w</p:attrName>
                                        </p:attrNameLst>
                                      </p:cBhvr>
                                      <p:tavLst>
                                        <p:tav tm="0">
                                          <p:val>
                                            <p:fltVal val="0"/>
                                          </p:val>
                                        </p:tav>
                                        <p:tav tm="100000">
                                          <p:val>
                                            <p:strVal val="#ppt_w"/>
                                          </p:val>
                                        </p:tav>
                                      </p:tavLst>
                                    </p:anim>
                                    <p:anim calcmode="lin" valueType="num">
                                      <p:cBhvr>
                                        <p:cTn id="70" dur="500" fill="hold"/>
                                        <p:tgtEl>
                                          <p:spTgt spid="23"/>
                                        </p:tgtEl>
                                        <p:attrNameLst>
                                          <p:attrName>ppt_h</p:attrName>
                                        </p:attrNameLst>
                                      </p:cBhvr>
                                      <p:tavLst>
                                        <p:tav tm="0">
                                          <p:val>
                                            <p:fltVal val="0"/>
                                          </p:val>
                                        </p:tav>
                                        <p:tav tm="100000">
                                          <p:val>
                                            <p:strVal val="#ppt_h"/>
                                          </p:val>
                                        </p:tav>
                                      </p:tavLst>
                                    </p:anim>
                                    <p:animEffect transition="in" filter="fade">
                                      <p:cBhvr>
                                        <p:cTn id="71" dur="500"/>
                                        <p:tgtEl>
                                          <p:spTgt spid="23"/>
                                        </p:tgtEl>
                                      </p:cBhvr>
                                    </p:animEffect>
                                  </p:childTnLst>
                                </p:cTn>
                              </p:par>
                            </p:childTnLst>
                          </p:cTn>
                        </p:par>
                        <p:par>
                          <p:cTn id="72" fill="hold">
                            <p:stCondLst>
                              <p:cond delay="10599"/>
                            </p:stCondLst>
                            <p:childTnLst>
                              <p:par>
                                <p:cTn id="73" presetID="10" presetClass="entr" presetSubtype="0" fill="hold" grpId="0" nodeType="after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p:cTn id="75" dur="500" fill="hold"/>
                                        <p:tgtEl>
                                          <p:spTgt spid="24"/>
                                        </p:tgtEl>
                                        <p:attrNameLst>
                                          <p:attrName>ppt_w</p:attrName>
                                        </p:attrNameLst>
                                      </p:cBhvr>
                                      <p:tavLst>
                                        <p:tav tm="0">
                                          <p:val>
                                            <p:fltVal val="0"/>
                                          </p:val>
                                        </p:tav>
                                        <p:tav tm="100000">
                                          <p:val>
                                            <p:strVal val="#ppt_w"/>
                                          </p:val>
                                        </p:tav>
                                      </p:tavLst>
                                    </p:anim>
                                    <p:anim calcmode="lin" valueType="num">
                                      <p:cBhvr>
                                        <p:cTn id="76" dur="500" fill="hold"/>
                                        <p:tgtEl>
                                          <p:spTgt spid="24"/>
                                        </p:tgtEl>
                                        <p:attrNameLst>
                                          <p:attrName>ppt_h</p:attrName>
                                        </p:attrNameLst>
                                      </p:cBhvr>
                                      <p:tavLst>
                                        <p:tav tm="0">
                                          <p:val>
                                            <p:fltVal val="0"/>
                                          </p:val>
                                        </p:tav>
                                        <p:tav tm="100000">
                                          <p:val>
                                            <p:strVal val="#ppt_h"/>
                                          </p:val>
                                        </p:tav>
                                      </p:tavLst>
                                    </p:anim>
                                    <p:animEffect transition="in" filter="fade">
                                      <p:cBhvr>
                                        <p:cTn id="7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nimBg="1"/>
      <p:bldP spid="21508" grpId="0" animBg="1"/>
      <p:bldP spid="21525" grpId="0"/>
      <p:bldP spid="13" grpId="0" animBg="1"/>
      <p:bldP spid="23"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5" name="文本框 25"/>
          <p:cNvSpPr txBox="1"/>
          <p:nvPr/>
        </p:nvSpPr>
        <p:spPr>
          <a:xfrm>
            <a:off x="1021971" y="1710690"/>
            <a:ext cx="6416040" cy="924560"/>
          </a:xfrm>
          <a:prstGeom prst="rect">
            <a:avLst/>
          </a:prstGeom>
          <a:noFill/>
          <a:ln w="9525">
            <a:noFill/>
          </a:ln>
        </p:spPr>
        <p:txBody>
          <a:bodyPr wrap="square" anchor="t">
            <a:spAutoFit/>
          </a:bodyPr>
          <a:lstStyle/>
          <a:p>
            <a:pPr>
              <a:lnSpc>
                <a:spcPts val="6500"/>
              </a:lnSpc>
              <a:buFont typeface="Arial" panose="020B0604020202020204" pitchFamily="34" charset="0"/>
            </a:pPr>
            <a:r>
              <a:rPr lang="en-US" altLang="zh-CN" sz="6600" dirty="0">
                <a:solidFill>
                  <a:srgbClr val="F63357"/>
                </a:solidFill>
                <a:latin typeface="Arial" panose="020B0604020202020204" pitchFamily="34" charset="0"/>
                <a:ea typeface="Arial" panose="020B0604020202020204" pitchFamily="34" charset="0"/>
              </a:rPr>
              <a:t>Thanking </a:t>
            </a:r>
            <a:r>
              <a:rPr lang="en-US" altLang="zh-CN" sz="6600" dirty="0">
                <a:solidFill>
                  <a:srgbClr val="AFABAB"/>
                </a:solidFill>
                <a:latin typeface="Arial" panose="020B0604020202020204" pitchFamily="34" charset="0"/>
                <a:ea typeface="Arial" panose="020B0604020202020204" pitchFamily="34" charset="0"/>
              </a:rPr>
              <a:t>You</a:t>
            </a:r>
            <a:endParaRPr lang="zh-CN" altLang="en-US" sz="6600" dirty="0">
              <a:solidFill>
                <a:srgbClr val="AFABAB"/>
              </a:solidFill>
              <a:latin typeface="Arial" panose="020B0604020202020204" pitchFamily="34" charset="0"/>
              <a:ea typeface="Arial" panose="020B0604020202020204" pitchFamily="34"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grpId="0" nodeType="afterEffect">
                                  <p:stCondLst>
                                    <p:cond delay="0"/>
                                  </p:stCondLst>
                                  <p:iterate type="wd">
                                    <p:tmPct val="10000"/>
                                  </p:iterate>
                                  <p:childTnLst>
                                    <p:set>
                                      <p:cBhvr>
                                        <p:cTn id="6" dur="1" fill="hold">
                                          <p:stCondLst>
                                            <p:cond delay="0"/>
                                          </p:stCondLst>
                                        </p:cTn>
                                        <p:tgtEl>
                                          <p:spTgt spid="21525"/>
                                        </p:tgtEl>
                                        <p:attrNameLst>
                                          <p:attrName>style.visibility</p:attrName>
                                        </p:attrNameLst>
                                      </p:cBhvr>
                                      <p:to>
                                        <p:strVal val="visible"/>
                                      </p:to>
                                    </p:set>
                                    <p:animScale>
                                      <p:cBhvr>
                                        <p:cTn id="7" dur="1000" decel="50000" fill="hold">
                                          <p:stCondLst>
                                            <p:cond delay="0"/>
                                          </p:stCondLst>
                                        </p:cTn>
                                        <p:tgtEl>
                                          <p:spTgt spid="215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1525"/>
                                        </p:tgtEl>
                                        <p:attrNameLst>
                                          <p:attrName>ppt_x</p:attrName>
                                          <p:attrName>ppt_y</p:attrName>
                                        </p:attrNameLst>
                                      </p:cBhvr>
                                    </p:animMotion>
                                    <p:animEffect transition="in" filter="fade">
                                      <p:cBhvr>
                                        <p:cTn id="9" dur="1000"/>
                                        <p:tgtEl>
                                          <p:spTgt spid="21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任意多边形 3"/>
          <p:cNvSpPr/>
          <p:nvPr/>
        </p:nvSpPr>
        <p:spPr>
          <a:xfrm>
            <a:off x="0" y="406400"/>
            <a:ext cx="7214235"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7172" name="文本框 4"/>
          <p:cNvSpPr txBox="1"/>
          <p:nvPr/>
        </p:nvSpPr>
        <p:spPr>
          <a:xfrm>
            <a:off x="1174750" y="344805"/>
            <a:ext cx="6456136" cy="461665"/>
          </a:xfrm>
          <a:prstGeom prst="rect">
            <a:avLst/>
          </a:prstGeom>
          <a:noFill/>
          <a:ln w="9525">
            <a:noFill/>
          </a:ln>
        </p:spPr>
        <p:txBody>
          <a:bodyPr wrap="square" anchor="t">
            <a:spAutoFit/>
          </a:bodyPr>
          <a:lstStyle/>
          <a:p>
            <a:pPr>
              <a:buFont typeface="Arial" panose="020B0604020202020204" pitchFamily="34" charset="0"/>
            </a:pPr>
            <a:r>
              <a:rPr lang="en-IN" sz="2400" spc="150" dirty="0">
                <a:solidFill>
                  <a:srgbClr val="FFFFFF"/>
                </a:solidFill>
                <a:latin typeface="Cooper Black" panose="0208090404030B020404" pitchFamily="18" charset="0"/>
                <a:cs typeface="Castellar" panose="020A0402060406010301" charset="0"/>
              </a:rPr>
              <a:t>Online </a:t>
            </a:r>
            <a:r>
              <a:rPr lang="en-IN" sz="2400" spc="180" dirty="0">
                <a:solidFill>
                  <a:srgbClr val="FFFFFF"/>
                </a:solidFill>
                <a:latin typeface="Cooper Black" panose="0208090404030B020404" pitchFamily="18" charset="0"/>
                <a:cs typeface="Castellar" panose="020A0402060406010301" charset="0"/>
              </a:rPr>
              <a:t>Shopping Website- </a:t>
            </a:r>
            <a:r>
              <a:rPr lang="en-IN" sz="2400" spc="-2075" dirty="0">
                <a:solidFill>
                  <a:srgbClr val="FFFFFF"/>
                </a:solidFill>
                <a:latin typeface="Cooper Black" panose="0208090404030B020404" pitchFamily="18" charset="0"/>
                <a:cs typeface="Castellar" panose="020A0402060406010301" charset="0"/>
              </a:rPr>
              <a:t> </a:t>
            </a:r>
            <a:r>
              <a:rPr lang="en-IN" sz="2400" b="1" spc="-80" dirty="0" smtClean="0">
                <a:solidFill>
                  <a:srgbClr val="FFFFFF"/>
                </a:solidFill>
                <a:latin typeface="Cooper Black" panose="0208090404030B020404" pitchFamily="18" charset="0"/>
                <a:cs typeface="Castellar" panose="020A0402060406010301" charset="0"/>
              </a:rPr>
              <a:t>INSTOR</a:t>
            </a:r>
            <a:endParaRPr lang="en-US" altLang="zh-CN" sz="2400" b="1" dirty="0">
              <a:solidFill>
                <a:schemeClr val="bg1"/>
              </a:solidFill>
              <a:latin typeface="Cooper Black" panose="0208090404030B020404" pitchFamily="18" charset="0"/>
              <a:ea typeface="Arial" panose="020B0604020202020204" pitchFamily="34" charset="0"/>
            </a:endParaRPr>
          </a:p>
        </p:txBody>
      </p:sp>
      <p:sp>
        <p:nvSpPr>
          <p:cNvPr id="7173" name="文本框 5"/>
          <p:cNvSpPr txBox="1"/>
          <p:nvPr/>
        </p:nvSpPr>
        <p:spPr>
          <a:xfrm>
            <a:off x="246063" y="115888"/>
            <a:ext cx="1117600" cy="923925"/>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01</a:t>
            </a:r>
            <a:endParaRPr lang="zh-CN" altLang="en-US" sz="5400" dirty="0">
              <a:solidFill>
                <a:schemeClr val="bg1"/>
              </a:solidFill>
              <a:latin typeface="Arial" panose="020B0604020202020204" pitchFamily="34" charset="0"/>
              <a:ea typeface="Arial" panose="020B0604020202020204" pitchFamily="34" charset="0"/>
            </a:endParaRPr>
          </a:p>
        </p:txBody>
      </p:sp>
      <p:sp>
        <p:nvSpPr>
          <p:cNvPr id="7174" name="椭圆 19"/>
          <p:cNvSpPr/>
          <p:nvPr/>
        </p:nvSpPr>
        <p:spPr>
          <a:xfrm>
            <a:off x="1041400" y="2063750"/>
            <a:ext cx="3497263" cy="3497263"/>
          </a:xfrm>
          <a:prstGeom prst="ellipse">
            <a:avLst/>
          </a:prstGeom>
          <a:solidFill>
            <a:srgbClr val="F63357">
              <a:alpha val="70195"/>
            </a:srgbClr>
          </a:solid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7175" name="文本框 6"/>
          <p:cNvSpPr txBox="1"/>
          <p:nvPr/>
        </p:nvSpPr>
        <p:spPr>
          <a:xfrm>
            <a:off x="1147445" y="3213100"/>
            <a:ext cx="3208655" cy="1198880"/>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chemeClr val="bg1"/>
                </a:solidFill>
                <a:latin typeface="Arial" panose="020B0604020202020204" pitchFamily="34" charset="0"/>
                <a:ea typeface="Arial" panose="020B0604020202020204" pitchFamily="34" charset="0"/>
              </a:rPr>
              <a:t>A BRIEF INTRODUCTION OF OUR SOFTWARE</a:t>
            </a:r>
            <a:endParaRPr lang="zh-CN" altLang="en-US" sz="2400" dirty="0">
              <a:solidFill>
                <a:schemeClr val="bg1"/>
              </a:solidFill>
              <a:latin typeface="Arial" panose="020B0604020202020204" pitchFamily="34" charset="0"/>
              <a:ea typeface="Arial" panose="020B0604020202020204" pitchFamily="34" charset="0"/>
            </a:endParaRPr>
          </a:p>
        </p:txBody>
      </p:sp>
      <p:grpSp>
        <p:nvGrpSpPr>
          <p:cNvPr id="7178" name="组合 23"/>
          <p:cNvGrpSpPr/>
          <p:nvPr/>
        </p:nvGrpSpPr>
        <p:grpSpPr>
          <a:xfrm>
            <a:off x="4276725" y="3438525"/>
            <a:ext cx="747713" cy="747713"/>
            <a:chOff x="0" y="0"/>
            <a:chExt cx="747433" cy="747433"/>
          </a:xfrm>
        </p:grpSpPr>
        <p:sp>
          <p:nvSpPr>
            <p:cNvPr id="9226" name="椭圆 7"/>
            <p:cNvSpPr/>
            <p:nvPr/>
          </p:nvSpPr>
          <p:spPr>
            <a:xfrm>
              <a:off x="0" y="0"/>
              <a:ext cx="747433" cy="747433"/>
            </a:xfrm>
            <a:prstGeom prst="ellipse">
              <a:avLst/>
            </a:prstGeom>
            <a:solidFill>
              <a:srgbClr val="F63357"/>
            </a:solid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9227" name="燕尾形 10"/>
            <p:cNvSpPr/>
            <p:nvPr/>
          </p:nvSpPr>
          <p:spPr>
            <a:xfrm>
              <a:off x="202765" y="151874"/>
              <a:ext cx="341901" cy="443683"/>
            </a:xfrm>
            <a:prstGeom prst="chevron">
              <a:avLst>
                <a:gd name="adj" fmla="val 50000"/>
              </a:avLst>
            </a:prstGeom>
            <a:solidFill>
              <a:schemeClr val="bg1"/>
            </a:solidFill>
            <a:ln w="9525">
              <a:noFill/>
            </a:ln>
          </p:spPr>
          <p:txBody>
            <a:bodyPr anchor="ctr"/>
            <a:lstStyle/>
            <a:p>
              <a:pPr algn="ctr">
                <a:buFont typeface="Arial" panose="020B0604020202020204" pitchFamily="34" charset="0"/>
              </a:pPr>
              <a:endParaRPr lang="zh-CN" altLang="en-US" dirty="0">
                <a:latin typeface="Arial" panose="020B0604020202020204" pitchFamily="34" charset="0"/>
                <a:ea typeface="Arial" panose="020B0604020202020204" pitchFamily="34" charset="0"/>
              </a:endParaRPr>
            </a:p>
          </p:txBody>
        </p:sp>
      </p:grpSp>
      <p:cxnSp>
        <p:nvCxnSpPr>
          <p:cNvPr id="7183" name="直接连接符 15"/>
          <p:cNvCxnSpPr/>
          <p:nvPr/>
        </p:nvCxnSpPr>
        <p:spPr>
          <a:xfrm>
            <a:off x="1363663" y="4411980"/>
            <a:ext cx="2363787" cy="0"/>
          </a:xfrm>
          <a:prstGeom prst="line">
            <a:avLst/>
          </a:prstGeom>
          <a:ln w="6350" cap="flat" cmpd="sng">
            <a:solidFill>
              <a:schemeClr val="bg1"/>
            </a:solidFill>
            <a:prstDash val="solid"/>
            <a:round/>
            <a:headEnd type="none" w="med" len="med"/>
            <a:tailEnd type="none" w="med" len="med"/>
          </a:ln>
        </p:spPr>
      </p:cxnSp>
      <p:sp>
        <p:nvSpPr>
          <p:cNvPr id="2" name="Text Box 1"/>
          <p:cNvSpPr txBox="1"/>
          <p:nvPr/>
        </p:nvSpPr>
        <p:spPr>
          <a:xfrm>
            <a:off x="5110798" y="805180"/>
            <a:ext cx="6835139" cy="4401205"/>
          </a:xfrm>
          <a:prstGeom prst="rect">
            <a:avLst/>
          </a:prstGeom>
          <a:noFill/>
        </p:spPr>
        <p:txBody>
          <a:bodyPr wrap="square" rtlCol="0">
            <a:spAutoFit/>
          </a:bodyPr>
          <a:lstStyle/>
          <a:p>
            <a:r>
              <a:rPr lang="en-US" sz="2000" dirty="0" smtClean="0">
                <a:solidFill>
                  <a:schemeClr val="bg1"/>
                </a:solidFill>
              </a:rPr>
              <a:t>INSTOR is </a:t>
            </a:r>
            <a:r>
              <a:rPr lang="en-US" sz="2000" dirty="0">
                <a:solidFill>
                  <a:schemeClr val="bg1"/>
                </a:solidFill>
              </a:rPr>
              <a:t>an online </a:t>
            </a:r>
            <a:r>
              <a:rPr lang="en-US" sz="2000" dirty="0" smtClean="0">
                <a:solidFill>
                  <a:schemeClr val="bg1"/>
                </a:solidFill>
              </a:rPr>
              <a:t>furniture </a:t>
            </a:r>
            <a:r>
              <a:rPr lang="en-US" sz="2000" dirty="0">
                <a:solidFill>
                  <a:schemeClr val="bg1"/>
                </a:solidFill>
              </a:rPr>
              <a:t>store that allows users to browse and purchase a variety of </a:t>
            </a:r>
            <a:r>
              <a:rPr lang="en-US" sz="2000" dirty="0" smtClean="0">
                <a:solidFill>
                  <a:schemeClr val="bg1"/>
                </a:solidFill>
              </a:rPr>
              <a:t>furniture items </a:t>
            </a:r>
            <a:r>
              <a:rPr lang="en-US" sz="2000" dirty="0">
                <a:solidFill>
                  <a:schemeClr val="bg1"/>
                </a:solidFill>
              </a:rPr>
              <a:t>available in the online </a:t>
            </a:r>
            <a:r>
              <a:rPr lang="en-US" sz="2000" dirty="0" err="1">
                <a:solidFill>
                  <a:schemeClr val="bg1"/>
                </a:solidFill>
              </a:rPr>
              <a:t>shop.The</a:t>
            </a:r>
            <a:r>
              <a:rPr lang="en-US" sz="2000" dirty="0">
                <a:solidFill>
                  <a:schemeClr val="bg1"/>
                </a:solidFill>
              </a:rPr>
              <a:t> project features a catalog of </a:t>
            </a:r>
            <a:r>
              <a:rPr lang="en-US" sz="2000" dirty="0" smtClean="0">
                <a:solidFill>
                  <a:schemeClr val="bg1"/>
                </a:solidFill>
              </a:rPr>
              <a:t>furniture </a:t>
            </a:r>
            <a:r>
              <a:rPr lang="en-US" sz="2000" dirty="0">
                <a:solidFill>
                  <a:schemeClr val="bg1"/>
                </a:solidFill>
              </a:rPr>
              <a:t>products displayed in various styles and designs, categorized for easy navigation. Users can explore these categories and add desired products to their shopping cart. To proceed to checkout, users must register on the site. Registered users can log in with their credentials for future purchases. Payment options include credit card, bank transfer or PayPal. The frontend of </a:t>
            </a:r>
            <a:r>
              <a:rPr lang="en-US" sz="2000" dirty="0" err="1" smtClean="0">
                <a:solidFill>
                  <a:schemeClr val="bg1"/>
                </a:solidFill>
              </a:rPr>
              <a:t>Instor</a:t>
            </a:r>
            <a:r>
              <a:rPr lang="en-US" sz="2000" dirty="0" smtClean="0">
                <a:solidFill>
                  <a:schemeClr val="bg1"/>
                </a:solidFill>
              </a:rPr>
              <a:t> </a:t>
            </a:r>
            <a:r>
              <a:rPr lang="en-US" sz="2000" dirty="0">
                <a:solidFill>
                  <a:schemeClr val="bg1"/>
                </a:solidFill>
              </a:rPr>
              <a:t>is made with HTML, CSS, </a:t>
            </a:r>
            <a:r>
              <a:rPr lang="en-US" sz="2000" dirty="0" smtClean="0">
                <a:solidFill>
                  <a:schemeClr val="bg1"/>
                </a:solidFill>
              </a:rPr>
              <a:t>JavaScript, </a:t>
            </a:r>
            <a:r>
              <a:rPr lang="en-US" sz="2000" dirty="0" err="1" smtClean="0">
                <a:solidFill>
                  <a:schemeClr val="bg1"/>
                </a:solidFill>
              </a:rPr>
              <a:t>Reactjs</a:t>
            </a:r>
            <a:r>
              <a:rPr lang="en-US" sz="2000" dirty="0" smtClean="0">
                <a:solidFill>
                  <a:schemeClr val="bg1"/>
                </a:solidFill>
              </a:rPr>
              <a:t> and </a:t>
            </a:r>
            <a:r>
              <a:rPr lang="en-US" sz="2000" dirty="0" err="1" smtClean="0">
                <a:solidFill>
                  <a:schemeClr val="bg1"/>
                </a:solidFill>
              </a:rPr>
              <a:t>Expressjs</a:t>
            </a:r>
            <a:r>
              <a:rPr lang="en-US" sz="2000" dirty="0" smtClean="0">
                <a:solidFill>
                  <a:schemeClr val="bg1"/>
                </a:solidFill>
              </a:rPr>
              <a:t>.</a:t>
            </a:r>
            <a:r>
              <a:rPr lang="en-US" dirty="0" smtClean="0"/>
              <a:t> </a:t>
            </a:r>
            <a:r>
              <a:rPr lang="en-US" sz="2000" dirty="0" err="1" smtClean="0">
                <a:solidFill>
                  <a:schemeClr val="bg1"/>
                </a:solidFill>
              </a:rPr>
              <a:t>Mongodb</a:t>
            </a:r>
            <a:r>
              <a:rPr lang="en-US" sz="2000" dirty="0" smtClean="0">
                <a:solidFill>
                  <a:schemeClr val="bg1"/>
                </a:solidFill>
              </a:rPr>
              <a:t> </a:t>
            </a:r>
            <a:r>
              <a:rPr lang="en-US" sz="2000" dirty="0">
                <a:solidFill>
                  <a:schemeClr val="bg1"/>
                </a:solidFill>
              </a:rPr>
              <a:t>serves as the backend to store the clothing inventory, product data and user data. This online clothing shopping project streamlines the shopping experience, making it convenient for both buyers and sellers to conduct clothing transactions</a:t>
            </a:r>
            <a:r>
              <a:rPr lang="en-US" dirty="0"/>
              <a:t>.</a:t>
            </a:r>
            <a:endParaRPr lang="en-US" dirty="0">
              <a:solidFill>
                <a:schemeClr val="bg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wipe(left)">
                                      <p:cBhvr>
                                        <p:cTn id="7" dur="500"/>
                                        <p:tgtEl>
                                          <p:spTgt spid="7171"/>
                                        </p:tgtEl>
                                      </p:cBhvr>
                                    </p:animEffect>
                                  </p:childTnLst>
                                </p:cTn>
                              </p:par>
                              <p:par>
                                <p:cTn id="8" presetID="49" presetClass="entr" presetSubtype="0" decel="100000" fill="hold" grpId="0" nodeType="withEffect">
                                  <p:stCondLst>
                                    <p:cond delay="250"/>
                                  </p:stCondLst>
                                  <p:childTnLst>
                                    <p:set>
                                      <p:cBhvr>
                                        <p:cTn id="9" dur="1" fill="hold">
                                          <p:stCondLst>
                                            <p:cond delay="0"/>
                                          </p:stCondLst>
                                        </p:cTn>
                                        <p:tgtEl>
                                          <p:spTgt spid="7173"/>
                                        </p:tgtEl>
                                        <p:attrNameLst>
                                          <p:attrName>style.visibility</p:attrName>
                                        </p:attrNameLst>
                                      </p:cBhvr>
                                      <p:to>
                                        <p:strVal val="visible"/>
                                      </p:to>
                                    </p:set>
                                    <p:anim calcmode="lin" valueType="num">
                                      <p:cBhvr>
                                        <p:cTn id="10" dur="500" fill="hold"/>
                                        <p:tgtEl>
                                          <p:spTgt spid="7173"/>
                                        </p:tgtEl>
                                        <p:attrNameLst>
                                          <p:attrName>ppt_w</p:attrName>
                                        </p:attrNameLst>
                                      </p:cBhvr>
                                      <p:tavLst>
                                        <p:tav tm="0">
                                          <p:val>
                                            <p:fltVal val="0"/>
                                          </p:val>
                                        </p:tav>
                                        <p:tav tm="100000">
                                          <p:val>
                                            <p:strVal val="#ppt_w"/>
                                          </p:val>
                                        </p:tav>
                                      </p:tavLst>
                                    </p:anim>
                                    <p:anim calcmode="lin" valueType="num">
                                      <p:cBhvr>
                                        <p:cTn id="11" dur="500" fill="hold"/>
                                        <p:tgtEl>
                                          <p:spTgt spid="7173"/>
                                        </p:tgtEl>
                                        <p:attrNameLst>
                                          <p:attrName>ppt_h</p:attrName>
                                        </p:attrNameLst>
                                      </p:cBhvr>
                                      <p:tavLst>
                                        <p:tav tm="0">
                                          <p:val>
                                            <p:fltVal val="0"/>
                                          </p:val>
                                        </p:tav>
                                        <p:tav tm="100000">
                                          <p:val>
                                            <p:strVal val="#ppt_h"/>
                                          </p:val>
                                        </p:tav>
                                      </p:tavLst>
                                    </p:anim>
                                    <p:anim calcmode="lin" valueType="num">
                                      <p:cBhvr>
                                        <p:cTn id="12" dur="500" fill="hold"/>
                                        <p:tgtEl>
                                          <p:spTgt spid="7173"/>
                                        </p:tgtEl>
                                        <p:attrNameLst>
                                          <p:attrName>style.rotation</p:attrName>
                                        </p:attrNameLst>
                                      </p:cBhvr>
                                      <p:tavLst>
                                        <p:tav tm="0">
                                          <p:val>
                                            <p:fltVal val="360"/>
                                          </p:val>
                                        </p:tav>
                                        <p:tav tm="100000">
                                          <p:val>
                                            <p:fltVal val="0"/>
                                          </p:val>
                                        </p:tav>
                                      </p:tavLst>
                                    </p:anim>
                                    <p:animEffect transition="in" filter="fade">
                                      <p:cBhvr>
                                        <p:cTn id="13" dur="500"/>
                                        <p:tgtEl>
                                          <p:spTgt spid="7173"/>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7172"/>
                                        </p:tgtEl>
                                        <p:attrNameLst>
                                          <p:attrName>style.visibility</p:attrName>
                                        </p:attrNameLst>
                                      </p:cBhvr>
                                      <p:to>
                                        <p:strVal val="visible"/>
                                      </p:to>
                                    </p:set>
                                    <p:animEffect transition="in" filter="wipe(left)">
                                      <p:cBhvr>
                                        <p:cTn id="16" dur="500"/>
                                        <p:tgtEl>
                                          <p:spTgt spid="7172"/>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7174"/>
                                        </p:tgtEl>
                                        <p:attrNameLst>
                                          <p:attrName>style.visibility</p:attrName>
                                        </p:attrNameLst>
                                      </p:cBhvr>
                                      <p:to>
                                        <p:strVal val="visible"/>
                                      </p:to>
                                    </p:set>
                                    <p:animEffect transition="in" filter="fade">
                                      <p:cBhvr>
                                        <p:cTn id="20" dur="500"/>
                                        <p:tgtEl>
                                          <p:spTgt spid="7174"/>
                                        </p:tgtEl>
                                      </p:cBhvr>
                                    </p:animEffect>
                                  </p:childTnLst>
                                </p:cTn>
                              </p:par>
                            </p:childTnLst>
                          </p:cTn>
                        </p:par>
                        <p:par>
                          <p:cTn id="21" fill="hold">
                            <p:stCondLst>
                              <p:cond delay="1000"/>
                            </p:stCondLst>
                            <p:childTnLst>
                              <p:par>
                                <p:cTn id="22" presetID="9" presetClass="entr" presetSubtype="0" fill="hold" grpId="0" nodeType="afterEffect">
                                  <p:stCondLst>
                                    <p:cond delay="0"/>
                                  </p:stCondLst>
                                  <p:childTnLst>
                                    <p:set>
                                      <p:cBhvr>
                                        <p:cTn id="23" dur="1" fill="hold">
                                          <p:stCondLst>
                                            <p:cond delay="0"/>
                                          </p:stCondLst>
                                        </p:cTn>
                                        <p:tgtEl>
                                          <p:spTgt spid="7175"/>
                                        </p:tgtEl>
                                        <p:attrNameLst>
                                          <p:attrName>style.visibility</p:attrName>
                                        </p:attrNameLst>
                                      </p:cBhvr>
                                      <p:to>
                                        <p:strVal val="visible"/>
                                      </p:to>
                                    </p:set>
                                    <p:animEffect transition="in" filter="dissolve">
                                      <p:cBhvr>
                                        <p:cTn id="24" dur="500"/>
                                        <p:tgtEl>
                                          <p:spTgt spid="7175"/>
                                        </p:tgtEl>
                                      </p:cBhvr>
                                    </p:animEffect>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7183"/>
                                        </p:tgtEl>
                                        <p:attrNameLst>
                                          <p:attrName>style.visibility</p:attrName>
                                        </p:attrNameLst>
                                      </p:cBhvr>
                                      <p:to>
                                        <p:strVal val="visible"/>
                                      </p:to>
                                    </p:set>
                                    <p:animEffect transition="in" filter="fade">
                                      <p:cBhvr>
                                        <p:cTn id="28" dur="500"/>
                                        <p:tgtEl>
                                          <p:spTgt spid="7183"/>
                                        </p:tgtEl>
                                      </p:cBhvr>
                                    </p:animEffect>
                                  </p:childTnLst>
                                </p:cTn>
                              </p:par>
                              <p:par>
                                <p:cTn id="29" presetID="10" presetClass="entr" presetSubtype="0" fill="hold" nodeType="withEffect">
                                  <p:stCondLst>
                                    <p:cond delay="250"/>
                                  </p:stCondLst>
                                  <p:childTnLst>
                                    <p:set>
                                      <p:cBhvr>
                                        <p:cTn id="30" dur="1" fill="hold">
                                          <p:stCondLst>
                                            <p:cond delay="0"/>
                                          </p:stCondLst>
                                        </p:cTn>
                                        <p:tgtEl>
                                          <p:spTgt spid="7178"/>
                                        </p:tgtEl>
                                        <p:attrNameLst>
                                          <p:attrName>style.visibility</p:attrName>
                                        </p:attrNameLst>
                                      </p:cBhvr>
                                      <p:to>
                                        <p:strVal val="visible"/>
                                      </p:to>
                                    </p:set>
                                    <p:anim calcmode="lin" valueType="num">
                                      <p:cBhvr>
                                        <p:cTn id="31" dur="500" fill="hold"/>
                                        <p:tgtEl>
                                          <p:spTgt spid="7178"/>
                                        </p:tgtEl>
                                        <p:attrNameLst>
                                          <p:attrName>ppt_w</p:attrName>
                                        </p:attrNameLst>
                                      </p:cBhvr>
                                      <p:tavLst>
                                        <p:tav tm="0">
                                          <p:val>
                                            <p:fltVal val="0"/>
                                          </p:val>
                                        </p:tav>
                                        <p:tav tm="100000">
                                          <p:val>
                                            <p:strVal val="#ppt_w"/>
                                          </p:val>
                                        </p:tav>
                                      </p:tavLst>
                                    </p:anim>
                                    <p:anim calcmode="lin" valueType="num">
                                      <p:cBhvr>
                                        <p:cTn id="32" dur="500" fill="hold"/>
                                        <p:tgtEl>
                                          <p:spTgt spid="7178"/>
                                        </p:tgtEl>
                                        <p:attrNameLst>
                                          <p:attrName>ppt_h</p:attrName>
                                        </p:attrNameLst>
                                      </p:cBhvr>
                                      <p:tavLst>
                                        <p:tav tm="0">
                                          <p:val>
                                            <p:fltVal val="0"/>
                                          </p:val>
                                        </p:tav>
                                        <p:tav tm="100000">
                                          <p:val>
                                            <p:strVal val="#ppt_h"/>
                                          </p:val>
                                        </p:tav>
                                      </p:tavLst>
                                    </p:anim>
                                    <p:animEffect transition="in" filter="fade">
                                      <p:cBhvr>
                                        <p:cTn id="33" dur="500"/>
                                        <p:tgtEl>
                                          <p:spTgt spid="7178"/>
                                        </p:tgtEl>
                                      </p:cBhvr>
                                    </p:animEffect>
                                  </p:childTnLst>
                                </p:cTn>
                              </p:par>
                            </p:childTnLst>
                          </p:cTn>
                        </p:par>
                        <p:par>
                          <p:cTn id="34" fill="hold">
                            <p:stCondLst>
                              <p:cond delay="2000"/>
                            </p:stCondLst>
                            <p:childTnLst>
                              <p:par>
                                <p:cTn id="35" presetID="9" presetClass="entr" presetSubtype="0" fill="hold" grpId="0" nodeType="afterEffect">
                                  <p:stCondLst>
                                    <p:cond delay="0"/>
                                  </p:stCondLst>
                                  <p:childTnLst>
                                    <p:set>
                                      <p:cBhvr>
                                        <p:cTn id="36" dur="2000" fill="hold">
                                          <p:stCondLst>
                                            <p:cond delay="0"/>
                                          </p:stCondLst>
                                        </p:cTn>
                                        <p:tgtEl>
                                          <p:spTgt spid="2"/>
                                        </p:tgtEl>
                                        <p:attrNameLst>
                                          <p:attrName>style.visibility</p:attrName>
                                        </p:attrNameLst>
                                      </p:cBhvr>
                                      <p:to>
                                        <p:strVal val="visible"/>
                                      </p:to>
                                    </p:set>
                                    <p:animEffect transition="in" filter="dissolve">
                                      <p:cBhvr>
                                        <p:cTn id="3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7173" grpId="0"/>
      <p:bldP spid="7174" grpId="0" animBg="1"/>
      <p:bldP spid="7175"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任意多边形 2"/>
          <p:cNvSpPr/>
          <p:nvPr/>
        </p:nvSpPr>
        <p:spPr>
          <a:xfrm>
            <a:off x="0" y="406400"/>
            <a:ext cx="4019550"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8196" name="文本框 3"/>
          <p:cNvSpPr txBox="1"/>
          <p:nvPr/>
        </p:nvSpPr>
        <p:spPr>
          <a:xfrm>
            <a:off x="1174750" y="344488"/>
            <a:ext cx="2844800" cy="460375"/>
          </a:xfrm>
          <a:prstGeom prst="rect">
            <a:avLst/>
          </a:prstGeom>
          <a:noFill/>
          <a:ln w="9525">
            <a:noFill/>
          </a:ln>
        </p:spPr>
        <p:txBody>
          <a:bodyPr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SCOPE </a:t>
            </a:r>
          </a:p>
        </p:txBody>
      </p:sp>
      <p:sp>
        <p:nvSpPr>
          <p:cNvPr id="8197" name="文本框 4"/>
          <p:cNvSpPr txBox="1"/>
          <p:nvPr/>
        </p:nvSpPr>
        <p:spPr>
          <a:xfrm>
            <a:off x="246063" y="11588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02</a:t>
            </a:r>
            <a:endParaRPr lang="zh-CN" altLang="en-US" sz="5400" dirty="0">
              <a:solidFill>
                <a:schemeClr val="bg1"/>
              </a:solidFill>
              <a:latin typeface="Arial" panose="020B0604020202020204" pitchFamily="34" charset="0"/>
              <a:ea typeface="Arial" panose="020B0604020202020204" pitchFamily="34" charset="0"/>
            </a:endParaRPr>
          </a:p>
        </p:txBody>
      </p:sp>
      <p:sp>
        <p:nvSpPr>
          <p:cNvPr id="2" name="Text Box 1"/>
          <p:cNvSpPr txBox="1"/>
          <p:nvPr/>
        </p:nvSpPr>
        <p:spPr>
          <a:xfrm>
            <a:off x="171450" y="872490"/>
            <a:ext cx="10840720" cy="4524315"/>
          </a:xfrm>
          <a:prstGeom prst="rect">
            <a:avLst/>
          </a:prstGeom>
          <a:noFill/>
        </p:spPr>
        <p:txBody>
          <a:bodyPr wrap="square" rtlCol="0">
            <a:spAutoFit/>
          </a:bodyPr>
          <a:lstStyle/>
          <a:p>
            <a:pPr algn="l"/>
            <a:r>
              <a:rPr lang="en-US" dirty="0">
                <a:solidFill>
                  <a:schemeClr val="bg1"/>
                </a:solidFill>
                <a:latin typeface="Times New Roman" panose="02020603050405020304" pitchFamily="18" charset="0"/>
                <a:cs typeface="Times New Roman" panose="02020603050405020304" pitchFamily="18" charset="0"/>
              </a:rPr>
              <a:t>The various objectives of </a:t>
            </a:r>
            <a:r>
              <a:rPr lang="en-IN" spc="-80" dirty="0">
                <a:solidFill>
                  <a:srgbClr val="FFFFFF"/>
                </a:solidFill>
                <a:latin typeface="Cooper Black" panose="0208090404030B020404" pitchFamily="18" charset="0"/>
                <a:cs typeface="Times New Roman" panose="02020603050405020304" pitchFamily="18" charset="0"/>
              </a:rPr>
              <a:t> </a:t>
            </a:r>
            <a:r>
              <a:rPr lang="en-IN" spc="-80" dirty="0" smtClean="0">
                <a:solidFill>
                  <a:srgbClr val="FFFFFF"/>
                </a:solidFill>
                <a:latin typeface="Cooper Black" panose="0208090404030B020404" pitchFamily="18" charset="0"/>
                <a:cs typeface="Times New Roman" panose="02020603050405020304" pitchFamily="18" charset="0"/>
              </a:rPr>
              <a:t>INSTOR</a:t>
            </a:r>
            <a:r>
              <a:rPr lang="en-IN" sz="1800" b="1" spc="-80" dirty="0" smtClean="0">
                <a:solidFill>
                  <a:srgbClr val="FFFFFF"/>
                </a:solidFill>
                <a:latin typeface="Cooper Black" panose="0208090404030B020404" pitchFamily="18" charset="0"/>
                <a:cs typeface="Castellar" panose="020A0402060406010301" charset="0"/>
              </a:rPr>
              <a:t> </a:t>
            </a:r>
            <a:r>
              <a:rPr lang="en-US" dirty="0">
                <a:solidFill>
                  <a:schemeClr val="bg1"/>
                </a:solidFill>
                <a:latin typeface="Times New Roman" panose="02020603050405020304" pitchFamily="18" charset="0"/>
                <a:cs typeface="Times New Roman" panose="02020603050405020304" pitchFamily="18" charset="0"/>
              </a:rPr>
              <a:t>can be laid down as follows:</a:t>
            </a:r>
          </a:p>
          <a:p>
            <a:pPr algn="l"/>
            <a:endParaRPr lang="en-US" dirty="0">
              <a:solidFill>
                <a:schemeClr val="bg1"/>
              </a:solidFill>
              <a:latin typeface="Times New Roman" panose="02020603050405020304" pitchFamily="18" charset="0"/>
              <a:cs typeface="Times New Roman" panose="02020603050405020304" pitchFamily="18" charset="0"/>
            </a:endParaRPr>
          </a:p>
          <a:p>
            <a:pPr algn="l"/>
            <a:r>
              <a:rPr lang="en-US" dirty="0">
                <a:solidFill>
                  <a:schemeClr val="bg1"/>
                </a:solidFill>
                <a:latin typeface="Times New Roman" panose="02020603050405020304" pitchFamily="18" charset="0"/>
                <a:cs typeface="Times New Roman" panose="02020603050405020304" pitchFamily="18" charset="0"/>
              </a:rPr>
              <a:t>1. Development of Business-Relationship:</a:t>
            </a:r>
          </a:p>
          <a:p>
            <a:pPr algn="l"/>
            <a:r>
              <a:rPr lang="en-US" dirty="0">
                <a:solidFill>
                  <a:schemeClr val="bg1"/>
                </a:solidFill>
                <a:latin typeface="Times New Roman" panose="02020603050405020304" pitchFamily="18" charset="0"/>
                <a:cs typeface="Times New Roman" panose="02020603050405020304" pitchFamily="18" charset="0"/>
              </a:rPr>
              <a:t>   The primary objective of the </a:t>
            </a:r>
            <a:r>
              <a:rPr lang="en-US" b="1" dirty="0" err="1" smtClean="0">
                <a:solidFill>
                  <a:schemeClr val="bg1"/>
                </a:solidFill>
                <a:latin typeface="Times New Roman" panose="02020603050405020304" pitchFamily="18" charset="0"/>
                <a:cs typeface="Times New Roman" panose="02020603050405020304" pitchFamily="18" charset="0"/>
              </a:rPr>
              <a:t>Instor</a:t>
            </a:r>
            <a:r>
              <a:rPr lang="en-US" b="1" dirty="0" smtClean="0">
                <a:solidFill>
                  <a:schemeClr val="bg1"/>
                </a:solidFill>
                <a:latin typeface="Times New Roman" panose="02020603050405020304" pitchFamily="18" charset="0"/>
                <a:cs typeface="Times New Roman" panose="02020603050405020304" pitchFamily="18" charset="0"/>
              </a:rPr>
              <a:t> </a:t>
            </a:r>
            <a:r>
              <a:rPr lang="en-US" dirty="0" smtClean="0">
                <a:solidFill>
                  <a:schemeClr val="bg1"/>
                </a:solidFill>
                <a:latin typeface="Times New Roman" panose="02020603050405020304" pitchFamily="18" charset="0"/>
                <a:cs typeface="Times New Roman" panose="02020603050405020304" pitchFamily="18" charset="0"/>
              </a:rPr>
              <a:t>is </a:t>
            </a:r>
            <a:r>
              <a:rPr lang="en-US" dirty="0">
                <a:solidFill>
                  <a:schemeClr val="bg1"/>
                </a:solidFill>
                <a:latin typeface="Times New Roman" panose="02020603050405020304" pitchFamily="18" charset="0"/>
                <a:cs typeface="Times New Roman" panose="02020603050405020304" pitchFamily="18" charset="0"/>
              </a:rPr>
              <a:t>to foster business development. By establishing direct contact between the company and consumers, the business relationship is enhanced. This direct interaction helps to expand the market reach and strengthen customer loyalty.</a:t>
            </a:r>
          </a:p>
          <a:p>
            <a:pPr algn="l"/>
            <a:endParaRPr lang="en-US" dirty="0">
              <a:solidFill>
                <a:schemeClr val="bg1"/>
              </a:solidFill>
              <a:latin typeface="Times New Roman" panose="02020603050405020304" pitchFamily="18" charset="0"/>
              <a:cs typeface="Times New Roman" panose="02020603050405020304" pitchFamily="18" charset="0"/>
            </a:endParaRPr>
          </a:p>
          <a:p>
            <a:pPr algn="l"/>
            <a:r>
              <a:rPr lang="en-US" dirty="0">
                <a:solidFill>
                  <a:schemeClr val="bg1"/>
                </a:solidFill>
                <a:latin typeface="Times New Roman" panose="02020603050405020304" pitchFamily="18" charset="0"/>
                <a:cs typeface="Times New Roman" panose="02020603050405020304" pitchFamily="18" charset="0"/>
              </a:rPr>
              <a:t>2. Better Customer Service:</a:t>
            </a:r>
          </a:p>
          <a:p>
            <a:pPr algn="l"/>
            <a:r>
              <a:rPr lang="en-US" b="1" dirty="0" err="1" smtClean="0">
                <a:solidFill>
                  <a:schemeClr val="bg1"/>
                </a:solidFill>
                <a:latin typeface="Times New Roman" panose="02020603050405020304" pitchFamily="18" charset="0"/>
                <a:cs typeface="Times New Roman" panose="02020603050405020304" pitchFamily="18" charset="0"/>
              </a:rPr>
              <a:t>Instor</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offers round-the-clock customer service, providing assistance and information about the products at any time. By furnishing detailed product information, customers can easily choose the best product among various alternatives. Online support and service further enhance the customer experience.</a:t>
            </a:r>
          </a:p>
          <a:p>
            <a:pPr algn="l"/>
            <a:endParaRPr lang="en-US" dirty="0">
              <a:solidFill>
                <a:schemeClr val="bg1"/>
              </a:solidFill>
              <a:latin typeface="Times New Roman" panose="02020603050405020304" pitchFamily="18" charset="0"/>
              <a:cs typeface="Times New Roman" panose="02020603050405020304" pitchFamily="18" charset="0"/>
            </a:endParaRPr>
          </a:p>
          <a:p>
            <a:pPr algn="l"/>
            <a:r>
              <a:rPr lang="en-US" dirty="0">
                <a:solidFill>
                  <a:schemeClr val="bg1"/>
                </a:solidFill>
                <a:latin typeface="Times New Roman" panose="02020603050405020304" pitchFamily="18" charset="0"/>
                <a:cs typeface="Times New Roman" panose="02020603050405020304" pitchFamily="18" charset="0"/>
              </a:rPr>
              <a:t>3. Attracting More Customers:</a:t>
            </a:r>
          </a:p>
          <a:p>
            <a:pPr algn="l"/>
            <a:r>
              <a:rPr lang="en-US" dirty="0">
                <a:solidFill>
                  <a:schemeClr val="bg1"/>
                </a:solidFill>
                <a:latin typeface="Times New Roman" panose="02020603050405020304" pitchFamily="18" charset="0"/>
                <a:cs typeface="Times New Roman" panose="02020603050405020304" pitchFamily="18" charset="0"/>
              </a:rPr>
              <a:t>   In today's competitive market, it is crucial for companies to expand their customer base. </a:t>
            </a:r>
            <a:r>
              <a:rPr lang="en-US" b="1" dirty="0" err="1" smtClean="0">
                <a:solidFill>
                  <a:schemeClr val="bg1"/>
                </a:solidFill>
                <a:latin typeface="Times New Roman" panose="02020603050405020304" pitchFamily="18" charset="0"/>
                <a:cs typeface="Times New Roman" panose="02020603050405020304" pitchFamily="18" charset="0"/>
              </a:rPr>
              <a:t>Instor</a:t>
            </a:r>
            <a:r>
              <a:rPr lang="en-US" dirty="0" smtClean="0">
                <a:solidFill>
                  <a:schemeClr val="bg1"/>
                </a:solidFill>
                <a:latin typeface="Times New Roman" panose="02020603050405020304" pitchFamily="18" charset="0"/>
                <a:cs typeface="Times New Roman" panose="02020603050405020304" pitchFamily="18" charset="0"/>
              </a:rPr>
              <a:t> </a:t>
            </a:r>
            <a:r>
              <a:rPr lang="en-US" dirty="0">
                <a:solidFill>
                  <a:schemeClr val="bg1"/>
                </a:solidFill>
                <a:latin typeface="Times New Roman" panose="02020603050405020304" pitchFamily="18" charset="0"/>
                <a:cs typeface="Times New Roman" panose="02020603050405020304" pitchFamily="18" charset="0"/>
              </a:rPr>
              <a:t>aims to achieve this by offering value-added services and maintaining high product quality. This focus on customer satisfaction drives robust growth in sales and overall profitability.</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ppt_w</p:attrName>
                                        </p:attrNameLst>
                                      </p:cBhvr>
                                      <p:tavLst>
                                        <p:tav tm="0">
                                          <p:val>
                                            <p:fltVal val="0"/>
                                          </p:val>
                                        </p:tav>
                                        <p:tav tm="100000">
                                          <p:val>
                                            <p:strVal val="#ppt_w"/>
                                          </p:val>
                                        </p:tav>
                                      </p:tavLst>
                                    </p:anim>
                                    <p:anim calcmode="lin" valueType="num">
                                      <p:cBhvr>
                                        <p:cTn id="12" dur="500" fill="hold"/>
                                        <p:tgtEl>
                                          <p:spTgt spid="8197"/>
                                        </p:tgtEl>
                                        <p:attrNameLst>
                                          <p:attrName>ppt_h</p:attrName>
                                        </p:attrNameLst>
                                      </p:cBhvr>
                                      <p:tavLst>
                                        <p:tav tm="0">
                                          <p:val>
                                            <p:fltVal val="0"/>
                                          </p:val>
                                        </p:tav>
                                        <p:tav tm="100000">
                                          <p:val>
                                            <p:strVal val="#ppt_h"/>
                                          </p:val>
                                        </p:tav>
                                      </p:tavLst>
                                    </p:anim>
                                    <p:anim calcmode="lin" valueType="num">
                                      <p:cBhvr>
                                        <p:cTn id="13" dur="500" fill="hold"/>
                                        <p:tgtEl>
                                          <p:spTgt spid="8197"/>
                                        </p:tgtEl>
                                        <p:attrNameLst>
                                          <p:attrName>style.rotation</p:attrName>
                                        </p:attrNameLst>
                                      </p:cBhvr>
                                      <p:tavLst>
                                        <p:tav tm="0">
                                          <p:val>
                                            <p:fltVal val="360"/>
                                          </p:val>
                                        </p:tav>
                                        <p:tav tm="100000">
                                          <p:val>
                                            <p:fltVal val="0"/>
                                          </p:val>
                                        </p:tav>
                                      </p:tavLst>
                                    </p:anim>
                                    <p:animEffect transition="in" filter="fade">
                                      <p:cBhvr>
                                        <p:cTn id="14" dur="500"/>
                                        <p:tgtEl>
                                          <p:spTgt spid="8197"/>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8196"/>
                                        </p:tgtEl>
                                        <p:attrNameLst>
                                          <p:attrName>style.visibility</p:attrName>
                                        </p:attrNameLst>
                                      </p:cBhvr>
                                      <p:to>
                                        <p:strVal val="visible"/>
                                      </p:to>
                                    </p:set>
                                    <p:animEffect transition="in" filter="wipe(left)">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任意多边形 2"/>
          <p:cNvSpPr/>
          <p:nvPr/>
        </p:nvSpPr>
        <p:spPr>
          <a:xfrm>
            <a:off x="0" y="406400"/>
            <a:ext cx="4019550"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10243" name="文本框 3"/>
          <p:cNvSpPr txBox="1"/>
          <p:nvPr/>
        </p:nvSpPr>
        <p:spPr>
          <a:xfrm>
            <a:off x="1174750" y="344488"/>
            <a:ext cx="2844800" cy="460375"/>
          </a:xfrm>
          <a:prstGeom prst="rect">
            <a:avLst/>
          </a:prstGeom>
          <a:noFill/>
          <a:ln w="9525">
            <a:noFill/>
          </a:ln>
        </p:spPr>
        <p:txBody>
          <a:bodyPr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STRUCTURE</a:t>
            </a:r>
          </a:p>
        </p:txBody>
      </p:sp>
      <p:sp>
        <p:nvSpPr>
          <p:cNvPr id="10244" name="文本框 4"/>
          <p:cNvSpPr txBox="1"/>
          <p:nvPr/>
        </p:nvSpPr>
        <p:spPr>
          <a:xfrm>
            <a:off x="246063" y="11588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03</a:t>
            </a:r>
            <a:endParaRPr lang="zh-CN" altLang="en-US" sz="5400" dirty="0">
              <a:solidFill>
                <a:schemeClr val="bg1"/>
              </a:solidFill>
              <a:latin typeface="Arial" panose="020B0604020202020204" pitchFamily="34" charset="0"/>
              <a:ea typeface="Arial" panose="020B0604020202020204" pitchFamily="34" charset="0"/>
            </a:endParaRPr>
          </a:p>
        </p:txBody>
      </p:sp>
      <p:grpSp>
        <p:nvGrpSpPr>
          <p:cNvPr id="10245" name="椭圆 1"/>
          <p:cNvGrpSpPr/>
          <p:nvPr/>
        </p:nvGrpSpPr>
        <p:grpSpPr>
          <a:xfrm>
            <a:off x="939800" y="1392238"/>
            <a:ext cx="4305300" cy="2733675"/>
            <a:chOff x="-3" y="5"/>
            <a:chExt cx="2712" cy="1722"/>
          </a:xfrm>
        </p:grpSpPr>
        <p:pic>
          <p:nvPicPr>
            <p:cNvPr id="12293" name="椭圆 1" descr="C:\Users\ayush\Downloads\amin2.pngamin2"/>
            <p:cNvPicPr/>
            <p:nvPr/>
          </p:nvPicPr>
          <p:blipFill>
            <a:blip r:embed="rId2">
              <a:biLevel thresh="50000"/>
            </a:blip>
            <a:srcRect/>
            <a:stretch>
              <a:fillRect/>
            </a:stretch>
          </p:blipFill>
          <p:spPr>
            <a:xfrm>
              <a:off x="-3" y="5"/>
              <a:ext cx="1194" cy="1178"/>
            </a:xfrm>
            <a:prstGeom prst="ellipse">
              <a:avLst/>
            </a:prstGeom>
            <a:noFill/>
            <a:ln w="9525">
              <a:noFill/>
            </a:ln>
          </p:spPr>
        </p:pic>
        <p:sp>
          <p:nvSpPr>
            <p:cNvPr id="12294" name="Text Box 7"/>
            <p:cNvSpPr txBox="1"/>
            <p:nvPr/>
          </p:nvSpPr>
          <p:spPr>
            <a:xfrm>
              <a:off x="1874" y="891"/>
              <a:ext cx="835" cy="836"/>
            </a:xfrm>
            <a:prstGeom prst="rect">
              <a:avLst/>
            </a:prstGeom>
            <a:no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grpSp>
      <p:cxnSp>
        <p:nvCxnSpPr>
          <p:cNvPr id="10250" name="直接连接符 9"/>
          <p:cNvCxnSpPr>
            <a:stCxn id="12293" idx="6"/>
            <a:endCxn id="12307" idx="6"/>
          </p:cNvCxnSpPr>
          <p:nvPr/>
        </p:nvCxnSpPr>
        <p:spPr>
          <a:xfrm flipV="1">
            <a:off x="2835275" y="2297113"/>
            <a:ext cx="8392795" cy="30480"/>
          </a:xfrm>
          <a:prstGeom prst="line">
            <a:avLst/>
          </a:prstGeom>
          <a:ln w="6350" cap="flat" cmpd="sng">
            <a:solidFill>
              <a:srgbClr val="AFABAB"/>
            </a:solidFill>
            <a:prstDash val="solid"/>
            <a:round/>
            <a:headEnd type="none" w="med" len="med"/>
            <a:tailEnd type="none" w="med" len="med"/>
          </a:ln>
        </p:spPr>
      </p:cxnSp>
      <p:sp>
        <p:nvSpPr>
          <p:cNvPr id="12299" name="文本框 5"/>
          <p:cNvSpPr txBox="1"/>
          <p:nvPr/>
        </p:nvSpPr>
        <p:spPr>
          <a:xfrm>
            <a:off x="527050" y="3232150"/>
            <a:ext cx="2789555" cy="645160"/>
          </a:xfrm>
          <a:prstGeom prst="rect">
            <a:avLst/>
          </a:prstGeom>
          <a:noFill/>
          <a:ln w="9525">
            <a:noFill/>
          </a:ln>
        </p:spPr>
        <p:txBody>
          <a:bodyPr anchor="t">
            <a:spAutoFit/>
          </a:bodyPr>
          <a:lstStyle/>
          <a:p>
            <a:pPr algn="ctr">
              <a:buFont typeface="Arial" panose="020B0604020202020204" pitchFamily="34" charset="0"/>
            </a:pPr>
            <a:r>
              <a:rPr lang="en-US" altLang="zh-CN" sz="3600" dirty="0">
                <a:solidFill>
                  <a:srgbClr val="F63357"/>
                </a:solidFill>
                <a:latin typeface="Arial" panose="020B0604020202020204" pitchFamily="34" charset="0"/>
                <a:ea typeface="Arial" panose="020B0604020202020204" pitchFamily="34" charset="0"/>
              </a:rPr>
              <a:t>Admin</a:t>
            </a:r>
          </a:p>
        </p:txBody>
      </p:sp>
      <p:grpSp>
        <p:nvGrpSpPr>
          <p:cNvPr id="10258" name="组合 77"/>
          <p:cNvGrpSpPr/>
          <p:nvPr/>
        </p:nvGrpSpPr>
        <p:grpSpPr>
          <a:xfrm>
            <a:off x="9636760" y="995998"/>
            <a:ext cx="2242820" cy="1771015"/>
            <a:chOff x="-272342" y="-275588"/>
            <a:chExt cx="2242222" cy="1771004"/>
          </a:xfrm>
        </p:grpSpPr>
        <p:sp>
          <p:nvSpPr>
            <p:cNvPr id="12306" name="文本框 49"/>
            <p:cNvSpPr txBox="1"/>
            <p:nvPr/>
          </p:nvSpPr>
          <p:spPr>
            <a:xfrm>
              <a:off x="-272342" y="-275588"/>
              <a:ext cx="2242222" cy="829940"/>
            </a:xfrm>
            <a:prstGeom prst="rect">
              <a:avLst/>
            </a:prstGeom>
            <a:noFill/>
            <a:ln w="9525">
              <a:noFill/>
            </a:ln>
          </p:spPr>
          <p:txBody>
            <a:bodyPr wrap="square" anchor="t">
              <a:spAutoFit/>
            </a:bodyPr>
            <a:lstStyle/>
            <a:p>
              <a:pPr algn="ctr">
                <a:buFont typeface="Arial" panose="020B0604020202020204" pitchFamily="34" charset="0"/>
              </a:pPr>
              <a:r>
                <a:rPr lang="en-US" altLang="zh-CN" sz="2400" dirty="0">
                  <a:solidFill>
                    <a:srgbClr val="AFABAB"/>
                  </a:solidFill>
                  <a:latin typeface="Arial" panose="020B0604020202020204" pitchFamily="34" charset="0"/>
                  <a:ea typeface="Arial" panose="020B0604020202020204" pitchFamily="34" charset="0"/>
                </a:rPr>
                <a:t>View overall data</a:t>
              </a:r>
              <a:endParaRPr lang="zh-CN" altLang="en-US" sz="2400" dirty="0">
                <a:solidFill>
                  <a:srgbClr val="AFABAB"/>
                </a:solidFill>
                <a:latin typeface="Arial" panose="020B0604020202020204" pitchFamily="34" charset="0"/>
                <a:ea typeface="Arial" panose="020B0604020202020204" pitchFamily="34" charset="0"/>
              </a:endParaRPr>
            </a:p>
          </p:txBody>
        </p:sp>
        <p:sp>
          <p:nvSpPr>
            <p:cNvPr id="12307" name="椭圆 16"/>
            <p:cNvSpPr/>
            <p:nvPr/>
          </p:nvSpPr>
          <p:spPr>
            <a:xfrm>
              <a:off x="379299" y="555842"/>
              <a:ext cx="939574" cy="939574"/>
            </a:xfrm>
            <a:prstGeom prst="ellipse">
              <a:avLst/>
            </a:prstGeom>
            <a:blipFill rotWithShape="1">
              <a:blip r:embed="rId3"/>
              <a:stretch>
                <a:fillRect/>
              </a:stretch>
            </a:blipFill>
            <a:ln w="19050" cap="flat" cmpd="sng">
              <a:solidFill>
                <a:srgbClr val="AFABAB"/>
              </a:solidFill>
              <a:prstDash val="solid"/>
              <a:round/>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pic>
          <p:nvPicPr>
            <p:cNvPr id="12308" name="组合 17"/>
            <p:cNvPicPr/>
            <p:nvPr/>
          </p:nvPicPr>
          <p:blipFill>
            <a:blip r:embed="rId4"/>
            <a:stretch>
              <a:fillRect/>
            </a:stretch>
          </p:blipFill>
          <p:spPr>
            <a:xfrm>
              <a:off x="551822" y="838015"/>
              <a:ext cx="597408" cy="396240"/>
            </a:xfrm>
            <a:prstGeom prst="rect">
              <a:avLst/>
            </a:prstGeom>
            <a:noFill/>
            <a:ln w="9525">
              <a:noFill/>
            </a:ln>
          </p:spPr>
        </p:pic>
      </p:grpSp>
      <p:grpSp>
        <p:nvGrpSpPr>
          <p:cNvPr id="10262" name="组合 74"/>
          <p:cNvGrpSpPr/>
          <p:nvPr/>
        </p:nvGrpSpPr>
        <p:grpSpPr>
          <a:xfrm>
            <a:off x="3248978" y="1350645"/>
            <a:ext cx="1698625" cy="1446213"/>
            <a:chOff x="0" y="0"/>
            <a:chExt cx="1698172" cy="1446224"/>
          </a:xfrm>
        </p:grpSpPr>
        <p:sp>
          <p:nvSpPr>
            <p:cNvPr id="12310" name="文本框 46"/>
            <p:cNvSpPr txBox="1"/>
            <p:nvPr/>
          </p:nvSpPr>
          <p:spPr>
            <a:xfrm>
              <a:off x="0" y="0"/>
              <a:ext cx="1698172" cy="460379"/>
            </a:xfrm>
            <a:prstGeom prst="rect">
              <a:avLst/>
            </a:prstGeom>
            <a:noFill/>
            <a:ln w="9525">
              <a:noFill/>
            </a:ln>
          </p:spPr>
          <p:txBody>
            <a:bodyPr anchor="t">
              <a:spAutoFit/>
            </a:bodyPr>
            <a:lstStyle/>
            <a:p>
              <a:pPr algn="ctr">
                <a:buFont typeface="Arial" panose="020B0604020202020204" pitchFamily="34" charset="0"/>
              </a:pPr>
              <a:r>
                <a:rPr lang="en-US" altLang="zh-CN" sz="2400" dirty="0">
                  <a:solidFill>
                    <a:srgbClr val="F63357"/>
                  </a:solidFill>
                  <a:latin typeface="Arial" panose="020B0604020202020204" pitchFamily="34" charset="0"/>
                  <a:ea typeface="Arial" panose="020B0604020202020204" pitchFamily="34" charset="0"/>
                </a:rPr>
                <a:t>Login</a:t>
              </a:r>
            </a:p>
          </p:txBody>
        </p:sp>
        <p:sp>
          <p:nvSpPr>
            <p:cNvPr id="12311" name="椭圆 11"/>
            <p:cNvSpPr/>
            <p:nvPr/>
          </p:nvSpPr>
          <p:spPr>
            <a:xfrm>
              <a:off x="379299" y="506650"/>
              <a:ext cx="939574" cy="939574"/>
            </a:xfrm>
            <a:prstGeom prst="ellipse">
              <a:avLst/>
            </a:prstGeom>
            <a:blipFill rotWithShape="1">
              <a:blip r:embed="rId3"/>
              <a:stretch>
                <a:fillRect/>
              </a:stretch>
            </a:blipFill>
            <a:ln w="19050" cap="flat" cmpd="sng">
              <a:solidFill>
                <a:srgbClr val="F63357"/>
              </a:solidFill>
              <a:prstDash val="solid"/>
              <a:round/>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pic>
          <p:nvPicPr>
            <p:cNvPr id="12312" name="组合 21"/>
            <p:cNvPicPr/>
            <p:nvPr/>
          </p:nvPicPr>
          <p:blipFill>
            <a:blip r:embed="rId5"/>
            <a:stretch>
              <a:fillRect/>
            </a:stretch>
          </p:blipFill>
          <p:spPr>
            <a:xfrm>
              <a:off x="670802" y="697383"/>
              <a:ext cx="359664" cy="560832"/>
            </a:xfrm>
            <a:prstGeom prst="rect">
              <a:avLst/>
            </a:prstGeom>
            <a:noFill/>
            <a:ln w="9525">
              <a:noFill/>
            </a:ln>
          </p:spPr>
        </p:pic>
      </p:grpSp>
      <p:grpSp>
        <p:nvGrpSpPr>
          <p:cNvPr id="10266" name="组合 75"/>
          <p:cNvGrpSpPr/>
          <p:nvPr/>
        </p:nvGrpSpPr>
        <p:grpSpPr>
          <a:xfrm>
            <a:off x="4604141" y="1271169"/>
            <a:ext cx="2692400" cy="1485684"/>
            <a:chOff x="-503183" y="-34688"/>
            <a:chExt cx="2694201" cy="1484798"/>
          </a:xfrm>
        </p:grpSpPr>
        <p:sp>
          <p:nvSpPr>
            <p:cNvPr id="12314" name="文本框 47"/>
            <p:cNvSpPr txBox="1"/>
            <p:nvPr/>
          </p:nvSpPr>
          <p:spPr>
            <a:xfrm>
              <a:off x="-503183" y="-34688"/>
              <a:ext cx="2694201" cy="461390"/>
            </a:xfrm>
            <a:prstGeom prst="rect">
              <a:avLst/>
            </a:prstGeom>
            <a:noFill/>
            <a:ln w="9525">
              <a:noFill/>
            </a:ln>
          </p:spPr>
          <p:txBody>
            <a:bodyPr wrap="square" anchor="t">
              <a:spAutoFit/>
            </a:bodyPr>
            <a:lstStyle/>
            <a:p>
              <a:pPr algn="ctr">
                <a:buFont typeface="Arial" panose="020B0604020202020204" pitchFamily="34" charset="0"/>
              </a:pPr>
              <a:r>
                <a:rPr lang="en-US" altLang="zh-CN" sz="2400" dirty="0">
                  <a:solidFill>
                    <a:srgbClr val="AFABAB"/>
                  </a:solidFill>
                  <a:latin typeface="Arial" panose="020B0604020202020204" pitchFamily="34" charset="0"/>
                  <a:ea typeface="Arial" panose="020B0604020202020204" pitchFamily="34" charset="0"/>
                </a:rPr>
                <a:t>Add </a:t>
              </a:r>
              <a:r>
                <a:rPr lang="en-IN" altLang="zh-CN" sz="2400" dirty="0">
                  <a:solidFill>
                    <a:srgbClr val="AFABAB"/>
                  </a:solidFill>
                  <a:latin typeface="Arial" panose="020B0604020202020204" pitchFamily="34" charset="0"/>
                  <a:ea typeface="Arial" panose="020B0604020202020204" pitchFamily="34" charset="0"/>
                </a:rPr>
                <a:t>Product </a:t>
              </a:r>
              <a:endParaRPr lang="en-US" altLang="zh-CN" sz="2400" dirty="0">
                <a:solidFill>
                  <a:srgbClr val="AFABAB"/>
                </a:solidFill>
                <a:latin typeface="Arial" panose="020B0604020202020204" pitchFamily="34" charset="0"/>
                <a:ea typeface="Arial" panose="020B0604020202020204" pitchFamily="34" charset="0"/>
              </a:endParaRPr>
            </a:p>
          </p:txBody>
        </p:sp>
        <p:sp>
          <p:nvSpPr>
            <p:cNvPr id="12315" name="椭圆 14"/>
            <p:cNvSpPr/>
            <p:nvPr/>
          </p:nvSpPr>
          <p:spPr>
            <a:xfrm>
              <a:off x="379299" y="510536"/>
              <a:ext cx="939574" cy="939574"/>
            </a:xfrm>
            <a:prstGeom prst="ellipse">
              <a:avLst/>
            </a:prstGeom>
            <a:blipFill rotWithShape="1">
              <a:blip r:embed="rId3"/>
              <a:stretch>
                <a:fillRect/>
              </a:stretch>
            </a:blipFill>
            <a:ln w="19050" cap="flat" cmpd="sng">
              <a:solidFill>
                <a:srgbClr val="AFABAB"/>
              </a:solidFill>
              <a:prstDash val="solid"/>
              <a:round/>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pic>
          <p:nvPicPr>
            <p:cNvPr id="12316" name="组合 26"/>
            <p:cNvPicPr/>
            <p:nvPr/>
          </p:nvPicPr>
          <p:blipFill>
            <a:blip r:embed="rId6"/>
            <a:stretch>
              <a:fillRect/>
            </a:stretch>
          </p:blipFill>
          <p:spPr>
            <a:xfrm>
              <a:off x="640338" y="786613"/>
              <a:ext cx="408432" cy="408432"/>
            </a:xfrm>
            <a:prstGeom prst="rect">
              <a:avLst/>
            </a:prstGeom>
            <a:noFill/>
            <a:ln w="9525">
              <a:noFill/>
            </a:ln>
          </p:spPr>
        </p:pic>
      </p:grpSp>
      <p:grpSp>
        <p:nvGrpSpPr>
          <p:cNvPr id="10270" name="组合 76"/>
          <p:cNvGrpSpPr/>
          <p:nvPr/>
        </p:nvGrpSpPr>
        <p:grpSpPr>
          <a:xfrm>
            <a:off x="7037705" y="1000443"/>
            <a:ext cx="2421890" cy="1772920"/>
            <a:chOff x="-273612" y="-318737"/>
            <a:chExt cx="2421244" cy="1772733"/>
          </a:xfrm>
        </p:grpSpPr>
        <p:sp>
          <p:nvSpPr>
            <p:cNvPr id="12318" name="文本框 48"/>
            <p:cNvSpPr txBox="1"/>
            <p:nvPr/>
          </p:nvSpPr>
          <p:spPr>
            <a:xfrm>
              <a:off x="-273612" y="-318737"/>
              <a:ext cx="2421244" cy="830909"/>
            </a:xfrm>
            <a:prstGeom prst="rect">
              <a:avLst/>
            </a:prstGeom>
            <a:noFill/>
            <a:ln w="9525">
              <a:noFill/>
            </a:ln>
          </p:spPr>
          <p:txBody>
            <a:bodyPr wrap="square" anchor="t">
              <a:spAutoFit/>
            </a:bodyPr>
            <a:lstStyle/>
            <a:p>
              <a:pPr algn="ctr">
                <a:buFont typeface="Arial" panose="020B0604020202020204" pitchFamily="34" charset="0"/>
              </a:pPr>
              <a:r>
                <a:rPr lang="en-US" altLang="zh-CN" sz="2400" dirty="0">
                  <a:solidFill>
                    <a:srgbClr val="F63357"/>
                  </a:solidFill>
                  <a:latin typeface="Arial" panose="020B0604020202020204" pitchFamily="34" charset="0"/>
                  <a:ea typeface="Arial" panose="020B0604020202020204" pitchFamily="34" charset="0"/>
                </a:rPr>
                <a:t>Update/Delete</a:t>
              </a:r>
            </a:p>
            <a:p>
              <a:pPr algn="ctr">
                <a:buFont typeface="Arial" panose="020B0604020202020204" pitchFamily="34" charset="0"/>
              </a:pPr>
              <a:r>
                <a:rPr lang="en-IN" altLang="zh-CN" sz="2400" dirty="0">
                  <a:solidFill>
                    <a:srgbClr val="F63357"/>
                  </a:solidFill>
                  <a:latin typeface="Arial" panose="020B0604020202020204" pitchFamily="34" charset="0"/>
                  <a:ea typeface="Arial" panose="020B0604020202020204" pitchFamily="34" charset="0"/>
                </a:rPr>
                <a:t>Product </a:t>
              </a:r>
              <a:endParaRPr lang="en-US" altLang="zh-CN" sz="2400" dirty="0">
                <a:solidFill>
                  <a:srgbClr val="F63357"/>
                </a:solidFill>
                <a:latin typeface="Arial" panose="020B0604020202020204" pitchFamily="34" charset="0"/>
                <a:ea typeface="Arial" panose="020B0604020202020204" pitchFamily="34" charset="0"/>
              </a:endParaRPr>
            </a:p>
          </p:txBody>
        </p:sp>
        <p:sp>
          <p:nvSpPr>
            <p:cNvPr id="12319" name="椭圆 15"/>
            <p:cNvSpPr/>
            <p:nvPr/>
          </p:nvSpPr>
          <p:spPr>
            <a:xfrm>
              <a:off x="379299" y="514422"/>
              <a:ext cx="939574" cy="939574"/>
            </a:xfrm>
            <a:prstGeom prst="ellipse">
              <a:avLst/>
            </a:prstGeom>
            <a:blipFill rotWithShape="1">
              <a:blip r:embed="rId3"/>
              <a:stretch>
                <a:fillRect/>
              </a:stretch>
            </a:blipFill>
            <a:ln w="19050" cap="flat" cmpd="sng">
              <a:solidFill>
                <a:srgbClr val="F63357"/>
              </a:solidFill>
              <a:prstDash val="solid"/>
              <a:round/>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grpSp>
          <p:nvGrpSpPr>
            <p:cNvPr id="12320" name="组合 31"/>
            <p:cNvGrpSpPr/>
            <p:nvPr/>
          </p:nvGrpSpPr>
          <p:grpSpPr>
            <a:xfrm>
              <a:off x="591145" y="735230"/>
              <a:ext cx="515883" cy="514943"/>
              <a:chOff x="0" y="0"/>
              <a:chExt cx="694663" cy="693397"/>
            </a:xfrm>
          </p:grpSpPr>
          <p:sp>
            <p:nvSpPr>
              <p:cNvPr id="12321" name="Freeform 118"/>
              <p:cNvSpPr>
                <a:spLocks noEditPoints="1"/>
              </p:cNvSpPr>
              <p:nvPr/>
            </p:nvSpPr>
            <p:spPr>
              <a:xfrm>
                <a:off x="0" y="0"/>
                <a:ext cx="694663" cy="693397"/>
              </a:xfrm>
              <a:custGeom>
                <a:avLst/>
                <a:gdLst/>
                <a:ahLst/>
                <a:cxnLst>
                  <a:cxn ang="0">
                    <a:pos x="941373163" y="2072411205"/>
                  </a:cxn>
                  <a:cxn ang="0">
                    <a:pos x="663445084" y="1670435216"/>
                  </a:cxn>
                  <a:cxn ang="0">
                    <a:pos x="233101356" y="1661501752"/>
                  </a:cxn>
                  <a:cxn ang="0">
                    <a:pos x="331722542" y="1214861432"/>
                  </a:cxn>
                  <a:cxn ang="0">
                    <a:pos x="0" y="893280640"/>
                  </a:cxn>
                  <a:cxn ang="0">
                    <a:pos x="412411243" y="652095047"/>
                  </a:cxn>
                  <a:cxn ang="0">
                    <a:pos x="403446497" y="196521263"/>
                  </a:cxn>
                  <a:cxn ang="0">
                    <a:pos x="860684463" y="303716852"/>
                  </a:cxn>
                  <a:cxn ang="0">
                    <a:pos x="941373163" y="0"/>
                  </a:cxn>
                  <a:cxn ang="0">
                    <a:pos x="1255163220" y="303716852"/>
                  </a:cxn>
                  <a:cxn ang="0">
                    <a:pos x="1703436440" y="196521263"/>
                  </a:cxn>
                  <a:cxn ang="0">
                    <a:pos x="1694471694" y="625297644"/>
                  </a:cxn>
                  <a:cxn ang="0">
                    <a:pos x="2079985705" y="893280640"/>
                  </a:cxn>
                  <a:cxn ang="0">
                    <a:pos x="1793089886" y="1205927968"/>
                  </a:cxn>
                  <a:cxn ang="0">
                    <a:pos x="1873781581" y="1661501752"/>
                  </a:cxn>
                  <a:cxn ang="0">
                    <a:pos x="1434473107" y="1679368680"/>
                  </a:cxn>
                  <a:cxn ang="0">
                    <a:pos x="1174474519" y="2072411205"/>
                  </a:cxn>
                  <a:cxn ang="0">
                    <a:pos x="1120683050" y="2000949471"/>
                  </a:cxn>
                  <a:cxn ang="0">
                    <a:pos x="1210336496" y="1697232619"/>
                  </a:cxn>
                  <a:cxn ang="0">
                    <a:pos x="1434473107" y="1598973482"/>
                  </a:cxn>
                  <a:cxn ang="0">
                    <a:pos x="1784125140" y="1652568288"/>
                  </a:cxn>
                  <a:cxn ang="0">
                    <a:pos x="1631712485" y="1393518755"/>
                  </a:cxn>
                  <a:cxn ang="0">
                    <a:pos x="1730333671" y="1143399698"/>
                  </a:cxn>
                  <a:cxn ang="0">
                    <a:pos x="2008261750" y="946878435"/>
                  </a:cxn>
                  <a:cxn ang="0">
                    <a:pos x="1712401186" y="866483237"/>
                  </a:cxn>
                  <a:cxn ang="0">
                    <a:pos x="1604815253" y="625297644"/>
                  </a:cxn>
                  <a:cxn ang="0">
                    <a:pos x="1694471694" y="285849924"/>
                  </a:cxn>
                  <a:cxn ang="0">
                    <a:pos x="1416540621" y="446640320"/>
                  </a:cxn>
                  <a:cxn ang="0">
                    <a:pos x="1228265988" y="366245122"/>
                  </a:cxn>
                  <a:cxn ang="0">
                    <a:pos x="1183439265" y="348378194"/>
                  </a:cxn>
                  <a:cxn ang="0">
                    <a:pos x="995164632" y="71461734"/>
                  </a:cxn>
                  <a:cxn ang="0">
                    <a:pos x="905511186" y="375178586"/>
                  </a:cxn>
                  <a:cxn ang="0">
                    <a:pos x="699304067" y="455573784"/>
                  </a:cxn>
                  <a:cxn ang="0">
                    <a:pos x="654477344" y="455573784"/>
                  </a:cxn>
                  <a:cxn ang="0">
                    <a:pos x="322757796" y="375178586"/>
                  </a:cxn>
                  <a:cxn ang="0">
                    <a:pos x="484135197" y="661028511"/>
                  </a:cxn>
                  <a:cxn ang="0">
                    <a:pos x="403446497" y="857549773"/>
                  </a:cxn>
                  <a:cxn ang="0">
                    <a:pos x="358616780" y="893280640"/>
                  </a:cxn>
                  <a:cxn ang="0">
                    <a:pos x="71723955" y="1071937964"/>
                  </a:cxn>
                  <a:cxn ang="0">
                    <a:pos x="394478757" y="1161263637"/>
                  </a:cxn>
                  <a:cxn ang="0">
                    <a:pos x="466202712" y="1357787888"/>
                  </a:cxn>
                  <a:cxn ang="0">
                    <a:pos x="466202712" y="1402449231"/>
                  </a:cxn>
                  <a:cxn ang="0">
                    <a:pos x="412411243" y="1741896950"/>
                  </a:cxn>
                  <a:cxn ang="0">
                    <a:pos x="681374576" y="1590040018"/>
                  </a:cxn>
                  <a:cxn ang="0">
                    <a:pos x="932408418" y="1706166083"/>
                  </a:cxn>
                </a:cxnLst>
                <a:rect l="0" t="0" r="0" b="0"/>
                <a:pathLst>
                  <a:path w="232" h="232">
                    <a:moveTo>
                      <a:pt x="131" y="232"/>
                    </a:moveTo>
                    <a:cubicBezTo>
                      <a:pt x="105" y="232"/>
                      <a:pt x="105" y="232"/>
                      <a:pt x="105" y="232"/>
                    </a:cubicBezTo>
                    <a:cubicBezTo>
                      <a:pt x="97" y="198"/>
                      <a:pt x="97" y="198"/>
                      <a:pt x="97" y="198"/>
                    </a:cubicBezTo>
                    <a:cubicBezTo>
                      <a:pt x="90" y="196"/>
                      <a:pt x="82" y="192"/>
                      <a:pt x="74" y="187"/>
                    </a:cubicBezTo>
                    <a:cubicBezTo>
                      <a:pt x="45" y="205"/>
                      <a:pt x="45" y="205"/>
                      <a:pt x="45" y="205"/>
                    </a:cubicBezTo>
                    <a:cubicBezTo>
                      <a:pt x="26" y="186"/>
                      <a:pt x="26" y="186"/>
                      <a:pt x="26" y="186"/>
                    </a:cubicBezTo>
                    <a:cubicBezTo>
                      <a:pt x="44" y="155"/>
                      <a:pt x="44" y="155"/>
                      <a:pt x="44" y="155"/>
                    </a:cubicBezTo>
                    <a:cubicBezTo>
                      <a:pt x="41" y="149"/>
                      <a:pt x="39" y="142"/>
                      <a:pt x="37" y="136"/>
                    </a:cubicBezTo>
                    <a:cubicBezTo>
                      <a:pt x="0" y="126"/>
                      <a:pt x="0" y="126"/>
                      <a:pt x="0" y="126"/>
                    </a:cubicBezTo>
                    <a:cubicBezTo>
                      <a:pt x="0" y="100"/>
                      <a:pt x="0" y="100"/>
                      <a:pt x="0" y="100"/>
                    </a:cubicBezTo>
                    <a:cubicBezTo>
                      <a:pt x="38" y="92"/>
                      <a:pt x="38" y="92"/>
                      <a:pt x="38" y="92"/>
                    </a:cubicBezTo>
                    <a:cubicBezTo>
                      <a:pt x="40" y="85"/>
                      <a:pt x="42" y="79"/>
                      <a:pt x="46" y="73"/>
                    </a:cubicBezTo>
                    <a:cubicBezTo>
                      <a:pt x="26" y="41"/>
                      <a:pt x="26" y="41"/>
                      <a:pt x="26" y="41"/>
                    </a:cubicBezTo>
                    <a:cubicBezTo>
                      <a:pt x="45" y="22"/>
                      <a:pt x="45" y="22"/>
                      <a:pt x="45" y="22"/>
                    </a:cubicBezTo>
                    <a:cubicBezTo>
                      <a:pt x="76" y="43"/>
                      <a:pt x="76" y="43"/>
                      <a:pt x="76" y="43"/>
                    </a:cubicBezTo>
                    <a:cubicBezTo>
                      <a:pt x="82" y="39"/>
                      <a:pt x="89" y="36"/>
                      <a:pt x="96" y="34"/>
                    </a:cubicBezTo>
                    <a:cubicBezTo>
                      <a:pt x="96" y="35"/>
                      <a:pt x="96" y="35"/>
                      <a:pt x="96" y="35"/>
                    </a:cubicBezTo>
                    <a:cubicBezTo>
                      <a:pt x="105" y="0"/>
                      <a:pt x="105" y="0"/>
                      <a:pt x="105" y="0"/>
                    </a:cubicBezTo>
                    <a:cubicBezTo>
                      <a:pt x="131" y="0"/>
                      <a:pt x="131" y="0"/>
                      <a:pt x="131" y="0"/>
                    </a:cubicBezTo>
                    <a:cubicBezTo>
                      <a:pt x="140" y="34"/>
                      <a:pt x="140" y="34"/>
                      <a:pt x="140" y="34"/>
                    </a:cubicBezTo>
                    <a:cubicBezTo>
                      <a:pt x="146" y="36"/>
                      <a:pt x="152" y="38"/>
                      <a:pt x="158" y="41"/>
                    </a:cubicBezTo>
                    <a:cubicBezTo>
                      <a:pt x="190" y="22"/>
                      <a:pt x="190" y="22"/>
                      <a:pt x="190" y="22"/>
                    </a:cubicBezTo>
                    <a:cubicBezTo>
                      <a:pt x="209" y="41"/>
                      <a:pt x="209" y="41"/>
                      <a:pt x="209" y="41"/>
                    </a:cubicBezTo>
                    <a:cubicBezTo>
                      <a:pt x="189" y="70"/>
                      <a:pt x="189" y="70"/>
                      <a:pt x="189" y="70"/>
                    </a:cubicBezTo>
                    <a:cubicBezTo>
                      <a:pt x="193" y="77"/>
                      <a:pt x="197" y="84"/>
                      <a:pt x="199" y="93"/>
                    </a:cubicBezTo>
                    <a:cubicBezTo>
                      <a:pt x="232" y="100"/>
                      <a:pt x="232" y="100"/>
                      <a:pt x="232" y="100"/>
                    </a:cubicBezTo>
                    <a:cubicBezTo>
                      <a:pt x="232" y="126"/>
                      <a:pt x="232" y="126"/>
                      <a:pt x="232" y="126"/>
                    </a:cubicBezTo>
                    <a:cubicBezTo>
                      <a:pt x="200" y="135"/>
                      <a:pt x="200" y="135"/>
                      <a:pt x="200" y="135"/>
                    </a:cubicBezTo>
                    <a:cubicBezTo>
                      <a:pt x="198" y="142"/>
                      <a:pt x="195" y="150"/>
                      <a:pt x="191" y="158"/>
                    </a:cubicBezTo>
                    <a:cubicBezTo>
                      <a:pt x="209" y="186"/>
                      <a:pt x="209" y="186"/>
                      <a:pt x="209" y="186"/>
                    </a:cubicBezTo>
                    <a:cubicBezTo>
                      <a:pt x="190" y="205"/>
                      <a:pt x="190" y="205"/>
                      <a:pt x="190" y="205"/>
                    </a:cubicBezTo>
                    <a:cubicBezTo>
                      <a:pt x="160" y="188"/>
                      <a:pt x="160" y="188"/>
                      <a:pt x="160" y="188"/>
                    </a:cubicBezTo>
                    <a:cubicBezTo>
                      <a:pt x="153" y="192"/>
                      <a:pt x="146" y="196"/>
                      <a:pt x="139" y="198"/>
                    </a:cubicBezTo>
                    <a:lnTo>
                      <a:pt x="131" y="232"/>
                    </a:lnTo>
                    <a:close/>
                    <a:moveTo>
                      <a:pt x="111" y="224"/>
                    </a:moveTo>
                    <a:cubicBezTo>
                      <a:pt x="125" y="224"/>
                      <a:pt x="125" y="224"/>
                      <a:pt x="125" y="224"/>
                    </a:cubicBezTo>
                    <a:cubicBezTo>
                      <a:pt x="132" y="191"/>
                      <a:pt x="132" y="191"/>
                      <a:pt x="132" y="191"/>
                    </a:cubicBezTo>
                    <a:cubicBezTo>
                      <a:pt x="135" y="190"/>
                      <a:pt x="135" y="190"/>
                      <a:pt x="135" y="190"/>
                    </a:cubicBezTo>
                    <a:cubicBezTo>
                      <a:pt x="142" y="189"/>
                      <a:pt x="150" y="185"/>
                      <a:pt x="158" y="180"/>
                    </a:cubicBezTo>
                    <a:cubicBezTo>
                      <a:pt x="160" y="179"/>
                      <a:pt x="160" y="179"/>
                      <a:pt x="160" y="179"/>
                    </a:cubicBezTo>
                    <a:cubicBezTo>
                      <a:pt x="189" y="195"/>
                      <a:pt x="189" y="195"/>
                      <a:pt x="189" y="195"/>
                    </a:cubicBezTo>
                    <a:cubicBezTo>
                      <a:pt x="199" y="185"/>
                      <a:pt x="199" y="185"/>
                      <a:pt x="199" y="185"/>
                    </a:cubicBezTo>
                    <a:cubicBezTo>
                      <a:pt x="181" y="158"/>
                      <a:pt x="181" y="158"/>
                      <a:pt x="181" y="158"/>
                    </a:cubicBezTo>
                    <a:cubicBezTo>
                      <a:pt x="182" y="156"/>
                      <a:pt x="182" y="156"/>
                      <a:pt x="182" y="156"/>
                    </a:cubicBezTo>
                    <a:cubicBezTo>
                      <a:pt x="186" y="149"/>
                      <a:pt x="189" y="142"/>
                      <a:pt x="191" y="131"/>
                    </a:cubicBezTo>
                    <a:cubicBezTo>
                      <a:pt x="193" y="128"/>
                      <a:pt x="193" y="128"/>
                      <a:pt x="193" y="128"/>
                    </a:cubicBezTo>
                    <a:cubicBezTo>
                      <a:pt x="224" y="120"/>
                      <a:pt x="224" y="120"/>
                      <a:pt x="224" y="120"/>
                    </a:cubicBezTo>
                    <a:cubicBezTo>
                      <a:pt x="224" y="106"/>
                      <a:pt x="224" y="106"/>
                      <a:pt x="224" y="106"/>
                    </a:cubicBezTo>
                    <a:cubicBezTo>
                      <a:pt x="192" y="99"/>
                      <a:pt x="192" y="99"/>
                      <a:pt x="192" y="99"/>
                    </a:cubicBezTo>
                    <a:cubicBezTo>
                      <a:pt x="191" y="97"/>
                      <a:pt x="191" y="97"/>
                      <a:pt x="191" y="97"/>
                    </a:cubicBezTo>
                    <a:cubicBezTo>
                      <a:pt x="189" y="87"/>
                      <a:pt x="185" y="79"/>
                      <a:pt x="181" y="73"/>
                    </a:cubicBezTo>
                    <a:cubicBezTo>
                      <a:pt x="179" y="70"/>
                      <a:pt x="179" y="70"/>
                      <a:pt x="179" y="70"/>
                    </a:cubicBezTo>
                    <a:cubicBezTo>
                      <a:pt x="198" y="42"/>
                      <a:pt x="198" y="42"/>
                      <a:pt x="198" y="42"/>
                    </a:cubicBezTo>
                    <a:cubicBezTo>
                      <a:pt x="189" y="32"/>
                      <a:pt x="189" y="32"/>
                      <a:pt x="189" y="32"/>
                    </a:cubicBezTo>
                    <a:cubicBezTo>
                      <a:pt x="160" y="49"/>
                      <a:pt x="160" y="49"/>
                      <a:pt x="160" y="49"/>
                    </a:cubicBezTo>
                    <a:cubicBezTo>
                      <a:pt x="158" y="50"/>
                      <a:pt x="158" y="50"/>
                      <a:pt x="158" y="50"/>
                    </a:cubicBezTo>
                    <a:cubicBezTo>
                      <a:pt x="156" y="49"/>
                      <a:pt x="156" y="49"/>
                      <a:pt x="156" y="49"/>
                    </a:cubicBezTo>
                    <a:cubicBezTo>
                      <a:pt x="150" y="46"/>
                      <a:pt x="143" y="43"/>
                      <a:pt x="137" y="41"/>
                    </a:cubicBezTo>
                    <a:cubicBezTo>
                      <a:pt x="136" y="41"/>
                      <a:pt x="136" y="41"/>
                      <a:pt x="136" y="41"/>
                    </a:cubicBezTo>
                    <a:cubicBezTo>
                      <a:pt x="132" y="39"/>
                      <a:pt x="132" y="39"/>
                      <a:pt x="132" y="39"/>
                    </a:cubicBezTo>
                    <a:cubicBezTo>
                      <a:pt x="125" y="8"/>
                      <a:pt x="125" y="8"/>
                      <a:pt x="125" y="8"/>
                    </a:cubicBezTo>
                    <a:cubicBezTo>
                      <a:pt x="111" y="8"/>
                      <a:pt x="111" y="8"/>
                      <a:pt x="111" y="8"/>
                    </a:cubicBezTo>
                    <a:cubicBezTo>
                      <a:pt x="104" y="38"/>
                      <a:pt x="104" y="38"/>
                      <a:pt x="104" y="38"/>
                    </a:cubicBezTo>
                    <a:cubicBezTo>
                      <a:pt x="101" y="42"/>
                      <a:pt x="101" y="42"/>
                      <a:pt x="101" y="42"/>
                    </a:cubicBezTo>
                    <a:cubicBezTo>
                      <a:pt x="100" y="42"/>
                      <a:pt x="100" y="42"/>
                      <a:pt x="100" y="42"/>
                    </a:cubicBezTo>
                    <a:cubicBezTo>
                      <a:pt x="91" y="44"/>
                      <a:pt x="84" y="47"/>
                      <a:pt x="78" y="51"/>
                    </a:cubicBezTo>
                    <a:cubicBezTo>
                      <a:pt x="76" y="52"/>
                      <a:pt x="76" y="52"/>
                      <a:pt x="76" y="52"/>
                    </a:cubicBezTo>
                    <a:cubicBezTo>
                      <a:pt x="73" y="51"/>
                      <a:pt x="73" y="51"/>
                      <a:pt x="73" y="51"/>
                    </a:cubicBezTo>
                    <a:cubicBezTo>
                      <a:pt x="46" y="32"/>
                      <a:pt x="46" y="32"/>
                      <a:pt x="46" y="32"/>
                    </a:cubicBezTo>
                    <a:cubicBezTo>
                      <a:pt x="36" y="42"/>
                      <a:pt x="36" y="42"/>
                      <a:pt x="36" y="42"/>
                    </a:cubicBezTo>
                    <a:cubicBezTo>
                      <a:pt x="54" y="72"/>
                      <a:pt x="54" y="72"/>
                      <a:pt x="54" y="72"/>
                    </a:cubicBezTo>
                    <a:cubicBezTo>
                      <a:pt x="54" y="74"/>
                      <a:pt x="54" y="74"/>
                      <a:pt x="54" y="74"/>
                    </a:cubicBezTo>
                    <a:cubicBezTo>
                      <a:pt x="53" y="75"/>
                      <a:pt x="53" y="75"/>
                      <a:pt x="53" y="75"/>
                    </a:cubicBezTo>
                    <a:cubicBezTo>
                      <a:pt x="49" y="82"/>
                      <a:pt x="46" y="89"/>
                      <a:pt x="45" y="96"/>
                    </a:cubicBezTo>
                    <a:cubicBezTo>
                      <a:pt x="44" y="98"/>
                      <a:pt x="44" y="98"/>
                      <a:pt x="44" y="98"/>
                    </a:cubicBezTo>
                    <a:cubicBezTo>
                      <a:pt x="40" y="100"/>
                      <a:pt x="40" y="100"/>
                      <a:pt x="40" y="100"/>
                    </a:cubicBezTo>
                    <a:cubicBezTo>
                      <a:pt x="8" y="106"/>
                      <a:pt x="8" y="106"/>
                      <a:pt x="8" y="106"/>
                    </a:cubicBezTo>
                    <a:cubicBezTo>
                      <a:pt x="8" y="120"/>
                      <a:pt x="8" y="120"/>
                      <a:pt x="8" y="120"/>
                    </a:cubicBezTo>
                    <a:cubicBezTo>
                      <a:pt x="41" y="128"/>
                      <a:pt x="41" y="128"/>
                      <a:pt x="41" y="128"/>
                    </a:cubicBezTo>
                    <a:cubicBezTo>
                      <a:pt x="44" y="130"/>
                      <a:pt x="44" y="130"/>
                      <a:pt x="44" y="130"/>
                    </a:cubicBezTo>
                    <a:cubicBezTo>
                      <a:pt x="44" y="132"/>
                      <a:pt x="44" y="132"/>
                      <a:pt x="44" y="132"/>
                    </a:cubicBezTo>
                    <a:cubicBezTo>
                      <a:pt x="45" y="138"/>
                      <a:pt x="48" y="145"/>
                      <a:pt x="52" y="152"/>
                    </a:cubicBezTo>
                    <a:cubicBezTo>
                      <a:pt x="52" y="153"/>
                      <a:pt x="52" y="153"/>
                      <a:pt x="52" y="153"/>
                    </a:cubicBezTo>
                    <a:cubicBezTo>
                      <a:pt x="52" y="157"/>
                      <a:pt x="52" y="157"/>
                      <a:pt x="52" y="157"/>
                    </a:cubicBezTo>
                    <a:cubicBezTo>
                      <a:pt x="36" y="185"/>
                      <a:pt x="36" y="185"/>
                      <a:pt x="36" y="185"/>
                    </a:cubicBezTo>
                    <a:cubicBezTo>
                      <a:pt x="46" y="195"/>
                      <a:pt x="46" y="195"/>
                      <a:pt x="46" y="195"/>
                    </a:cubicBezTo>
                    <a:cubicBezTo>
                      <a:pt x="74" y="177"/>
                      <a:pt x="74" y="177"/>
                      <a:pt x="74" y="177"/>
                    </a:cubicBezTo>
                    <a:cubicBezTo>
                      <a:pt x="76" y="178"/>
                      <a:pt x="76" y="178"/>
                      <a:pt x="76" y="178"/>
                    </a:cubicBezTo>
                    <a:cubicBezTo>
                      <a:pt x="85" y="184"/>
                      <a:pt x="94" y="188"/>
                      <a:pt x="101" y="190"/>
                    </a:cubicBezTo>
                    <a:cubicBezTo>
                      <a:pt x="104" y="191"/>
                      <a:pt x="104" y="191"/>
                      <a:pt x="104" y="191"/>
                    </a:cubicBezTo>
                    <a:lnTo>
                      <a:pt x="111" y="224"/>
                    </a:lnTo>
                    <a:close/>
                  </a:path>
                </a:pathLst>
              </a:custGeom>
              <a:solidFill>
                <a:schemeClr val="bg1"/>
              </a:solidFill>
              <a:ln w="9525">
                <a:noFill/>
              </a:ln>
            </p:spPr>
            <p:txBody>
              <a:bodyPr/>
              <a:lstStyle/>
              <a:p>
                <a:endParaRPr lang="en-US">
                  <a:latin typeface="Arial" panose="020B0604020202020204" pitchFamily="34" charset="0"/>
                  <a:ea typeface="Arial" panose="020B0604020202020204" pitchFamily="34" charset="0"/>
                </a:endParaRPr>
              </a:p>
            </p:txBody>
          </p:sp>
          <p:sp>
            <p:nvSpPr>
              <p:cNvPr id="12322" name="Freeform 119"/>
              <p:cNvSpPr>
                <a:spLocks noEditPoints="1"/>
              </p:cNvSpPr>
              <p:nvPr/>
            </p:nvSpPr>
            <p:spPr>
              <a:xfrm>
                <a:off x="232820" y="223964"/>
                <a:ext cx="240412" cy="239146"/>
              </a:xfrm>
              <a:custGeom>
                <a:avLst/>
                <a:gdLst/>
                <a:ahLst/>
                <a:cxnLst>
                  <a:cxn ang="0">
                    <a:pos x="361237061" y="714885116"/>
                  </a:cxn>
                  <a:cxn ang="0">
                    <a:pos x="0" y="357442558"/>
                  </a:cxn>
                  <a:cxn ang="0">
                    <a:pos x="361237061" y="0"/>
                  </a:cxn>
                  <a:cxn ang="0">
                    <a:pos x="722474122" y="357442558"/>
                  </a:cxn>
                  <a:cxn ang="0">
                    <a:pos x="361237061" y="714885116"/>
                  </a:cxn>
                  <a:cxn ang="0">
                    <a:pos x="361237061" y="71489707"/>
                  </a:cxn>
                  <a:cxn ang="0">
                    <a:pos x="72246811" y="357442558"/>
                  </a:cxn>
                  <a:cxn ang="0">
                    <a:pos x="361237061" y="643395409"/>
                  </a:cxn>
                  <a:cxn ang="0">
                    <a:pos x="650227311" y="357442558"/>
                  </a:cxn>
                  <a:cxn ang="0">
                    <a:pos x="361237061" y="71489707"/>
                  </a:cxn>
                </a:cxnLst>
                <a:rect l="0" t="0" r="0" b="0"/>
                <a:pathLst>
                  <a:path w="80" h="80">
                    <a:moveTo>
                      <a:pt x="40" y="80"/>
                    </a:moveTo>
                    <a:cubicBezTo>
                      <a:pt x="18" y="80"/>
                      <a:pt x="0" y="62"/>
                      <a:pt x="0" y="40"/>
                    </a:cubicBezTo>
                    <a:cubicBezTo>
                      <a:pt x="0" y="18"/>
                      <a:pt x="18" y="0"/>
                      <a:pt x="40" y="0"/>
                    </a:cubicBezTo>
                    <a:cubicBezTo>
                      <a:pt x="62" y="0"/>
                      <a:pt x="80" y="18"/>
                      <a:pt x="80" y="40"/>
                    </a:cubicBezTo>
                    <a:cubicBezTo>
                      <a:pt x="80" y="62"/>
                      <a:pt x="62" y="80"/>
                      <a:pt x="40" y="80"/>
                    </a:cubicBezTo>
                    <a:moveTo>
                      <a:pt x="40" y="8"/>
                    </a:moveTo>
                    <a:cubicBezTo>
                      <a:pt x="22" y="8"/>
                      <a:pt x="8" y="22"/>
                      <a:pt x="8" y="40"/>
                    </a:cubicBezTo>
                    <a:cubicBezTo>
                      <a:pt x="8" y="58"/>
                      <a:pt x="22" y="72"/>
                      <a:pt x="40" y="72"/>
                    </a:cubicBezTo>
                    <a:cubicBezTo>
                      <a:pt x="58" y="72"/>
                      <a:pt x="72" y="58"/>
                      <a:pt x="72" y="40"/>
                    </a:cubicBezTo>
                    <a:cubicBezTo>
                      <a:pt x="72" y="22"/>
                      <a:pt x="58" y="8"/>
                      <a:pt x="40" y="8"/>
                    </a:cubicBezTo>
                  </a:path>
                </a:pathLst>
              </a:custGeom>
              <a:solidFill>
                <a:schemeClr val="bg1"/>
              </a:solidFill>
              <a:ln w="9525">
                <a:noFill/>
              </a:ln>
            </p:spPr>
            <p:txBody>
              <a:bodyPr/>
              <a:lstStyle/>
              <a:p>
                <a:endParaRPr lang="en-US">
                  <a:latin typeface="Arial" panose="020B0604020202020204" pitchFamily="34" charset="0"/>
                  <a:ea typeface="Arial" panose="020B0604020202020204" pitchFamily="34" charset="0"/>
                </a:endParaRPr>
              </a:p>
            </p:txBody>
          </p:sp>
        </p:grpSp>
      </p:grpSp>
      <p:pic>
        <p:nvPicPr>
          <p:cNvPr id="4" name="椭圆 1" descr="C:\Users\ayush\Downloads\employee.pngemployee"/>
          <p:cNvPicPr/>
          <p:nvPr/>
        </p:nvPicPr>
        <p:blipFill>
          <a:blip r:embed="rId7"/>
          <a:srcRect/>
          <a:stretch>
            <a:fillRect/>
          </a:stretch>
        </p:blipFill>
        <p:spPr>
          <a:xfrm>
            <a:off x="1036638" y="4223385"/>
            <a:ext cx="1888490" cy="1889125"/>
          </a:xfrm>
          <a:prstGeom prst="ellipse">
            <a:avLst/>
          </a:prstGeom>
          <a:noFill/>
          <a:ln w="9525">
            <a:noFill/>
          </a:ln>
        </p:spPr>
      </p:pic>
      <p:grpSp>
        <p:nvGrpSpPr>
          <p:cNvPr id="7" name="组合 73"/>
          <p:cNvGrpSpPr/>
          <p:nvPr/>
        </p:nvGrpSpPr>
        <p:grpSpPr>
          <a:xfrm>
            <a:off x="615315" y="5159248"/>
            <a:ext cx="10540890" cy="1557147"/>
            <a:chOff x="0" y="-912295"/>
            <a:chExt cx="10541744" cy="1557673"/>
          </a:xfrm>
        </p:grpSpPr>
        <p:sp>
          <p:nvSpPr>
            <p:cNvPr id="8" name="文本框 5"/>
            <p:cNvSpPr txBox="1"/>
            <p:nvPr/>
          </p:nvSpPr>
          <p:spPr>
            <a:xfrm>
              <a:off x="0" y="0"/>
              <a:ext cx="2789464" cy="645378"/>
            </a:xfrm>
            <a:prstGeom prst="rect">
              <a:avLst/>
            </a:prstGeom>
            <a:noFill/>
            <a:ln w="9525">
              <a:noFill/>
            </a:ln>
          </p:spPr>
          <p:txBody>
            <a:bodyPr anchor="t">
              <a:spAutoFit/>
            </a:bodyPr>
            <a:lstStyle/>
            <a:p>
              <a:pPr algn="ctr">
                <a:buFont typeface="Arial" panose="020B0604020202020204" pitchFamily="34" charset="0"/>
              </a:pPr>
              <a:r>
                <a:rPr lang="en-US" altLang="zh-CN" sz="3600" dirty="0">
                  <a:solidFill>
                    <a:srgbClr val="F63357"/>
                  </a:solidFill>
                  <a:latin typeface="Arial" panose="020B0604020202020204" pitchFamily="34" charset="0"/>
                  <a:ea typeface="Arial" panose="020B0604020202020204" pitchFamily="34" charset="0"/>
                </a:rPr>
                <a:t>Customer</a:t>
              </a:r>
            </a:p>
          </p:txBody>
        </p:sp>
        <p:cxnSp>
          <p:nvCxnSpPr>
            <p:cNvPr id="9" name="直接连接符 40"/>
            <p:cNvCxnSpPr>
              <a:stCxn id="4" idx="6"/>
              <a:endCxn id="12" idx="6"/>
            </p:cNvCxnSpPr>
            <p:nvPr/>
          </p:nvCxnSpPr>
          <p:spPr>
            <a:xfrm flipV="1">
              <a:off x="2310207" y="-912295"/>
              <a:ext cx="8231537" cy="8893"/>
            </a:xfrm>
            <a:prstGeom prst="line">
              <a:avLst/>
            </a:prstGeom>
            <a:ln w="6350" cap="flat" cmpd="sng">
              <a:solidFill>
                <a:srgbClr val="F63357"/>
              </a:solidFill>
              <a:prstDash val="solid"/>
              <a:round/>
              <a:headEnd type="none" w="med" len="med"/>
              <a:tailEnd type="none" w="med" len="med"/>
            </a:ln>
          </p:spPr>
        </p:cxnSp>
      </p:grpSp>
      <p:grpSp>
        <p:nvGrpSpPr>
          <p:cNvPr id="10" name="组合 77"/>
          <p:cNvGrpSpPr/>
          <p:nvPr/>
        </p:nvGrpSpPr>
        <p:grpSpPr>
          <a:xfrm>
            <a:off x="9252585" y="3850958"/>
            <a:ext cx="2753360" cy="1778000"/>
            <a:chOff x="-584679" y="-282573"/>
            <a:chExt cx="2752626" cy="1777989"/>
          </a:xfrm>
        </p:grpSpPr>
        <p:sp>
          <p:nvSpPr>
            <p:cNvPr id="11" name="文本框 49"/>
            <p:cNvSpPr txBox="1"/>
            <p:nvPr/>
          </p:nvSpPr>
          <p:spPr>
            <a:xfrm>
              <a:off x="-584679" y="-282573"/>
              <a:ext cx="2752626" cy="830992"/>
            </a:xfrm>
            <a:prstGeom prst="rect">
              <a:avLst/>
            </a:prstGeom>
            <a:noFill/>
            <a:ln w="9525">
              <a:noFill/>
            </a:ln>
          </p:spPr>
          <p:txBody>
            <a:bodyPr wrap="square" anchor="t">
              <a:spAutoFit/>
            </a:bodyPr>
            <a:lstStyle/>
            <a:p>
              <a:pPr algn="ctr">
                <a:buFont typeface="Arial" panose="020B0604020202020204" pitchFamily="34" charset="0"/>
              </a:pPr>
              <a:r>
                <a:rPr lang="en-US" altLang="zh-CN" sz="2400" dirty="0">
                  <a:solidFill>
                    <a:srgbClr val="AFABAB"/>
                  </a:solidFill>
                  <a:latin typeface="Arial" panose="020B0604020202020204" pitchFamily="34" charset="0"/>
                  <a:ea typeface="Arial" panose="020B0604020202020204" pitchFamily="34" charset="0"/>
                </a:rPr>
                <a:t>View Product Order</a:t>
              </a:r>
            </a:p>
          </p:txBody>
        </p:sp>
        <p:sp>
          <p:nvSpPr>
            <p:cNvPr id="12" name="椭圆 16"/>
            <p:cNvSpPr/>
            <p:nvPr/>
          </p:nvSpPr>
          <p:spPr>
            <a:xfrm>
              <a:off x="379299" y="555842"/>
              <a:ext cx="939574" cy="939574"/>
            </a:xfrm>
            <a:prstGeom prst="ellipse">
              <a:avLst/>
            </a:prstGeom>
            <a:blipFill rotWithShape="1">
              <a:blip r:embed="rId3"/>
              <a:stretch>
                <a:fillRect/>
              </a:stretch>
            </a:blipFill>
            <a:ln w="19050" cap="flat" cmpd="sng">
              <a:solidFill>
                <a:srgbClr val="AFABAB"/>
              </a:solidFill>
              <a:prstDash val="solid"/>
              <a:round/>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pic>
          <p:nvPicPr>
            <p:cNvPr id="13" name="组合 17"/>
            <p:cNvPicPr/>
            <p:nvPr/>
          </p:nvPicPr>
          <p:blipFill>
            <a:blip r:embed="rId4"/>
            <a:stretch>
              <a:fillRect/>
            </a:stretch>
          </p:blipFill>
          <p:spPr>
            <a:xfrm>
              <a:off x="551822" y="838015"/>
              <a:ext cx="597408" cy="396240"/>
            </a:xfrm>
            <a:prstGeom prst="rect">
              <a:avLst/>
            </a:prstGeom>
            <a:noFill/>
            <a:ln w="9525">
              <a:noFill/>
            </a:ln>
          </p:spPr>
        </p:pic>
      </p:grpSp>
      <p:grpSp>
        <p:nvGrpSpPr>
          <p:cNvPr id="14" name="组合 74"/>
          <p:cNvGrpSpPr/>
          <p:nvPr/>
        </p:nvGrpSpPr>
        <p:grpSpPr>
          <a:xfrm>
            <a:off x="3247073" y="4159250"/>
            <a:ext cx="1698625" cy="1446213"/>
            <a:chOff x="0" y="0"/>
            <a:chExt cx="1698172" cy="1446224"/>
          </a:xfrm>
        </p:grpSpPr>
        <p:sp>
          <p:nvSpPr>
            <p:cNvPr id="15" name="文本框 46"/>
            <p:cNvSpPr txBox="1"/>
            <p:nvPr/>
          </p:nvSpPr>
          <p:spPr>
            <a:xfrm>
              <a:off x="0" y="0"/>
              <a:ext cx="1698172" cy="460379"/>
            </a:xfrm>
            <a:prstGeom prst="rect">
              <a:avLst/>
            </a:prstGeom>
            <a:noFill/>
            <a:ln w="9525">
              <a:noFill/>
            </a:ln>
          </p:spPr>
          <p:txBody>
            <a:bodyPr anchor="t">
              <a:spAutoFit/>
            </a:bodyPr>
            <a:lstStyle/>
            <a:p>
              <a:pPr algn="ctr">
                <a:buFont typeface="Arial" panose="020B0604020202020204" pitchFamily="34" charset="0"/>
              </a:pPr>
              <a:r>
                <a:rPr lang="en-US" altLang="zh-CN" sz="2400" dirty="0">
                  <a:solidFill>
                    <a:srgbClr val="F63357"/>
                  </a:solidFill>
                  <a:latin typeface="Arial" panose="020B0604020202020204" pitchFamily="34" charset="0"/>
                  <a:ea typeface="Arial" panose="020B0604020202020204" pitchFamily="34" charset="0"/>
                </a:rPr>
                <a:t>Login</a:t>
              </a:r>
            </a:p>
          </p:txBody>
        </p:sp>
        <p:sp>
          <p:nvSpPr>
            <p:cNvPr id="16" name="椭圆 11"/>
            <p:cNvSpPr/>
            <p:nvPr/>
          </p:nvSpPr>
          <p:spPr>
            <a:xfrm>
              <a:off x="379299" y="506650"/>
              <a:ext cx="939574" cy="939574"/>
            </a:xfrm>
            <a:prstGeom prst="ellipse">
              <a:avLst/>
            </a:prstGeom>
            <a:blipFill rotWithShape="1">
              <a:blip r:embed="rId3"/>
              <a:stretch>
                <a:fillRect/>
              </a:stretch>
            </a:blipFill>
            <a:ln w="19050" cap="flat" cmpd="sng">
              <a:solidFill>
                <a:srgbClr val="F63357"/>
              </a:solidFill>
              <a:prstDash val="solid"/>
              <a:round/>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pic>
          <p:nvPicPr>
            <p:cNvPr id="17" name="组合 21"/>
            <p:cNvPicPr/>
            <p:nvPr/>
          </p:nvPicPr>
          <p:blipFill>
            <a:blip r:embed="rId5"/>
            <a:stretch>
              <a:fillRect/>
            </a:stretch>
          </p:blipFill>
          <p:spPr>
            <a:xfrm>
              <a:off x="670802" y="697383"/>
              <a:ext cx="359664" cy="560832"/>
            </a:xfrm>
            <a:prstGeom prst="rect">
              <a:avLst/>
            </a:prstGeom>
            <a:noFill/>
            <a:ln w="9525">
              <a:noFill/>
            </a:ln>
          </p:spPr>
        </p:pic>
      </p:grpSp>
      <p:grpSp>
        <p:nvGrpSpPr>
          <p:cNvPr id="18" name="组合 75"/>
          <p:cNvGrpSpPr/>
          <p:nvPr/>
        </p:nvGrpSpPr>
        <p:grpSpPr>
          <a:xfrm>
            <a:off x="4896168" y="3761423"/>
            <a:ext cx="2118360" cy="1844675"/>
            <a:chOff x="-210325" y="-393465"/>
            <a:chExt cx="2119777" cy="1843575"/>
          </a:xfrm>
        </p:grpSpPr>
        <p:sp>
          <p:nvSpPr>
            <p:cNvPr id="19" name="文本框 47"/>
            <p:cNvSpPr txBox="1"/>
            <p:nvPr/>
          </p:nvSpPr>
          <p:spPr>
            <a:xfrm>
              <a:off x="-210325" y="-393465"/>
              <a:ext cx="2119777" cy="830501"/>
            </a:xfrm>
            <a:prstGeom prst="rect">
              <a:avLst/>
            </a:prstGeom>
            <a:noFill/>
            <a:ln w="9525">
              <a:noFill/>
            </a:ln>
          </p:spPr>
          <p:txBody>
            <a:bodyPr wrap="square" anchor="t">
              <a:spAutoFit/>
            </a:bodyPr>
            <a:lstStyle/>
            <a:p>
              <a:pPr algn="ctr">
                <a:buFont typeface="Arial" panose="020B0604020202020204" pitchFamily="34" charset="0"/>
              </a:pPr>
              <a:r>
                <a:rPr lang="en-US" altLang="zh-CN" sz="2400" dirty="0">
                  <a:solidFill>
                    <a:srgbClr val="AFABAB"/>
                  </a:solidFill>
                  <a:latin typeface="Arial" panose="020B0604020202020204" pitchFamily="34" charset="0"/>
                  <a:ea typeface="Arial" panose="020B0604020202020204" pitchFamily="34" charset="0"/>
                </a:rPr>
                <a:t>Cart</a:t>
              </a:r>
            </a:p>
            <a:p>
              <a:pPr algn="ctr">
                <a:buFont typeface="Arial" panose="020B0604020202020204" pitchFamily="34" charset="0"/>
              </a:pPr>
              <a:r>
                <a:rPr lang="en-US" altLang="zh-CN" sz="2400" dirty="0">
                  <a:solidFill>
                    <a:srgbClr val="AFABAB"/>
                  </a:solidFill>
                  <a:latin typeface="Arial" panose="020B0604020202020204" pitchFamily="34" charset="0"/>
                  <a:ea typeface="Arial" panose="020B0604020202020204" pitchFamily="34" charset="0"/>
                </a:rPr>
                <a:t>Product</a:t>
              </a:r>
            </a:p>
          </p:txBody>
        </p:sp>
        <p:sp>
          <p:nvSpPr>
            <p:cNvPr id="20" name="椭圆 14"/>
            <p:cNvSpPr/>
            <p:nvPr/>
          </p:nvSpPr>
          <p:spPr>
            <a:xfrm>
              <a:off x="379299" y="510536"/>
              <a:ext cx="939574" cy="939574"/>
            </a:xfrm>
            <a:prstGeom prst="ellipse">
              <a:avLst/>
            </a:prstGeom>
            <a:blipFill rotWithShape="1">
              <a:blip r:embed="rId3"/>
              <a:stretch>
                <a:fillRect/>
              </a:stretch>
            </a:blipFill>
            <a:ln w="19050" cap="flat" cmpd="sng">
              <a:solidFill>
                <a:srgbClr val="AFABAB"/>
              </a:solidFill>
              <a:prstDash val="solid"/>
              <a:round/>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pic>
          <p:nvPicPr>
            <p:cNvPr id="21" name="组合 26"/>
            <p:cNvPicPr/>
            <p:nvPr/>
          </p:nvPicPr>
          <p:blipFill>
            <a:blip r:embed="rId6"/>
            <a:stretch>
              <a:fillRect/>
            </a:stretch>
          </p:blipFill>
          <p:spPr>
            <a:xfrm>
              <a:off x="640338" y="786613"/>
              <a:ext cx="408432" cy="408432"/>
            </a:xfrm>
            <a:prstGeom prst="rect">
              <a:avLst/>
            </a:prstGeom>
            <a:noFill/>
            <a:ln w="9525">
              <a:noFill/>
            </a:ln>
          </p:spPr>
        </p:pic>
      </p:grpSp>
      <p:grpSp>
        <p:nvGrpSpPr>
          <p:cNvPr id="22" name="组合 76"/>
          <p:cNvGrpSpPr/>
          <p:nvPr/>
        </p:nvGrpSpPr>
        <p:grpSpPr>
          <a:xfrm>
            <a:off x="7136129" y="4040823"/>
            <a:ext cx="2048510" cy="1557655"/>
            <a:chOff x="-175214" y="-103494"/>
            <a:chExt cx="2047964" cy="1557490"/>
          </a:xfrm>
        </p:grpSpPr>
        <p:sp>
          <p:nvSpPr>
            <p:cNvPr id="23" name="文本框 48"/>
            <p:cNvSpPr txBox="1"/>
            <p:nvPr/>
          </p:nvSpPr>
          <p:spPr>
            <a:xfrm>
              <a:off x="-175214" y="-103494"/>
              <a:ext cx="2047964" cy="460326"/>
            </a:xfrm>
            <a:prstGeom prst="rect">
              <a:avLst/>
            </a:prstGeom>
            <a:noFill/>
            <a:ln w="9525">
              <a:noFill/>
            </a:ln>
          </p:spPr>
          <p:txBody>
            <a:bodyPr wrap="square" anchor="t">
              <a:spAutoFit/>
            </a:bodyPr>
            <a:lstStyle/>
            <a:p>
              <a:pPr algn="ctr">
                <a:buFont typeface="Arial" panose="020B0604020202020204" pitchFamily="34" charset="0"/>
              </a:pPr>
              <a:r>
                <a:rPr lang="en-US" altLang="zh-CN" sz="2400" dirty="0">
                  <a:solidFill>
                    <a:srgbClr val="F63357"/>
                  </a:solidFill>
                  <a:latin typeface="Arial" panose="020B0604020202020204" pitchFamily="34" charset="0"/>
                  <a:ea typeface="Arial" panose="020B0604020202020204" pitchFamily="34" charset="0"/>
                </a:rPr>
                <a:t>Buy </a:t>
              </a:r>
              <a:r>
                <a:rPr lang="en-IN" altLang="zh-CN" sz="2400" dirty="0">
                  <a:solidFill>
                    <a:srgbClr val="F63357"/>
                  </a:solidFill>
                  <a:latin typeface="Arial" panose="020B0604020202020204" pitchFamily="34" charset="0"/>
                  <a:ea typeface="Arial" panose="020B0604020202020204" pitchFamily="34" charset="0"/>
                </a:rPr>
                <a:t>Product </a:t>
              </a:r>
              <a:endParaRPr lang="en-US" altLang="zh-CN" sz="2400" dirty="0">
                <a:solidFill>
                  <a:srgbClr val="F63357"/>
                </a:solidFill>
                <a:latin typeface="Arial" panose="020B0604020202020204" pitchFamily="34" charset="0"/>
                <a:ea typeface="Arial" panose="020B0604020202020204" pitchFamily="34" charset="0"/>
              </a:endParaRPr>
            </a:p>
          </p:txBody>
        </p:sp>
        <p:sp>
          <p:nvSpPr>
            <p:cNvPr id="24" name="椭圆 15"/>
            <p:cNvSpPr/>
            <p:nvPr/>
          </p:nvSpPr>
          <p:spPr>
            <a:xfrm>
              <a:off x="379299" y="514422"/>
              <a:ext cx="939574" cy="939574"/>
            </a:xfrm>
            <a:prstGeom prst="ellipse">
              <a:avLst/>
            </a:prstGeom>
            <a:blipFill rotWithShape="1">
              <a:blip r:embed="rId3"/>
              <a:stretch>
                <a:fillRect/>
              </a:stretch>
            </a:blipFill>
            <a:ln w="19050" cap="flat" cmpd="sng">
              <a:solidFill>
                <a:srgbClr val="F63357"/>
              </a:solidFill>
              <a:prstDash val="solid"/>
              <a:round/>
              <a:headEnd type="none" w="med" len="med"/>
              <a:tailEnd type="none" w="med" len="med"/>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grpSp>
          <p:nvGrpSpPr>
            <p:cNvPr id="25" name="组合 31"/>
            <p:cNvGrpSpPr/>
            <p:nvPr/>
          </p:nvGrpSpPr>
          <p:grpSpPr>
            <a:xfrm>
              <a:off x="591145" y="735230"/>
              <a:ext cx="515883" cy="514943"/>
              <a:chOff x="0" y="0"/>
              <a:chExt cx="694663" cy="693397"/>
            </a:xfrm>
          </p:grpSpPr>
          <p:sp>
            <p:nvSpPr>
              <p:cNvPr id="26" name="Freeform 118"/>
              <p:cNvSpPr>
                <a:spLocks noEditPoints="1"/>
              </p:cNvSpPr>
              <p:nvPr/>
            </p:nvSpPr>
            <p:spPr>
              <a:xfrm>
                <a:off x="0" y="0"/>
                <a:ext cx="694663" cy="693397"/>
              </a:xfrm>
              <a:custGeom>
                <a:avLst/>
                <a:gdLst/>
                <a:ahLst/>
                <a:cxnLst>
                  <a:cxn ang="0">
                    <a:pos x="941373163" y="2072411205"/>
                  </a:cxn>
                  <a:cxn ang="0">
                    <a:pos x="663445084" y="1670435216"/>
                  </a:cxn>
                  <a:cxn ang="0">
                    <a:pos x="233101356" y="1661501752"/>
                  </a:cxn>
                  <a:cxn ang="0">
                    <a:pos x="331722542" y="1214861432"/>
                  </a:cxn>
                  <a:cxn ang="0">
                    <a:pos x="0" y="893280640"/>
                  </a:cxn>
                  <a:cxn ang="0">
                    <a:pos x="412411243" y="652095047"/>
                  </a:cxn>
                  <a:cxn ang="0">
                    <a:pos x="403446497" y="196521263"/>
                  </a:cxn>
                  <a:cxn ang="0">
                    <a:pos x="860684463" y="303716852"/>
                  </a:cxn>
                  <a:cxn ang="0">
                    <a:pos x="941373163" y="0"/>
                  </a:cxn>
                  <a:cxn ang="0">
                    <a:pos x="1255163220" y="303716852"/>
                  </a:cxn>
                  <a:cxn ang="0">
                    <a:pos x="1703436440" y="196521263"/>
                  </a:cxn>
                  <a:cxn ang="0">
                    <a:pos x="1694471694" y="625297644"/>
                  </a:cxn>
                  <a:cxn ang="0">
                    <a:pos x="2079985705" y="893280640"/>
                  </a:cxn>
                  <a:cxn ang="0">
                    <a:pos x="1793089886" y="1205927968"/>
                  </a:cxn>
                  <a:cxn ang="0">
                    <a:pos x="1873781581" y="1661501752"/>
                  </a:cxn>
                  <a:cxn ang="0">
                    <a:pos x="1434473107" y="1679368680"/>
                  </a:cxn>
                  <a:cxn ang="0">
                    <a:pos x="1174474519" y="2072411205"/>
                  </a:cxn>
                  <a:cxn ang="0">
                    <a:pos x="1120683050" y="2000949471"/>
                  </a:cxn>
                  <a:cxn ang="0">
                    <a:pos x="1210336496" y="1697232619"/>
                  </a:cxn>
                  <a:cxn ang="0">
                    <a:pos x="1434473107" y="1598973482"/>
                  </a:cxn>
                  <a:cxn ang="0">
                    <a:pos x="1784125140" y="1652568288"/>
                  </a:cxn>
                  <a:cxn ang="0">
                    <a:pos x="1631712485" y="1393518755"/>
                  </a:cxn>
                  <a:cxn ang="0">
                    <a:pos x="1730333671" y="1143399698"/>
                  </a:cxn>
                  <a:cxn ang="0">
                    <a:pos x="2008261750" y="946878435"/>
                  </a:cxn>
                  <a:cxn ang="0">
                    <a:pos x="1712401186" y="866483237"/>
                  </a:cxn>
                  <a:cxn ang="0">
                    <a:pos x="1604815253" y="625297644"/>
                  </a:cxn>
                  <a:cxn ang="0">
                    <a:pos x="1694471694" y="285849924"/>
                  </a:cxn>
                  <a:cxn ang="0">
                    <a:pos x="1416540621" y="446640320"/>
                  </a:cxn>
                  <a:cxn ang="0">
                    <a:pos x="1228265988" y="366245122"/>
                  </a:cxn>
                  <a:cxn ang="0">
                    <a:pos x="1183439265" y="348378194"/>
                  </a:cxn>
                  <a:cxn ang="0">
                    <a:pos x="995164632" y="71461734"/>
                  </a:cxn>
                  <a:cxn ang="0">
                    <a:pos x="905511186" y="375178586"/>
                  </a:cxn>
                  <a:cxn ang="0">
                    <a:pos x="699304067" y="455573784"/>
                  </a:cxn>
                  <a:cxn ang="0">
                    <a:pos x="654477344" y="455573784"/>
                  </a:cxn>
                  <a:cxn ang="0">
                    <a:pos x="322757796" y="375178586"/>
                  </a:cxn>
                  <a:cxn ang="0">
                    <a:pos x="484135197" y="661028511"/>
                  </a:cxn>
                  <a:cxn ang="0">
                    <a:pos x="403446497" y="857549773"/>
                  </a:cxn>
                  <a:cxn ang="0">
                    <a:pos x="358616780" y="893280640"/>
                  </a:cxn>
                  <a:cxn ang="0">
                    <a:pos x="71723955" y="1071937964"/>
                  </a:cxn>
                  <a:cxn ang="0">
                    <a:pos x="394478757" y="1161263637"/>
                  </a:cxn>
                  <a:cxn ang="0">
                    <a:pos x="466202712" y="1357787888"/>
                  </a:cxn>
                  <a:cxn ang="0">
                    <a:pos x="466202712" y="1402449231"/>
                  </a:cxn>
                  <a:cxn ang="0">
                    <a:pos x="412411243" y="1741896950"/>
                  </a:cxn>
                  <a:cxn ang="0">
                    <a:pos x="681374576" y="1590040018"/>
                  </a:cxn>
                  <a:cxn ang="0">
                    <a:pos x="932408418" y="1706166083"/>
                  </a:cxn>
                </a:cxnLst>
                <a:rect l="0" t="0" r="0" b="0"/>
                <a:pathLst>
                  <a:path w="232" h="232">
                    <a:moveTo>
                      <a:pt x="131" y="232"/>
                    </a:moveTo>
                    <a:cubicBezTo>
                      <a:pt x="105" y="232"/>
                      <a:pt x="105" y="232"/>
                      <a:pt x="105" y="232"/>
                    </a:cubicBezTo>
                    <a:cubicBezTo>
                      <a:pt x="97" y="198"/>
                      <a:pt x="97" y="198"/>
                      <a:pt x="97" y="198"/>
                    </a:cubicBezTo>
                    <a:cubicBezTo>
                      <a:pt x="90" y="196"/>
                      <a:pt x="82" y="192"/>
                      <a:pt x="74" y="187"/>
                    </a:cubicBezTo>
                    <a:cubicBezTo>
                      <a:pt x="45" y="205"/>
                      <a:pt x="45" y="205"/>
                      <a:pt x="45" y="205"/>
                    </a:cubicBezTo>
                    <a:cubicBezTo>
                      <a:pt x="26" y="186"/>
                      <a:pt x="26" y="186"/>
                      <a:pt x="26" y="186"/>
                    </a:cubicBezTo>
                    <a:cubicBezTo>
                      <a:pt x="44" y="155"/>
                      <a:pt x="44" y="155"/>
                      <a:pt x="44" y="155"/>
                    </a:cubicBezTo>
                    <a:cubicBezTo>
                      <a:pt x="41" y="149"/>
                      <a:pt x="39" y="142"/>
                      <a:pt x="37" y="136"/>
                    </a:cubicBezTo>
                    <a:cubicBezTo>
                      <a:pt x="0" y="126"/>
                      <a:pt x="0" y="126"/>
                      <a:pt x="0" y="126"/>
                    </a:cubicBezTo>
                    <a:cubicBezTo>
                      <a:pt x="0" y="100"/>
                      <a:pt x="0" y="100"/>
                      <a:pt x="0" y="100"/>
                    </a:cubicBezTo>
                    <a:cubicBezTo>
                      <a:pt x="38" y="92"/>
                      <a:pt x="38" y="92"/>
                      <a:pt x="38" y="92"/>
                    </a:cubicBezTo>
                    <a:cubicBezTo>
                      <a:pt x="40" y="85"/>
                      <a:pt x="42" y="79"/>
                      <a:pt x="46" y="73"/>
                    </a:cubicBezTo>
                    <a:cubicBezTo>
                      <a:pt x="26" y="41"/>
                      <a:pt x="26" y="41"/>
                      <a:pt x="26" y="41"/>
                    </a:cubicBezTo>
                    <a:cubicBezTo>
                      <a:pt x="45" y="22"/>
                      <a:pt x="45" y="22"/>
                      <a:pt x="45" y="22"/>
                    </a:cubicBezTo>
                    <a:cubicBezTo>
                      <a:pt x="76" y="43"/>
                      <a:pt x="76" y="43"/>
                      <a:pt x="76" y="43"/>
                    </a:cubicBezTo>
                    <a:cubicBezTo>
                      <a:pt x="82" y="39"/>
                      <a:pt x="89" y="36"/>
                      <a:pt x="96" y="34"/>
                    </a:cubicBezTo>
                    <a:cubicBezTo>
                      <a:pt x="96" y="35"/>
                      <a:pt x="96" y="35"/>
                      <a:pt x="96" y="35"/>
                    </a:cubicBezTo>
                    <a:cubicBezTo>
                      <a:pt x="105" y="0"/>
                      <a:pt x="105" y="0"/>
                      <a:pt x="105" y="0"/>
                    </a:cubicBezTo>
                    <a:cubicBezTo>
                      <a:pt x="131" y="0"/>
                      <a:pt x="131" y="0"/>
                      <a:pt x="131" y="0"/>
                    </a:cubicBezTo>
                    <a:cubicBezTo>
                      <a:pt x="140" y="34"/>
                      <a:pt x="140" y="34"/>
                      <a:pt x="140" y="34"/>
                    </a:cubicBezTo>
                    <a:cubicBezTo>
                      <a:pt x="146" y="36"/>
                      <a:pt x="152" y="38"/>
                      <a:pt x="158" y="41"/>
                    </a:cubicBezTo>
                    <a:cubicBezTo>
                      <a:pt x="190" y="22"/>
                      <a:pt x="190" y="22"/>
                      <a:pt x="190" y="22"/>
                    </a:cubicBezTo>
                    <a:cubicBezTo>
                      <a:pt x="209" y="41"/>
                      <a:pt x="209" y="41"/>
                      <a:pt x="209" y="41"/>
                    </a:cubicBezTo>
                    <a:cubicBezTo>
                      <a:pt x="189" y="70"/>
                      <a:pt x="189" y="70"/>
                      <a:pt x="189" y="70"/>
                    </a:cubicBezTo>
                    <a:cubicBezTo>
                      <a:pt x="193" y="77"/>
                      <a:pt x="197" y="84"/>
                      <a:pt x="199" y="93"/>
                    </a:cubicBezTo>
                    <a:cubicBezTo>
                      <a:pt x="232" y="100"/>
                      <a:pt x="232" y="100"/>
                      <a:pt x="232" y="100"/>
                    </a:cubicBezTo>
                    <a:cubicBezTo>
                      <a:pt x="232" y="126"/>
                      <a:pt x="232" y="126"/>
                      <a:pt x="232" y="126"/>
                    </a:cubicBezTo>
                    <a:cubicBezTo>
                      <a:pt x="200" y="135"/>
                      <a:pt x="200" y="135"/>
                      <a:pt x="200" y="135"/>
                    </a:cubicBezTo>
                    <a:cubicBezTo>
                      <a:pt x="198" y="142"/>
                      <a:pt x="195" y="150"/>
                      <a:pt x="191" y="158"/>
                    </a:cubicBezTo>
                    <a:cubicBezTo>
                      <a:pt x="209" y="186"/>
                      <a:pt x="209" y="186"/>
                      <a:pt x="209" y="186"/>
                    </a:cubicBezTo>
                    <a:cubicBezTo>
                      <a:pt x="190" y="205"/>
                      <a:pt x="190" y="205"/>
                      <a:pt x="190" y="205"/>
                    </a:cubicBezTo>
                    <a:cubicBezTo>
                      <a:pt x="160" y="188"/>
                      <a:pt x="160" y="188"/>
                      <a:pt x="160" y="188"/>
                    </a:cubicBezTo>
                    <a:cubicBezTo>
                      <a:pt x="153" y="192"/>
                      <a:pt x="146" y="196"/>
                      <a:pt x="139" y="198"/>
                    </a:cubicBezTo>
                    <a:lnTo>
                      <a:pt x="131" y="232"/>
                    </a:lnTo>
                    <a:close/>
                    <a:moveTo>
                      <a:pt x="111" y="224"/>
                    </a:moveTo>
                    <a:cubicBezTo>
                      <a:pt x="125" y="224"/>
                      <a:pt x="125" y="224"/>
                      <a:pt x="125" y="224"/>
                    </a:cubicBezTo>
                    <a:cubicBezTo>
                      <a:pt x="132" y="191"/>
                      <a:pt x="132" y="191"/>
                      <a:pt x="132" y="191"/>
                    </a:cubicBezTo>
                    <a:cubicBezTo>
                      <a:pt x="135" y="190"/>
                      <a:pt x="135" y="190"/>
                      <a:pt x="135" y="190"/>
                    </a:cubicBezTo>
                    <a:cubicBezTo>
                      <a:pt x="142" y="189"/>
                      <a:pt x="150" y="185"/>
                      <a:pt x="158" y="180"/>
                    </a:cubicBezTo>
                    <a:cubicBezTo>
                      <a:pt x="160" y="179"/>
                      <a:pt x="160" y="179"/>
                      <a:pt x="160" y="179"/>
                    </a:cubicBezTo>
                    <a:cubicBezTo>
                      <a:pt x="189" y="195"/>
                      <a:pt x="189" y="195"/>
                      <a:pt x="189" y="195"/>
                    </a:cubicBezTo>
                    <a:cubicBezTo>
                      <a:pt x="199" y="185"/>
                      <a:pt x="199" y="185"/>
                      <a:pt x="199" y="185"/>
                    </a:cubicBezTo>
                    <a:cubicBezTo>
                      <a:pt x="181" y="158"/>
                      <a:pt x="181" y="158"/>
                      <a:pt x="181" y="158"/>
                    </a:cubicBezTo>
                    <a:cubicBezTo>
                      <a:pt x="182" y="156"/>
                      <a:pt x="182" y="156"/>
                      <a:pt x="182" y="156"/>
                    </a:cubicBezTo>
                    <a:cubicBezTo>
                      <a:pt x="186" y="149"/>
                      <a:pt x="189" y="142"/>
                      <a:pt x="191" y="131"/>
                    </a:cubicBezTo>
                    <a:cubicBezTo>
                      <a:pt x="193" y="128"/>
                      <a:pt x="193" y="128"/>
                      <a:pt x="193" y="128"/>
                    </a:cubicBezTo>
                    <a:cubicBezTo>
                      <a:pt x="224" y="120"/>
                      <a:pt x="224" y="120"/>
                      <a:pt x="224" y="120"/>
                    </a:cubicBezTo>
                    <a:cubicBezTo>
                      <a:pt x="224" y="106"/>
                      <a:pt x="224" y="106"/>
                      <a:pt x="224" y="106"/>
                    </a:cubicBezTo>
                    <a:cubicBezTo>
                      <a:pt x="192" y="99"/>
                      <a:pt x="192" y="99"/>
                      <a:pt x="192" y="99"/>
                    </a:cubicBezTo>
                    <a:cubicBezTo>
                      <a:pt x="191" y="97"/>
                      <a:pt x="191" y="97"/>
                      <a:pt x="191" y="97"/>
                    </a:cubicBezTo>
                    <a:cubicBezTo>
                      <a:pt x="189" y="87"/>
                      <a:pt x="185" y="79"/>
                      <a:pt x="181" y="73"/>
                    </a:cubicBezTo>
                    <a:cubicBezTo>
                      <a:pt x="179" y="70"/>
                      <a:pt x="179" y="70"/>
                      <a:pt x="179" y="70"/>
                    </a:cubicBezTo>
                    <a:cubicBezTo>
                      <a:pt x="198" y="42"/>
                      <a:pt x="198" y="42"/>
                      <a:pt x="198" y="42"/>
                    </a:cubicBezTo>
                    <a:cubicBezTo>
                      <a:pt x="189" y="32"/>
                      <a:pt x="189" y="32"/>
                      <a:pt x="189" y="32"/>
                    </a:cubicBezTo>
                    <a:cubicBezTo>
                      <a:pt x="160" y="49"/>
                      <a:pt x="160" y="49"/>
                      <a:pt x="160" y="49"/>
                    </a:cubicBezTo>
                    <a:cubicBezTo>
                      <a:pt x="158" y="50"/>
                      <a:pt x="158" y="50"/>
                      <a:pt x="158" y="50"/>
                    </a:cubicBezTo>
                    <a:cubicBezTo>
                      <a:pt x="156" y="49"/>
                      <a:pt x="156" y="49"/>
                      <a:pt x="156" y="49"/>
                    </a:cubicBezTo>
                    <a:cubicBezTo>
                      <a:pt x="150" y="46"/>
                      <a:pt x="143" y="43"/>
                      <a:pt x="137" y="41"/>
                    </a:cubicBezTo>
                    <a:cubicBezTo>
                      <a:pt x="136" y="41"/>
                      <a:pt x="136" y="41"/>
                      <a:pt x="136" y="41"/>
                    </a:cubicBezTo>
                    <a:cubicBezTo>
                      <a:pt x="132" y="39"/>
                      <a:pt x="132" y="39"/>
                      <a:pt x="132" y="39"/>
                    </a:cubicBezTo>
                    <a:cubicBezTo>
                      <a:pt x="125" y="8"/>
                      <a:pt x="125" y="8"/>
                      <a:pt x="125" y="8"/>
                    </a:cubicBezTo>
                    <a:cubicBezTo>
                      <a:pt x="111" y="8"/>
                      <a:pt x="111" y="8"/>
                      <a:pt x="111" y="8"/>
                    </a:cubicBezTo>
                    <a:cubicBezTo>
                      <a:pt x="104" y="38"/>
                      <a:pt x="104" y="38"/>
                      <a:pt x="104" y="38"/>
                    </a:cubicBezTo>
                    <a:cubicBezTo>
                      <a:pt x="101" y="42"/>
                      <a:pt x="101" y="42"/>
                      <a:pt x="101" y="42"/>
                    </a:cubicBezTo>
                    <a:cubicBezTo>
                      <a:pt x="100" y="42"/>
                      <a:pt x="100" y="42"/>
                      <a:pt x="100" y="42"/>
                    </a:cubicBezTo>
                    <a:cubicBezTo>
                      <a:pt x="91" y="44"/>
                      <a:pt x="84" y="47"/>
                      <a:pt x="78" y="51"/>
                    </a:cubicBezTo>
                    <a:cubicBezTo>
                      <a:pt x="76" y="52"/>
                      <a:pt x="76" y="52"/>
                      <a:pt x="76" y="52"/>
                    </a:cubicBezTo>
                    <a:cubicBezTo>
                      <a:pt x="73" y="51"/>
                      <a:pt x="73" y="51"/>
                      <a:pt x="73" y="51"/>
                    </a:cubicBezTo>
                    <a:cubicBezTo>
                      <a:pt x="46" y="32"/>
                      <a:pt x="46" y="32"/>
                      <a:pt x="46" y="32"/>
                    </a:cubicBezTo>
                    <a:cubicBezTo>
                      <a:pt x="36" y="42"/>
                      <a:pt x="36" y="42"/>
                      <a:pt x="36" y="42"/>
                    </a:cubicBezTo>
                    <a:cubicBezTo>
                      <a:pt x="54" y="72"/>
                      <a:pt x="54" y="72"/>
                      <a:pt x="54" y="72"/>
                    </a:cubicBezTo>
                    <a:cubicBezTo>
                      <a:pt x="54" y="74"/>
                      <a:pt x="54" y="74"/>
                      <a:pt x="54" y="74"/>
                    </a:cubicBezTo>
                    <a:cubicBezTo>
                      <a:pt x="53" y="75"/>
                      <a:pt x="53" y="75"/>
                      <a:pt x="53" y="75"/>
                    </a:cubicBezTo>
                    <a:cubicBezTo>
                      <a:pt x="49" y="82"/>
                      <a:pt x="46" y="89"/>
                      <a:pt x="45" y="96"/>
                    </a:cubicBezTo>
                    <a:cubicBezTo>
                      <a:pt x="44" y="98"/>
                      <a:pt x="44" y="98"/>
                      <a:pt x="44" y="98"/>
                    </a:cubicBezTo>
                    <a:cubicBezTo>
                      <a:pt x="40" y="100"/>
                      <a:pt x="40" y="100"/>
                      <a:pt x="40" y="100"/>
                    </a:cubicBezTo>
                    <a:cubicBezTo>
                      <a:pt x="8" y="106"/>
                      <a:pt x="8" y="106"/>
                      <a:pt x="8" y="106"/>
                    </a:cubicBezTo>
                    <a:cubicBezTo>
                      <a:pt x="8" y="120"/>
                      <a:pt x="8" y="120"/>
                      <a:pt x="8" y="120"/>
                    </a:cubicBezTo>
                    <a:cubicBezTo>
                      <a:pt x="41" y="128"/>
                      <a:pt x="41" y="128"/>
                      <a:pt x="41" y="128"/>
                    </a:cubicBezTo>
                    <a:cubicBezTo>
                      <a:pt x="44" y="130"/>
                      <a:pt x="44" y="130"/>
                      <a:pt x="44" y="130"/>
                    </a:cubicBezTo>
                    <a:cubicBezTo>
                      <a:pt x="44" y="132"/>
                      <a:pt x="44" y="132"/>
                      <a:pt x="44" y="132"/>
                    </a:cubicBezTo>
                    <a:cubicBezTo>
                      <a:pt x="45" y="138"/>
                      <a:pt x="48" y="145"/>
                      <a:pt x="52" y="152"/>
                    </a:cubicBezTo>
                    <a:cubicBezTo>
                      <a:pt x="52" y="153"/>
                      <a:pt x="52" y="153"/>
                      <a:pt x="52" y="153"/>
                    </a:cubicBezTo>
                    <a:cubicBezTo>
                      <a:pt x="52" y="157"/>
                      <a:pt x="52" y="157"/>
                      <a:pt x="52" y="157"/>
                    </a:cubicBezTo>
                    <a:cubicBezTo>
                      <a:pt x="36" y="185"/>
                      <a:pt x="36" y="185"/>
                      <a:pt x="36" y="185"/>
                    </a:cubicBezTo>
                    <a:cubicBezTo>
                      <a:pt x="46" y="195"/>
                      <a:pt x="46" y="195"/>
                      <a:pt x="46" y="195"/>
                    </a:cubicBezTo>
                    <a:cubicBezTo>
                      <a:pt x="74" y="177"/>
                      <a:pt x="74" y="177"/>
                      <a:pt x="74" y="177"/>
                    </a:cubicBezTo>
                    <a:cubicBezTo>
                      <a:pt x="76" y="178"/>
                      <a:pt x="76" y="178"/>
                      <a:pt x="76" y="178"/>
                    </a:cubicBezTo>
                    <a:cubicBezTo>
                      <a:pt x="85" y="184"/>
                      <a:pt x="94" y="188"/>
                      <a:pt x="101" y="190"/>
                    </a:cubicBezTo>
                    <a:cubicBezTo>
                      <a:pt x="104" y="191"/>
                      <a:pt x="104" y="191"/>
                      <a:pt x="104" y="191"/>
                    </a:cubicBezTo>
                    <a:lnTo>
                      <a:pt x="111" y="224"/>
                    </a:lnTo>
                    <a:close/>
                  </a:path>
                </a:pathLst>
              </a:custGeom>
              <a:solidFill>
                <a:schemeClr val="bg1"/>
              </a:solidFill>
              <a:ln w="9525">
                <a:noFill/>
              </a:ln>
            </p:spPr>
            <p:txBody>
              <a:bodyPr/>
              <a:lstStyle/>
              <a:p>
                <a:endParaRPr lang="en-US">
                  <a:latin typeface="Arial" panose="020B0604020202020204" pitchFamily="34" charset="0"/>
                  <a:ea typeface="Arial" panose="020B0604020202020204" pitchFamily="34" charset="0"/>
                </a:endParaRPr>
              </a:p>
            </p:txBody>
          </p:sp>
          <p:sp>
            <p:nvSpPr>
              <p:cNvPr id="27" name="Freeform 119"/>
              <p:cNvSpPr>
                <a:spLocks noEditPoints="1"/>
              </p:cNvSpPr>
              <p:nvPr/>
            </p:nvSpPr>
            <p:spPr>
              <a:xfrm>
                <a:off x="232820" y="223964"/>
                <a:ext cx="240412" cy="239146"/>
              </a:xfrm>
              <a:custGeom>
                <a:avLst/>
                <a:gdLst/>
                <a:ahLst/>
                <a:cxnLst>
                  <a:cxn ang="0">
                    <a:pos x="361237061" y="714885116"/>
                  </a:cxn>
                  <a:cxn ang="0">
                    <a:pos x="0" y="357442558"/>
                  </a:cxn>
                  <a:cxn ang="0">
                    <a:pos x="361237061" y="0"/>
                  </a:cxn>
                  <a:cxn ang="0">
                    <a:pos x="722474122" y="357442558"/>
                  </a:cxn>
                  <a:cxn ang="0">
                    <a:pos x="361237061" y="714885116"/>
                  </a:cxn>
                  <a:cxn ang="0">
                    <a:pos x="361237061" y="71489707"/>
                  </a:cxn>
                  <a:cxn ang="0">
                    <a:pos x="72246811" y="357442558"/>
                  </a:cxn>
                  <a:cxn ang="0">
                    <a:pos x="361237061" y="643395409"/>
                  </a:cxn>
                  <a:cxn ang="0">
                    <a:pos x="650227311" y="357442558"/>
                  </a:cxn>
                  <a:cxn ang="0">
                    <a:pos x="361237061" y="71489707"/>
                  </a:cxn>
                </a:cxnLst>
                <a:rect l="0" t="0" r="0" b="0"/>
                <a:pathLst>
                  <a:path w="80" h="80">
                    <a:moveTo>
                      <a:pt x="40" y="80"/>
                    </a:moveTo>
                    <a:cubicBezTo>
                      <a:pt x="18" y="80"/>
                      <a:pt x="0" y="62"/>
                      <a:pt x="0" y="40"/>
                    </a:cubicBezTo>
                    <a:cubicBezTo>
                      <a:pt x="0" y="18"/>
                      <a:pt x="18" y="0"/>
                      <a:pt x="40" y="0"/>
                    </a:cubicBezTo>
                    <a:cubicBezTo>
                      <a:pt x="62" y="0"/>
                      <a:pt x="80" y="18"/>
                      <a:pt x="80" y="40"/>
                    </a:cubicBezTo>
                    <a:cubicBezTo>
                      <a:pt x="80" y="62"/>
                      <a:pt x="62" y="80"/>
                      <a:pt x="40" y="80"/>
                    </a:cubicBezTo>
                    <a:moveTo>
                      <a:pt x="40" y="8"/>
                    </a:moveTo>
                    <a:cubicBezTo>
                      <a:pt x="22" y="8"/>
                      <a:pt x="8" y="22"/>
                      <a:pt x="8" y="40"/>
                    </a:cubicBezTo>
                    <a:cubicBezTo>
                      <a:pt x="8" y="58"/>
                      <a:pt x="22" y="72"/>
                      <a:pt x="40" y="72"/>
                    </a:cubicBezTo>
                    <a:cubicBezTo>
                      <a:pt x="58" y="72"/>
                      <a:pt x="72" y="58"/>
                      <a:pt x="72" y="40"/>
                    </a:cubicBezTo>
                    <a:cubicBezTo>
                      <a:pt x="72" y="22"/>
                      <a:pt x="58" y="8"/>
                      <a:pt x="40" y="8"/>
                    </a:cubicBezTo>
                  </a:path>
                </a:pathLst>
              </a:custGeom>
              <a:solidFill>
                <a:schemeClr val="bg1"/>
              </a:solidFill>
              <a:ln w="9525">
                <a:noFill/>
              </a:ln>
            </p:spPr>
            <p:txBody>
              <a:bodyPr/>
              <a:lstStyle/>
              <a:p>
                <a:endParaRPr lang="en-US">
                  <a:latin typeface="Arial" panose="020B0604020202020204" pitchFamily="34" charset="0"/>
                  <a:ea typeface="Arial" panose="020B0604020202020204" pitchFamily="34" charset="0"/>
                </a:endParaRPr>
              </a:p>
            </p:txBody>
          </p:sp>
        </p:gr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wipe(left)">
                                      <p:cBhvr>
                                        <p:cTn id="7" dur="500"/>
                                        <p:tgtEl>
                                          <p:spTgt spid="10242"/>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10244"/>
                                        </p:tgtEl>
                                        <p:attrNameLst>
                                          <p:attrName>style.visibility</p:attrName>
                                        </p:attrNameLst>
                                      </p:cBhvr>
                                      <p:to>
                                        <p:strVal val="visible"/>
                                      </p:to>
                                    </p:set>
                                    <p:anim calcmode="lin" valueType="num">
                                      <p:cBhvr>
                                        <p:cTn id="11" dur="500" fill="hold"/>
                                        <p:tgtEl>
                                          <p:spTgt spid="10244"/>
                                        </p:tgtEl>
                                        <p:attrNameLst>
                                          <p:attrName>ppt_w</p:attrName>
                                        </p:attrNameLst>
                                      </p:cBhvr>
                                      <p:tavLst>
                                        <p:tav tm="0">
                                          <p:val>
                                            <p:fltVal val="0"/>
                                          </p:val>
                                        </p:tav>
                                        <p:tav tm="100000">
                                          <p:val>
                                            <p:strVal val="#ppt_w"/>
                                          </p:val>
                                        </p:tav>
                                      </p:tavLst>
                                    </p:anim>
                                    <p:anim calcmode="lin" valueType="num">
                                      <p:cBhvr>
                                        <p:cTn id="12" dur="500" fill="hold"/>
                                        <p:tgtEl>
                                          <p:spTgt spid="10244"/>
                                        </p:tgtEl>
                                        <p:attrNameLst>
                                          <p:attrName>ppt_h</p:attrName>
                                        </p:attrNameLst>
                                      </p:cBhvr>
                                      <p:tavLst>
                                        <p:tav tm="0">
                                          <p:val>
                                            <p:fltVal val="0"/>
                                          </p:val>
                                        </p:tav>
                                        <p:tav tm="100000">
                                          <p:val>
                                            <p:strVal val="#ppt_h"/>
                                          </p:val>
                                        </p:tav>
                                      </p:tavLst>
                                    </p:anim>
                                    <p:anim calcmode="lin" valueType="num">
                                      <p:cBhvr>
                                        <p:cTn id="13" dur="500" fill="hold"/>
                                        <p:tgtEl>
                                          <p:spTgt spid="10244"/>
                                        </p:tgtEl>
                                        <p:attrNameLst>
                                          <p:attrName>style.rotation</p:attrName>
                                        </p:attrNameLst>
                                      </p:cBhvr>
                                      <p:tavLst>
                                        <p:tav tm="0">
                                          <p:val>
                                            <p:fltVal val="360"/>
                                          </p:val>
                                        </p:tav>
                                        <p:tav tm="100000">
                                          <p:val>
                                            <p:fltVal val="0"/>
                                          </p:val>
                                        </p:tav>
                                      </p:tavLst>
                                    </p:anim>
                                    <p:animEffect transition="in" filter="fade">
                                      <p:cBhvr>
                                        <p:cTn id="14" dur="500"/>
                                        <p:tgtEl>
                                          <p:spTgt spid="10244"/>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10243"/>
                                        </p:tgtEl>
                                        <p:attrNameLst>
                                          <p:attrName>style.visibility</p:attrName>
                                        </p:attrNameLst>
                                      </p:cBhvr>
                                      <p:to>
                                        <p:strVal val="visible"/>
                                      </p:to>
                                    </p:set>
                                    <p:animEffect transition="in" filter="wipe(left)">
                                      <p:cBhvr>
                                        <p:cTn id="18" dur="500"/>
                                        <p:tgtEl>
                                          <p:spTgt spid="10243"/>
                                        </p:tgtEl>
                                      </p:cBhvr>
                                    </p:animEffect>
                                  </p:childTnLst>
                                </p:cTn>
                              </p:par>
                            </p:childTnLst>
                          </p:cTn>
                        </p:par>
                        <p:par>
                          <p:cTn id="19" fill="hold">
                            <p:stCondLst>
                              <p:cond delay="2500"/>
                            </p:stCondLst>
                            <p:childTnLst>
                              <p:par>
                                <p:cTn id="20" presetID="10" presetClass="entr" presetSubtype="0" fill="hold" nodeType="afterEffect">
                                  <p:stCondLst>
                                    <p:cond delay="0"/>
                                  </p:stCondLst>
                                  <p:childTnLst>
                                    <p:set>
                                      <p:cBhvr>
                                        <p:cTn id="21" dur="1" fill="hold">
                                          <p:stCondLst>
                                            <p:cond delay="0"/>
                                          </p:stCondLst>
                                        </p:cTn>
                                        <p:tgtEl>
                                          <p:spTgt spid="10245"/>
                                        </p:tgtEl>
                                        <p:attrNameLst>
                                          <p:attrName>style.visibility</p:attrName>
                                        </p:attrNameLst>
                                      </p:cBhvr>
                                      <p:to>
                                        <p:strVal val="visible"/>
                                      </p:to>
                                    </p:set>
                                    <p:anim calcmode="lin" valueType="num">
                                      <p:cBhvr>
                                        <p:cTn id="22" dur="500" fill="hold"/>
                                        <p:tgtEl>
                                          <p:spTgt spid="10245"/>
                                        </p:tgtEl>
                                        <p:attrNameLst>
                                          <p:attrName>ppt_w</p:attrName>
                                        </p:attrNameLst>
                                      </p:cBhvr>
                                      <p:tavLst>
                                        <p:tav tm="0">
                                          <p:val>
                                            <p:fltVal val="0"/>
                                          </p:val>
                                        </p:tav>
                                        <p:tav tm="100000">
                                          <p:val>
                                            <p:strVal val="#ppt_w"/>
                                          </p:val>
                                        </p:tav>
                                      </p:tavLst>
                                    </p:anim>
                                    <p:anim calcmode="lin" valueType="num">
                                      <p:cBhvr>
                                        <p:cTn id="23" dur="500" fill="hold"/>
                                        <p:tgtEl>
                                          <p:spTgt spid="10245"/>
                                        </p:tgtEl>
                                        <p:attrNameLst>
                                          <p:attrName>ppt_h</p:attrName>
                                        </p:attrNameLst>
                                      </p:cBhvr>
                                      <p:tavLst>
                                        <p:tav tm="0">
                                          <p:val>
                                            <p:fltVal val="0"/>
                                          </p:val>
                                        </p:tav>
                                        <p:tav tm="100000">
                                          <p:val>
                                            <p:strVal val="#ppt_h"/>
                                          </p:val>
                                        </p:tav>
                                      </p:tavLst>
                                    </p:anim>
                                    <p:animEffect transition="in" filter="fade">
                                      <p:cBhvr>
                                        <p:cTn id="24" dur="500"/>
                                        <p:tgtEl>
                                          <p:spTgt spid="10245"/>
                                        </p:tgtEl>
                                      </p:cBhvr>
                                    </p:animEffect>
                                  </p:childTnLst>
                                </p:cTn>
                              </p:par>
                            </p:childTnLst>
                          </p:cTn>
                        </p:par>
                        <p:par>
                          <p:cTn id="25" fill="hold">
                            <p:stCondLst>
                              <p:cond delay="3000"/>
                            </p:stCondLst>
                            <p:childTnLst>
                              <p:par>
                                <p:cTn id="26" presetID="22" presetClass="entr" presetSubtype="8" fill="hold" nodeType="afterEffect">
                                  <p:stCondLst>
                                    <p:cond delay="0"/>
                                  </p:stCondLst>
                                  <p:childTnLst>
                                    <p:set>
                                      <p:cBhvr>
                                        <p:cTn id="27" dur="1" fill="hold">
                                          <p:stCondLst>
                                            <p:cond delay="0"/>
                                          </p:stCondLst>
                                        </p:cTn>
                                        <p:tgtEl>
                                          <p:spTgt spid="10250"/>
                                        </p:tgtEl>
                                        <p:attrNameLst>
                                          <p:attrName>style.visibility</p:attrName>
                                        </p:attrNameLst>
                                      </p:cBhvr>
                                      <p:to>
                                        <p:strVal val="visible"/>
                                      </p:to>
                                    </p:set>
                                    <p:animEffect transition="in" filter="wipe(left)">
                                      <p:cBhvr>
                                        <p:cTn id="28" dur="500"/>
                                        <p:tgtEl>
                                          <p:spTgt spid="10250"/>
                                        </p:tgtEl>
                                      </p:cBhvr>
                                    </p:animEffect>
                                  </p:childTnLst>
                                </p:cTn>
                              </p:par>
                            </p:childTnLst>
                          </p:cTn>
                        </p:par>
                        <p:par>
                          <p:cTn id="29" fill="hold">
                            <p:stCondLst>
                              <p:cond delay="3500"/>
                            </p:stCondLst>
                            <p:childTnLst>
                              <p:par>
                                <p:cTn id="30" presetID="23" presetClass="entr" presetSubtype="16" fill="hold" nodeType="afterEffect">
                                  <p:stCondLst>
                                    <p:cond delay="0"/>
                                  </p:stCondLst>
                                  <p:childTnLst>
                                    <p:set>
                                      <p:cBhvr>
                                        <p:cTn id="31" dur="1" fill="hold">
                                          <p:stCondLst>
                                            <p:cond delay="0"/>
                                          </p:stCondLst>
                                        </p:cTn>
                                        <p:tgtEl>
                                          <p:spTgt spid="10262"/>
                                        </p:tgtEl>
                                        <p:attrNameLst>
                                          <p:attrName>style.visibility</p:attrName>
                                        </p:attrNameLst>
                                      </p:cBhvr>
                                      <p:to>
                                        <p:strVal val="visible"/>
                                      </p:to>
                                    </p:set>
                                    <p:anim calcmode="lin" valueType="num">
                                      <p:cBhvr>
                                        <p:cTn id="32" dur="500" fill="hold"/>
                                        <p:tgtEl>
                                          <p:spTgt spid="10262"/>
                                        </p:tgtEl>
                                        <p:attrNameLst>
                                          <p:attrName>ppt_w</p:attrName>
                                        </p:attrNameLst>
                                      </p:cBhvr>
                                      <p:tavLst>
                                        <p:tav tm="0">
                                          <p:val>
                                            <p:fltVal val="0"/>
                                          </p:val>
                                        </p:tav>
                                        <p:tav tm="100000">
                                          <p:val>
                                            <p:strVal val="#ppt_w"/>
                                          </p:val>
                                        </p:tav>
                                      </p:tavLst>
                                    </p:anim>
                                    <p:anim calcmode="lin" valueType="num">
                                      <p:cBhvr>
                                        <p:cTn id="33" dur="500" fill="hold"/>
                                        <p:tgtEl>
                                          <p:spTgt spid="10262"/>
                                        </p:tgtEl>
                                        <p:attrNameLst>
                                          <p:attrName>ppt_h</p:attrName>
                                        </p:attrNameLst>
                                      </p:cBhvr>
                                      <p:tavLst>
                                        <p:tav tm="0">
                                          <p:val>
                                            <p:fltVal val="0"/>
                                          </p:val>
                                        </p:tav>
                                        <p:tav tm="100000">
                                          <p:val>
                                            <p:strVal val="#ppt_h"/>
                                          </p:val>
                                        </p:tav>
                                      </p:tavLst>
                                    </p:anim>
                                  </p:childTnLst>
                                </p:cTn>
                              </p:par>
                            </p:childTnLst>
                          </p:cTn>
                        </p:par>
                        <p:par>
                          <p:cTn id="34" fill="hold">
                            <p:stCondLst>
                              <p:cond delay="4000"/>
                            </p:stCondLst>
                            <p:childTnLst>
                              <p:par>
                                <p:cTn id="35" presetID="23" presetClass="entr" presetSubtype="16" fill="hold" nodeType="afterEffect">
                                  <p:stCondLst>
                                    <p:cond delay="0"/>
                                  </p:stCondLst>
                                  <p:childTnLst>
                                    <p:set>
                                      <p:cBhvr>
                                        <p:cTn id="36" dur="1" fill="hold">
                                          <p:stCondLst>
                                            <p:cond delay="0"/>
                                          </p:stCondLst>
                                        </p:cTn>
                                        <p:tgtEl>
                                          <p:spTgt spid="10266"/>
                                        </p:tgtEl>
                                        <p:attrNameLst>
                                          <p:attrName>style.visibility</p:attrName>
                                        </p:attrNameLst>
                                      </p:cBhvr>
                                      <p:to>
                                        <p:strVal val="visible"/>
                                      </p:to>
                                    </p:set>
                                    <p:anim calcmode="lin" valueType="num">
                                      <p:cBhvr>
                                        <p:cTn id="37" dur="500" fill="hold"/>
                                        <p:tgtEl>
                                          <p:spTgt spid="10266"/>
                                        </p:tgtEl>
                                        <p:attrNameLst>
                                          <p:attrName>ppt_w</p:attrName>
                                        </p:attrNameLst>
                                      </p:cBhvr>
                                      <p:tavLst>
                                        <p:tav tm="0">
                                          <p:val>
                                            <p:fltVal val="0"/>
                                          </p:val>
                                        </p:tav>
                                        <p:tav tm="100000">
                                          <p:val>
                                            <p:strVal val="#ppt_w"/>
                                          </p:val>
                                        </p:tav>
                                      </p:tavLst>
                                    </p:anim>
                                    <p:anim calcmode="lin" valueType="num">
                                      <p:cBhvr>
                                        <p:cTn id="38" dur="500" fill="hold"/>
                                        <p:tgtEl>
                                          <p:spTgt spid="10266"/>
                                        </p:tgtEl>
                                        <p:attrNameLst>
                                          <p:attrName>ppt_h</p:attrName>
                                        </p:attrNameLst>
                                      </p:cBhvr>
                                      <p:tavLst>
                                        <p:tav tm="0">
                                          <p:val>
                                            <p:fltVal val="0"/>
                                          </p:val>
                                        </p:tav>
                                        <p:tav tm="100000">
                                          <p:val>
                                            <p:strVal val="#ppt_h"/>
                                          </p:val>
                                        </p:tav>
                                      </p:tavLst>
                                    </p:anim>
                                  </p:childTnLst>
                                </p:cTn>
                              </p:par>
                            </p:childTnLst>
                          </p:cTn>
                        </p:par>
                        <p:par>
                          <p:cTn id="39" fill="hold">
                            <p:stCondLst>
                              <p:cond delay="4500"/>
                            </p:stCondLst>
                            <p:childTnLst>
                              <p:par>
                                <p:cTn id="40" presetID="23" presetClass="entr" presetSubtype="16" fill="hold" nodeType="afterEffect">
                                  <p:stCondLst>
                                    <p:cond delay="0"/>
                                  </p:stCondLst>
                                  <p:childTnLst>
                                    <p:set>
                                      <p:cBhvr>
                                        <p:cTn id="41" dur="1" fill="hold">
                                          <p:stCondLst>
                                            <p:cond delay="0"/>
                                          </p:stCondLst>
                                        </p:cTn>
                                        <p:tgtEl>
                                          <p:spTgt spid="10270"/>
                                        </p:tgtEl>
                                        <p:attrNameLst>
                                          <p:attrName>style.visibility</p:attrName>
                                        </p:attrNameLst>
                                      </p:cBhvr>
                                      <p:to>
                                        <p:strVal val="visible"/>
                                      </p:to>
                                    </p:set>
                                    <p:anim calcmode="lin" valueType="num">
                                      <p:cBhvr>
                                        <p:cTn id="42" dur="500" fill="hold"/>
                                        <p:tgtEl>
                                          <p:spTgt spid="10270"/>
                                        </p:tgtEl>
                                        <p:attrNameLst>
                                          <p:attrName>ppt_w</p:attrName>
                                        </p:attrNameLst>
                                      </p:cBhvr>
                                      <p:tavLst>
                                        <p:tav tm="0">
                                          <p:val>
                                            <p:fltVal val="0"/>
                                          </p:val>
                                        </p:tav>
                                        <p:tav tm="100000">
                                          <p:val>
                                            <p:strVal val="#ppt_w"/>
                                          </p:val>
                                        </p:tav>
                                      </p:tavLst>
                                    </p:anim>
                                    <p:anim calcmode="lin" valueType="num">
                                      <p:cBhvr>
                                        <p:cTn id="43" dur="500" fill="hold"/>
                                        <p:tgtEl>
                                          <p:spTgt spid="10270"/>
                                        </p:tgtEl>
                                        <p:attrNameLst>
                                          <p:attrName>ppt_h</p:attrName>
                                        </p:attrNameLst>
                                      </p:cBhvr>
                                      <p:tavLst>
                                        <p:tav tm="0">
                                          <p:val>
                                            <p:fltVal val="0"/>
                                          </p:val>
                                        </p:tav>
                                        <p:tav tm="100000">
                                          <p:val>
                                            <p:strVal val="#ppt_h"/>
                                          </p:val>
                                        </p:tav>
                                      </p:tavLst>
                                    </p:anim>
                                  </p:childTnLst>
                                </p:cTn>
                              </p:par>
                            </p:childTnLst>
                          </p:cTn>
                        </p:par>
                        <p:par>
                          <p:cTn id="44" fill="hold">
                            <p:stCondLst>
                              <p:cond delay="5000"/>
                            </p:stCondLst>
                            <p:childTnLst>
                              <p:par>
                                <p:cTn id="45" presetID="23" presetClass="entr" presetSubtype="16" fill="hold" nodeType="afterEffect">
                                  <p:stCondLst>
                                    <p:cond delay="0"/>
                                  </p:stCondLst>
                                  <p:childTnLst>
                                    <p:set>
                                      <p:cBhvr>
                                        <p:cTn id="46" dur="1" fill="hold">
                                          <p:stCondLst>
                                            <p:cond delay="0"/>
                                          </p:stCondLst>
                                        </p:cTn>
                                        <p:tgtEl>
                                          <p:spTgt spid="10258"/>
                                        </p:tgtEl>
                                        <p:attrNameLst>
                                          <p:attrName>style.visibility</p:attrName>
                                        </p:attrNameLst>
                                      </p:cBhvr>
                                      <p:to>
                                        <p:strVal val="visible"/>
                                      </p:to>
                                    </p:set>
                                    <p:anim calcmode="lin" valueType="num">
                                      <p:cBhvr>
                                        <p:cTn id="47" dur="500" fill="hold"/>
                                        <p:tgtEl>
                                          <p:spTgt spid="10258"/>
                                        </p:tgtEl>
                                        <p:attrNameLst>
                                          <p:attrName>ppt_w</p:attrName>
                                        </p:attrNameLst>
                                      </p:cBhvr>
                                      <p:tavLst>
                                        <p:tav tm="0">
                                          <p:val>
                                            <p:fltVal val="0"/>
                                          </p:val>
                                        </p:tav>
                                        <p:tav tm="100000">
                                          <p:val>
                                            <p:strVal val="#ppt_w"/>
                                          </p:val>
                                        </p:tav>
                                      </p:tavLst>
                                    </p:anim>
                                    <p:anim calcmode="lin" valueType="num">
                                      <p:cBhvr>
                                        <p:cTn id="48" dur="500" fill="hold"/>
                                        <p:tgtEl>
                                          <p:spTgt spid="10258"/>
                                        </p:tgtEl>
                                        <p:attrNameLst>
                                          <p:attrName>ppt_h</p:attrName>
                                        </p:attrNameLst>
                                      </p:cBhvr>
                                      <p:tavLst>
                                        <p:tav tm="0">
                                          <p:val>
                                            <p:fltVal val="0"/>
                                          </p:val>
                                        </p:tav>
                                        <p:tav tm="100000">
                                          <p:val>
                                            <p:strVal val="#ppt_h"/>
                                          </p:val>
                                        </p:tav>
                                      </p:tavLst>
                                    </p:anim>
                                  </p:childTnLst>
                                </p:cTn>
                              </p:par>
                            </p:childTnLst>
                          </p:cTn>
                        </p:par>
                        <p:par>
                          <p:cTn id="49" fill="hold">
                            <p:stCondLst>
                              <p:cond delay="5500"/>
                            </p:stCondLst>
                            <p:childTnLst>
                              <p:par>
                                <p:cTn id="50" presetID="10" presetClass="entr" presetSubtype="0" fill="hold" nodeType="after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par>
                          <p:cTn id="53" fill="hold">
                            <p:stCondLst>
                              <p:cond delay="6000"/>
                            </p:stCondLst>
                            <p:childTnLst>
                              <p:par>
                                <p:cTn id="54" presetID="22" presetClass="entr" presetSubtype="4" fill="hold" nodeType="after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wipe(down)">
                                      <p:cBhvr>
                                        <p:cTn id="56" dur="500"/>
                                        <p:tgtEl>
                                          <p:spTgt spid="7"/>
                                        </p:tgtEl>
                                      </p:cBhvr>
                                    </p:animEffect>
                                  </p:childTnLst>
                                </p:cTn>
                              </p:par>
                            </p:childTnLst>
                          </p:cTn>
                        </p:par>
                        <p:par>
                          <p:cTn id="57" fill="hold">
                            <p:stCondLst>
                              <p:cond delay="6500"/>
                            </p:stCondLst>
                            <p:childTnLst>
                              <p:par>
                                <p:cTn id="58" presetID="23" presetClass="entr" presetSubtype="16" fill="hold" nodeType="afterEffect">
                                  <p:stCondLst>
                                    <p:cond delay="0"/>
                                  </p:stCondLst>
                                  <p:childTnLst>
                                    <p:set>
                                      <p:cBhvr>
                                        <p:cTn id="59" dur="1" fill="hold">
                                          <p:stCondLst>
                                            <p:cond delay="0"/>
                                          </p:stCondLst>
                                        </p:cTn>
                                        <p:tgtEl>
                                          <p:spTgt spid="14"/>
                                        </p:tgtEl>
                                        <p:attrNameLst>
                                          <p:attrName>style.visibility</p:attrName>
                                        </p:attrNameLst>
                                      </p:cBhvr>
                                      <p:to>
                                        <p:strVal val="visible"/>
                                      </p:to>
                                    </p:set>
                                    <p:anim calcmode="lin" valueType="num">
                                      <p:cBhvr>
                                        <p:cTn id="60" dur="500" fill="hold"/>
                                        <p:tgtEl>
                                          <p:spTgt spid="14"/>
                                        </p:tgtEl>
                                        <p:attrNameLst>
                                          <p:attrName>ppt_w</p:attrName>
                                        </p:attrNameLst>
                                      </p:cBhvr>
                                      <p:tavLst>
                                        <p:tav tm="0">
                                          <p:val>
                                            <p:fltVal val="0"/>
                                          </p:val>
                                        </p:tav>
                                        <p:tav tm="100000">
                                          <p:val>
                                            <p:strVal val="#ppt_w"/>
                                          </p:val>
                                        </p:tav>
                                      </p:tavLst>
                                    </p:anim>
                                    <p:anim calcmode="lin" valueType="num">
                                      <p:cBhvr>
                                        <p:cTn id="61" dur="500" fill="hold"/>
                                        <p:tgtEl>
                                          <p:spTgt spid="14"/>
                                        </p:tgtEl>
                                        <p:attrNameLst>
                                          <p:attrName>ppt_h</p:attrName>
                                        </p:attrNameLst>
                                      </p:cBhvr>
                                      <p:tavLst>
                                        <p:tav tm="0">
                                          <p:val>
                                            <p:fltVal val="0"/>
                                          </p:val>
                                        </p:tav>
                                        <p:tav tm="100000">
                                          <p:val>
                                            <p:strVal val="#ppt_h"/>
                                          </p:val>
                                        </p:tav>
                                      </p:tavLst>
                                    </p:anim>
                                  </p:childTnLst>
                                </p:cTn>
                              </p:par>
                            </p:childTnLst>
                          </p:cTn>
                        </p:par>
                        <p:par>
                          <p:cTn id="62" fill="hold">
                            <p:stCondLst>
                              <p:cond delay="7000"/>
                            </p:stCondLst>
                            <p:childTnLst>
                              <p:par>
                                <p:cTn id="63" presetID="23" presetClass="entr" presetSubtype="16" fill="hold" nodeType="afterEffect">
                                  <p:stCondLst>
                                    <p:cond delay="0"/>
                                  </p:stCondLst>
                                  <p:childTnLst>
                                    <p:set>
                                      <p:cBhvr>
                                        <p:cTn id="64" dur="1" fill="hold">
                                          <p:stCondLst>
                                            <p:cond delay="0"/>
                                          </p:stCondLst>
                                        </p:cTn>
                                        <p:tgtEl>
                                          <p:spTgt spid="18"/>
                                        </p:tgtEl>
                                        <p:attrNameLst>
                                          <p:attrName>style.visibility</p:attrName>
                                        </p:attrNameLst>
                                      </p:cBhvr>
                                      <p:to>
                                        <p:strVal val="visible"/>
                                      </p:to>
                                    </p:set>
                                    <p:anim calcmode="lin" valueType="num">
                                      <p:cBhvr>
                                        <p:cTn id="65" dur="500" fill="hold"/>
                                        <p:tgtEl>
                                          <p:spTgt spid="18"/>
                                        </p:tgtEl>
                                        <p:attrNameLst>
                                          <p:attrName>ppt_w</p:attrName>
                                        </p:attrNameLst>
                                      </p:cBhvr>
                                      <p:tavLst>
                                        <p:tav tm="0">
                                          <p:val>
                                            <p:fltVal val="0"/>
                                          </p:val>
                                        </p:tav>
                                        <p:tav tm="100000">
                                          <p:val>
                                            <p:strVal val="#ppt_w"/>
                                          </p:val>
                                        </p:tav>
                                      </p:tavLst>
                                    </p:anim>
                                    <p:anim calcmode="lin" valueType="num">
                                      <p:cBhvr>
                                        <p:cTn id="66" dur="500" fill="hold"/>
                                        <p:tgtEl>
                                          <p:spTgt spid="18"/>
                                        </p:tgtEl>
                                        <p:attrNameLst>
                                          <p:attrName>ppt_h</p:attrName>
                                        </p:attrNameLst>
                                      </p:cBhvr>
                                      <p:tavLst>
                                        <p:tav tm="0">
                                          <p:val>
                                            <p:fltVal val="0"/>
                                          </p:val>
                                        </p:tav>
                                        <p:tav tm="100000">
                                          <p:val>
                                            <p:strVal val="#ppt_h"/>
                                          </p:val>
                                        </p:tav>
                                      </p:tavLst>
                                    </p:anim>
                                  </p:childTnLst>
                                </p:cTn>
                              </p:par>
                            </p:childTnLst>
                          </p:cTn>
                        </p:par>
                        <p:par>
                          <p:cTn id="67" fill="hold">
                            <p:stCondLst>
                              <p:cond delay="7500"/>
                            </p:stCondLst>
                            <p:childTnLst>
                              <p:par>
                                <p:cTn id="68" presetID="23" presetClass="entr" presetSubtype="16" fill="hold" nodeType="afterEffect">
                                  <p:stCondLst>
                                    <p:cond delay="0"/>
                                  </p:stCondLst>
                                  <p:childTnLst>
                                    <p:set>
                                      <p:cBhvr>
                                        <p:cTn id="69" dur="1" fill="hold">
                                          <p:stCondLst>
                                            <p:cond delay="0"/>
                                          </p:stCondLst>
                                        </p:cTn>
                                        <p:tgtEl>
                                          <p:spTgt spid="22"/>
                                        </p:tgtEl>
                                        <p:attrNameLst>
                                          <p:attrName>style.visibility</p:attrName>
                                        </p:attrNameLst>
                                      </p:cBhvr>
                                      <p:to>
                                        <p:strVal val="visible"/>
                                      </p:to>
                                    </p:set>
                                    <p:anim calcmode="lin" valueType="num">
                                      <p:cBhvr>
                                        <p:cTn id="70" dur="500" fill="hold"/>
                                        <p:tgtEl>
                                          <p:spTgt spid="22"/>
                                        </p:tgtEl>
                                        <p:attrNameLst>
                                          <p:attrName>ppt_w</p:attrName>
                                        </p:attrNameLst>
                                      </p:cBhvr>
                                      <p:tavLst>
                                        <p:tav tm="0">
                                          <p:val>
                                            <p:fltVal val="0"/>
                                          </p:val>
                                        </p:tav>
                                        <p:tav tm="100000">
                                          <p:val>
                                            <p:strVal val="#ppt_w"/>
                                          </p:val>
                                        </p:tav>
                                      </p:tavLst>
                                    </p:anim>
                                    <p:anim calcmode="lin" valueType="num">
                                      <p:cBhvr>
                                        <p:cTn id="71" dur="500" fill="hold"/>
                                        <p:tgtEl>
                                          <p:spTgt spid="22"/>
                                        </p:tgtEl>
                                        <p:attrNameLst>
                                          <p:attrName>ppt_h</p:attrName>
                                        </p:attrNameLst>
                                      </p:cBhvr>
                                      <p:tavLst>
                                        <p:tav tm="0">
                                          <p:val>
                                            <p:fltVal val="0"/>
                                          </p:val>
                                        </p:tav>
                                        <p:tav tm="100000">
                                          <p:val>
                                            <p:strVal val="#ppt_h"/>
                                          </p:val>
                                        </p:tav>
                                      </p:tavLst>
                                    </p:anim>
                                  </p:childTnLst>
                                </p:cTn>
                              </p:par>
                            </p:childTnLst>
                          </p:cTn>
                        </p:par>
                        <p:par>
                          <p:cTn id="72" fill="hold">
                            <p:stCondLst>
                              <p:cond delay="8000"/>
                            </p:stCondLst>
                            <p:childTnLst>
                              <p:par>
                                <p:cTn id="73" presetID="23" presetClass="entr" presetSubtype="16" fill="hold" nodeType="after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p:cTn id="75" dur="500" fill="hold"/>
                                        <p:tgtEl>
                                          <p:spTgt spid="10"/>
                                        </p:tgtEl>
                                        <p:attrNameLst>
                                          <p:attrName>ppt_w</p:attrName>
                                        </p:attrNameLst>
                                      </p:cBhvr>
                                      <p:tavLst>
                                        <p:tav tm="0">
                                          <p:val>
                                            <p:fltVal val="0"/>
                                          </p:val>
                                        </p:tav>
                                        <p:tav tm="100000">
                                          <p:val>
                                            <p:strVal val="#ppt_w"/>
                                          </p:val>
                                        </p:tav>
                                      </p:tavLst>
                                    </p:anim>
                                    <p:anim calcmode="lin" valueType="num">
                                      <p:cBhvr>
                                        <p:cTn id="76"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P spid="1024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任意多边形 2"/>
          <p:cNvSpPr/>
          <p:nvPr/>
        </p:nvSpPr>
        <p:spPr>
          <a:xfrm>
            <a:off x="0" y="406400"/>
            <a:ext cx="5510530"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8196" name="文本框 3"/>
          <p:cNvSpPr txBox="1"/>
          <p:nvPr/>
        </p:nvSpPr>
        <p:spPr>
          <a:xfrm>
            <a:off x="1174750" y="344805"/>
            <a:ext cx="5226050" cy="460375"/>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SYSTEM REQUIREMENT</a:t>
            </a:r>
          </a:p>
        </p:txBody>
      </p:sp>
      <p:sp>
        <p:nvSpPr>
          <p:cNvPr id="8197" name="文本框 4"/>
          <p:cNvSpPr txBox="1"/>
          <p:nvPr/>
        </p:nvSpPr>
        <p:spPr>
          <a:xfrm>
            <a:off x="246063" y="11588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04</a:t>
            </a:r>
            <a:endParaRPr lang="zh-CN" altLang="en-US" sz="5400" dirty="0">
              <a:solidFill>
                <a:schemeClr val="bg1"/>
              </a:solidFill>
              <a:latin typeface="Arial" panose="020B0604020202020204" pitchFamily="34" charset="0"/>
              <a:ea typeface="Arial" panose="020B0604020202020204" pitchFamily="34" charset="0"/>
            </a:endParaRPr>
          </a:p>
        </p:txBody>
      </p:sp>
      <p:sp>
        <p:nvSpPr>
          <p:cNvPr id="12" name="Text Box 11"/>
          <p:cNvSpPr txBox="1"/>
          <p:nvPr/>
        </p:nvSpPr>
        <p:spPr>
          <a:xfrm>
            <a:off x="0" y="1203325"/>
            <a:ext cx="5080000" cy="675640"/>
          </a:xfrm>
          <a:prstGeom prst="rect">
            <a:avLst/>
          </a:prstGeom>
          <a:noFill/>
          <a:ln w="9525">
            <a:noFill/>
          </a:ln>
        </p:spPr>
        <p:txBody>
          <a:bodyPr>
            <a:spAutoFit/>
          </a:bodyPr>
          <a:lstStyle/>
          <a:p>
            <a:r>
              <a:rPr lang="en-US" sz="1600" b="1">
                <a:solidFill>
                  <a:schemeClr val="bg1"/>
                </a:solidFill>
                <a:uFill>
                  <a:solidFill>
                    <a:srgbClr val="0D0D0D"/>
                  </a:solidFill>
                </a:uFill>
                <a:latin typeface="Arial" panose="020B0604020202020204" pitchFamily="34" charset="0"/>
              </a:rPr>
              <a:t>HARDWARE REQUIREMENT:</a:t>
            </a:r>
            <a:r>
              <a:rPr lang="en-US" sz="1600" b="1">
                <a:solidFill>
                  <a:schemeClr val="bg1"/>
                </a:solidFill>
                <a:latin typeface="Arial" panose="020B0604020202020204" pitchFamily="34" charset="0"/>
              </a:rPr>
              <a:t> </a:t>
            </a:r>
            <a:endParaRPr lang="en-US" sz="2200" b="1">
              <a:solidFill>
                <a:schemeClr val="bg1"/>
              </a:solidFill>
              <a:latin typeface="Calibri" panose="020F0502020204030204" pitchFamily="34" charset="0"/>
              <a:cs typeface="Times New Roman" panose="02020603050405020304" charset="0"/>
            </a:endParaRPr>
          </a:p>
          <a:p>
            <a:r>
              <a:rPr lang="en-US" sz="2200" b="1">
                <a:solidFill>
                  <a:schemeClr val="bg1"/>
                </a:solidFill>
                <a:latin typeface="Calibri" panose="020F0502020204030204" pitchFamily="34" charset="0"/>
                <a:cs typeface="Times New Roman" panose="02020603050405020304" charset="0"/>
              </a:rPr>
              <a:t>    </a:t>
            </a:r>
          </a:p>
        </p:txBody>
      </p:sp>
      <p:graphicFrame>
        <p:nvGraphicFramePr>
          <p:cNvPr id="13" name="Table 12"/>
          <p:cNvGraphicFramePr/>
          <p:nvPr/>
        </p:nvGraphicFramePr>
        <p:xfrm>
          <a:off x="3170555" y="2093595"/>
          <a:ext cx="5268913" cy="1108710"/>
        </p:xfrm>
        <a:graphic>
          <a:graphicData uri="http://schemas.openxmlformats.org/drawingml/2006/table">
            <a:tbl>
              <a:tblPr firstRow="1" bandRow="1">
                <a:tableStyleId>{5940675A-B579-460E-94D1-54222C63F5DA}</a:tableStyleId>
              </a:tblPr>
              <a:tblGrid>
                <a:gridCol w="390525">
                  <a:extLst>
                    <a:ext uri="{9D8B030D-6E8A-4147-A177-3AD203B41FA5}">
                      <a16:colId xmlns:a16="http://schemas.microsoft.com/office/drawing/2014/main" val="20000"/>
                    </a:ext>
                  </a:extLst>
                </a:gridCol>
                <a:gridCol w="2282825">
                  <a:extLst>
                    <a:ext uri="{9D8B030D-6E8A-4147-A177-3AD203B41FA5}">
                      <a16:colId xmlns:a16="http://schemas.microsoft.com/office/drawing/2014/main" val="20001"/>
                    </a:ext>
                  </a:extLst>
                </a:gridCol>
                <a:gridCol w="2595563">
                  <a:extLst>
                    <a:ext uri="{9D8B030D-6E8A-4147-A177-3AD203B41FA5}">
                      <a16:colId xmlns:a16="http://schemas.microsoft.com/office/drawing/2014/main" val="20002"/>
                    </a:ext>
                  </a:extLst>
                </a:gridCol>
              </a:tblGrid>
              <a:tr h="288290">
                <a:tc>
                  <a:txBody>
                    <a:bodyPr/>
                    <a:lstStyle/>
                    <a:p>
                      <a:pPr indent="0">
                        <a:buNone/>
                      </a:pPr>
                      <a:r>
                        <a:rPr lang="en-US" sz="1600" b="0">
                          <a:solidFill>
                            <a:schemeClr val="bg1"/>
                          </a:solidFill>
                          <a:latin typeface="Segoe UI Symbol" panose="020B0502040204020203" charset="0"/>
                          <a:cs typeface="Segoe UI Symbol" panose="020B0502040204020203" charset="0"/>
                        </a:rPr>
                        <a:t>•</a:t>
                      </a:r>
                      <a:endParaRPr lang="en-US" sz="1600" b="0">
                        <a:solidFill>
                          <a:schemeClr val="bg1"/>
                        </a:solidFill>
                        <a:latin typeface="Segoe UI Symbol" panose="020B0502040204020203" charset="0"/>
                        <a:ea typeface="Segoe UI Symbol" panose="020B0502040204020203" charset="0"/>
                        <a:cs typeface="Segoe UI Symbol" panose="020B0502040204020203" charset="0"/>
                      </a:endParaRPr>
                    </a:p>
                  </a:txBody>
                  <a:tcPr marL="68580" marR="73025" marT="44450" marB="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chemeClr val="bg1"/>
                          </a:solidFill>
                          <a:latin typeface="Calibri" panose="020F0502020204030204" pitchFamily="34" charset="0"/>
                          <a:cs typeface="Calibri" panose="020F0502020204030204" pitchFamily="34" charset="0"/>
                        </a:rPr>
                        <a:t>PROCESSOR </a:t>
                      </a:r>
                      <a:endParaRPr lang="en-US" sz="16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4450" marB="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chemeClr val="bg1"/>
                          </a:solidFill>
                          <a:latin typeface="Calibri" panose="020F0502020204030204" pitchFamily="34" charset="0"/>
                          <a:cs typeface="Calibri" panose="020F0502020204030204" pitchFamily="34" charset="0"/>
                        </a:rPr>
                        <a:t>Dual core and above </a:t>
                      </a:r>
                      <a:endParaRPr lang="en-US" sz="16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445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95300">
                <a:tc>
                  <a:txBody>
                    <a:bodyPr/>
                    <a:lstStyle/>
                    <a:p>
                      <a:pPr indent="0">
                        <a:buNone/>
                      </a:pPr>
                      <a:r>
                        <a:rPr lang="en-US" sz="1600" b="0">
                          <a:solidFill>
                            <a:schemeClr val="bg1"/>
                          </a:solidFill>
                          <a:latin typeface="Segoe UI Symbol" panose="020B0502040204020203" charset="0"/>
                          <a:cs typeface="Segoe UI Symbol" panose="020B0502040204020203" charset="0"/>
                        </a:rPr>
                        <a:t>•</a:t>
                      </a:r>
                      <a:endParaRPr lang="en-US" sz="1600" b="0">
                        <a:solidFill>
                          <a:schemeClr val="bg1"/>
                        </a:solidFill>
                        <a:latin typeface="Segoe UI Symbol" panose="020B0502040204020203" charset="0"/>
                        <a:ea typeface="Segoe UI Symbol" panose="020B0502040204020203" charset="0"/>
                        <a:cs typeface="Segoe UI Symbol" panose="020B0502040204020203" charset="0"/>
                      </a:endParaRPr>
                    </a:p>
                  </a:txBody>
                  <a:tcPr marL="68580" marR="73025" marT="44450" marB="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chemeClr val="bg1"/>
                          </a:solidFill>
                          <a:latin typeface="Calibri" panose="020F0502020204030204" pitchFamily="34" charset="0"/>
                          <a:cs typeface="Calibri" panose="020F0502020204030204" pitchFamily="34" charset="0"/>
                        </a:rPr>
                        <a:t>RAM / ROM</a:t>
                      </a:r>
                      <a:endParaRPr lang="en-US" sz="16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4450" marB="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chemeClr val="bg1"/>
                          </a:solidFill>
                          <a:latin typeface="Calibri" panose="020F0502020204030204" pitchFamily="34" charset="0"/>
                          <a:cs typeface="Calibri" panose="020F0502020204030204" pitchFamily="34" charset="0"/>
                        </a:rPr>
                        <a:t>20 Gb of free disk space &amp; minimum 2Gb of RAM </a:t>
                      </a:r>
                      <a:endParaRPr lang="en-US" sz="16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445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54000">
                <a:tc>
                  <a:txBody>
                    <a:bodyPr/>
                    <a:lstStyle/>
                    <a:p>
                      <a:pPr indent="0">
                        <a:buNone/>
                      </a:pPr>
                      <a:r>
                        <a:rPr lang="en-US" sz="1600" b="0">
                          <a:solidFill>
                            <a:schemeClr val="bg1"/>
                          </a:solidFill>
                          <a:latin typeface="Segoe UI Symbol" panose="020B0502040204020203" charset="0"/>
                          <a:cs typeface="Segoe UI Symbol" panose="020B0502040204020203" charset="0"/>
                        </a:rPr>
                        <a:t>•</a:t>
                      </a:r>
                      <a:endParaRPr lang="en-US" sz="1600" b="0">
                        <a:solidFill>
                          <a:schemeClr val="bg1"/>
                        </a:solidFill>
                        <a:latin typeface="Segoe UI Symbol" panose="020B0502040204020203" charset="0"/>
                        <a:ea typeface="Segoe UI Symbol" panose="020B0502040204020203" charset="0"/>
                        <a:cs typeface="Segoe UI Symbol" panose="020B0502040204020203" charset="0"/>
                      </a:endParaRPr>
                    </a:p>
                  </a:txBody>
                  <a:tcPr marL="68580" marR="73025" marT="44450" marB="0">
                    <a:lnL w="12700" cap="flat" cmpd="sng">
                      <a:solidFill>
                        <a:srgbClr val="000000"/>
                      </a:solidFill>
                      <a:prstDash val="solid"/>
                      <a:headEnd type="none" w="med" len="med"/>
                      <a:tailEnd type="none" w="med" len="med"/>
                    </a:lnL>
                    <a:lnR>
                      <a:noFill/>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chemeClr val="bg1"/>
                          </a:solidFill>
                          <a:latin typeface="Calibri" panose="020F0502020204030204" pitchFamily="34" charset="0"/>
                          <a:cs typeface="Calibri" panose="020F0502020204030204" pitchFamily="34" charset="0"/>
                        </a:rPr>
                        <a:t>MOTHERBOARD </a:t>
                      </a:r>
                      <a:endParaRPr lang="en-US" sz="16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4450" marB="0">
                    <a:lnL>
                      <a:noFill/>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chemeClr val="bg1"/>
                          </a:solidFill>
                          <a:latin typeface="Calibri" panose="020F0502020204030204" pitchFamily="34" charset="0"/>
                          <a:cs typeface="Calibri" panose="020F0502020204030204" pitchFamily="34" charset="0"/>
                        </a:rPr>
                        <a:t>INTEL </a:t>
                      </a:r>
                      <a:endParaRPr lang="en-US" sz="16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445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 name="Text Box 13"/>
          <p:cNvSpPr txBox="1"/>
          <p:nvPr/>
        </p:nvSpPr>
        <p:spPr>
          <a:xfrm>
            <a:off x="91440" y="4001770"/>
            <a:ext cx="3912870" cy="706755"/>
          </a:xfrm>
          <a:prstGeom prst="rect">
            <a:avLst/>
          </a:prstGeom>
          <a:noFill/>
          <a:ln w="9525">
            <a:noFill/>
          </a:ln>
        </p:spPr>
        <p:txBody>
          <a:bodyPr wrap="square">
            <a:spAutoFit/>
          </a:bodyPr>
          <a:lstStyle/>
          <a:p>
            <a:pPr algn="l"/>
            <a:r>
              <a:rPr lang="en-US" sz="1800" b="1" u="sng">
                <a:solidFill>
                  <a:schemeClr val="bg1"/>
                </a:solidFill>
                <a:uFill>
                  <a:solidFill>
                    <a:srgbClr val="000000"/>
                  </a:solidFill>
                </a:uFill>
                <a:latin typeface="Arial" panose="020B0604020202020204" pitchFamily="34" charset="0"/>
              </a:rPr>
              <a:t>SOFTWARE REQUIREMENT:</a:t>
            </a:r>
            <a:r>
              <a:rPr lang="en-US" sz="1800" b="1" u="sng">
                <a:solidFill>
                  <a:schemeClr val="bg1"/>
                </a:solidFill>
                <a:latin typeface="Arial" panose="020B0604020202020204" pitchFamily="34" charset="0"/>
              </a:rPr>
              <a:t> </a:t>
            </a:r>
            <a:endParaRPr lang="en-US" sz="2200" b="1">
              <a:solidFill>
                <a:schemeClr val="bg1"/>
              </a:solidFill>
              <a:latin typeface="Arial" panose="020B0604020202020204" pitchFamily="34" charset="0"/>
            </a:endParaRPr>
          </a:p>
          <a:p>
            <a:pPr algn="l"/>
            <a:r>
              <a:rPr lang="en-US" sz="2200" b="1">
                <a:solidFill>
                  <a:schemeClr val="bg1"/>
                </a:solidFill>
                <a:latin typeface="Arial" panose="020B0604020202020204" pitchFamily="34" charset="0"/>
              </a:rPr>
              <a:t> </a:t>
            </a:r>
          </a:p>
        </p:txBody>
      </p:sp>
      <p:graphicFrame>
        <p:nvGraphicFramePr>
          <p:cNvPr id="15" name="Table 14"/>
          <p:cNvGraphicFramePr/>
          <p:nvPr>
            <p:extLst>
              <p:ext uri="{D42A27DB-BD31-4B8C-83A1-F6EECF244321}">
                <p14:modId xmlns:p14="http://schemas.microsoft.com/office/powerpoint/2010/main" val="3117878307"/>
              </p:ext>
            </p:extLst>
          </p:nvPr>
        </p:nvGraphicFramePr>
        <p:xfrm>
          <a:off x="3170555" y="4546600"/>
          <a:ext cx="5638800" cy="1270000"/>
        </p:xfrm>
        <a:graphic>
          <a:graphicData uri="http://schemas.openxmlformats.org/drawingml/2006/table">
            <a:tbl>
              <a:tblPr firstRow="1" bandRow="1">
                <a:tableStyleId>{5940675A-B579-460E-94D1-54222C63F5DA}</a:tableStyleId>
              </a:tblPr>
              <a:tblGrid>
                <a:gridCol w="2749550">
                  <a:extLst>
                    <a:ext uri="{9D8B030D-6E8A-4147-A177-3AD203B41FA5}">
                      <a16:colId xmlns:a16="http://schemas.microsoft.com/office/drawing/2014/main" val="20000"/>
                    </a:ext>
                  </a:extLst>
                </a:gridCol>
                <a:gridCol w="2889250">
                  <a:extLst>
                    <a:ext uri="{9D8B030D-6E8A-4147-A177-3AD203B41FA5}">
                      <a16:colId xmlns:a16="http://schemas.microsoft.com/office/drawing/2014/main" val="20001"/>
                    </a:ext>
                  </a:extLst>
                </a:gridCol>
              </a:tblGrid>
              <a:tr h="317500">
                <a:tc>
                  <a:txBody>
                    <a:bodyPr/>
                    <a:lstStyle/>
                    <a:p>
                      <a:pPr indent="0">
                        <a:buNone/>
                      </a:pPr>
                      <a:r>
                        <a:rPr lang="en-US" sz="1600" b="0">
                          <a:solidFill>
                            <a:schemeClr val="bg1"/>
                          </a:solidFill>
                          <a:latin typeface="Segoe UI Symbol" panose="020B0502040204020203" charset="0"/>
                          <a:cs typeface="Segoe UI Symbol" panose="020B0502040204020203" charset="0"/>
                        </a:rPr>
                        <a:t>•</a:t>
                      </a:r>
                      <a:r>
                        <a:rPr lang="en-US" sz="1600" b="0">
                          <a:solidFill>
                            <a:schemeClr val="bg1"/>
                          </a:solidFill>
                          <a:latin typeface="Calibri" panose="020F0502020204030204" pitchFamily="34" charset="0"/>
                          <a:cs typeface="Calibri" panose="020F0502020204030204" pitchFamily="34" charset="0"/>
                        </a:rPr>
                        <a:t>OPERATING SYSTEM </a:t>
                      </a:r>
                      <a:endParaRPr lang="en-US" sz="1600" b="0">
                        <a:solidFill>
                          <a:schemeClr val="bg1"/>
                        </a:solidFill>
                        <a:latin typeface="Calibri" panose="020F0502020204030204" pitchFamily="34" charset="0"/>
                        <a:ea typeface="Segoe UI Symbol" panose="020B0502040204020203" charset="0"/>
                        <a:cs typeface="Calibri" panose="020F0502020204030204" pitchFamily="34" charset="0"/>
                      </a:endParaRPr>
                    </a:p>
                  </a:txBody>
                  <a:tcPr marL="68580" marR="73025" marT="4318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a:solidFill>
                            <a:schemeClr val="bg1"/>
                          </a:solidFill>
                          <a:latin typeface="Calibri" panose="020F0502020204030204" pitchFamily="34" charset="0"/>
                          <a:cs typeface="Calibri" panose="020F0502020204030204" pitchFamily="34" charset="0"/>
                        </a:rPr>
                        <a:t>Windows 7 &amp; above </a:t>
                      </a:r>
                      <a:endParaRPr lang="en-US" sz="1600" b="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318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7500">
                <a:tc>
                  <a:txBody>
                    <a:bodyPr/>
                    <a:lstStyle/>
                    <a:p>
                      <a:pPr indent="0">
                        <a:buNone/>
                      </a:pPr>
                      <a:r>
                        <a:rPr lang="en-US" sz="1600" b="0">
                          <a:solidFill>
                            <a:schemeClr val="bg1"/>
                          </a:solidFill>
                          <a:latin typeface="Segoe UI Symbol" panose="020B0502040204020203" charset="0"/>
                          <a:cs typeface="Segoe UI Symbol" panose="020B0502040204020203" charset="0"/>
                        </a:rPr>
                        <a:t>•</a:t>
                      </a:r>
                      <a:r>
                        <a:rPr lang="en-US" sz="1600" b="0">
                          <a:solidFill>
                            <a:schemeClr val="bg1"/>
                          </a:solidFill>
                          <a:latin typeface="Calibri" panose="020F0502020204030204" pitchFamily="34" charset="0"/>
                          <a:cs typeface="Calibri" panose="020F0502020204030204" pitchFamily="34" charset="0"/>
                        </a:rPr>
                        <a:t>PROG.LANGUAGE </a:t>
                      </a:r>
                      <a:endParaRPr lang="en-US" sz="1600" b="0">
                        <a:solidFill>
                          <a:schemeClr val="bg1"/>
                        </a:solidFill>
                        <a:latin typeface="Calibri" panose="020F0502020204030204" pitchFamily="34" charset="0"/>
                        <a:ea typeface="Segoe UI Symbol" panose="020B0502040204020203" charset="0"/>
                        <a:cs typeface="Calibri" panose="020F0502020204030204" pitchFamily="34" charset="0"/>
                      </a:endParaRPr>
                    </a:p>
                  </a:txBody>
                  <a:tcPr marL="68580" marR="73025" marT="4318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dirty="0">
                          <a:solidFill>
                            <a:schemeClr val="bg1"/>
                          </a:solidFill>
                          <a:latin typeface="Calibri" panose="020F0502020204030204" pitchFamily="34" charset="0"/>
                          <a:cs typeface="Calibri" panose="020F0502020204030204" pitchFamily="34" charset="0"/>
                        </a:rPr>
                        <a:t>HTML, CSS, JS</a:t>
                      </a:r>
                      <a:endParaRPr lang="en-US" sz="16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318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7500">
                <a:tc>
                  <a:txBody>
                    <a:bodyPr/>
                    <a:lstStyle/>
                    <a:p>
                      <a:pPr indent="0">
                        <a:buNone/>
                      </a:pPr>
                      <a:r>
                        <a:rPr lang="en-US" sz="1600" b="0">
                          <a:solidFill>
                            <a:schemeClr val="bg1"/>
                          </a:solidFill>
                          <a:latin typeface="Segoe UI Symbol" panose="020B0502040204020203" charset="0"/>
                          <a:cs typeface="Segoe UI Symbol" panose="020B0502040204020203" charset="0"/>
                        </a:rPr>
                        <a:t>•</a:t>
                      </a:r>
                      <a:r>
                        <a:rPr lang="en-US" sz="1600" b="0">
                          <a:solidFill>
                            <a:schemeClr val="bg1"/>
                          </a:solidFill>
                          <a:latin typeface="Calibri" panose="020F0502020204030204" pitchFamily="34" charset="0"/>
                          <a:cs typeface="Calibri" panose="020F0502020204030204" pitchFamily="34" charset="0"/>
                        </a:rPr>
                        <a:t>DATABASE </a:t>
                      </a:r>
                      <a:endParaRPr lang="en-US" sz="1600" b="0">
                        <a:solidFill>
                          <a:schemeClr val="bg1"/>
                        </a:solidFill>
                        <a:latin typeface="Calibri" panose="020F0502020204030204" pitchFamily="34" charset="0"/>
                        <a:ea typeface="Segoe UI Symbol" panose="020B0502040204020203" charset="0"/>
                        <a:cs typeface="Calibri" panose="020F0502020204030204" pitchFamily="34" charset="0"/>
                      </a:endParaRPr>
                    </a:p>
                  </a:txBody>
                  <a:tcPr marL="68580" marR="73025" marT="4318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dirty="0" err="1" smtClean="0">
                          <a:solidFill>
                            <a:schemeClr val="bg1"/>
                          </a:solidFill>
                          <a:latin typeface="Calibri" panose="020F0502020204030204" pitchFamily="34" charset="0"/>
                          <a:ea typeface="+mn-ea"/>
                          <a:cs typeface="Calibri" panose="020F0502020204030204" pitchFamily="34" charset="0"/>
                        </a:rPr>
                        <a:t>Mongodb</a:t>
                      </a:r>
                      <a:endParaRPr lang="en-US" sz="16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318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7500">
                <a:tc>
                  <a:txBody>
                    <a:bodyPr/>
                    <a:lstStyle/>
                    <a:p>
                      <a:pPr indent="0">
                        <a:buNone/>
                      </a:pPr>
                      <a:r>
                        <a:rPr lang="en-US" sz="1600" b="0">
                          <a:solidFill>
                            <a:schemeClr val="bg1"/>
                          </a:solidFill>
                          <a:latin typeface="Segoe UI Symbol" panose="020B0502040204020203" charset="0"/>
                          <a:cs typeface="Segoe UI Symbol" panose="020B0502040204020203" charset="0"/>
                        </a:rPr>
                        <a:t>•</a:t>
                      </a:r>
                      <a:r>
                        <a:rPr lang="en-US" sz="1600" b="0">
                          <a:solidFill>
                            <a:schemeClr val="bg1"/>
                          </a:solidFill>
                          <a:latin typeface="Calibri" panose="020F0502020204030204" pitchFamily="34" charset="0"/>
                          <a:cs typeface="Calibri" panose="020F0502020204030204" pitchFamily="34" charset="0"/>
                        </a:rPr>
                        <a:t>IDE USED </a:t>
                      </a:r>
                      <a:endParaRPr lang="en-US" sz="1600" b="0">
                        <a:solidFill>
                          <a:schemeClr val="bg1"/>
                        </a:solidFill>
                        <a:latin typeface="Calibri" panose="020F0502020204030204" pitchFamily="34" charset="0"/>
                        <a:ea typeface="Segoe UI Symbol" panose="020B0502040204020203" charset="0"/>
                        <a:cs typeface="Calibri" panose="020F0502020204030204" pitchFamily="34" charset="0"/>
                      </a:endParaRPr>
                    </a:p>
                  </a:txBody>
                  <a:tcPr marL="68580" marR="73025" marT="4318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0" dirty="0">
                          <a:solidFill>
                            <a:schemeClr val="bg1"/>
                          </a:solidFill>
                          <a:latin typeface="Calibri" panose="020F0502020204030204" pitchFamily="34" charset="0"/>
                          <a:cs typeface="Calibri" panose="020F0502020204030204" pitchFamily="34" charset="0"/>
                        </a:rPr>
                        <a:t> VS Code</a:t>
                      </a:r>
                      <a:endParaRPr lang="en-US" sz="1600" b="0" dirty="0">
                        <a:solidFill>
                          <a:schemeClr val="bg1"/>
                        </a:solidFill>
                        <a:latin typeface="Calibri" panose="020F0502020204030204" pitchFamily="34" charset="0"/>
                        <a:ea typeface="Calibri" panose="020F0502020204030204" pitchFamily="34" charset="0"/>
                        <a:cs typeface="Calibri" panose="020F0502020204030204" pitchFamily="34" charset="0"/>
                      </a:endParaRPr>
                    </a:p>
                  </a:txBody>
                  <a:tcPr marL="68580" marR="73025" marT="43180" marB="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par>
                          <p:cTn id="8" fill="hold">
                            <p:stCondLst>
                              <p:cond delay="500"/>
                            </p:stCondLst>
                            <p:childTnLst>
                              <p:par>
                                <p:cTn id="9" presetID="49" presetClass="entr" presetSubtype="0" decel="100000" fill="hold" grpId="0" nodeType="afterEffect">
                                  <p:stCondLst>
                                    <p:cond delay="250"/>
                                  </p:stCondLst>
                                  <p:childTnLst>
                                    <p:set>
                                      <p:cBhvr>
                                        <p:cTn id="10" dur="1" fill="hold">
                                          <p:stCondLst>
                                            <p:cond delay="0"/>
                                          </p:stCondLst>
                                        </p:cTn>
                                        <p:tgtEl>
                                          <p:spTgt spid="8197"/>
                                        </p:tgtEl>
                                        <p:attrNameLst>
                                          <p:attrName>style.visibility</p:attrName>
                                        </p:attrNameLst>
                                      </p:cBhvr>
                                      <p:to>
                                        <p:strVal val="visible"/>
                                      </p:to>
                                    </p:set>
                                    <p:anim calcmode="lin" valueType="num">
                                      <p:cBhvr>
                                        <p:cTn id="11" dur="500" fill="hold"/>
                                        <p:tgtEl>
                                          <p:spTgt spid="8197"/>
                                        </p:tgtEl>
                                        <p:attrNameLst>
                                          <p:attrName>ppt_w</p:attrName>
                                        </p:attrNameLst>
                                      </p:cBhvr>
                                      <p:tavLst>
                                        <p:tav tm="0">
                                          <p:val>
                                            <p:fltVal val="0"/>
                                          </p:val>
                                        </p:tav>
                                        <p:tav tm="100000">
                                          <p:val>
                                            <p:strVal val="#ppt_w"/>
                                          </p:val>
                                        </p:tav>
                                      </p:tavLst>
                                    </p:anim>
                                    <p:anim calcmode="lin" valueType="num">
                                      <p:cBhvr>
                                        <p:cTn id="12" dur="500" fill="hold"/>
                                        <p:tgtEl>
                                          <p:spTgt spid="8197"/>
                                        </p:tgtEl>
                                        <p:attrNameLst>
                                          <p:attrName>ppt_h</p:attrName>
                                        </p:attrNameLst>
                                      </p:cBhvr>
                                      <p:tavLst>
                                        <p:tav tm="0">
                                          <p:val>
                                            <p:fltVal val="0"/>
                                          </p:val>
                                        </p:tav>
                                        <p:tav tm="100000">
                                          <p:val>
                                            <p:strVal val="#ppt_h"/>
                                          </p:val>
                                        </p:tav>
                                      </p:tavLst>
                                    </p:anim>
                                    <p:anim calcmode="lin" valueType="num">
                                      <p:cBhvr>
                                        <p:cTn id="13" dur="500" fill="hold"/>
                                        <p:tgtEl>
                                          <p:spTgt spid="8197"/>
                                        </p:tgtEl>
                                        <p:attrNameLst>
                                          <p:attrName>style.rotation</p:attrName>
                                        </p:attrNameLst>
                                      </p:cBhvr>
                                      <p:tavLst>
                                        <p:tav tm="0">
                                          <p:val>
                                            <p:fltVal val="360"/>
                                          </p:val>
                                        </p:tav>
                                        <p:tav tm="100000">
                                          <p:val>
                                            <p:fltVal val="0"/>
                                          </p:val>
                                        </p:tav>
                                      </p:tavLst>
                                    </p:anim>
                                    <p:animEffect transition="in" filter="fade">
                                      <p:cBhvr>
                                        <p:cTn id="14" dur="500"/>
                                        <p:tgtEl>
                                          <p:spTgt spid="8197"/>
                                        </p:tgtEl>
                                      </p:cBhvr>
                                    </p:animEffect>
                                  </p:childTnLst>
                                </p:cTn>
                              </p:par>
                            </p:childTnLst>
                          </p:cTn>
                        </p:par>
                        <p:par>
                          <p:cTn id="15" fill="hold">
                            <p:stCondLst>
                              <p:cond delay="1250"/>
                            </p:stCondLst>
                            <p:childTnLst>
                              <p:par>
                                <p:cTn id="16" presetID="22" presetClass="entr" presetSubtype="8" fill="hold" grpId="0" nodeType="afterEffect">
                                  <p:stCondLst>
                                    <p:cond delay="750"/>
                                  </p:stCondLst>
                                  <p:childTnLst>
                                    <p:set>
                                      <p:cBhvr>
                                        <p:cTn id="17" dur="1" fill="hold">
                                          <p:stCondLst>
                                            <p:cond delay="0"/>
                                          </p:stCondLst>
                                        </p:cTn>
                                        <p:tgtEl>
                                          <p:spTgt spid="8196"/>
                                        </p:tgtEl>
                                        <p:attrNameLst>
                                          <p:attrName>style.visibility</p:attrName>
                                        </p:attrNameLst>
                                      </p:cBhvr>
                                      <p:to>
                                        <p:strVal val="visible"/>
                                      </p:to>
                                    </p:set>
                                    <p:animEffect transition="in" filter="wipe(left)">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任意多边形 1"/>
          <p:cNvSpPr/>
          <p:nvPr/>
        </p:nvSpPr>
        <p:spPr>
          <a:xfrm>
            <a:off x="0" y="374015"/>
            <a:ext cx="6331585"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17411" name="文本框 2"/>
          <p:cNvSpPr txBox="1"/>
          <p:nvPr/>
        </p:nvSpPr>
        <p:spPr>
          <a:xfrm>
            <a:off x="1075055" y="347345"/>
            <a:ext cx="5958205" cy="460375"/>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 ENTITY RELATION DIAGRAM</a:t>
            </a:r>
          </a:p>
        </p:txBody>
      </p:sp>
      <p:sp>
        <p:nvSpPr>
          <p:cNvPr id="17412" name="文本框 3"/>
          <p:cNvSpPr txBox="1"/>
          <p:nvPr/>
        </p:nvSpPr>
        <p:spPr>
          <a:xfrm>
            <a:off x="236538" y="84138"/>
            <a:ext cx="1117600" cy="92333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05	</a:t>
            </a:r>
          </a:p>
        </p:txBody>
      </p:sp>
      <p:pic>
        <p:nvPicPr>
          <p:cNvPr id="104" name="Picture 103"/>
          <p:cNvPicPr/>
          <p:nvPr/>
        </p:nvPicPr>
        <p:blipFill>
          <a:blip r:embed="rId2"/>
          <a:stretch>
            <a:fillRect/>
          </a:stretch>
        </p:blipFill>
        <p:spPr>
          <a:xfrm>
            <a:off x="6096000" y="3429000"/>
            <a:ext cx="0" cy="0"/>
          </a:xfrm>
          <a:prstGeom prst="rect">
            <a:avLst/>
          </a:prstGeom>
          <a:noFill/>
          <a:ln w="9525">
            <a:noFill/>
          </a:ln>
        </p:spPr>
      </p:pic>
      <p:pic>
        <p:nvPicPr>
          <p:cNvPr id="4" name="Picture 3">
            <a:extLst>
              <a:ext uri="{FF2B5EF4-FFF2-40B4-BE49-F238E27FC236}">
                <a16:creationId xmlns:a16="http://schemas.microsoft.com/office/drawing/2014/main" id="{AC709D90-CDA0-01DF-C083-002C06843F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9478" y="851514"/>
            <a:ext cx="4743987" cy="5483569"/>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p:tgtEl>
                                          <p:spTgt spid="17410"/>
                                        </p:tgtEl>
                                        <p:attrNameLst>
                                          <p:attrName>ppt_x</p:attrName>
                                        </p:attrNameLst>
                                      </p:cBhvr>
                                      <p:tavLst>
                                        <p:tav tm="0">
                                          <p:val>
                                            <p:strVal val="#ppt_x-#ppt_w*1.125000"/>
                                          </p:val>
                                        </p:tav>
                                        <p:tav tm="100000">
                                          <p:val>
                                            <p:strVal val="#ppt_x"/>
                                          </p:val>
                                        </p:tav>
                                      </p:tavLst>
                                    </p:anim>
                                    <p:animEffect transition="in" filter="wipe(right)">
                                      <p:cBhvr>
                                        <p:cTn id="8" dur="500"/>
                                        <p:tgtEl>
                                          <p:spTgt spid="17410"/>
                                        </p:tgtEl>
                                      </p:cBhvr>
                                    </p:animEffect>
                                  </p:childTnLst>
                                </p:cTn>
                              </p:par>
                            </p:childTnLst>
                          </p:cTn>
                        </p:par>
                        <p:par>
                          <p:cTn id="9" fill="hold">
                            <p:stCondLst>
                              <p:cond delay="500"/>
                            </p:stCondLst>
                            <p:childTnLst>
                              <p:par>
                                <p:cTn id="10" presetID="49" presetClass="entr" presetSubtype="0" decel="100000" fill="hold" grpId="0" nodeType="afterEffect">
                                  <p:stCondLst>
                                    <p:cond delay="250"/>
                                  </p:stCondLst>
                                  <p:childTnLst>
                                    <p:set>
                                      <p:cBhvr>
                                        <p:cTn id="11" dur="1" fill="hold">
                                          <p:stCondLst>
                                            <p:cond delay="0"/>
                                          </p:stCondLst>
                                        </p:cTn>
                                        <p:tgtEl>
                                          <p:spTgt spid="17412"/>
                                        </p:tgtEl>
                                        <p:attrNameLst>
                                          <p:attrName>style.visibility</p:attrName>
                                        </p:attrNameLst>
                                      </p:cBhvr>
                                      <p:to>
                                        <p:strVal val="visible"/>
                                      </p:to>
                                    </p:set>
                                    <p:anim calcmode="lin" valueType="num">
                                      <p:cBhvr>
                                        <p:cTn id="12" dur="500" fill="hold"/>
                                        <p:tgtEl>
                                          <p:spTgt spid="17412"/>
                                        </p:tgtEl>
                                        <p:attrNameLst>
                                          <p:attrName>ppt_w</p:attrName>
                                        </p:attrNameLst>
                                      </p:cBhvr>
                                      <p:tavLst>
                                        <p:tav tm="0">
                                          <p:val>
                                            <p:fltVal val="0"/>
                                          </p:val>
                                        </p:tav>
                                        <p:tav tm="100000">
                                          <p:val>
                                            <p:strVal val="#ppt_w"/>
                                          </p:val>
                                        </p:tav>
                                      </p:tavLst>
                                    </p:anim>
                                    <p:anim calcmode="lin" valueType="num">
                                      <p:cBhvr>
                                        <p:cTn id="13" dur="500" fill="hold"/>
                                        <p:tgtEl>
                                          <p:spTgt spid="17412"/>
                                        </p:tgtEl>
                                        <p:attrNameLst>
                                          <p:attrName>ppt_h</p:attrName>
                                        </p:attrNameLst>
                                      </p:cBhvr>
                                      <p:tavLst>
                                        <p:tav tm="0">
                                          <p:val>
                                            <p:fltVal val="0"/>
                                          </p:val>
                                        </p:tav>
                                        <p:tav tm="100000">
                                          <p:val>
                                            <p:strVal val="#ppt_h"/>
                                          </p:val>
                                        </p:tav>
                                      </p:tavLst>
                                    </p:anim>
                                    <p:anim calcmode="lin" valueType="num">
                                      <p:cBhvr>
                                        <p:cTn id="14" dur="500" fill="hold"/>
                                        <p:tgtEl>
                                          <p:spTgt spid="17412"/>
                                        </p:tgtEl>
                                        <p:attrNameLst>
                                          <p:attrName>style.rotation</p:attrName>
                                        </p:attrNameLst>
                                      </p:cBhvr>
                                      <p:tavLst>
                                        <p:tav tm="0">
                                          <p:val>
                                            <p:fltVal val="360"/>
                                          </p:val>
                                        </p:tav>
                                        <p:tav tm="100000">
                                          <p:val>
                                            <p:fltVal val="0"/>
                                          </p:val>
                                        </p:tav>
                                      </p:tavLst>
                                    </p:anim>
                                    <p:animEffect transition="in" filter="fade">
                                      <p:cBhvr>
                                        <p:cTn id="15" dur="500"/>
                                        <p:tgtEl>
                                          <p:spTgt spid="17412"/>
                                        </p:tgtEl>
                                      </p:cBhvr>
                                    </p:animEffect>
                                  </p:childTnLst>
                                </p:cTn>
                              </p:par>
                            </p:childTnLst>
                          </p:cTn>
                        </p:par>
                        <p:par>
                          <p:cTn id="16" fill="hold">
                            <p:stCondLst>
                              <p:cond delay="1250"/>
                            </p:stCondLst>
                            <p:childTnLst>
                              <p:par>
                                <p:cTn id="17" presetID="9" presetClass="entr" presetSubtype="0" fill="hold" grpId="0" nodeType="afterEffect">
                                  <p:stCondLst>
                                    <p:cond delay="0"/>
                                  </p:stCondLst>
                                  <p:childTnLst>
                                    <p:set>
                                      <p:cBhvr>
                                        <p:cTn id="18" dur="1" fill="hold">
                                          <p:stCondLst>
                                            <p:cond delay="0"/>
                                          </p:stCondLst>
                                        </p:cTn>
                                        <p:tgtEl>
                                          <p:spTgt spid="17411"/>
                                        </p:tgtEl>
                                        <p:attrNameLst>
                                          <p:attrName>style.visibility</p:attrName>
                                        </p:attrNameLst>
                                      </p:cBhvr>
                                      <p:to>
                                        <p:strVal val="visible"/>
                                      </p:to>
                                    </p:set>
                                    <p:animEffect transition="in" filter="dissolve">
                                      <p:cBhvr>
                                        <p:cTn id="19"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P spid="174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任意多边形 1"/>
          <p:cNvSpPr/>
          <p:nvPr/>
        </p:nvSpPr>
        <p:spPr>
          <a:xfrm>
            <a:off x="0" y="374015"/>
            <a:ext cx="4799965"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17411" name="文本框 2"/>
          <p:cNvSpPr txBox="1"/>
          <p:nvPr/>
        </p:nvSpPr>
        <p:spPr>
          <a:xfrm>
            <a:off x="1075055" y="347345"/>
            <a:ext cx="4091940" cy="460375"/>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 0 LEVEL  DFD</a:t>
            </a:r>
          </a:p>
        </p:txBody>
      </p:sp>
      <p:sp>
        <p:nvSpPr>
          <p:cNvPr id="17412" name="文本框 3"/>
          <p:cNvSpPr txBox="1"/>
          <p:nvPr/>
        </p:nvSpPr>
        <p:spPr>
          <a:xfrm>
            <a:off x="236538" y="8413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06</a:t>
            </a:r>
            <a:endParaRPr lang="zh-CN" altLang="en-US" sz="5400" dirty="0">
              <a:solidFill>
                <a:schemeClr val="bg1"/>
              </a:solidFill>
              <a:latin typeface="Arial" panose="020B0604020202020204" pitchFamily="34" charset="0"/>
              <a:ea typeface="Arial" panose="020B0604020202020204" pitchFamily="34" charset="0"/>
            </a:endParaRPr>
          </a:p>
        </p:txBody>
      </p:sp>
      <p:pic>
        <p:nvPicPr>
          <p:cNvPr id="104" name="Picture 103"/>
          <p:cNvPicPr/>
          <p:nvPr/>
        </p:nvPicPr>
        <p:blipFill>
          <a:blip r:embed="rId2"/>
          <a:stretch>
            <a:fillRect/>
          </a:stretch>
        </p:blipFill>
        <p:spPr>
          <a:xfrm>
            <a:off x="6096000" y="3429000"/>
            <a:ext cx="0" cy="0"/>
          </a:xfrm>
          <a:prstGeom prst="rect">
            <a:avLst/>
          </a:prstGeom>
          <a:noFill/>
          <a:ln w="9525">
            <a:no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205345"/>
            <a:ext cx="9144000" cy="5043056"/>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p:tgtEl>
                                          <p:spTgt spid="17410"/>
                                        </p:tgtEl>
                                        <p:attrNameLst>
                                          <p:attrName>ppt_x</p:attrName>
                                        </p:attrNameLst>
                                      </p:cBhvr>
                                      <p:tavLst>
                                        <p:tav tm="0">
                                          <p:val>
                                            <p:strVal val="#ppt_x-#ppt_w*1.125000"/>
                                          </p:val>
                                        </p:tav>
                                        <p:tav tm="100000">
                                          <p:val>
                                            <p:strVal val="#ppt_x"/>
                                          </p:val>
                                        </p:tav>
                                      </p:tavLst>
                                    </p:anim>
                                    <p:animEffect transition="in" filter="wipe(right)">
                                      <p:cBhvr>
                                        <p:cTn id="8" dur="500"/>
                                        <p:tgtEl>
                                          <p:spTgt spid="17410"/>
                                        </p:tgtEl>
                                      </p:cBhvr>
                                    </p:animEffect>
                                  </p:childTnLst>
                                </p:cTn>
                              </p:par>
                            </p:childTnLst>
                          </p:cTn>
                        </p:par>
                        <p:par>
                          <p:cTn id="9" fill="hold">
                            <p:stCondLst>
                              <p:cond delay="500"/>
                            </p:stCondLst>
                            <p:childTnLst>
                              <p:par>
                                <p:cTn id="10" presetID="49" presetClass="entr" presetSubtype="0" decel="100000" fill="hold" grpId="0" nodeType="afterEffect">
                                  <p:stCondLst>
                                    <p:cond delay="250"/>
                                  </p:stCondLst>
                                  <p:childTnLst>
                                    <p:set>
                                      <p:cBhvr>
                                        <p:cTn id="11" dur="1" fill="hold">
                                          <p:stCondLst>
                                            <p:cond delay="0"/>
                                          </p:stCondLst>
                                        </p:cTn>
                                        <p:tgtEl>
                                          <p:spTgt spid="17412"/>
                                        </p:tgtEl>
                                        <p:attrNameLst>
                                          <p:attrName>style.visibility</p:attrName>
                                        </p:attrNameLst>
                                      </p:cBhvr>
                                      <p:to>
                                        <p:strVal val="visible"/>
                                      </p:to>
                                    </p:set>
                                    <p:anim calcmode="lin" valueType="num">
                                      <p:cBhvr>
                                        <p:cTn id="12" dur="500" fill="hold"/>
                                        <p:tgtEl>
                                          <p:spTgt spid="17412"/>
                                        </p:tgtEl>
                                        <p:attrNameLst>
                                          <p:attrName>ppt_w</p:attrName>
                                        </p:attrNameLst>
                                      </p:cBhvr>
                                      <p:tavLst>
                                        <p:tav tm="0">
                                          <p:val>
                                            <p:fltVal val="0"/>
                                          </p:val>
                                        </p:tav>
                                        <p:tav tm="100000">
                                          <p:val>
                                            <p:strVal val="#ppt_w"/>
                                          </p:val>
                                        </p:tav>
                                      </p:tavLst>
                                    </p:anim>
                                    <p:anim calcmode="lin" valueType="num">
                                      <p:cBhvr>
                                        <p:cTn id="13" dur="500" fill="hold"/>
                                        <p:tgtEl>
                                          <p:spTgt spid="17412"/>
                                        </p:tgtEl>
                                        <p:attrNameLst>
                                          <p:attrName>ppt_h</p:attrName>
                                        </p:attrNameLst>
                                      </p:cBhvr>
                                      <p:tavLst>
                                        <p:tav tm="0">
                                          <p:val>
                                            <p:fltVal val="0"/>
                                          </p:val>
                                        </p:tav>
                                        <p:tav tm="100000">
                                          <p:val>
                                            <p:strVal val="#ppt_h"/>
                                          </p:val>
                                        </p:tav>
                                      </p:tavLst>
                                    </p:anim>
                                    <p:anim calcmode="lin" valueType="num">
                                      <p:cBhvr>
                                        <p:cTn id="14" dur="500" fill="hold"/>
                                        <p:tgtEl>
                                          <p:spTgt spid="17412"/>
                                        </p:tgtEl>
                                        <p:attrNameLst>
                                          <p:attrName>style.rotation</p:attrName>
                                        </p:attrNameLst>
                                      </p:cBhvr>
                                      <p:tavLst>
                                        <p:tav tm="0">
                                          <p:val>
                                            <p:fltVal val="360"/>
                                          </p:val>
                                        </p:tav>
                                        <p:tav tm="100000">
                                          <p:val>
                                            <p:fltVal val="0"/>
                                          </p:val>
                                        </p:tav>
                                      </p:tavLst>
                                    </p:anim>
                                    <p:animEffect transition="in" filter="fade">
                                      <p:cBhvr>
                                        <p:cTn id="15" dur="500"/>
                                        <p:tgtEl>
                                          <p:spTgt spid="17412"/>
                                        </p:tgtEl>
                                      </p:cBhvr>
                                    </p:animEffect>
                                  </p:childTnLst>
                                </p:cTn>
                              </p:par>
                            </p:childTnLst>
                          </p:cTn>
                        </p:par>
                        <p:par>
                          <p:cTn id="16" fill="hold">
                            <p:stCondLst>
                              <p:cond delay="1250"/>
                            </p:stCondLst>
                            <p:childTnLst>
                              <p:par>
                                <p:cTn id="17" presetID="9" presetClass="entr" presetSubtype="0" fill="hold" grpId="0" nodeType="afterEffect">
                                  <p:stCondLst>
                                    <p:cond delay="0"/>
                                  </p:stCondLst>
                                  <p:childTnLst>
                                    <p:set>
                                      <p:cBhvr>
                                        <p:cTn id="18" dur="1" fill="hold">
                                          <p:stCondLst>
                                            <p:cond delay="0"/>
                                          </p:stCondLst>
                                        </p:cTn>
                                        <p:tgtEl>
                                          <p:spTgt spid="17411"/>
                                        </p:tgtEl>
                                        <p:attrNameLst>
                                          <p:attrName>style.visibility</p:attrName>
                                        </p:attrNameLst>
                                      </p:cBhvr>
                                      <p:to>
                                        <p:strVal val="visible"/>
                                      </p:to>
                                    </p:set>
                                    <p:animEffect transition="in" filter="dissolve">
                                      <p:cBhvr>
                                        <p:cTn id="19"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P spid="174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任意多边形 1"/>
          <p:cNvSpPr/>
          <p:nvPr/>
        </p:nvSpPr>
        <p:spPr>
          <a:xfrm>
            <a:off x="0" y="374015"/>
            <a:ext cx="4799965" cy="342900"/>
          </a:xfrm>
          <a:custGeom>
            <a:avLst/>
            <a:gdLst/>
            <a:ahLst/>
            <a:cxnLst>
              <a:cxn ang="0">
                <a:pos x="0" y="0"/>
              </a:cxn>
              <a:cxn ang="0">
                <a:pos x="1914188" y="0"/>
              </a:cxn>
              <a:cxn ang="0">
                <a:pos x="1721471" y="212834"/>
              </a:cxn>
              <a:cxn ang="0">
                <a:pos x="0" y="212834"/>
              </a:cxn>
              <a:cxn ang="0">
                <a:pos x="0" y="0"/>
              </a:cxn>
            </a:cxnLst>
            <a:rect l="0" t="0" r="0" b="0"/>
            <a:pathLst>
              <a:path w="8440540" h="552450">
                <a:moveTo>
                  <a:pt x="0" y="0"/>
                </a:moveTo>
                <a:lnTo>
                  <a:pt x="8440540" y="0"/>
                </a:lnTo>
                <a:lnTo>
                  <a:pt x="7590760" y="552450"/>
                </a:lnTo>
                <a:lnTo>
                  <a:pt x="0" y="552450"/>
                </a:lnTo>
                <a:lnTo>
                  <a:pt x="0" y="0"/>
                </a:lnTo>
                <a:close/>
              </a:path>
            </a:pathLst>
          </a:custGeom>
          <a:solidFill>
            <a:srgbClr val="F63357"/>
          </a:solidFill>
          <a:ln w="9525">
            <a:noFill/>
          </a:ln>
        </p:spPr>
        <p:txBody>
          <a:bodyPr/>
          <a:lstStyle/>
          <a:p>
            <a:endParaRPr lang="en-US">
              <a:latin typeface="Arial" panose="020B0604020202020204" pitchFamily="34" charset="0"/>
              <a:ea typeface="Arial" panose="020B0604020202020204" pitchFamily="34" charset="0"/>
            </a:endParaRPr>
          </a:p>
        </p:txBody>
      </p:sp>
      <p:sp>
        <p:nvSpPr>
          <p:cNvPr id="17411" name="文本框 2"/>
          <p:cNvSpPr txBox="1"/>
          <p:nvPr/>
        </p:nvSpPr>
        <p:spPr>
          <a:xfrm>
            <a:off x="1075055" y="347345"/>
            <a:ext cx="4091940" cy="460375"/>
          </a:xfrm>
          <a:prstGeom prst="rect">
            <a:avLst/>
          </a:prstGeom>
          <a:noFill/>
          <a:ln w="9525">
            <a:noFill/>
          </a:ln>
        </p:spPr>
        <p:txBody>
          <a:bodyPr wrap="square" anchor="t">
            <a:spAutoFit/>
          </a:bodyPr>
          <a:lstStyle/>
          <a:p>
            <a:pPr>
              <a:buFont typeface="Arial" panose="020B0604020202020204" pitchFamily="34" charset="0"/>
            </a:pPr>
            <a:r>
              <a:rPr lang="en-US" altLang="zh-CN" sz="2400" dirty="0">
                <a:solidFill>
                  <a:srgbClr val="3B3838"/>
                </a:solidFill>
                <a:latin typeface="Arial" panose="020B0604020202020204" pitchFamily="34" charset="0"/>
                <a:ea typeface="Arial" panose="020B0604020202020204" pitchFamily="34" charset="0"/>
              </a:rPr>
              <a:t> 1 LEVEL  DFD</a:t>
            </a:r>
          </a:p>
        </p:txBody>
      </p:sp>
      <p:sp>
        <p:nvSpPr>
          <p:cNvPr id="17412" name="文本框 3"/>
          <p:cNvSpPr txBox="1"/>
          <p:nvPr/>
        </p:nvSpPr>
        <p:spPr>
          <a:xfrm>
            <a:off x="236538" y="84138"/>
            <a:ext cx="1117600" cy="922020"/>
          </a:xfrm>
          <a:prstGeom prst="rect">
            <a:avLst/>
          </a:prstGeom>
          <a:noFill/>
          <a:ln w="9525">
            <a:noFill/>
          </a:ln>
        </p:spPr>
        <p:txBody>
          <a:bodyPr anchor="t">
            <a:spAutoFit/>
          </a:bodyPr>
          <a:lstStyle/>
          <a:p>
            <a:pPr>
              <a:buFont typeface="Arial" panose="020B0604020202020204" pitchFamily="34" charset="0"/>
            </a:pPr>
            <a:r>
              <a:rPr lang="en-US" altLang="zh-CN" sz="5400" dirty="0">
                <a:solidFill>
                  <a:schemeClr val="bg1"/>
                </a:solidFill>
                <a:latin typeface="Arial" panose="020B0604020202020204" pitchFamily="34" charset="0"/>
                <a:ea typeface="Arial" panose="020B0604020202020204" pitchFamily="34" charset="0"/>
              </a:rPr>
              <a:t>07</a:t>
            </a:r>
            <a:endParaRPr lang="zh-CN" altLang="en-US" sz="5400" dirty="0">
              <a:solidFill>
                <a:schemeClr val="bg1"/>
              </a:solidFill>
              <a:latin typeface="Arial" panose="020B0604020202020204" pitchFamily="34" charset="0"/>
              <a:ea typeface="Arial" panose="020B0604020202020204" pitchFamily="34" charset="0"/>
            </a:endParaRPr>
          </a:p>
        </p:txBody>
      </p:sp>
      <p:pic>
        <p:nvPicPr>
          <p:cNvPr id="104" name="Picture 103"/>
          <p:cNvPicPr/>
          <p:nvPr/>
        </p:nvPicPr>
        <p:blipFill>
          <a:blip r:embed="rId2"/>
          <a:stretch>
            <a:fillRect/>
          </a:stretch>
        </p:blipFill>
        <p:spPr>
          <a:xfrm>
            <a:off x="6096000" y="3429000"/>
            <a:ext cx="0" cy="0"/>
          </a:xfrm>
          <a:prstGeom prst="rect">
            <a:avLst/>
          </a:prstGeom>
          <a:noFill/>
          <a:ln w="9525">
            <a:noFill/>
          </a:ln>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356" y="1070927"/>
            <a:ext cx="8773535" cy="5330913"/>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7410"/>
                                        </p:tgtEl>
                                        <p:attrNameLst>
                                          <p:attrName>style.visibility</p:attrName>
                                        </p:attrNameLst>
                                      </p:cBhvr>
                                      <p:to>
                                        <p:strVal val="visible"/>
                                      </p:to>
                                    </p:set>
                                    <p:anim calcmode="lin" valueType="num">
                                      <p:cBhvr additive="base">
                                        <p:cTn id="7" dur="500"/>
                                        <p:tgtEl>
                                          <p:spTgt spid="17410"/>
                                        </p:tgtEl>
                                        <p:attrNameLst>
                                          <p:attrName>ppt_x</p:attrName>
                                        </p:attrNameLst>
                                      </p:cBhvr>
                                      <p:tavLst>
                                        <p:tav tm="0">
                                          <p:val>
                                            <p:strVal val="#ppt_x-#ppt_w*1.125000"/>
                                          </p:val>
                                        </p:tav>
                                        <p:tav tm="100000">
                                          <p:val>
                                            <p:strVal val="#ppt_x"/>
                                          </p:val>
                                        </p:tav>
                                      </p:tavLst>
                                    </p:anim>
                                    <p:animEffect transition="in" filter="wipe(right)">
                                      <p:cBhvr>
                                        <p:cTn id="8" dur="500"/>
                                        <p:tgtEl>
                                          <p:spTgt spid="17410"/>
                                        </p:tgtEl>
                                      </p:cBhvr>
                                    </p:animEffect>
                                  </p:childTnLst>
                                </p:cTn>
                              </p:par>
                            </p:childTnLst>
                          </p:cTn>
                        </p:par>
                        <p:par>
                          <p:cTn id="9" fill="hold">
                            <p:stCondLst>
                              <p:cond delay="500"/>
                            </p:stCondLst>
                            <p:childTnLst>
                              <p:par>
                                <p:cTn id="10" presetID="49" presetClass="entr" presetSubtype="0" decel="100000" fill="hold" grpId="0" nodeType="afterEffect">
                                  <p:stCondLst>
                                    <p:cond delay="250"/>
                                  </p:stCondLst>
                                  <p:childTnLst>
                                    <p:set>
                                      <p:cBhvr>
                                        <p:cTn id="11" dur="1" fill="hold">
                                          <p:stCondLst>
                                            <p:cond delay="0"/>
                                          </p:stCondLst>
                                        </p:cTn>
                                        <p:tgtEl>
                                          <p:spTgt spid="17412"/>
                                        </p:tgtEl>
                                        <p:attrNameLst>
                                          <p:attrName>style.visibility</p:attrName>
                                        </p:attrNameLst>
                                      </p:cBhvr>
                                      <p:to>
                                        <p:strVal val="visible"/>
                                      </p:to>
                                    </p:set>
                                    <p:anim calcmode="lin" valueType="num">
                                      <p:cBhvr>
                                        <p:cTn id="12" dur="500" fill="hold"/>
                                        <p:tgtEl>
                                          <p:spTgt spid="17412"/>
                                        </p:tgtEl>
                                        <p:attrNameLst>
                                          <p:attrName>ppt_w</p:attrName>
                                        </p:attrNameLst>
                                      </p:cBhvr>
                                      <p:tavLst>
                                        <p:tav tm="0">
                                          <p:val>
                                            <p:fltVal val="0"/>
                                          </p:val>
                                        </p:tav>
                                        <p:tav tm="100000">
                                          <p:val>
                                            <p:strVal val="#ppt_w"/>
                                          </p:val>
                                        </p:tav>
                                      </p:tavLst>
                                    </p:anim>
                                    <p:anim calcmode="lin" valueType="num">
                                      <p:cBhvr>
                                        <p:cTn id="13" dur="500" fill="hold"/>
                                        <p:tgtEl>
                                          <p:spTgt spid="17412"/>
                                        </p:tgtEl>
                                        <p:attrNameLst>
                                          <p:attrName>ppt_h</p:attrName>
                                        </p:attrNameLst>
                                      </p:cBhvr>
                                      <p:tavLst>
                                        <p:tav tm="0">
                                          <p:val>
                                            <p:fltVal val="0"/>
                                          </p:val>
                                        </p:tav>
                                        <p:tav tm="100000">
                                          <p:val>
                                            <p:strVal val="#ppt_h"/>
                                          </p:val>
                                        </p:tav>
                                      </p:tavLst>
                                    </p:anim>
                                    <p:anim calcmode="lin" valueType="num">
                                      <p:cBhvr>
                                        <p:cTn id="14" dur="500" fill="hold"/>
                                        <p:tgtEl>
                                          <p:spTgt spid="17412"/>
                                        </p:tgtEl>
                                        <p:attrNameLst>
                                          <p:attrName>style.rotation</p:attrName>
                                        </p:attrNameLst>
                                      </p:cBhvr>
                                      <p:tavLst>
                                        <p:tav tm="0">
                                          <p:val>
                                            <p:fltVal val="360"/>
                                          </p:val>
                                        </p:tav>
                                        <p:tav tm="100000">
                                          <p:val>
                                            <p:fltVal val="0"/>
                                          </p:val>
                                        </p:tav>
                                      </p:tavLst>
                                    </p:anim>
                                    <p:animEffect transition="in" filter="fade">
                                      <p:cBhvr>
                                        <p:cTn id="15" dur="500"/>
                                        <p:tgtEl>
                                          <p:spTgt spid="17412"/>
                                        </p:tgtEl>
                                      </p:cBhvr>
                                    </p:animEffect>
                                  </p:childTnLst>
                                </p:cTn>
                              </p:par>
                            </p:childTnLst>
                          </p:cTn>
                        </p:par>
                        <p:par>
                          <p:cTn id="16" fill="hold">
                            <p:stCondLst>
                              <p:cond delay="1250"/>
                            </p:stCondLst>
                            <p:childTnLst>
                              <p:par>
                                <p:cTn id="17" presetID="9" presetClass="entr" presetSubtype="0" fill="hold" grpId="0" nodeType="afterEffect">
                                  <p:stCondLst>
                                    <p:cond delay="0"/>
                                  </p:stCondLst>
                                  <p:childTnLst>
                                    <p:set>
                                      <p:cBhvr>
                                        <p:cTn id="18" dur="1" fill="hold">
                                          <p:stCondLst>
                                            <p:cond delay="0"/>
                                          </p:stCondLst>
                                        </p:cTn>
                                        <p:tgtEl>
                                          <p:spTgt spid="17411"/>
                                        </p:tgtEl>
                                        <p:attrNameLst>
                                          <p:attrName>style.visibility</p:attrName>
                                        </p:attrNameLst>
                                      </p:cBhvr>
                                      <p:to>
                                        <p:strVal val="visible"/>
                                      </p:to>
                                    </p:set>
                                    <p:animEffect transition="in" filter="dissolve">
                                      <p:cBhvr>
                                        <p:cTn id="19" dur="500"/>
                                        <p:tgtEl>
                                          <p:spTgt spid="17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bldLvl="0" animBg="1"/>
      <p:bldP spid="17411" grpId="0"/>
      <p:bldP spid="1741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stretch>
            <a:fillRect/>
          </a:stretch>
        </a:blipFill>
        <a:effectLst/>
      </p:bgPr>
    </p:bg>
    <p:spTree>
      <p:nvGrpSpPr>
        <p:cNvPr id="1" name=""/>
        <p:cNvGrpSpPr/>
        <p:nvPr/>
      </p:nvGrpSpPr>
      <p:grpSpPr>
        <a:xfrm>
          <a:off x="0" y="0"/>
          <a:ext cx="0" cy="0"/>
          <a:chOff x="0" y="0"/>
          <a:chExt cx="0" cy="0"/>
        </a:xfrm>
      </p:grpSpPr>
      <p:sp>
        <p:nvSpPr>
          <p:cNvPr id="9218" name="矩形 12"/>
          <p:cNvSpPr/>
          <p:nvPr/>
        </p:nvSpPr>
        <p:spPr>
          <a:xfrm>
            <a:off x="3184843" y="943610"/>
            <a:ext cx="5821362" cy="4970463"/>
          </a:xfrm>
          <a:prstGeom prst="rect">
            <a:avLst/>
          </a:prstGeom>
          <a:solidFill>
            <a:srgbClr val="F63357">
              <a:alpha val="70195"/>
            </a:srgbClr>
          </a:solidFill>
          <a:ln w="9525">
            <a:noFill/>
          </a:ln>
        </p:spPr>
        <p:txBody>
          <a:bodyPr anchor="ctr"/>
          <a:lstStyle/>
          <a:p>
            <a:pPr algn="ctr">
              <a:buFont typeface="Arial" panose="020B0604020202020204" pitchFamily="34" charset="0"/>
            </a:pPr>
            <a:endParaRPr lang="zh-CN" altLang="en-US" dirty="0">
              <a:solidFill>
                <a:srgbClr val="FFFFFF"/>
              </a:solidFill>
              <a:latin typeface="Arial" panose="020B0604020202020204" pitchFamily="34" charset="0"/>
              <a:ea typeface="Arial" panose="020B0604020202020204" pitchFamily="34" charset="0"/>
            </a:endParaRPr>
          </a:p>
        </p:txBody>
      </p:sp>
      <p:sp>
        <p:nvSpPr>
          <p:cNvPr id="9222" name="文本框 16"/>
          <p:cNvSpPr txBox="1"/>
          <p:nvPr/>
        </p:nvSpPr>
        <p:spPr>
          <a:xfrm>
            <a:off x="3302635" y="3195003"/>
            <a:ext cx="5586413" cy="768350"/>
          </a:xfrm>
          <a:prstGeom prst="rect">
            <a:avLst/>
          </a:prstGeom>
          <a:noFill/>
          <a:ln w="9525">
            <a:noFill/>
          </a:ln>
        </p:spPr>
        <p:txBody>
          <a:bodyPr anchor="t">
            <a:spAutoFit/>
          </a:bodyPr>
          <a:lstStyle/>
          <a:p>
            <a:pPr algn="ctr">
              <a:buFont typeface="Arial" panose="020B0604020202020204" pitchFamily="34" charset="0"/>
            </a:pPr>
            <a:r>
              <a:rPr lang="en-US" altLang="zh-CN" sz="4400" dirty="0">
                <a:solidFill>
                  <a:srgbClr val="262626"/>
                </a:solidFill>
                <a:latin typeface="Arial" panose="020B0604020202020204" pitchFamily="34" charset="0"/>
                <a:ea typeface="Arial" panose="020B0604020202020204" pitchFamily="34" charset="0"/>
              </a:rPr>
              <a:t>PROJECT’S UI</a:t>
            </a:r>
            <a:endParaRPr lang="zh-CN" altLang="en-US" sz="4400" dirty="0">
              <a:solidFill>
                <a:srgbClr val="262626"/>
              </a:solidFill>
              <a:latin typeface="Arial" panose="020B0604020202020204" pitchFamily="34" charset="0"/>
              <a:ea typeface="Arial" panose="020B0604020202020204" pitchFamily="34" charset="0"/>
            </a:endParaRPr>
          </a:p>
        </p:txBody>
      </p:sp>
      <p:grpSp>
        <p:nvGrpSpPr>
          <p:cNvPr id="9223" name="组合 17"/>
          <p:cNvGrpSpPr/>
          <p:nvPr/>
        </p:nvGrpSpPr>
        <p:grpSpPr>
          <a:xfrm>
            <a:off x="4553268" y="3118168"/>
            <a:ext cx="2922587" cy="922337"/>
            <a:chOff x="0" y="0"/>
            <a:chExt cx="2922111" cy="923330"/>
          </a:xfrm>
        </p:grpSpPr>
        <p:cxnSp>
          <p:nvCxnSpPr>
            <p:cNvPr id="11272" name="直接连接符 18"/>
            <p:cNvCxnSpPr/>
            <p:nvPr/>
          </p:nvCxnSpPr>
          <p:spPr>
            <a:xfrm>
              <a:off x="560943" y="0"/>
              <a:ext cx="1800225" cy="0"/>
            </a:xfrm>
            <a:prstGeom prst="line">
              <a:avLst/>
            </a:prstGeom>
            <a:ln w="12700" cap="flat" cmpd="sng">
              <a:solidFill>
                <a:srgbClr val="3B3838"/>
              </a:solidFill>
              <a:prstDash val="solid"/>
              <a:round/>
              <a:headEnd type="none" w="med" len="med"/>
              <a:tailEnd type="none" w="med" len="med"/>
            </a:ln>
          </p:spPr>
        </p:cxnSp>
        <p:cxnSp>
          <p:nvCxnSpPr>
            <p:cNvPr id="11273" name="直接连接符 19"/>
            <p:cNvCxnSpPr/>
            <p:nvPr/>
          </p:nvCxnSpPr>
          <p:spPr>
            <a:xfrm>
              <a:off x="0" y="923330"/>
              <a:ext cx="2922111" cy="0"/>
            </a:xfrm>
            <a:prstGeom prst="line">
              <a:avLst/>
            </a:prstGeom>
            <a:ln w="12700" cap="flat" cmpd="sng">
              <a:solidFill>
                <a:srgbClr val="3B3838"/>
              </a:solidFill>
              <a:prstDash val="solid"/>
              <a:round/>
              <a:headEnd type="none" w="med" len="med"/>
              <a:tailEnd type="none" w="med" len="med"/>
            </a:ln>
          </p:spPr>
        </p:cxnSp>
      </p:grpSp>
      <p:pic>
        <p:nvPicPr>
          <p:cNvPr id="6" name="Picture 5" descr="pngegg"/>
          <p:cNvPicPr>
            <a:picLocks noChangeAspect="1"/>
          </p:cNvPicPr>
          <p:nvPr/>
        </p:nvPicPr>
        <p:blipFill>
          <a:blip r:embed="rId3">
            <a:biLevel thresh="50000"/>
            <a:lum bright="-72000" contrast="-42000"/>
          </a:blip>
          <a:stretch>
            <a:fillRect/>
          </a:stretch>
        </p:blipFill>
        <p:spPr>
          <a:xfrm>
            <a:off x="4969510" y="1087755"/>
            <a:ext cx="2090420" cy="2090420"/>
          </a:xfrm>
          <a:prstGeom prst="rect">
            <a:avLst/>
          </a:prstGeom>
        </p:spPr>
      </p:pic>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up)">
                                      <p:cBhvr>
                                        <p:cTn id="7" dur="500"/>
                                        <p:tgtEl>
                                          <p:spTgt spid="9218"/>
                                        </p:tgtEl>
                                      </p:cBhvr>
                                    </p:animEffect>
                                  </p:childTnLst>
                                </p:cTn>
                              </p:par>
                            </p:childTnLst>
                          </p:cTn>
                        </p:par>
                        <p:par>
                          <p:cTn id="8" fill="hold">
                            <p:stCondLst>
                              <p:cond delay="500"/>
                            </p:stCondLst>
                            <p:childTnLst>
                              <p:par>
                                <p:cTn id="9" presetID="16" presetClass="entr" presetSubtype="37" fill="hold" nodeType="afterEffect">
                                  <p:stCondLst>
                                    <p:cond delay="0"/>
                                  </p:stCondLst>
                                  <p:childTnLst>
                                    <p:set>
                                      <p:cBhvr>
                                        <p:cTn id="10" dur="1" fill="hold">
                                          <p:stCondLst>
                                            <p:cond delay="0"/>
                                          </p:stCondLst>
                                        </p:cTn>
                                        <p:tgtEl>
                                          <p:spTgt spid="9223"/>
                                        </p:tgtEl>
                                        <p:attrNameLst>
                                          <p:attrName>style.visibility</p:attrName>
                                        </p:attrNameLst>
                                      </p:cBhvr>
                                      <p:to>
                                        <p:strVal val="visible"/>
                                      </p:to>
                                    </p:set>
                                    <p:animEffect transition="in" filter="barn(outVertical)">
                                      <p:cBhvr>
                                        <p:cTn id="11" dur="500"/>
                                        <p:tgtEl>
                                          <p:spTgt spid="9223"/>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par>
                          <p:cTn id="16" fill="hold">
                            <p:stCondLst>
                              <p:cond delay="1500"/>
                            </p:stCondLst>
                            <p:childTnLst>
                              <p:par>
                                <p:cTn id="17" presetID="10" presetClass="entr" presetSubtype="0" fill="hold" grpId="0" nodeType="afterEffect">
                                  <p:stCondLst>
                                    <p:cond delay="0"/>
                                  </p:stCondLst>
                                  <p:iterate type="lt">
                                    <p:tmPct val="10000"/>
                                  </p:iterate>
                                  <p:childTnLst>
                                    <p:set>
                                      <p:cBhvr>
                                        <p:cTn id="18" dur="1" fill="hold">
                                          <p:stCondLst>
                                            <p:cond delay="0"/>
                                          </p:stCondLst>
                                        </p:cTn>
                                        <p:tgtEl>
                                          <p:spTgt spid="9222"/>
                                        </p:tgtEl>
                                        <p:attrNameLst>
                                          <p:attrName>style.visibility</p:attrName>
                                        </p:attrNameLst>
                                      </p:cBhvr>
                                      <p:to>
                                        <p:strVal val="visible"/>
                                      </p:to>
                                    </p:set>
                                    <p:anim calcmode="lin" valueType="num">
                                      <p:cBhvr>
                                        <p:cTn id="19" dur="500" fill="hold"/>
                                        <p:tgtEl>
                                          <p:spTgt spid="9222"/>
                                        </p:tgtEl>
                                        <p:attrNameLst>
                                          <p:attrName>ppt_w</p:attrName>
                                        </p:attrNameLst>
                                      </p:cBhvr>
                                      <p:tavLst>
                                        <p:tav tm="0">
                                          <p:val>
                                            <p:fltVal val="0"/>
                                          </p:val>
                                        </p:tav>
                                        <p:tav tm="100000">
                                          <p:val>
                                            <p:strVal val="#ppt_w"/>
                                          </p:val>
                                        </p:tav>
                                      </p:tavLst>
                                    </p:anim>
                                    <p:anim calcmode="lin" valueType="num">
                                      <p:cBhvr>
                                        <p:cTn id="20" dur="500" fill="hold"/>
                                        <p:tgtEl>
                                          <p:spTgt spid="9222"/>
                                        </p:tgtEl>
                                        <p:attrNameLst>
                                          <p:attrName>ppt_h</p:attrName>
                                        </p:attrNameLst>
                                      </p:cBhvr>
                                      <p:tavLst>
                                        <p:tav tm="0">
                                          <p:val>
                                            <p:fltVal val="0"/>
                                          </p:val>
                                        </p:tav>
                                        <p:tav tm="100000">
                                          <p:val>
                                            <p:strVal val="#ppt_h"/>
                                          </p:val>
                                        </p:tav>
                                      </p:tavLst>
                                    </p:anim>
                                    <p:animEffect transition="in" filter="fade">
                                      <p:cBhvr>
                                        <p:cTn id="21"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bldLvl="0" animBg="1"/>
      <p:bldP spid="9222" grpId="0"/>
    </p:bldLst>
  </p:timing>
</p:sld>
</file>

<file path=ppt/theme/theme1.xml><?xml version="1.0" encoding="utf-8"?>
<a:theme xmlns:a="http://schemas.openxmlformats.org/drawingml/2006/main" name="Office 主题">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Calibri" panose="020F0502020204030204" pitchFamily="34" charset="0"/>
            <a:ea typeface="SimSun"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TotalTime>
  <Words>1096</Words>
  <Application>Microsoft Office PowerPoint</Application>
  <PresentationFormat>Widescreen</PresentationFormat>
  <Paragraphs>106</Paragraphs>
  <Slides>18</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SimSun</vt:lpstr>
      <vt:lpstr>SimSun</vt:lpstr>
      <vt:lpstr>Arial</vt:lpstr>
      <vt:lpstr>Arial Rounded MT Bold</vt:lpstr>
      <vt:lpstr>Calibri</vt:lpstr>
      <vt:lpstr>Castellar</vt:lpstr>
      <vt:lpstr>Cooper Black</vt:lpstr>
      <vt:lpstr>Segoe UI Symbol</vt:lpstr>
      <vt:lpstr>Times New Roman</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yanan peng</dc:creator>
  <cp:lastModifiedBy>US</cp:lastModifiedBy>
  <cp:revision>200</cp:revision>
  <dcterms:created xsi:type="dcterms:W3CDTF">2015-01-21T04:12:00Z</dcterms:created>
  <dcterms:modified xsi:type="dcterms:W3CDTF">2024-07-15T08:24:33Z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1033-11.2.0.11388</vt:lpwstr>
  </property>
  <property fmtid="{D5CDD505-2E9C-101B-9397-08002B2CF9AE}" pid="3" name="ICV">
    <vt:lpwstr>00B59392E1CD40348E405DEB6BE4C3F7</vt:lpwstr>
  </property>
</Properties>
</file>