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6" r:id="rId2"/>
  </p:sldMasterIdLst>
  <p:notesMasterIdLst>
    <p:notesMasterId r:id="rId5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4" r:id="rId50"/>
    <p:sldId id="305" r:id="rId5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3" roundtripDataSignature="AMtx7miwRvn+taZDtxyZGVYY3o5b1F0B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ee2a82491b_3_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3" name="Google Shape;283;gee2a82491b_3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ee2a82491b_3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gee2a82491b_3_18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ee2a82491b_3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gee2a82491b_3_19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e2a82491b_3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gee2a82491b_3_19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e2a82491b_3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gee2a82491b_3_20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ee2a82491b_3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gee2a82491b_3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ee2a82491b_3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gee2a82491b_3_2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ee2a82491b_3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gee2a82491b_3_2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ee2a82491b_3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gee2a82491b_3_2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e2a82491b_3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gee2a82491b_3_2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e2a82491b_3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gee2a82491b_3_2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ee2a82491b_3_1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 name="Google Shape;289;gee2a82491b_3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ee2a82491b_3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gee2a82491b_3_2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ee2a82491b_3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gee2a82491b_3_2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ee2a82491b_3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gee2a82491b_3_2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e2a82491b_3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gee2a82491b_3_2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ee2a82491b_3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gee2a82491b_3_2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ee2a82491b_3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9" name="Google Shape;439;gee2a82491b_3_27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ee2a82491b_3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6" name="Google Shape;446;gee2a82491b_3_27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ee2a82491b_3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3" name="Google Shape;453;gee2a82491b_3_28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ee2a82491b_3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0" name="Google Shape;460;gee2a82491b_3_28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ee2a82491b_3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6" name="Google Shape;466;gee2a82491b_3_29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ee2a82491b_3_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5" name="Google Shape;295;gee2a82491b_3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ee2a82491b_3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3" name="Google Shape;473;gee2a82491b_3_30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ee2a82491b_3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gee2a82491b_3_30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ee2a82491b_3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7" name="Google Shape;487;gee2a82491b_3_3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ee2a82491b_3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4" name="Google Shape;494;gee2a82491b_3_3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ee2a82491b_3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1" name="Google Shape;501;gee2a82491b_3_3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ee2a82491b_3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gee2a82491b_3_3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ee2a82491b_3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2" name="Google Shape;512;gee2a82491b_3_3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ee2a82491b_3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7" name="Google Shape;517;gee2a82491b_3_3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ee2a82491b_3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4" name="Google Shape;524;gee2a82491b_3_3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e2a82491b_3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0" name="Google Shape;530;gee2a82491b_3_3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ee2a82491b_3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1" name="Google Shape;301;gee2a82491b_3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e2a82491b_3_1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7" name="Google Shape;307;gee2a82491b_3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ee2a82491b_3_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3" name="Google Shape;313;gee2a82491b_3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e2a82491b_3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gee2a82491b_3_1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e2a82491b_3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gee2a82491b_3_17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e2a82491b_3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ee2a82491b_3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8"/>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7200"/>
              <a:buFont typeface="Arial"/>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a:endParaRPr/>
          </a:p>
        </p:txBody>
      </p:sp>
      <p:sp>
        <p:nvSpPr>
          <p:cNvPr id="20" name="Google Shape;20;p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Aria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9pPr>
          </a:lstStyle>
          <a:p>
            <a:endParaRPr/>
          </a:p>
        </p:txBody>
      </p:sp>
      <p:sp>
        <p:nvSpPr>
          <p:cNvPr id="77" name="Google Shape;77;p17"/>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8" name="Google Shape;78;p1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Arial"/>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4" name="Google Shape;84;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Arial"/>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9"/>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86D1D8"/>
                </a:solidFill>
                <a:latin typeface="Arial"/>
                <a:ea typeface="Arial"/>
                <a:cs typeface="Arial"/>
                <a:sym typeface="Aria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0" name="Google Shape;90;p19"/>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1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19"/>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u="none" strike="noStrike" cap="none">
                <a:solidFill>
                  <a:srgbClr val="86D1D8"/>
                </a:solidFill>
                <a:latin typeface="Arial"/>
                <a:ea typeface="Arial"/>
                <a:cs typeface="Arial"/>
                <a:sym typeface="Arial"/>
              </a:rPr>
              <a:t>“</a:t>
            </a:r>
            <a:endParaRPr/>
          </a:p>
        </p:txBody>
      </p:sp>
      <p:sp>
        <p:nvSpPr>
          <p:cNvPr id="95" name="Google Shape;95;p19"/>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u="none" strike="noStrike" cap="non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Aria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99" name="Google Shape;99;p2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Arial"/>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5" name="Google Shape;105;p21"/>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6" name="Google Shape;106;p21"/>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7" name="Google Shape;107;p21"/>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8" name="Google Shape;108;p21"/>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9" name="Google Shape;109;p21"/>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10" name="Google Shape;110;p21"/>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1" name="Google Shape;111;p21"/>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2" name="Google Shape;112;p2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Arial"/>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2"/>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8" name="Google Shape;118;p22"/>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9pPr>
          </a:lstStyle>
          <a:p>
            <a:endParaRPr/>
          </a:p>
        </p:txBody>
      </p:sp>
      <p:sp>
        <p:nvSpPr>
          <p:cNvPr id="119" name="Google Shape;119;p22"/>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0" name="Google Shape;120;p22"/>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1" name="Google Shape;121;p22"/>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9pPr>
          </a:lstStyle>
          <a:p>
            <a:endParaRPr/>
          </a:p>
        </p:txBody>
      </p:sp>
      <p:sp>
        <p:nvSpPr>
          <p:cNvPr id="122" name="Google Shape;122;p22"/>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3" name="Google Shape;123;p22"/>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4" name="Google Shape;124;p22"/>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9pPr>
          </a:lstStyle>
          <a:p>
            <a:endParaRPr/>
          </a:p>
        </p:txBody>
      </p:sp>
      <p:sp>
        <p:nvSpPr>
          <p:cNvPr id="125" name="Google Shape;125;p22"/>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26" name="Google Shape;126;p22"/>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27" name="Google Shape;127;p22"/>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28" name="Google Shape;128;p2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3"/>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2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4"/>
          <p:cNvSpPr txBox="1">
            <a:spLocks noGrp="1"/>
          </p:cNvSpPr>
          <p:nvPr>
            <p:ph type="body" idx="1"/>
          </p:nvPr>
        </p:nvSpPr>
        <p:spPr>
          <a:xfrm rot="5400000">
            <a:off x="1679575"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2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5"/>
        <p:cNvGrpSpPr/>
        <p:nvPr/>
      </p:nvGrpSpPr>
      <p:grpSpPr>
        <a:xfrm>
          <a:off x="0" y="0"/>
          <a:ext cx="0" cy="0"/>
          <a:chOff x="0" y="0"/>
          <a:chExt cx="0" cy="0"/>
        </a:xfrm>
      </p:grpSpPr>
      <p:sp>
        <p:nvSpPr>
          <p:cNvPr id="156" name="Google Shape;156;gee2a82491b_3_12"/>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7200"/>
              <a:buFont typeface="Arial"/>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gee2a82491b_3_12"/>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SzPts val="1600"/>
              <a:buNone/>
              <a:defRPr cap="none">
                <a:solidFill>
                  <a:srgbClr val="86D1D8"/>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a:endParaRPr/>
          </a:p>
        </p:txBody>
      </p:sp>
      <p:sp>
        <p:nvSpPr>
          <p:cNvPr id="158" name="Google Shape;158;gee2a82491b_3_1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gee2a82491b_3_1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gee2a82491b_3_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1"/>
        <p:cNvGrpSpPr/>
        <p:nvPr/>
      </p:nvGrpSpPr>
      <p:grpSpPr>
        <a:xfrm>
          <a:off x="0" y="0"/>
          <a:ext cx="0" cy="0"/>
          <a:chOff x="0" y="0"/>
          <a:chExt cx="0" cy="0"/>
        </a:xfrm>
      </p:grpSpPr>
      <p:sp>
        <p:nvSpPr>
          <p:cNvPr id="162" name="Google Shape;162;gee2a82491b_3_1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gee2a82491b_3_18"/>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64" name="Google Shape;164;gee2a82491b_3_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gee2a82491b_3_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gee2a82491b_3_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6" name="Google Shape;26;p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7"/>
        <p:cNvGrpSpPr/>
        <p:nvPr/>
      </p:nvGrpSpPr>
      <p:grpSpPr>
        <a:xfrm>
          <a:off x="0" y="0"/>
          <a:ext cx="0" cy="0"/>
          <a:chOff x="0" y="0"/>
          <a:chExt cx="0" cy="0"/>
        </a:xfrm>
      </p:grpSpPr>
      <p:sp>
        <p:nvSpPr>
          <p:cNvPr id="168" name="Google Shape;168;gee2a82491b_3_24"/>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Arial"/>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gee2a82491b_3_24"/>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rgbClr val="86D1D8"/>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170" name="Google Shape;170;gee2a82491b_3_2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gee2a82491b_3_2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gee2a82491b_3_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3"/>
        <p:cNvGrpSpPr/>
        <p:nvPr/>
      </p:nvGrpSpPr>
      <p:grpSpPr>
        <a:xfrm>
          <a:off x="0" y="0"/>
          <a:ext cx="0" cy="0"/>
          <a:chOff x="0" y="0"/>
          <a:chExt cx="0" cy="0"/>
        </a:xfrm>
      </p:grpSpPr>
      <p:sp>
        <p:nvSpPr>
          <p:cNvPr id="174" name="Google Shape;174;gee2a82491b_3_3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gee2a82491b_3_30"/>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176" name="Google Shape;176;gee2a82491b_3_30"/>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177" name="Google Shape;177;gee2a82491b_3_3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gee2a82491b_3_3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gee2a82491b_3_3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0"/>
        <p:cNvGrpSpPr/>
        <p:nvPr/>
      </p:nvGrpSpPr>
      <p:grpSpPr>
        <a:xfrm>
          <a:off x="0" y="0"/>
          <a:ext cx="0" cy="0"/>
          <a:chOff x="0" y="0"/>
          <a:chExt cx="0" cy="0"/>
        </a:xfrm>
      </p:grpSpPr>
      <p:sp>
        <p:nvSpPr>
          <p:cNvPr id="181" name="Google Shape;181;gee2a82491b_3_3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gee2a82491b_3_37"/>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83" name="Google Shape;183;gee2a82491b_3_37"/>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184" name="Google Shape;184;gee2a82491b_3_37"/>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85" name="Google Shape;185;gee2a82491b_3_37"/>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186" name="Google Shape;186;gee2a82491b_3_3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gee2a82491b_3_3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gee2a82491b_3_3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9"/>
        <p:cNvGrpSpPr/>
        <p:nvPr/>
      </p:nvGrpSpPr>
      <p:grpSpPr>
        <a:xfrm>
          <a:off x="0" y="0"/>
          <a:ext cx="0" cy="0"/>
          <a:chOff x="0" y="0"/>
          <a:chExt cx="0" cy="0"/>
        </a:xfrm>
      </p:grpSpPr>
      <p:sp>
        <p:nvSpPr>
          <p:cNvPr id="190" name="Google Shape;190;gee2a82491b_3_4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gee2a82491b_3_4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gee2a82491b_3_4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gee2a82491b_3_4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4"/>
        <p:cNvGrpSpPr/>
        <p:nvPr/>
      </p:nvGrpSpPr>
      <p:grpSpPr>
        <a:xfrm>
          <a:off x="0" y="0"/>
          <a:ext cx="0" cy="0"/>
          <a:chOff x="0" y="0"/>
          <a:chExt cx="0" cy="0"/>
        </a:xfrm>
      </p:grpSpPr>
      <p:sp>
        <p:nvSpPr>
          <p:cNvPr id="195" name="Google Shape;195;gee2a82491b_3_5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gee2a82491b_3_5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7" name="Google Shape;197;gee2a82491b_3_5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8"/>
        <p:cNvGrpSpPr/>
        <p:nvPr/>
      </p:nvGrpSpPr>
      <p:grpSpPr>
        <a:xfrm>
          <a:off x="0" y="0"/>
          <a:ext cx="0" cy="0"/>
          <a:chOff x="0" y="0"/>
          <a:chExt cx="0" cy="0"/>
        </a:xfrm>
      </p:grpSpPr>
      <p:sp>
        <p:nvSpPr>
          <p:cNvPr id="199" name="Google Shape;199;gee2a82491b_3_55"/>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2400"/>
              <a:buFont typeface="Arial"/>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gee2a82491b_3_55"/>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lnSpc>
                <a:spcPct val="100000"/>
              </a:lnSpc>
              <a:spcBef>
                <a:spcPts val="1000"/>
              </a:spcBef>
              <a:spcAft>
                <a:spcPts val="0"/>
              </a:spcAft>
              <a:buSzPts val="1600"/>
              <a:buChar char="►"/>
              <a:defRPr sz="2000"/>
            </a:lvl1pPr>
            <a:lvl2pPr marL="914400" lvl="1" indent="-320040" algn="l">
              <a:lnSpc>
                <a:spcPct val="100000"/>
              </a:lnSpc>
              <a:spcBef>
                <a:spcPts val="1000"/>
              </a:spcBef>
              <a:spcAft>
                <a:spcPts val="0"/>
              </a:spcAft>
              <a:buSzPts val="1440"/>
              <a:buChar char="►"/>
              <a:defRPr sz="1800"/>
            </a:lvl2pPr>
            <a:lvl3pPr marL="1371600" lvl="2" indent="-309880" algn="l">
              <a:lnSpc>
                <a:spcPct val="100000"/>
              </a:lnSpc>
              <a:spcBef>
                <a:spcPts val="1000"/>
              </a:spcBef>
              <a:spcAft>
                <a:spcPts val="0"/>
              </a:spcAft>
              <a:buSzPts val="1280"/>
              <a:buChar char="►"/>
              <a:defRPr sz="1600"/>
            </a:lvl3pPr>
            <a:lvl4pPr marL="1828800" lvl="3" indent="-299719" algn="l">
              <a:lnSpc>
                <a:spcPct val="100000"/>
              </a:lnSpc>
              <a:spcBef>
                <a:spcPts val="1000"/>
              </a:spcBef>
              <a:spcAft>
                <a:spcPts val="0"/>
              </a:spcAft>
              <a:buSzPts val="1120"/>
              <a:buChar char="►"/>
              <a:defRPr sz="1400"/>
            </a:lvl4pPr>
            <a:lvl5pPr marL="2286000" lvl="4" indent="-299720" algn="l">
              <a:lnSpc>
                <a:spcPct val="100000"/>
              </a:lnSpc>
              <a:spcBef>
                <a:spcPts val="1000"/>
              </a:spcBef>
              <a:spcAft>
                <a:spcPts val="0"/>
              </a:spcAft>
              <a:buSzPts val="1120"/>
              <a:buChar char="►"/>
              <a:defRPr sz="1400"/>
            </a:lvl5pPr>
            <a:lvl6pPr marL="2743200" lvl="5" indent="-299720" algn="l">
              <a:lnSpc>
                <a:spcPct val="100000"/>
              </a:lnSpc>
              <a:spcBef>
                <a:spcPts val="1000"/>
              </a:spcBef>
              <a:spcAft>
                <a:spcPts val="0"/>
              </a:spcAft>
              <a:buSzPts val="1120"/>
              <a:buChar char="►"/>
              <a:defRPr sz="1400"/>
            </a:lvl6pPr>
            <a:lvl7pPr marL="3200400" lvl="6" indent="-299720" algn="l">
              <a:lnSpc>
                <a:spcPct val="100000"/>
              </a:lnSpc>
              <a:spcBef>
                <a:spcPts val="1000"/>
              </a:spcBef>
              <a:spcAft>
                <a:spcPts val="0"/>
              </a:spcAft>
              <a:buSzPts val="1120"/>
              <a:buChar char="►"/>
              <a:defRPr sz="1400"/>
            </a:lvl7pPr>
            <a:lvl8pPr marL="3657600" lvl="7" indent="-299720" algn="l">
              <a:lnSpc>
                <a:spcPct val="100000"/>
              </a:lnSpc>
              <a:spcBef>
                <a:spcPts val="1000"/>
              </a:spcBef>
              <a:spcAft>
                <a:spcPts val="0"/>
              </a:spcAft>
              <a:buSzPts val="1120"/>
              <a:buChar char="►"/>
              <a:defRPr sz="1400"/>
            </a:lvl8pPr>
            <a:lvl9pPr marL="4114800" lvl="8" indent="-299720" algn="l">
              <a:lnSpc>
                <a:spcPct val="100000"/>
              </a:lnSpc>
              <a:spcBef>
                <a:spcPts val="1000"/>
              </a:spcBef>
              <a:spcAft>
                <a:spcPts val="0"/>
              </a:spcAft>
              <a:buSzPts val="1120"/>
              <a:buChar char="►"/>
              <a:defRPr sz="1400"/>
            </a:lvl9pPr>
          </a:lstStyle>
          <a:p>
            <a:endParaRPr/>
          </a:p>
        </p:txBody>
      </p:sp>
      <p:sp>
        <p:nvSpPr>
          <p:cNvPr id="201" name="Google Shape;201;gee2a82491b_3_55"/>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202" name="Google Shape;202;gee2a82491b_3_5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gee2a82491b_3_5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4" name="Google Shape;204;gee2a82491b_3_5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5"/>
        <p:cNvGrpSpPr/>
        <p:nvPr/>
      </p:nvGrpSpPr>
      <p:grpSpPr>
        <a:xfrm>
          <a:off x="0" y="0"/>
          <a:ext cx="0" cy="0"/>
          <a:chOff x="0" y="0"/>
          <a:chExt cx="0" cy="0"/>
        </a:xfrm>
      </p:grpSpPr>
      <p:sp>
        <p:nvSpPr>
          <p:cNvPr id="206" name="Google Shape;206;gee2a82491b_3_62"/>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3600"/>
              <a:buFont typeface="Arial"/>
              <a:buNone/>
              <a:defRPr sz="36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gee2a82491b_3_62"/>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208" name="Google Shape;208;gee2a82491b_3_62"/>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209" name="Google Shape;209;gee2a82491b_3_6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gee2a82491b_3_6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gee2a82491b_3_6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212"/>
        <p:cNvGrpSpPr/>
        <p:nvPr/>
      </p:nvGrpSpPr>
      <p:grpSpPr>
        <a:xfrm>
          <a:off x="0" y="0"/>
          <a:ext cx="0" cy="0"/>
          <a:chOff x="0" y="0"/>
          <a:chExt cx="0" cy="0"/>
        </a:xfrm>
      </p:grpSpPr>
      <p:sp>
        <p:nvSpPr>
          <p:cNvPr id="213" name="Google Shape;213;gee2a82491b_3_69"/>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2400"/>
              <a:buFont typeface="Arial"/>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gee2a82491b_3_69"/>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352"/>
              </a:srgbClr>
            </a:outerShdw>
          </a:effectLst>
        </p:spPr>
      </p:sp>
      <p:sp>
        <p:nvSpPr>
          <p:cNvPr id="215" name="Google Shape;215;gee2a82491b_3_69"/>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216" name="Google Shape;216;gee2a82491b_3_6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gee2a82491b_3_6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gee2a82491b_3_6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219"/>
        <p:cNvGrpSpPr/>
        <p:nvPr/>
      </p:nvGrpSpPr>
      <p:grpSpPr>
        <a:xfrm>
          <a:off x="0" y="0"/>
          <a:ext cx="0" cy="0"/>
          <a:chOff x="0" y="0"/>
          <a:chExt cx="0" cy="0"/>
        </a:xfrm>
      </p:grpSpPr>
      <p:sp>
        <p:nvSpPr>
          <p:cNvPr id="220" name="Google Shape;220;gee2a82491b_3_76"/>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Arial"/>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gee2a82491b_3_76"/>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222" name="Google Shape;222;gee2a82491b_3_7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gee2a82491b_3_7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4" name="Google Shape;224;gee2a82491b_3_7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225"/>
        <p:cNvGrpSpPr/>
        <p:nvPr/>
      </p:nvGrpSpPr>
      <p:grpSpPr>
        <a:xfrm>
          <a:off x="0" y="0"/>
          <a:ext cx="0" cy="0"/>
          <a:chOff x="0" y="0"/>
          <a:chExt cx="0" cy="0"/>
        </a:xfrm>
      </p:grpSpPr>
      <p:sp>
        <p:nvSpPr>
          <p:cNvPr id="226" name="Google Shape;226;gee2a82491b_3_82"/>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Arial"/>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gee2a82491b_3_82"/>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b="0" i="0" cap="small">
                <a:solidFill>
                  <a:srgbClr val="86D1D8"/>
                </a:solidFill>
                <a:latin typeface="Arial"/>
                <a:ea typeface="Arial"/>
                <a:cs typeface="Arial"/>
                <a:sym typeface="Arial"/>
              </a:defRPr>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228" name="Google Shape;228;gee2a82491b_3_82"/>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229" name="Google Shape;229;gee2a82491b_3_8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gee2a82491b_3_8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1" name="Google Shape;231;gee2a82491b_3_8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32" name="Google Shape;232;gee2a82491b_3_82"/>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rgbClr val="86D1D8"/>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33" name="Google Shape;233;gee2a82491b_3_82"/>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rgbClr val="86D1D8"/>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Aria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32" name="Google Shape;32;p1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234"/>
        <p:cNvGrpSpPr/>
        <p:nvPr/>
      </p:nvGrpSpPr>
      <p:grpSpPr>
        <a:xfrm>
          <a:off x="0" y="0"/>
          <a:ext cx="0" cy="0"/>
          <a:chOff x="0" y="0"/>
          <a:chExt cx="0" cy="0"/>
        </a:xfrm>
      </p:grpSpPr>
      <p:sp>
        <p:nvSpPr>
          <p:cNvPr id="235" name="Google Shape;235;gee2a82491b_3_91"/>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Arial"/>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6" name="Google Shape;236;gee2a82491b_3_91"/>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rgbClr val="86D1D8"/>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237" name="Google Shape;237;gee2a82491b_3_9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gee2a82491b_3_9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9" name="Google Shape;239;gee2a82491b_3_9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240"/>
        <p:cNvGrpSpPr/>
        <p:nvPr/>
      </p:nvGrpSpPr>
      <p:grpSpPr>
        <a:xfrm>
          <a:off x="0" y="0"/>
          <a:ext cx="0" cy="0"/>
          <a:chOff x="0" y="0"/>
          <a:chExt cx="0" cy="0"/>
        </a:xfrm>
      </p:grpSpPr>
      <p:sp>
        <p:nvSpPr>
          <p:cNvPr id="241" name="Google Shape;241;gee2a82491b_3_9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Arial"/>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2" name="Google Shape;242;gee2a82491b_3_97"/>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243" name="Google Shape;243;gee2a82491b_3_97"/>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244" name="Google Shape;244;gee2a82491b_3_97"/>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245" name="Google Shape;245;gee2a82491b_3_97"/>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246" name="Google Shape;246;gee2a82491b_3_97"/>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247" name="Google Shape;247;gee2a82491b_3_97"/>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248" name="Google Shape;248;gee2a82491b_3_97"/>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249" name="Google Shape;249;gee2a82491b_3_97"/>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250" name="Google Shape;250;gee2a82491b_3_9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1" name="Google Shape;251;gee2a82491b_3_9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gee2a82491b_3_9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53"/>
        <p:cNvGrpSpPr/>
        <p:nvPr/>
      </p:nvGrpSpPr>
      <p:grpSpPr>
        <a:xfrm>
          <a:off x="0" y="0"/>
          <a:ext cx="0" cy="0"/>
          <a:chOff x="0" y="0"/>
          <a:chExt cx="0" cy="0"/>
        </a:xfrm>
      </p:grpSpPr>
      <p:sp>
        <p:nvSpPr>
          <p:cNvPr id="254" name="Google Shape;254;gee2a82491b_3_11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Arial"/>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5" name="Google Shape;255;gee2a82491b_3_110"/>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256" name="Google Shape;256;gee2a82491b_3_110"/>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257" name="Google Shape;257;gee2a82491b_3_110"/>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258" name="Google Shape;258;gee2a82491b_3_110"/>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259" name="Google Shape;259;gee2a82491b_3_110"/>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260" name="Google Shape;260;gee2a82491b_3_110"/>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261" name="Google Shape;261;gee2a82491b_3_110"/>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262" name="Google Shape;262;gee2a82491b_3_110"/>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263" name="Google Shape;263;gee2a82491b_3_110"/>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264" name="Google Shape;264;gee2a82491b_3_110"/>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265" name="Google Shape;265;gee2a82491b_3_110"/>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266" name="Google Shape;266;gee2a82491b_3_11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7" name="Google Shape;267;gee2a82491b_3_11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gee2a82491b_3_1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69"/>
        <p:cNvGrpSpPr/>
        <p:nvPr/>
      </p:nvGrpSpPr>
      <p:grpSpPr>
        <a:xfrm>
          <a:off x="0" y="0"/>
          <a:ext cx="0" cy="0"/>
          <a:chOff x="0" y="0"/>
          <a:chExt cx="0" cy="0"/>
        </a:xfrm>
      </p:grpSpPr>
      <p:sp>
        <p:nvSpPr>
          <p:cNvPr id="270" name="Google Shape;270;gee2a82491b_3_12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gee2a82491b_3_126"/>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272" name="Google Shape;272;gee2a82491b_3_12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3" name="Google Shape;273;gee2a82491b_3_12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4" name="Google Shape;274;gee2a82491b_3_1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5"/>
        <p:cNvGrpSpPr/>
        <p:nvPr/>
      </p:nvGrpSpPr>
      <p:grpSpPr>
        <a:xfrm>
          <a:off x="0" y="0"/>
          <a:ext cx="0" cy="0"/>
          <a:chOff x="0" y="0"/>
          <a:chExt cx="0" cy="0"/>
        </a:xfrm>
      </p:grpSpPr>
      <p:sp>
        <p:nvSpPr>
          <p:cNvPr id="276" name="Google Shape;276;gee2a82491b_3_132"/>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7" name="Google Shape;277;gee2a82491b_3_132"/>
          <p:cNvSpPr txBox="1">
            <a:spLocks noGrp="1"/>
          </p:cNvSpPr>
          <p:nvPr>
            <p:ph type="body" idx="1"/>
          </p:nvPr>
        </p:nvSpPr>
        <p:spPr>
          <a:xfrm rot="5400000">
            <a:off x="1679575"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278" name="Google Shape;278;gee2a82491b_3_13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gee2a82491b_3_13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0" name="Google Shape;280;gee2a82491b_3_13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1"/>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8" name="Google Shape;38;p11"/>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9" name="Google Shape;39;p1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5" name="Google Shape;45;p12"/>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6" name="Google Shape;46;p12"/>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7" name="Google Shape;47;p12"/>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8" name="Google Shape;48;p1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Aria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5"/>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63" name="Google Shape;63;p15"/>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4" name="Google Shape;64;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Arial"/>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Arial"/>
                <a:ea typeface="Arial"/>
                <a:cs typeface="Arial"/>
                <a:sym typeface="Arial"/>
              </a:defRPr>
            </a:lvl9pPr>
          </a:lstStyle>
          <a:p>
            <a:endParaRPr/>
          </a:p>
        </p:txBody>
      </p:sp>
      <p:sp>
        <p:nvSpPr>
          <p:cNvPr id="70" name="Google Shape;70;p16"/>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1" name="Google Shape;71;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3.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image" Target="../media/image5.png"/><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7"/>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7"/>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7"/>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7"/>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7"/>
          <p:cNvPicPr preferRelativeResize="0"/>
          <p:nvPr/>
        </p:nvPicPr>
        <p:blipFill rotWithShape="1">
          <a:blip r:embed="rId23">
            <a:alphaModFix/>
          </a:blip>
          <a:srcRect b="23320"/>
          <a:stretch/>
        </p:blipFill>
        <p:spPr>
          <a:xfrm>
            <a:off x="8605878" y="6096000"/>
            <a:ext cx="993734" cy="762000"/>
          </a:xfrm>
          <a:prstGeom prst="rect">
            <a:avLst/>
          </a:prstGeom>
          <a:noFill/>
          <a:ln>
            <a:noFill/>
          </a:ln>
        </p:spPr>
      </p:pic>
      <p:sp>
        <p:nvSpPr>
          <p:cNvPr id="11" name="Google Shape;11;p7"/>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7"/>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Arial"/>
                <a:ea typeface="Arial"/>
                <a:cs typeface="Arial"/>
                <a:sym typeface="Arial"/>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Arial"/>
                <a:ea typeface="Arial"/>
                <a:cs typeface="Arial"/>
                <a:sym typeface="Arial"/>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Arial"/>
                <a:ea typeface="Arial"/>
                <a:cs typeface="Arial"/>
                <a:sym typeface="Arial"/>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Arial"/>
                <a:ea typeface="Arial"/>
                <a:cs typeface="Arial"/>
                <a:sym typeface="Arial"/>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Arial"/>
                <a:ea typeface="Arial"/>
                <a:cs typeface="Arial"/>
                <a:sym typeface="Arial"/>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Arial"/>
                <a:ea typeface="Arial"/>
                <a:cs typeface="Arial"/>
                <a:sym typeface="Arial"/>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Arial"/>
                <a:ea typeface="Arial"/>
                <a:cs typeface="Arial"/>
                <a:sym typeface="Arial"/>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Arial"/>
                <a:ea typeface="Arial"/>
                <a:cs typeface="Arial"/>
                <a:sym typeface="Arial"/>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Arial"/>
                <a:ea typeface="Arial"/>
                <a:cs typeface="Arial"/>
                <a:sym typeface="Arial"/>
              </a:defRPr>
            </a:lvl9pPr>
          </a:lstStyle>
          <a:p>
            <a:endParaRPr/>
          </a:p>
        </p:txBody>
      </p:sp>
      <p:sp>
        <p:nvSpPr>
          <p:cNvPr id="14" name="Google Shape;14;p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1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5" name="Google Shape;15;p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6" name="Google Shape;16;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Arial"/>
                <a:ea typeface="Arial"/>
                <a:cs typeface="Arial"/>
                <a:sym typeface="Arial"/>
              </a:defRPr>
            </a:lvl1pPr>
            <a:lvl2pPr marL="0" marR="0" lvl="1" indent="0" algn="ctr" rtl="0">
              <a:spcBef>
                <a:spcPts val="0"/>
              </a:spcBef>
              <a:buNone/>
              <a:defRPr sz="2800" b="0" i="0" u="none" strike="noStrike" cap="none">
                <a:solidFill>
                  <a:schemeClr val="lt1"/>
                </a:solidFill>
                <a:latin typeface="Arial"/>
                <a:ea typeface="Arial"/>
                <a:cs typeface="Arial"/>
                <a:sym typeface="Arial"/>
              </a:defRPr>
            </a:lvl2pPr>
            <a:lvl3pPr marL="0" marR="0" lvl="2" indent="0" algn="ctr" rtl="0">
              <a:spcBef>
                <a:spcPts val="0"/>
              </a:spcBef>
              <a:buNone/>
              <a:defRPr sz="2800" b="0" i="0" u="none" strike="noStrike" cap="none">
                <a:solidFill>
                  <a:schemeClr val="lt1"/>
                </a:solidFill>
                <a:latin typeface="Arial"/>
                <a:ea typeface="Arial"/>
                <a:cs typeface="Arial"/>
                <a:sym typeface="Arial"/>
              </a:defRPr>
            </a:lvl3pPr>
            <a:lvl4pPr marL="0" marR="0" lvl="3" indent="0" algn="ctr" rtl="0">
              <a:spcBef>
                <a:spcPts val="0"/>
              </a:spcBef>
              <a:buNone/>
              <a:defRPr sz="2800" b="0" i="0" u="none" strike="noStrike" cap="none">
                <a:solidFill>
                  <a:schemeClr val="lt1"/>
                </a:solidFill>
                <a:latin typeface="Arial"/>
                <a:ea typeface="Arial"/>
                <a:cs typeface="Arial"/>
                <a:sym typeface="Arial"/>
              </a:defRPr>
            </a:lvl4pPr>
            <a:lvl5pPr marL="0" marR="0" lvl="4" indent="0" algn="ctr" rtl="0">
              <a:spcBef>
                <a:spcPts val="0"/>
              </a:spcBef>
              <a:buNone/>
              <a:defRPr sz="2800" b="0" i="0" u="none" strike="noStrike" cap="none">
                <a:solidFill>
                  <a:schemeClr val="lt1"/>
                </a:solidFill>
                <a:latin typeface="Arial"/>
                <a:ea typeface="Arial"/>
                <a:cs typeface="Arial"/>
                <a:sym typeface="Arial"/>
              </a:defRPr>
            </a:lvl5pPr>
            <a:lvl6pPr marL="0" marR="0" lvl="5" indent="0" algn="ctr" rtl="0">
              <a:spcBef>
                <a:spcPts val="0"/>
              </a:spcBef>
              <a:buNone/>
              <a:defRPr sz="2800" b="0" i="0" u="none" strike="noStrike" cap="none">
                <a:solidFill>
                  <a:schemeClr val="lt1"/>
                </a:solidFill>
                <a:latin typeface="Arial"/>
                <a:ea typeface="Arial"/>
                <a:cs typeface="Arial"/>
                <a:sym typeface="Arial"/>
              </a:defRPr>
            </a:lvl6pPr>
            <a:lvl7pPr marL="0" marR="0" lvl="6" indent="0" algn="ctr" rtl="0">
              <a:spcBef>
                <a:spcPts val="0"/>
              </a:spcBef>
              <a:buNone/>
              <a:defRPr sz="2800" b="0" i="0" u="none" strike="noStrike" cap="none">
                <a:solidFill>
                  <a:schemeClr val="lt1"/>
                </a:solidFill>
                <a:latin typeface="Arial"/>
                <a:ea typeface="Arial"/>
                <a:cs typeface="Arial"/>
                <a:sym typeface="Arial"/>
              </a:defRPr>
            </a:lvl7pPr>
            <a:lvl8pPr marL="0" marR="0" lvl="7" indent="0" algn="ctr" rtl="0">
              <a:spcBef>
                <a:spcPts val="0"/>
              </a:spcBef>
              <a:buNone/>
              <a:defRPr sz="2800" b="0" i="0" u="none" strike="noStrike" cap="none">
                <a:solidFill>
                  <a:schemeClr val="lt1"/>
                </a:solidFill>
                <a:latin typeface="Arial"/>
                <a:ea typeface="Arial"/>
                <a:cs typeface="Arial"/>
                <a:sym typeface="Arial"/>
              </a:defRPr>
            </a:lvl8pPr>
            <a:lvl9pPr marL="0" marR="0" lvl="8" indent="0" algn="ctr" rtl="0">
              <a:spcBef>
                <a:spcPts val="0"/>
              </a:spcBef>
              <a:buNone/>
              <a:defRPr sz="2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143"/>
        <p:cNvGrpSpPr/>
        <p:nvPr/>
      </p:nvGrpSpPr>
      <p:grpSpPr>
        <a:xfrm>
          <a:off x="0" y="0"/>
          <a:ext cx="0" cy="0"/>
          <a:chOff x="0" y="0"/>
          <a:chExt cx="0" cy="0"/>
        </a:xfrm>
      </p:grpSpPr>
      <p:pic>
        <p:nvPicPr>
          <p:cNvPr id="144" name="Google Shape;144;gee2a82491b_3_0"/>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145" name="Google Shape;145;gee2a82491b_3_0"/>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146" name="Google Shape;146;gee2a82491b_3_0"/>
          <p:cNvSpPr/>
          <p:nvPr/>
        </p:nvSpPr>
        <p:spPr>
          <a:xfrm>
            <a:off x="8609012" y="1676400"/>
            <a:ext cx="2819400" cy="2819400"/>
          </a:xfrm>
          <a:prstGeom prst="ellipse">
            <a:avLst/>
          </a:prstGeom>
          <a:gradFill>
            <a:gsLst>
              <a:gs pos="0">
                <a:srgbClr val="4CB9C3">
                  <a:alpha val="6274"/>
                </a:srgbClr>
              </a:gs>
              <a:gs pos="36000">
                <a:srgbClr val="4CB9C3">
                  <a:alpha val="5490"/>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7" name="Google Shape;147;gee2a82491b_3_0"/>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48" name="Google Shape;148;gee2a82491b_3_0"/>
          <p:cNvPicPr preferRelativeResize="0"/>
          <p:nvPr/>
        </p:nvPicPr>
        <p:blipFill rotWithShape="1">
          <a:blip r:embed="rId23">
            <a:alphaModFix/>
          </a:blip>
          <a:srcRect b="23320"/>
          <a:stretch/>
        </p:blipFill>
        <p:spPr>
          <a:xfrm>
            <a:off x="8605878" y="6096000"/>
            <a:ext cx="993734" cy="762000"/>
          </a:xfrm>
          <a:prstGeom prst="rect">
            <a:avLst/>
          </a:prstGeom>
          <a:noFill/>
          <a:ln>
            <a:noFill/>
          </a:ln>
        </p:spPr>
      </p:pic>
      <p:sp>
        <p:nvSpPr>
          <p:cNvPr id="149" name="Google Shape;149;gee2a82491b_3_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gee2a82491b_3_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51" name="Google Shape;151;gee2a82491b_3_0"/>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00000"/>
              </a:lnSpc>
              <a:spcBef>
                <a:spcPts val="1000"/>
              </a:spcBef>
              <a:spcAft>
                <a:spcPts val="0"/>
              </a:spcAft>
              <a:buClr>
                <a:srgbClr val="86D1D8"/>
              </a:buClr>
              <a:buSzPts val="1600"/>
              <a:buFont typeface="Noto Sans Symbols"/>
              <a:buChar char="►"/>
              <a:defRPr sz="2000" b="0" i="0" u="none" strike="noStrike" cap="none">
                <a:solidFill>
                  <a:schemeClr val="lt1"/>
                </a:solidFill>
                <a:latin typeface="Arial"/>
                <a:ea typeface="Arial"/>
                <a:cs typeface="Arial"/>
                <a:sym typeface="Arial"/>
              </a:defRPr>
            </a:lvl1pPr>
            <a:lvl2pPr marL="914400" marR="0" lvl="1" indent="-320040" algn="l" rtl="0">
              <a:lnSpc>
                <a:spcPct val="100000"/>
              </a:lnSpc>
              <a:spcBef>
                <a:spcPts val="1000"/>
              </a:spcBef>
              <a:spcAft>
                <a:spcPts val="0"/>
              </a:spcAft>
              <a:buClr>
                <a:srgbClr val="86D1D8"/>
              </a:buClr>
              <a:buSzPts val="1440"/>
              <a:buFont typeface="Noto Sans Symbols"/>
              <a:buChar char="►"/>
              <a:defRPr sz="1800" b="0" i="0" u="none" strike="noStrike" cap="none">
                <a:solidFill>
                  <a:schemeClr val="lt1"/>
                </a:solidFill>
                <a:latin typeface="Arial"/>
                <a:ea typeface="Arial"/>
                <a:cs typeface="Arial"/>
                <a:sym typeface="Arial"/>
              </a:defRPr>
            </a:lvl2pPr>
            <a:lvl3pPr marL="1371600" marR="0" lvl="2" indent="-309880" algn="l" rtl="0">
              <a:lnSpc>
                <a:spcPct val="100000"/>
              </a:lnSpc>
              <a:spcBef>
                <a:spcPts val="1000"/>
              </a:spcBef>
              <a:spcAft>
                <a:spcPts val="0"/>
              </a:spcAft>
              <a:buClr>
                <a:srgbClr val="86D1D8"/>
              </a:buClr>
              <a:buSzPts val="1280"/>
              <a:buFont typeface="Noto Sans Symbols"/>
              <a:buChar char="►"/>
              <a:defRPr sz="1600" b="0" i="0" u="none" strike="noStrike" cap="none">
                <a:solidFill>
                  <a:schemeClr val="lt1"/>
                </a:solidFill>
                <a:latin typeface="Arial"/>
                <a:ea typeface="Arial"/>
                <a:cs typeface="Arial"/>
                <a:sym typeface="Arial"/>
              </a:defRPr>
            </a:lvl3pPr>
            <a:lvl4pPr marL="1828800" marR="0" lvl="3" indent="-299719"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Arial"/>
                <a:ea typeface="Arial"/>
                <a:cs typeface="Arial"/>
                <a:sym typeface="Arial"/>
              </a:defRPr>
            </a:lvl4pPr>
            <a:lvl5pPr marL="2286000" marR="0" lvl="4"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Arial"/>
                <a:ea typeface="Arial"/>
                <a:cs typeface="Arial"/>
                <a:sym typeface="Arial"/>
              </a:defRPr>
            </a:lvl5pPr>
            <a:lvl6pPr marL="2743200" marR="0" lvl="5"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Arial"/>
                <a:ea typeface="Arial"/>
                <a:cs typeface="Arial"/>
                <a:sym typeface="Arial"/>
              </a:defRPr>
            </a:lvl6pPr>
            <a:lvl7pPr marL="3200400" marR="0" lvl="6"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Arial"/>
                <a:ea typeface="Arial"/>
                <a:cs typeface="Arial"/>
                <a:sym typeface="Arial"/>
              </a:defRPr>
            </a:lvl7pPr>
            <a:lvl8pPr marL="3657600" marR="0" lvl="7"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Arial"/>
                <a:ea typeface="Arial"/>
                <a:cs typeface="Arial"/>
                <a:sym typeface="Arial"/>
              </a:defRPr>
            </a:lvl8pPr>
            <a:lvl9pPr marL="4114800" marR="0" lvl="8"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Arial"/>
                <a:ea typeface="Arial"/>
                <a:cs typeface="Arial"/>
                <a:sym typeface="Arial"/>
              </a:defRPr>
            </a:lvl9pPr>
          </a:lstStyle>
          <a:p>
            <a:endParaRPr/>
          </a:p>
        </p:txBody>
      </p:sp>
      <p:sp>
        <p:nvSpPr>
          <p:cNvPr id="152" name="Google Shape;152;gee2a82491b_3_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53" name="Google Shape;153;gee2a82491b_3_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54" name="Google Shape;154;gee2a82491b_3_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hyperlink" Target="https://www.phishtank.com/developer_info.php"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hyperlink" Target="https://www.unb.ca/cic/datasets/url-2016.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ee2a82491b_3_138"/>
          <p:cNvSpPr txBox="1">
            <a:spLocks noGrp="1"/>
          </p:cNvSpPr>
          <p:nvPr>
            <p:ph type="ctrTitle"/>
          </p:nvPr>
        </p:nvSpPr>
        <p:spPr>
          <a:xfrm>
            <a:off x="1154938" y="949025"/>
            <a:ext cx="8825700" cy="3285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000"/>
              <a:buFont typeface="Times New Roman"/>
              <a:buNone/>
            </a:pPr>
            <a:br>
              <a:rPr lang="en-US" sz="4000" b="1" i="0" u="none" strike="noStrike" dirty="0">
                <a:solidFill>
                  <a:schemeClr val="lt1"/>
                </a:solidFill>
                <a:latin typeface="Times New Roman"/>
                <a:ea typeface="Times New Roman"/>
                <a:cs typeface="Times New Roman"/>
                <a:sym typeface="Times New Roman"/>
              </a:rPr>
            </a:br>
            <a:r>
              <a:rPr lang="en-US" sz="4000" b="1" i="0" u="none" strike="noStrike" dirty="0">
                <a:solidFill>
                  <a:schemeClr val="lt1"/>
                </a:solidFill>
                <a:latin typeface="Times New Roman"/>
                <a:ea typeface="Times New Roman"/>
                <a:cs typeface="Times New Roman"/>
                <a:sym typeface="Times New Roman"/>
              </a:rPr>
              <a:t> Phishing website detection using different ML algorithms: </a:t>
            </a:r>
            <a:endParaRPr sz="4000" b="1" dirty="0">
              <a:solidFill>
                <a:schemeClr val="lt1"/>
              </a:solidFill>
            </a:endParaRPr>
          </a:p>
        </p:txBody>
      </p:sp>
      <p:sp>
        <p:nvSpPr>
          <p:cNvPr id="286" name="Google Shape;286;gee2a82491b_3_138"/>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00"/>
              <a:buNone/>
            </a:pPr>
            <a:r>
              <a:rPr lang="en-US"/>
              <a:t>NEEL RAYAL: 18162121028</a:t>
            </a:r>
            <a:endParaRPr/>
          </a:p>
          <a:p>
            <a:pPr marL="0" lvl="0" indent="0" algn="l" rtl="0">
              <a:lnSpc>
                <a:spcPct val="100000"/>
              </a:lnSpc>
              <a:spcBef>
                <a:spcPts val="1000"/>
              </a:spcBef>
              <a:spcAft>
                <a:spcPts val="0"/>
              </a:spcAft>
              <a:buSzPts val="1600"/>
              <a:buNone/>
            </a:pPr>
            <a:r>
              <a:rPr lang="en-US"/>
              <a:t>NIDHAY VYAS: 18082261003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gee2a82491b_3_185"/>
          <p:cNvSpPr txBox="1">
            <a:spLocks noGrp="1"/>
          </p:cNvSpPr>
          <p:nvPr>
            <p:ph type="body" idx="1"/>
          </p:nvPr>
        </p:nvSpPr>
        <p:spPr>
          <a:xfrm>
            <a:off x="977900" y="5638800"/>
            <a:ext cx="10452100" cy="1066800"/>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The dataset consists of thousands of phishing URL’s.</a:t>
            </a:r>
            <a:endParaRPr/>
          </a:p>
          <a:p>
            <a:pPr marL="457200" lvl="0" indent="-320040" algn="l" rtl="0">
              <a:lnSpc>
                <a:spcPct val="100000"/>
              </a:lnSpc>
              <a:spcBef>
                <a:spcPts val="1000"/>
              </a:spcBef>
              <a:spcAft>
                <a:spcPts val="0"/>
              </a:spcAft>
              <a:buSzPts val="1440"/>
              <a:buChar char="►"/>
            </a:pPr>
            <a:r>
              <a:rPr lang="en-US"/>
              <a:t>We randomly took five thousand samples from the above dataFrame.</a:t>
            </a:r>
            <a:endParaRPr/>
          </a:p>
          <a:p>
            <a:pPr marL="457200" lvl="0" indent="-228600" algn="l" rtl="0">
              <a:lnSpc>
                <a:spcPct val="100000"/>
              </a:lnSpc>
              <a:spcBef>
                <a:spcPts val="1000"/>
              </a:spcBef>
              <a:spcAft>
                <a:spcPts val="0"/>
              </a:spcAft>
              <a:buSzPts val="1440"/>
              <a:buNone/>
            </a:pPr>
            <a:endParaRPr/>
          </a:p>
        </p:txBody>
      </p:sp>
      <p:pic>
        <p:nvPicPr>
          <p:cNvPr id="341" name="Google Shape;341;gee2a82491b_3_185"/>
          <p:cNvPicPr preferRelativeResize="0"/>
          <p:nvPr/>
        </p:nvPicPr>
        <p:blipFill rotWithShape="1">
          <a:blip r:embed="rId3">
            <a:alphaModFix/>
          </a:blip>
          <a:srcRect/>
          <a:stretch/>
        </p:blipFill>
        <p:spPr>
          <a:xfrm>
            <a:off x="977900" y="179473"/>
            <a:ext cx="10274301" cy="54593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ee2a82491b_3_190"/>
          <p:cNvSpPr txBox="1">
            <a:spLocks noGrp="1"/>
          </p:cNvSpPr>
          <p:nvPr>
            <p:ph type="title"/>
          </p:nvPr>
        </p:nvSpPr>
        <p:spPr>
          <a:xfrm>
            <a:off x="785811" y="211418"/>
            <a:ext cx="4459289" cy="77918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Legitimate URL’s</a:t>
            </a:r>
            <a:endParaRPr/>
          </a:p>
        </p:txBody>
      </p:sp>
      <p:sp>
        <p:nvSpPr>
          <p:cNvPr id="347" name="Google Shape;347;gee2a82491b_3_190"/>
          <p:cNvSpPr txBox="1">
            <a:spLocks noGrp="1"/>
          </p:cNvSpPr>
          <p:nvPr>
            <p:ph type="body" idx="1"/>
          </p:nvPr>
        </p:nvSpPr>
        <p:spPr>
          <a:xfrm>
            <a:off x="1382712" y="5443899"/>
            <a:ext cx="8946541" cy="952499"/>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Legitimate URL’s are loaded into a dataFrame  and five thousand URL’s are randomly collected from the above dataFrame.</a:t>
            </a:r>
            <a:endParaRPr/>
          </a:p>
        </p:txBody>
      </p:sp>
      <p:pic>
        <p:nvPicPr>
          <p:cNvPr id="348" name="Google Shape;348;gee2a82491b_3_190"/>
          <p:cNvPicPr preferRelativeResize="0"/>
          <p:nvPr/>
        </p:nvPicPr>
        <p:blipFill rotWithShape="1">
          <a:blip r:embed="rId3">
            <a:alphaModFix/>
          </a:blip>
          <a:srcRect/>
          <a:stretch/>
        </p:blipFill>
        <p:spPr>
          <a:xfrm>
            <a:off x="3369885" y="990600"/>
            <a:ext cx="5401429" cy="4453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gee2a82491b_3_196"/>
          <p:cNvSpPr txBox="1">
            <a:spLocks noGrp="1"/>
          </p:cNvSpPr>
          <p:nvPr>
            <p:ph type="title"/>
          </p:nvPr>
        </p:nvSpPr>
        <p:spPr>
          <a:xfrm>
            <a:off x="798511" y="592418"/>
            <a:ext cx="4611689" cy="75378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Feature Extraction</a:t>
            </a:r>
            <a:endParaRPr/>
          </a:p>
        </p:txBody>
      </p:sp>
      <p:sp>
        <p:nvSpPr>
          <p:cNvPr id="354" name="Google Shape;354;gee2a82491b_3_196"/>
          <p:cNvSpPr txBox="1">
            <a:spLocks noGrp="1"/>
          </p:cNvSpPr>
          <p:nvPr>
            <p:ph type="body" idx="1"/>
          </p:nvPr>
        </p:nvSpPr>
        <p:spPr>
          <a:xfrm>
            <a:off x="1128712" y="2146300"/>
            <a:ext cx="8946541" cy="3759199"/>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Feature extraction is used to extract features from URL’s dataset.</a:t>
            </a:r>
            <a:endParaRPr/>
          </a:p>
          <a:p>
            <a:pPr marL="457200" lvl="0" indent="-320040" algn="l" rtl="0">
              <a:lnSpc>
                <a:spcPct val="100000"/>
              </a:lnSpc>
              <a:spcBef>
                <a:spcPts val="1000"/>
              </a:spcBef>
              <a:spcAft>
                <a:spcPts val="0"/>
              </a:spcAft>
              <a:buSzPts val="1440"/>
              <a:buChar char="►"/>
            </a:pPr>
            <a:r>
              <a:rPr lang="en-US"/>
              <a:t>It is used to improve the accuracy of  ML algo’s in classifying phishing.</a:t>
            </a:r>
            <a:endParaRPr/>
          </a:p>
          <a:p>
            <a:pPr marL="457200" lvl="0" indent="-320040" algn="l" rtl="0">
              <a:lnSpc>
                <a:spcPct val="100000"/>
              </a:lnSpc>
              <a:spcBef>
                <a:spcPts val="1000"/>
              </a:spcBef>
              <a:spcAft>
                <a:spcPts val="0"/>
              </a:spcAft>
              <a:buSzPts val="1440"/>
              <a:buChar char="►"/>
            </a:pPr>
            <a:r>
              <a:rPr lang="en-US"/>
              <a:t>The URL’s features are analyzed to apply classification algos’s for identifying phishing websites.</a:t>
            </a:r>
            <a:endParaRPr/>
          </a:p>
          <a:p>
            <a:pPr marL="457200" lvl="0" indent="-320040" algn="l" rtl="0">
              <a:lnSpc>
                <a:spcPct val="100000"/>
              </a:lnSpc>
              <a:spcBef>
                <a:spcPts val="1000"/>
              </a:spcBef>
              <a:spcAft>
                <a:spcPts val="0"/>
              </a:spcAft>
              <a:buSzPts val="1440"/>
              <a:buChar char="►"/>
            </a:pPr>
            <a:r>
              <a:rPr lang="en-US"/>
              <a:t>There are three types of  features extracted from the previously mentioned URL’s as follows:</a:t>
            </a:r>
            <a:endParaRPr/>
          </a:p>
          <a:p>
            <a:pPr marL="937260" lvl="1" indent="-342900" algn="l" rtl="0">
              <a:lnSpc>
                <a:spcPct val="100000"/>
              </a:lnSpc>
              <a:spcBef>
                <a:spcPts val="1000"/>
              </a:spcBef>
              <a:spcAft>
                <a:spcPts val="0"/>
              </a:spcAft>
              <a:buSzPts val="1440"/>
              <a:buFont typeface="Arial"/>
              <a:buAutoNum type="arabicPeriod"/>
            </a:pPr>
            <a:r>
              <a:rPr lang="en-US"/>
              <a:t>Address Bar Based Features.</a:t>
            </a:r>
            <a:endParaRPr/>
          </a:p>
          <a:p>
            <a:pPr marL="937260" lvl="1" indent="-342900" algn="l" rtl="0">
              <a:lnSpc>
                <a:spcPct val="100000"/>
              </a:lnSpc>
              <a:spcBef>
                <a:spcPts val="1000"/>
              </a:spcBef>
              <a:spcAft>
                <a:spcPts val="0"/>
              </a:spcAft>
              <a:buSzPts val="1440"/>
              <a:buFont typeface="Arial"/>
              <a:buAutoNum type="arabicPeriod"/>
            </a:pPr>
            <a:r>
              <a:rPr lang="en-US"/>
              <a:t>Domain Based Features.</a:t>
            </a:r>
            <a:endParaRPr/>
          </a:p>
          <a:p>
            <a:pPr marL="937260" lvl="1" indent="-342900" algn="l" rtl="0">
              <a:lnSpc>
                <a:spcPct val="100000"/>
              </a:lnSpc>
              <a:spcBef>
                <a:spcPts val="1000"/>
              </a:spcBef>
              <a:spcAft>
                <a:spcPts val="0"/>
              </a:spcAft>
              <a:buSzPts val="1440"/>
              <a:buFont typeface="Arial"/>
              <a:buAutoNum type="arabicPeriod"/>
            </a:pPr>
            <a:r>
              <a:rPr lang="en-US"/>
              <a:t>HTML &amp; JAVASCRIPT Based Features.</a:t>
            </a:r>
            <a:endParaRPr/>
          </a:p>
          <a:p>
            <a:pPr marL="137160" lvl="0" indent="0" algn="l" rtl="0">
              <a:lnSpc>
                <a:spcPct val="100000"/>
              </a:lnSpc>
              <a:spcBef>
                <a:spcPts val="1000"/>
              </a:spcBef>
              <a:spcAft>
                <a:spcPts val="0"/>
              </a:spcAft>
              <a:buSzPts val="144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ee2a82491b_3_201"/>
          <p:cNvSpPr txBox="1">
            <a:spLocks noGrp="1"/>
          </p:cNvSpPr>
          <p:nvPr>
            <p:ph type="title"/>
          </p:nvPr>
        </p:nvSpPr>
        <p:spPr>
          <a:xfrm>
            <a:off x="569911" y="224118"/>
            <a:ext cx="7062789" cy="76648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Address Bar Based Features</a:t>
            </a:r>
            <a:endParaRPr/>
          </a:p>
        </p:txBody>
      </p:sp>
      <p:sp>
        <p:nvSpPr>
          <p:cNvPr id="360" name="Google Shape;360;gee2a82491b_3_201"/>
          <p:cNvSpPr txBox="1">
            <a:spLocks noGrp="1"/>
          </p:cNvSpPr>
          <p:nvPr>
            <p:ph type="body" idx="1"/>
          </p:nvPr>
        </p:nvSpPr>
        <p:spPr>
          <a:xfrm>
            <a:off x="1103312" y="1536700"/>
            <a:ext cx="8946541" cy="4457699"/>
          </a:xfrm>
          <a:prstGeom prst="rect">
            <a:avLst/>
          </a:prstGeom>
          <a:noFill/>
          <a:ln>
            <a:noFill/>
          </a:ln>
        </p:spPr>
        <p:txBody>
          <a:bodyPr spcFirstLastPara="1" wrap="square" lIns="91425" tIns="45700" rIns="91425" bIns="45700" anchor="t" anchorCtr="0">
            <a:normAutofit lnSpcReduction="10000"/>
          </a:bodyPr>
          <a:lstStyle/>
          <a:p>
            <a:pPr marL="457200" lvl="0" indent="-320040" algn="l" rtl="0">
              <a:lnSpc>
                <a:spcPct val="100000"/>
              </a:lnSpc>
              <a:spcBef>
                <a:spcPts val="1000"/>
              </a:spcBef>
              <a:spcAft>
                <a:spcPts val="0"/>
              </a:spcAft>
              <a:buSzPts val="1440"/>
              <a:buChar char="►"/>
            </a:pPr>
            <a:r>
              <a:rPr lang="en-US" dirty="0"/>
              <a:t>Various features are obtained and identified as address bar based features from which some of them are considered for this project as follows:</a:t>
            </a:r>
            <a:endParaRPr dirty="0"/>
          </a:p>
          <a:p>
            <a:pPr marL="937260" lvl="1" indent="-342900" algn="l" rtl="0">
              <a:lnSpc>
                <a:spcPct val="100000"/>
              </a:lnSpc>
              <a:spcBef>
                <a:spcPts val="1000"/>
              </a:spcBef>
              <a:spcAft>
                <a:spcPts val="0"/>
              </a:spcAft>
              <a:buSzPts val="1440"/>
              <a:buFont typeface="Arial"/>
              <a:buAutoNum type="arabicPeriod"/>
            </a:pPr>
            <a:r>
              <a:rPr lang="en-US" dirty="0"/>
              <a:t>Domain of URL.</a:t>
            </a:r>
            <a:endParaRPr dirty="0"/>
          </a:p>
          <a:p>
            <a:pPr marL="937260" lvl="1" indent="-342900" algn="l" rtl="0">
              <a:lnSpc>
                <a:spcPct val="100000"/>
              </a:lnSpc>
              <a:spcBef>
                <a:spcPts val="1000"/>
              </a:spcBef>
              <a:spcAft>
                <a:spcPts val="0"/>
              </a:spcAft>
              <a:buSzPts val="1440"/>
              <a:buFont typeface="Arial"/>
              <a:buAutoNum type="arabicPeriod"/>
            </a:pPr>
            <a:r>
              <a:rPr lang="en-US" dirty="0"/>
              <a:t>IP Address of URL.</a:t>
            </a:r>
            <a:endParaRPr dirty="0"/>
          </a:p>
          <a:p>
            <a:pPr marL="937260" lvl="1" indent="-342900" algn="l" rtl="0">
              <a:lnSpc>
                <a:spcPct val="100000"/>
              </a:lnSpc>
              <a:spcBef>
                <a:spcPts val="1000"/>
              </a:spcBef>
              <a:spcAft>
                <a:spcPts val="0"/>
              </a:spcAft>
              <a:buSzPts val="1440"/>
              <a:buFont typeface="Arial"/>
              <a:buAutoNum type="arabicPeriod"/>
            </a:pPr>
            <a:r>
              <a:rPr lang="en-US" dirty="0"/>
              <a:t>“@”Symbol  in URL.</a:t>
            </a:r>
            <a:endParaRPr dirty="0"/>
          </a:p>
          <a:p>
            <a:pPr marL="937260" lvl="1" indent="-342900" algn="l" rtl="0">
              <a:lnSpc>
                <a:spcPct val="100000"/>
              </a:lnSpc>
              <a:spcBef>
                <a:spcPts val="1000"/>
              </a:spcBef>
              <a:spcAft>
                <a:spcPts val="0"/>
              </a:spcAft>
              <a:buSzPts val="1440"/>
              <a:buFont typeface="Arial"/>
              <a:buAutoNum type="arabicPeriod"/>
            </a:pPr>
            <a:r>
              <a:rPr lang="en-US" dirty="0"/>
              <a:t>Length of URL.</a:t>
            </a:r>
            <a:endParaRPr dirty="0"/>
          </a:p>
          <a:p>
            <a:pPr marL="937260" lvl="1" indent="-342900" algn="l" rtl="0">
              <a:lnSpc>
                <a:spcPct val="100000"/>
              </a:lnSpc>
              <a:spcBef>
                <a:spcPts val="1000"/>
              </a:spcBef>
              <a:spcAft>
                <a:spcPts val="0"/>
              </a:spcAft>
              <a:buSzPts val="1440"/>
              <a:buFont typeface="Arial"/>
              <a:buAutoNum type="arabicPeriod"/>
            </a:pPr>
            <a:r>
              <a:rPr lang="en-US" dirty="0"/>
              <a:t>Depth of URL.</a:t>
            </a:r>
            <a:endParaRPr dirty="0"/>
          </a:p>
          <a:p>
            <a:pPr marL="937260" lvl="1" indent="-342900" algn="l" rtl="0">
              <a:lnSpc>
                <a:spcPct val="100000"/>
              </a:lnSpc>
              <a:spcBef>
                <a:spcPts val="1000"/>
              </a:spcBef>
              <a:spcAft>
                <a:spcPts val="0"/>
              </a:spcAft>
              <a:buSzPts val="1440"/>
              <a:buFont typeface="Arial"/>
              <a:buAutoNum type="arabicPeriod"/>
            </a:pPr>
            <a:r>
              <a:rPr lang="en-US" dirty="0"/>
              <a:t>Redirection “//” in URL.</a:t>
            </a:r>
            <a:endParaRPr dirty="0"/>
          </a:p>
          <a:p>
            <a:pPr marL="937260" lvl="1" indent="-342900" algn="l" rtl="0">
              <a:lnSpc>
                <a:spcPct val="100000"/>
              </a:lnSpc>
              <a:spcBef>
                <a:spcPts val="1000"/>
              </a:spcBef>
              <a:spcAft>
                <a:spcPts val="0"/>
              </a:spcAft>
              <a:buSzPts val="1440"/>
              <a:buFont typeface="Arial"/>
              <a:buAutoNum type="arabicPeriod"/>
            </a:pPr>
            <a:r>
              <a:rPr lang="en-US" dirty="0"/>
              <a:t>“HTTP/HTTPS” in Domain Name.</a:t>
            </a:r>
            <a:endParaRPr dirty="0"/>
          </a:p>
          <a:p>
            <a:pPr marL="937260" lvl="1" indent="-342900" algn="l" rtl="0">
              <a:lnSpc>
                <a:spcPct val="100000"/>
              </a:lnSpc>
              <a:spcBef>
                <a:spcPts val="1000"/>
              </a:spcBef>
              <a:spcAft>
                <a:spcPts val="0"/>
              </a:spcAft>
              <a:buSzPts val="1440"/>
              <a:buFont typeface="Arial"/>
              <a:buAutoNum type="arabicPeriod"/>
            </a:pPr>
            <a:r>
              <a:rPr lang="en-US" dirty="0"/>
              <a:t>Using URL Shortening Services “</a:t>
            </a:r>
            <a:r>
              <a:rPr lang="en-US" dirty="0" err="1"/>
              <a:t>TinyURL</a:t>
            </a:r>
            <a:r>
              <a:rPr lang="en-US" dirty="0"/>
              <a:t>”.</a:t>
            </a:r>
            <a:endParaRPr dirty="0"/>
          </a:p>
          <a:p>
            <a:pPr marL="937260" lvl="1" indent="-342900" algn="l" rtl="0">
              <a:lnSpc>
                <a:spcPct val="100000"/>
              </a:lnSpc>
              <a:spcBef>
                <a:spcPts val="1000"/>
              </a:spcBef>
              <a:spcAft>
                <a:spcPts val="0"/>
              </a:spcAft>
              <a:buSzPts val="1440"/>
              <a:buFont typeface="Arial"/>
              <a:buAutoNum type="arabicPeriod"/>
            </a:pPr>
            <a:r>
              <a:rPr lang="en-US" dirty="0"/>
              <a:t>Prefix or Suffix “-” in Domain.</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gee2a82491b_3_206"/>
          <p:cNvSpPr txBox="1">
            <a:spLocks noGrp="1"/>
          </p:cNvSpPr>
          <p:nvPr>
            <p:ph type="title"/>
          </p:nvPr>
        </p:nvSpPr>
        <p:spPr>
          <a:xfrm>
            <a:off x="633411" y="234577"/>
            <a:ext cx="3913189" cy="62678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Domain of URL</a:t>
            </a:r>
            <a:endParaRPr/>
          </a:p>
        </p:txBody>
      </p:sp>
      <p:sp>
        <p:nvSpPr>
          <p:cNvPr id="366" name="Google Shape;366;gee2a82491b_3_206"/>
          <p:cNvSpPr txBox="1">
            <a:spLocks noGrp="1"/>
          </p:cNvSpPr>
          <p:nvPr>
            <p:ph type="body" idx="1"/>
          </p:nvPr>
        </p:nvSpPr>
        <p:spPr>
          <a:xfrm>
            <a:off x="1406829" y="3835400"/>
            <a:ext cx="8946541" cy="2400299"/>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The Domain present in the  URL is been extracted.</a:t>
            </a:r>
            <a:endParaRPr/>
          </a:p>
          <a:p>
            <a:pPr marL="457200" lvl="0" indent="-320040" algn="l" rtl="0">
              <a:lnSpc>
                <a:spcPct val="100000"/>
              </a:lnSpc>
              <a:spcBef>
                <a:spcPts val="1000"/>
              </a:spcBef>
              <a:spcAft>
                <a:spcPts val="0"/>
              </a:spcAft>
              <a:buSzPts val="1440"/>
              <a:buChar char="►"/>
            </a:pPr>
            <a:r>
              <a:rPr lang="en-US"/>
              <a:t>A domain name might include ccTLD/country-code top-level domain, SLD/Second lvl domain, sub domain and etc.</a:t>
            </a:r>
            <a:endParaRPr/>
          </a:p>
          <a:p>
            <a:pPr marL="457200" lvl="0" indent="-320040" algn="l" rtl="0">
              <a:lnSpc>
                <a:spcPct val="100000"/>
              </a:lnSpc>
              <a:spcBef>
                <a:spcPts val="1000"/>
              </a:spcBef>
              <a:spcAft>
                <a:spcPts val="0"/>
              </a:spcAft>
              <a:buSzPts val="1440"/>
              <a:buChar char="►"/>
            </a:pPr>
            <a:r>
              <a:rPr lang="en-US"/>
              <a:t>Remove the Sub domain and ccTLD, count dots, if the dots are &gt;1 it classified as SUSPICIOUS and if &gt;2 it is classified as PHISING.</a:t>
            </a:r>
            <a:endParaRPr/>
          </a:p>
        </p:txBody>
      </p:sp>
      <p:pic>
        <p:nvPicPr>
          <p:cNvPr id="367" name="Google Shape;367;gee2a82491b_3_206"/>
          <p:cNvPicPr preferRelativeResize="0"/>
          <p:nvPr/>
        </p:nvPicPr>
        <p:blipFill rotWithShape="1">
          <a:blip r:embed="rId3">
            <a:alphaModFix/>
          </a:blip>
          <a:srcRect/>
          <a:stretch/>
        </p:blipFill>
        <p:spPr>
          <a:xfrm>
            <a:off x="3860800" y="1206142"/>
            <a:ext cx="4102100" cy="2489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gee2a82491b_3_212"/>
          <p:cNvSpPr txBox="1">
            <a:spLocks noGrp="1"/>
          </p:cNvSpPr>
          <p:nvPr>
            <p:ph type="title"/>
          </p:nvPr>
        </p:nvSpPr>
        <p:spPr>
          <a:xfrm>
            <a:off x="646111" y="313018"/>
            <a:ext cx="4713289" cy="66488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IP Address of URL</a:t>
            </a:r>
            <a:endParaRPr/>
          </a:p>
        </p:txBody>
      </p:sp>
      <p:sp>
        <p:nvSpPr>
          <p:cNvPr id="373" name="Google Shape;373;gee2a82491b_3_212"/>
          <p:cNvSpPr txBox="1">
            <a:spLocks noGrp="1"/>
          </p:cNvSpPr>
          <p:nvPr>
            <p:ph type="body" idx="1"/>
          </p:nvPr>
        </p:nvSpPr>
        <p:spPr>
          <a:xfrm>
            <a:off x="1103312" y="4089400"/>
            <a:ext cx="8946541" cy="2158999"/>
          </a:xfrm>
          <a:prstGeom prst="rect">
            <a:avLst/>
          </a:prstGeom>
          <a:noFill/>
          <a:ln>
            <a:noFill/>
          </a:ln>
        </p:spPr>
        <p:txBody>
          <a:bodyPr spcFirstLastPara="1" wrap="square" lIns="91425" tIns="45700" rIns="91425" bIns="45700" anchor="t" anchorCtr="0">
            <a:normAutofit fontScale="92500" lnSpcReduction="20000"/>
          </a:bodyPr>
          <a:lstStyle/>
          <a:p>
            <a:pPr marL="457200" lvl="0" indent="-320040" algn="l" rtl="0">
              <a:lnSpc>
                <a:spcPct val="100000"/>
              </a:lnSpc>
              <a:spcBef>
                <a:spcPts val="1000"/>
              </a:spcBef>
              <a:spcAft>
                <a:spcPts val="0"/>
              </a:spcAft>
              <a:buSzPct val="77837"/>
              <a:buChar char="►"/>
            </a:pPr>
            <a:r>
              <a:rPr lang="en-US"/>
              <a:t>It examines the existence of IP Address in URL.</a:t>
            </a:r>
            <a:endParaRPr/>
          </a:p>
          <a:p>
            <a:pPr marL="457200" lvl="0" indent="-320040" algn="l" rtl="0">
              <a:lnSpc>
                <a:spcPct val="100000"/>
              </a:lnSpc>
              <a:spcBef>
                <a:spcPts val="1000"/>
              </a:spcBef>
              <a:spcAft>
                <a:spcPts val="0"/>
              </a:spcAft>
              <a:buSzPct val="77837"/>
              <a:buChar char="►"/>
            </a:pPr>
            <a:r>
              <a:rPr lang="en-US"/>
              <a:t>URLs might consist of IP address instead of domain name.</a:t>
            </a:r>
            <a:endParaRPr/>
          </a:p>
          <a:p>
            <a:pPr marL="457200" lvl="0" indent="-320040" algn="l" rtl="0">
              <a:lnSpc>
                <a:spcPct val="100000"/>
              </a:lnSpc>
              <a:spcBef>
                <a:spcPts val="1000"/>
              </a:spcBef>
              <a:spcAft>
                <a:spcPts val="0"/>
              </a:spcAft>
              <a:buSzPct val="77837"/>
              <a:buChar char="►"/>
            </a:pPr>
            <a:r>
              <a:rPr lang="en-US"/>
              <a:t>If an IP address is used as an alternative of the domain name in the URL, one can be sure that someone is trying to steal personal information with the URL hence the value assigned above in the code is for the same reason.</a:t>
            </a:r>
            <a:endParaRPr/>
          </a:p>
          <a:p>
            <a:pPr marL="457200" lvl="0" indent="-320040" algn="l" rtl="0">
              <a:lnSpc>
                <a:spcPct val="100000"/>
              </a:lnSpc>
              <a:spcBef>
                <a:spcPts val="1000"/>
              </a:spcBef>
              <a:spcAft>
                <a:spcPts val="0"/>
              </a:spcAft>
              <a:buSzPct val="77837"/>
              <a:buChar char="►"/>
            </a:pPr>
            <a:r>
              <a:rPr lang="en-US"/>
              <a:t>1(PHISHING), 0(Legitimate).</a:t>
            </a:r>
            <a:endParaRPr/>
          </a:p>
          <a:p>
            <a:pPr marL="457200" lvl="0" indent="-228600" algn="l" rtl="0">
              <a:lnSpc>
                <a:spcPct val="100000"/>
              </a:lnSpc>
              <a:spcBef>
                <a:spcPts val="1000"/>
              </a:spcBef>
              <a:spcAft>
                <a:spcPts val="0"/>
              </a:spcAft>
              <a:buSzPct val="77837"/>
              <a:buNone/>
            </a:pPr>
            <a:endParaRPr/>
          </a:p>
        </p:txBody>
      </p:sp>
      <p:pic>
        <p:nvPicPr>
          <p:cNvPr id="374" name="Google Shape;374;gee2a82491b_3_212"/>
          <p:cNvPicPr preferRelativeResize="0"/>
          <p:nvPr/>
        </p:nvPicPr>
        <p:blipFill rotWithShape="1">
          <a:blip r:embed="rId3">
            <a:alphaModFix/>
          </a:blip>
          <a:srcRect/>
          <a:stretch/>
        </p:blipFill>
        <p:spPr>
          <a:xfrm>
            <a:off x="3474732" y="1687377"/>
            <a:ext cx="4203700" cy="19956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gee2a82491b_3_218"/>
          <p:cNvSpPr txBox="1">
            <a:spLocks noGrp="1"/>
          </p:cNvSpPr>
          <p:nvPr>
            <p:ph type="title"/>
          </p:nvPr>
        </p:nvSpPr>
        <p:spPr>
          <a:xfrm>
            <a:off x="646111" y="452718"/>
            <a:ext cx="4713289" cy="72838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“@”Symbol in URL</a:t>
            </a:r>
            <a:endParaRPr/>
          </a:p>
        </p:txBody>
      </p:sp>
      <p:sp>
        <p:nvSpPr>
          <p:cNvPr id="380" name="Google Shape;380;gee2a82491b_3_218"/>
          <p:cNvSpPr txBox="1">
            <a:spLocks noGrp="1"/>
          </p:cNvSpPr>
          <p:nvPr>
            <p:ph type="body" idx="1"/>
          </p:nvPr>
        </p:nvSpPr>
        <p:spPr>
          <a:xfrm>
            <a:off x="1103312" y="4267200"/>
            <a:ext cx="8946541" cy="1981199"/>
          </a:xfrm>
          <a:prstGeom prst="rect">
            <a:avLst/>
          </a:prstGeom>
          <a:noFill/>
          <a:ln>
            <a:noFill/>
          </a:ln>
        </p:spPr>
        <p:txBody>
          <a:bodyPr spcFirstLastPara="1" wrap="square" lIns="91425" tIns="45700" rIns="91425" bIns="45700" anchor="t" anchorCtr="0">
            <a:normAutofit fontScale="92500"/>
          </a:bodyPr>
          <a:lstStyle/>
          <a:p>
            <a:pPr marL="457200" lvl="0" indent="-320040" algn="l" rtl="0">
              <a:lnSpc>
                <a:spcPct val="100000"/>
              </a:lnSpc>
              <a:spcBef>
                <a:spcPts val="1000"/>
              </a:spcBef>
              <a:spcAft>
                <a:spcPts val="0"/>
              </a:spcAft>
              <a:buSzPct val="77837"/>
              <a:buChar char="►"/>
            </a:pPr>
            <a:r>
              <a:rPr lang="en-US"/>
              <a:t>The existence of the “@” in the URL is Examined.</a:t>
            </a:r>
            <a:endParaRPr/>
          </a:p>
          <a:p>
            <a:pPr marL="457200" lvl="0" indent="-320040" algn="l" rtl="0">
              <a:lnSpc>
                <a:spcPct val="100000"/>
              </a:lnSpc>
              <a:spcBef>
                <a:spcPts val="1000"/>
              </a:spcBef>
              <a:spcAft>
                <a:spcPts val="0"/>
              </a:spcAft>
              <a:buSzPct val="77837"/>
              <a:buChar char="►"/>
            </a:pPr>
            <a:r>
              <a:rPr lang="en-US"/>
              <a:t>This symbol if found in URL misguides browser ignoring everything foregoing the “@” symbol and the actual address frequently interprets the “@” symbol.</a:t>
            </a:r>
            <a:endParaRPr/>
          </a:p>
          <a:p>
            <a:pPr marL="457200" lvl="0" indent="-320040" algn="l" rtl="0">
              <a:lnSpc>
                <a:spcPct val="100000"/>
              </a:lnSpc>
              <a:spcBef>
                <a:spcPts val="1000"/>
              </a:spcBef>
              <a:spcAft>
                <a:spcPts val="0"/>
              </a:spcAft>
              <a:buSzPct val="77837"/>
              <a:buChar char="►"/>
            </a:pPr>
            <a:r>
              <a:rPr lang="en-US"/>
              <a:t>If the URL consists of “@”symbol, the value assigned  to this feature is 1(Phishing) or else 0(Legitimate).</a:t>
            </a:r>
            <a:endParaRPr/>
          </a:p>
        </p:txBody>
      </p:sp>
      <p:pic>
        <p:nvPicPr>
          <p:cNvPr id="381" name="Google Shape;381;gee2a82491b_3_218"/>
          <p:cNvPicPr preferRelativeResize="0"/>
          <p:nvPr/>
        </p:nvPicPr>
        <p:blipFill rotWithShape="1">
          <a:blip r:embed="rId3">
            <a:alphaModFix/>
          </a:blip>
          <a:srcRect/>
          <a:stretch/>
        </p:blipFill>
        <p:spPr>
          <a:xfrm>
            <a:off x="4166685" y="1728667"/>
            <a:ext cx="2819794" cy="17242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gee2a82491b_3_224"/>
          <p:cNvSpPr txBox="1">
            <a:spLocks noGrp="1"/>
          </p:cNvSpPr>
          <p:nvPr>
            <p:ph type="title"/>
          </p:nvPr>
        </p:nvSpPr>
        <p:spPr>
          <a:xfrm>
            <a:off x="684211" y="363818"/>
            <a:ext cx="3633789" cy="76648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Length of URL</a:t>
            </a:r>
            <a:endParaRPr/>
          </a:p>
        </p:txBody>
      </p:sp>
      <p:sp>
        <p:nvSpPr>
          <p:cNvPr id="387" name="Google Shape;387;gee2a82491b_3_224"/>
          <p:cNvSpPr txBox="1">
            <a:spLocks noGrp="1"/>
          </p:cNvSpPr>
          <p:nvPr>
            <p:ph type="body" idx="1"/>
          </p:nvPr>
        </p:nvSpPr>
        <p:spPr>
          <a:xfrm>
            <a:off x="1331912" y="3500719"/>
            <a:ext cx="8946541" cy="2823882"/>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It evaluates the extent of the URL.</a:t>
            </a:r>
            <a:endParaRPr/>
          </a:p>
          <a:p>
            <a:pPr marL="457200" lvl="0" indent="-320040" algn="l" rtl="0">
              <a:lnSpc>
                <a:spcPct val="100000"/>
              </a:lnSpc>
              <a:spcBef>
                <a:spcPts val="1000"/>
              </a:spcBef>
              <a:spcAft>
                <a:spcPts val="0"/>
              </a:spcAft>
              <a:buSzPts val="1440"/>
              <a:buChar char="►"/>
            </a:pPr>
            <a:r>
              <a:rPr lang="en-US"/>
              <a:t>Phishers can manipulate lengthy URLs to disguise the skeptical fraction in the address bar. </a:t>
            </a:r>
            <a:endParaRPr/>
          </a:p>
          <a:p>
            <a:pPr marL="457200" lvl="0" indent="-320040" algn="l" rtl="0">
              <a:lnSpc>
                <a:spcPct val="100000"/>
              </a:lnSpc>
              <a:spcBef>
                <a:spcPts val="1000"/>
              </a:spcBef>
              <a:spcAft>
                <a:spcPts val="0"/>
              </a:spcAft>
              <a:buSzPts val="1440"/>
              <a:buChar char="►"/>
            </a:pPr>
            <a:r>
              <a:rPr lang="en-US"/>
              <a:t>If the extent of the URL is greater than or equal to 54 characters then the URL is assessed as phishing otherwise legitimate.</a:t>
            </a:r>
            <a:endParaRPr/>
          </a:p>
          <a:p>
            <a:pPr marL="457200" lvl="0" indent="-320040" algn="l" rtl="0">
              <a:lnSpc>
                <a:spcPct val="100000"/>
              </a:lnSpc>
              <a:spcBef>
                <a:spcPts val="1000"/>
              </a:spcBef>
              <a:spcAft>
                <a:spcPts val="0"/>
              </a:spcAft>
              <a:buSzPts val="1440"/>
              <a:buChar char="►"/>
            </a:pPr>
            <a:r>
              <a:rPr lang="en-US"/>
              <a:t>If the length of URL &gt;= 54, the value assigned to this feature is 1 (phishing) or else 0 (legitimate).</a:t>
            </a:r>
            <a:endParaRPr/>
          </a:p>
        </p:txBody>
      </p:sp>
      <p:pic>
        <p:nvPicPr>
          <p:cNvPr id="388" name="Google Shape;388;gee2a82491b_3_224"/>
          <p:cNvPicPr preferRelativeResize="0"/>
          <p:nvPr/>
        </p:nvPicPr>
        <p:blipFill rotWithShape="1">
          <a:blip r:embed="rId3">
            <a:alphaModFix/>
          </a:blip>
          <a:srcRect/>
          <a:stretch/>
        </p:blipFill>
        <p:spPr>
          <a:xfrm>
            <a:off x="4195232" y="1474011"/>
            <a:ext cx="3219899" cy="177189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gee2a82491b_3_230"/>
          <p:cNvSpPr txBox="1">
            <a:spLocks noGrp="1"/>
          </p:cNvSpPr>
          <p:nvPr>
            <p:ph type="title"/>
          </p:nvPr>
        </p:nvSpPr>
        <p:spPr>
          <a:xfrm>
            <a:off x="646111" y="452718"/>
            <a:ext cx="3430589" cy="63948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Depth of URL</a:t>
            </a:r>
            <a:endParaRPr/>
          </a:p>
        </p:txBody>
      </p:sp>
      <p:sp>
        <p:nvSpPr>
          <p:cNvPr id="394" name="Google Shape;394;gee2a82491b_3_230"/>
          <p:cNvSpPr txBox="1">
            <a:spLocks noGrp="1"/>
          </p:cNvSpPr>
          <p:nvPr>
            <p:ph type="body" idx="1"/>
          </p:nvPr>
        </p:nvSpPr>
        <p:spPr>
          <a:xfrm>
            <a:off x="1103312" y="4241800"/>
            <a:ext cx="8946541" cy="2006599"/>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Evaluates the depth of the URL.</a:t>
            </a:r>
            <a:endParaRPr/>
          </a:p>
          <a:p>
            <a:pPr marL="457200" lvl="0" indent="-320040" algn="l" rtl="0">
              <a:lnSpc>
                <a:spcPct val="100000"/>
              </a:lnSpc>
              <a:spcBef>
                <a:spcPts val="1000"/>
              </a:spcBef>
              <a:spcAft>
                <a:spcPts val="0"/>
              </a:spcAft>
              <a:buSzPts val="1440"/>
              <a:buChar char="►"/>
            </a:pPr>
            <a:r>
              <a:rPr lang="en-US"/>
              <a:t>This feature calculates the number of sub-pages in the provided URL based on the '/'.</a:t>
            </a:r>
            <a:endParaRPr/>
          </a:p>
          <a:p>
            <a:pPr marL="457200" lvl="0" indent="-320040" algn="l" rtl="0">
              <a:lnSpc>
                <a:spcPct val="100000"/>
              </a:lnSpc>
              <a:spcBef>
                <a:spcPts val="1000"/>
              </a:spcBef>
              <a:spcAft>
                <a:spcPts val="0"/>
              </a:spcAft>
              <a:buSzPts val="1440"/>
              <a:buChar char="►"/>
            </a:pPr>
            <a:r>
              <a:rPr lang="en-US"/>
              <a:t>The value of this attribute is numerical based on the URL.</a:t>
            </a:r>
            <a:endParaRPr/>
          </a:p>
        </p:txBody>
      </p:sp>
      <p:pic>
        <p:nvPicPr>
          <p:cNvPr id="395" name="Google Shape;395;gee2a82491b_3_230"/>
          <p:cNvPicPr preferRelativeResize="0"/>
          <p:nvPr/>
        </p:nvPicPr>
        <p:blipFill rotWithShape="1">
          <a:blip r:embed="rId3">
            <a:alphaModFix/>
          </a:blip>
          <a:srcRect/>
          <a:stretch/>
        </p:blipFill>
        <p:spPr>
          <a:xfrm>
            <a:off x="3676079" y="1728656"/>
            <a:ext cx="3801005" cy="18766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gee2a82491b_3_236"/>
          <p:cNvSpPr txBox="1">
            <a:spLocks noGrp="1"/>
          </p:cNvSpPr>
          <p:nvPr>
            <p:ph type="title"/>
          </p:nvPr>
        </p:nvSpPr>
        <p:spPr>
          <a:xfrm>
            <a:off x="455611" y="307524"/>
            <a:ext cx="5513389" cy="71568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Redirection “//” in URL</a:t>
            </a:r>
            <a:endParaRPr/>
          </a:p>
        </p:txBody>
      </p:sp>
      <p:sp>
        <p:nvSpPr>
          <p:cNvPr id="401" name="Google Shape;401;gee2a82491b_3_236"/>
          <p:cNvSpPr txBox="1">
            <a:spLocks noGrp="1"/>
          </p:cNvSpPr>
          <p:nvPr>
            <p:ph type="body" idx="1"/>
          </p:nvPr>
        </p:nvSpPr>
        <p:spPr>
          <a:xfrm>
            <a:off x="1103312" y="4038600"/>
            <a:ext cx="8946541" cy="2209799"/>
          </a:xfrm>
          <a:prstGeom prst="rect">
            <a:avLst/>
          </a:prstGeom>
          <a:noFill/>
          <a:ln>
            <a:noFill/>
          </a:ln>
        </p:spPr>
        <p:txBody>
          <a:bodyPr spcFirstLastPara="1" wrap="square" lIns="91425" tIns="45700" rIns="91425" bIns="45700" anchor="t" anchorCtr="0">
            <a:normAutofit fontScale="92500" lnSpcReduction="10000"/>
          </a:bodyPr>
          <a:lstStyle/>
          <a:p>
            <a:pPr marL="457200" lvl="0" indent="-320040" algn="l" rtl="0">
              <a:lnSpc>
                <a:spcPct val="100000"/>
              </a:lnSpc>
              <a:spcBef>
                <a:spcPts val="1000"/>
              </a:spcBef>
              <a:spcAft>
                <a:spcPts val="0"/>
              </a:spcAft>
              <a:buSzPct val="77837"/>
              <a:buChar char="►"/>
            </a:pPr>
            <a:r>
              <a:rPr lang="en-US"/>
              <a:t>It searches for the existence of “//” in the URL’s path.</a:t>
            </a:r>
            <a:endParaRPr/>
          </a:p>
          <a:p>
            <a:pPr marL="457200" lvl="0" indent="-320040" algn="l" rtl="0">
              <a:lnSpc>
                <a:spcPct val="100000"/>
              </a:lnSpc>
              <a:spcBef>
                <a:spcPts val="1000"/>
              </a:spcBef>
              <a:spcAft>
                <a:spcPts val="0"/>
              </a:spcAft>
              <a:buSzPct val="77837"/>
              <a:buChar char="►"/>
            </a:pPr>
            <a:r>
              <a:rPr lang="en-US"/>
              <a:t>If “//” exists in URL’s path user will be redirected to another website and the location of “//” in the URL will be enumerated.</a:t>
            </a:r>
            <a:endParaRPr/>
          </a:p>
          <a:p>
            <a:pPr marL="457200" lvl="0" indent="-320040" algn="l" rtl="0">
              <a:lnSpc>
                <a:spcPct val="100000"/>
              </a:lnSpc>
              <a:spcBef>
                <a:spcPts val="1000"/>
              </a:spcBef>
              <a:spcAft>
                <a:spcPts val="0"/>
              </a:spcAft>
              <a:buSzPct val="77837"/>
              <a:buChar char="►"/>
            </a:pPr>
            <a:r>
              <a:rPr lang="en-US"/>
              <a:t>If the URL begins with HTTP/HTTPS “//” will appear in sixth/seventh position.</a:t>
            </a:r>
            <a:endParaRPr/>
          </a:p>
          <a:p>
            <a:pPr marL="457200" lvl="0" indent="-320040" algn="l" rtl="0">
              <a:lnSpc>
                <a:spcPct val="100000"/>
              </a:lnSpc>
              <a:spcBef>
                <a:spcPts val="1000"/>
              </a:spcBef>
              <a:spcAft>
                <a:spcPts val="0"/>
              </a:spcAft>
              <a:buSzPct val="77837"/>
              <a:buChar char="►"/>
            </a:pPr>
            <a:r>
              <a:rPr lang="en-US"/>
              <a:t>If the “//” is present in the URL value assigned to this feature is 1(Phishing),0(Legitimate).</a:t>
            </a:r>
            <a:endParaRPr/>
          </a:p>
        </p:txBody>
      </p:sp>
      <p:pic>
        <p:nvPicPr>
          <p:cNvPr id="402" name="Google Shape;402;gee2a82491b_3_236"/>
          <p:cNvPicPr preferRelativeResize="0"/>
          <p:nvPr/>
        </p:nvPicPr>
        <p:blipFill rotWithShape="1">
          <a:blip r:embed="rId3">
            <a:alphaModFix/>
          </a:blip>
          <a:srcRect/>
          <a:stretch/>
        </p:blipFill>
        <p:spPr>
          <a:xfrm>
            <a:off x="3880895" y="1593693"/>
            <a:ext cx="3391373" cy="22482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ee2a82491b_3_14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Arial"/>
              <a:buNone/>
            </a:pPr>
            <a:r>
              <a:rPr lang="en-US" b="1"/>
              <a:t>Contents</a:t>
            </a:r>
            <a:r>
              <a:rPr lang="en-US"/>
              <a:t>	</a:t>
            </a:r>
            <a:endParaRPr/>
          </a:p>
        </p:txBody>
      </p:sp>
      <p:sp>
        <p:nvSpPr>
          <p:cNvPr id="292" name="Google Shape;292;gee2a82491b_3_144"/>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600"/>
              <a:buChar char="►"/>
            </a:pPr>
            <a:r>
              <a:rPr lang="en-US"/>
              <a:t>Abstract</a:t>
            </a:r>
            <a:endParaRPr/>
          </a:p>
          <a:p>
            <a:pPr marL="342900" lvl="0" indent="-342900" algn="l" rtl="0">
              <a:lnSpc>
                <a:spcPct val="100000"/>
              </a:lnSpc>
              <a:spcBef>
                <a:spcPts val="1000"/>
              </a:spcBef>
              <a:spcAft>
                <a:spcPts val="0"/>
              </a:spcAft>
              <a:buSzPts val="1600"/>
              <a:buChar char="►"/>
            </a:pPr>
            <a:r>
              <a:rPr lang="en-US"/>
              <a:t>Dataset to be used</a:t>
            </a:r>
            <a:endParaRPr/>
          </a:p>
          <a:p>
            <a:pPr marL="342900" lvl="0" indent="-342900" algn="l" rtl="0">
              <a:lnSpc>
                <a:spcPct val="100000"/>
              </a:lnSpc>
              <a:spcBef>
                <a:spcPts val="1000"/>
              </a:spcBef>
              <a:spcAft>
                <a:spcPts val="0"/>
              </a:spcAft>
              <a:buSzPts val="1600"/>
              <a:buChar char="►"/>
            </a:pPr>
            <a:r>
              <a:rPr lang="en-US"/>
              <a:t>Tools and Technologies</a:t>
            </a:r>
            <a:endParaRPr/>
          </a:p>
          <a:p>
            <a:pPr marL="342900" lvl="0" indent="-342900" algn="l" rtl="0">
              <a:lnSpc>
                <a:spcPct val="100000"/>
              </a:lnSpc>
              <a:spcBef>
                <a:spcPts val="1000"/>
              </a:spcBef>
              <a:spcAft>
                <a:spcPts val="0"/>
              </a:spcAft>
              <a:buSzPts val="1600"/>
              <a:buChar char="►"/>
            </a:pPr>
            <a:r>
              <a:rPr lang="en-US"/>
              <a:t>Project Stages</a:t>
            </a:r>
            <a:endParaRPr/>
          </a:p>
          <a:p>
            <a:pPr marL="0" lvl="0" indent="0" algn="l" rtl="0">
              <a:lnSpc>
                <a:spcPct val="100000"/>
              </a:lnSpc>
              <a:spcBef>
                <a:spcPts val="1000"/>
              </a:spcBef>
              <a:spcAft>
                <a:spcPts val="0"/>
              </a:spcAft>
              <a:buSzPts val="16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gee2a82491b_3_242"/>
          <p:cNvSpPr txBox="1">
            <a:spLocks noGrp="1"/>
          </p:cNvSpPr>
          <p:nvPr>
            <p:ph type="title"/>
          </p:nvPr>
        </p:nvSpPr>
        <p:spPr>
          <a:xfrm>
            <a:off x="455611" y="274918"/>
            <a:ext cx="7977189" cy="67758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“HTTP/HTTPS” in Domain Name</a:t>
            </a:r>
            <a:endParaRPr/>
          </a:p>
        </p:txBody>
      </p:sp>
      <p:sp>
        <p:nvSpPr>
          <p:cNvPr id="408" name="Google Shape;408;gee2a82491b_3_242"/>
          <p:cNvSpPr txBox="1">
            <a:spLocks noGrp="1"/>
          </p:cNvSpPr>
          <p:nvPr>
            <p:ph type="body" idx="1"/>
          </p:nvPr>
        </p:nvSpPr>
        <p:spPr>
          <a:xfrm>
            <a:off x="1419529" y="4394200"/>
            <a:ext cx="8946541" cy="1904999"/>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The Phishers add “HTTP/HTTPS” in the domain part of URL to hoodwink users.</a:t>
            </a:r>
            <a:endParaRPr/>
          </a:p>
          <a:p>
            <a:pPr marL="457200" lvl="0" indent="-320040" algn="l" rtl="0">
              <a:lnSpc>
                <a:spcPct val="100000"/>
              </a:lnSpc>
              <a:spcBef>
                <a:spcPts val="1000"/>
              </a:spcBef>
              <a:spcAft>
                <a:spcPts val="0"/>
              </a:spcAft>
              <a:buSzPts val="1440"/>
              <a:buChar char="►"/>
            </a:pPr>
            <a:r>
              <a:rPr lang="en-US"/>
              <a:t>If the “HTTP/HTTPS” is found in the domain part, value assigned to this feature is 1(Phishing), 0(legitimate).</a:t>
            </a:r>
            <a:endParaRPr/>
          </a:p>
        </p:txBody>
      </p:sp>
      <p:pic>
        <p:nvPicPr>
          <p:cNvPr id="409" name="Google Shape;409;gee2a82491b_3_242"/>
          <p:cNvPicPr preferRelativeResize="0"/>
          <p:nvPr/>
        </p:nvPicPr>
        <p:blipFill rotWithShape="1">
          <a:blip r:embed="rId3">
            <a:alphaModFix/>
          </a:blip>
          <a:srcRect/>
          <a:stretch/>
        </p:blipFill>
        <p:spPr>
          <a:xfrm>
            <a:off x="3898900" y="1592135"/>
            <a:ext cx="3987800" cy="243376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gee2a82491b_3_248"/>
          <p:cNvSpPr txBox="1">
            <a:spLocks noGrp="1"/>
          </p:cNvSpPr>
          <p:nvPr>
            <p:ph type="title"/>
          </p:nvPr>
        </p:nvSpPr>
        <p:spPr>
          <a:xfrm>
            <a:off x="277811" y="338418"/>
            <a:ext cx="7761289" cy="66488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Using URL Shortening Services</a:t>
            </a:r>
            <a:endParaRPr/>
          </a:p>
        </p:txBody>
      </p:sp>
      <p:sp>
        <p:nvSpPr>
          <p:cNvPr id="415" name="Google Shape;415;gee2a82491b_3_248"/>
          <p:cNvSpPr txBox="1">
            <a:spLocks noGrp="1"/>
          </p:cNvSpPr>
          <p:nvPr>
            <p:ph type="body" idx="1"/>
          </p:nvPr>
        </p:nvSpPr>
        <p:spPr>
          <a:xfrm>
            <a:off x="1509712" y="4216400"/>
            <a:ext cx="8946541" cy="2031999"/>
          </a:xfrm>
          <a:prstGeom prst="rect">
            <a:avLst/>
          </a:prstGeom>
          <a:noFill/>
          <a:ln>
            <a:noFill/>
          </a:ln>
        </p:spPr>
        <p:txBody>
          <a:bodyPr spcFirstLastPara="1" wrap="square" lIns="91425" tIns="45700" rIns="91425" bIns="45700" anchor="t" anchorCtr="0">
            <a:normAutofit fontScale="92500" lnSpcReduction="20000"/>
          </a:bodyPr>
          <a:lstStyle/>
          <a:p>
            <a:pPr marL="457200" lvl="0" indent="-320040" algn="l" rtl="0">
              <a:lnSpc>
                <a:spcPct val="100000"/>
              </a:lnSpc>
              <a:spcBef>
                <a:spcPts val="1000"/>
              </a:spcBef>
              <a:spcAft>
                <a:spcPts val="0"/>
              </a:spcAft>
              <a:buSzPct val="77837"/>
              <a:buChar char="►"/>
            </a:pPr>
            <a:r>
              <a:rPr lang="en-US" dirty="0"/>
              <a:t>Despite of small in length, URL still leads to the required webpage.</a:t>
            </a:r>
            <a:endParaRPr dirty="0"/>
          </a:p>
          <a:p>
            <a:pPr marL="457200" lvl="0" indent="-320040" algn="l" rtl="0">
              <a:lnSpc>
                <a:spcPct val="100000"/>
              </a:lnSpc>
              <a:spcBef>
                <a:spcPts val="1000"/>
              </a:spcBef>
              <a:spcAft>
                <a:spcPts val="0"/>
              </a:spcAft>
              <a:buSzPct val="77837"/>
              <a:buChar char="►"/>
            </a:pPr>
            <a:r>
              <a:rPr lang="en-US" dirty="0"/>
              <a:t>It is a method on the world wide web.</a:t>
            </a:r>
            <a:endParaRPr dirty="0"/>
          </a:p>
          <a:p>
            <a:pPr marL="457200" lvl="0" indent="-320040" algn="l" rtl="0">
              <a:lnSpc>
                <a:spcPct val="100000"/>
              </a:lnSpc>
              <a:spcBef>
                <a:spcPts val="1000"/>
              </a:spcBef>
              <a:spcAft>
                <a:spcPts val="0"/>
              </a:spcAft>
              <a:buSzPct val="77837"/>
              <a:buChar char="►"/>
            </a:pPr>
            <a:r>
              <a:rPr lang="en-US" dirty="0"/>
              <a:t>When an HTTP redirects on a smaller domain name, it links to the webpage which has long URL.</a:t>
            </a:r>
            <a:endParaRPr dirty="0"/>
          </a:p>
          <a:p>
            <a:pPr marL="457200" lvl="0" indent="-320040" algn="l" rtl="0">
              <a:lnSpc>
                <a:spcPct val="100000"/>
              </a:lnSpc>
              <a:spcBef>
                <a:spcPts val="1000"/>
              </a:spcBef>
              <a:spcAft>
                <a:spcPts val="0"/>
              </a:spcAft>
              <a:buSzPct val="77837"/>
              <a:buChar char="►"/>
            </a:pPr>
            <a:r>
              <a:rPr lang="en-US" dirty="0"/>
              <a:t>If the URL is Shortening Service, the value assigned to the feature is 1(Phishing), 0(legitimate).</a:t>
            </a:r>
            <a:endParaRPr dirty="0"/>
          </a:p>
        </p:txBody>
      </p:sp>
      <p:pic>
        <p:nvPicPr>
          <p:cNvPr id="416" name="Google Shape;416;gee2a82491b_3_248"/>
          <p:cNvPicPr preferRelativeResize="0"/>
          <p:nvPr/>
        </p:nvPicPr>
        <p:blipFill rotWithShape="1">
          <a:blip r:embed="rId3">
            <a:alphaModFix/>
          </a:blip>
          <a:srcRect/>
          <a:stretch/>
        </p:blipFill>
        <p:spPr>
          <a:xfrm>
            <a:off x="1823354" y="1644530"/>
            <a:ext cx="8319255" cy="22989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gee2a82491b_3_254"/>
          <p:cNvSpPr txBox="1">
            <a:spLocks noGrp="1"/>
          </p:cNvSpPr>
          <p:nvPr>
            <p:ph type="title"/>
          </p:nvPr>
        </p:nvSpPr>
        <p:spPr>
          <a:xfrm>
            <a:off x="252411" y="236818"/>
            <a:ext cx="6643689" cy="664882"/>
          </a:xfrm>
          <a:prstGeom prst="rect">
            <a:avLst/>
          </a:prstGeom>
          <a:noFill/>
          <a:ln>
            <a:noFill/>
          </a:ln>
        </p:spPr>
        <p:txBody>
          <a:bodyPr spcFirstLastPara="1" wrap="square" lIns="91425" tIns="45700" rIns="91425" bIns="45700" anchor="t" anchorCtr="0">
            <a:noAutofit/>
          </a:bodyPr>
          <a:lstStyle/>
          <a:p>
            <a:pPr marL="0" lvl="1" indent="0" algn="l" rtl="0">
              <a:lnSpc>
                <a:spcPct val="100000"/>
              </a:lnSpc>
              <a:spcBef>
                <a:spcPts val="0"/>
              </a:spcBef>
              <a:spcAft>
                <a:spcPts val="0"/>
              </a:spcAft>
              <a:buClr>
                <a:schemeClr val="lt2"/>
              </a:buClr>
              <a:buSzPts val="1800"/>
              <a:buNone/>
            </a:pPr>
            <a:r>
              <a:rPr lang="en-US" sz="4000"/>
              <a:t>Prefix or Suffix “-” in Domain</a:t>
            </a:r>
            <a:r>
              <a:rPr lang="en-US"/>
              <a:t>.</a:t>
            </a:r>
            <a:br>
              <a:rPr lang="en-US"/>
            </a:br>
            <a:endParaRPr/>
          </a:p>
        </p:txBody>
      </p:sp>
      <p:sp>
        <p:nvSpPr>
          <p:cNvPr id="422" name="Google Shape;422;gee2a82491b_3_254"/>
          <p:cNvSpPr txBox="1">
            <a:spLocks noGrp="1"/>
          </p:cNvSpPr>
          <p:nvPr>
            <p:ph type="body" idx="1"/>
          </p:nvPr>
        </p:nvSpPr>
        <p:spPr>
          <a:xfrm>
            <a:off x="1103312" y="4013201"/>
            <a:ext cx="8946541" cy="1790700"/>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Prefix or Suffix are added, separated by (-) to domain name fooling user that they are surfing on a legitimate website.</a:t>
            </a:r>
            <a:endParaRPr/>
          </a:p>
          <a:p>
            <a:pPr marL="457200" lvl="0" indent="-320040" algn="l" rtl="0">
              <a:lnSpc>
                <a:spcPct val="100000"/>
              </a:lnSpc>
              <a:spcBef>
                <a:spcPts val="1000"/>
              </a:spcBef>
              <a:spcAft>
                <a:spcPts val="0"/>
              </a:spcAft>
              <a:buSzPts val="1440"/>
              <a:buChar char="►"/>
            </a:pPr>
            <a:r>
              <a:rPr lang="en-US"/>
              <a:t>It the URL has ‘-’ symbol in domain part, the value assigned to this feature is 1(Phishing) or 0(legitimate).</a:t>
            </a:r>
            <a:endParaRPr/>
          </a:p>
        </p:txBody>
      </p:sp>
      <p:pic>
        <p:nvPicPr>
          <p:cNvPr id="423" name="Google Shape;423;gee2a82491b_3_254"/>
          <p:cNvPicPr preferRelativeResize="0"/>
          <p:nvPr/>
        </p:nvPicPr>
        <p:blipFill rotWithShape="1">
          <a:blip r:embed="rId3">
            <a:alphaModFix/>
          </a:blip>
          <a:srcRect/>
          <a:stretch/>
        </p:blipFill>
        <p:spPr>
          <a:xfrm>
            <a:off x="3263900" y="1452435"/>
            <a:ext cx="4660899" cy="215436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ee2a82491b_3_260"/>
          <p:cNvSpPr txBox="1">
            <a:spLocks noGrp="1"/>
          </p:cNvSpPr>
          <p:nvPr>
            <p:ph type="title"/>
          </p:nvPr>
        </p:nvSpPr>
        <p:spPr>
          <a:xfrm>
            <a:off x="481011" y="351118"/>
            <a:ext cx="5957889" cy="65218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Domain Based Features</a:t>
            </a:r>
            <a:endParaRPr/>
          </a:p>
        </p:txBody>
      </p:sp>
      <p:sp>
        <p:nvSpPr>
          <p:cNvPr id="429" name="Google Shape;429;gee2a82491b_3_260"/>
          <p:cNvSpPr txBox="1">
            <a:spLocks noGrp="1"/>
          </p:cNvSpPr>
          <p:nvPr>
            <p:ph type="body" idx="1"/>
          </p:nvPr>
        </p:nvSpPr>
        <p:spPr>
          <a:xfrm>
            <a:off x="1103312" y="1879600"/>
            <a:ext cx="8946541" cy="4610100"/>
          </a:xfrm>
          <a:prstGeom prst="rect">
            <a:avLst/>
          </a:prstGeom>
          <a:noFill/>
          <a:ln>
            <a:noFill/>
          </a:ln>
        </p:spPr>
        <p:txBody>
          <a:bodyPr spcFirstLastPara="1" wrap="square" lIns="91425" tIns="45700" rIns="91425" bIns="45700" anchor="t" anchorCtr="0">
            <a:normAutofit fontScale="92500" lnSpcReduction="10000"/>
          </a:bodyPr>
          <a:lstStyle/>
          <a:p>
            <a:pPr marL="457200" lvl="0" indent="-320040" algn="l" rtl="0">
              <a:lnSpc>
                <a:spcPct val="100000"/>
              </a:lnSpc>
              <a:spcBef>
                <a:spcPts val="1000"/>
              </a:spcBef>
              <a:spcAft>
                <a:spcPts val="0"/>
              </a:spcAft>
              <a:buSzPct val="77837"/>
              <a:buChar char="►"/>
            </a:pPr>
            <a:r>
              <a:rPr lang="en-US" dirty="0"/>
              <a:t>The large number of training features used and the lack of validating arguments for these feature choices.</a:t>
            </a:r>
            <a:endParaRPr dirty="0"/>
          </a:p>
          <a:p>
            <a:pPr marL="457200" lvl="0" indent="-320040" algn="l" rtl="0">
              <a:lnSpc>
                <a:spcPct val="100000"/>
              </a:lnSpc>
              <a:spcBef>
                <a:spcPts val="1000"/>
              </a:spcBef>
              <a:spcAft>
                <a:spcPts val="0"/>
              </a:spcAft>
              <a:buSzPct val="77837"/>
              <a:buChar char="►"/>
            </a:pPr>
            <a:r>
              <a:rPr lang="en-US" dirty="0"/>
              <a:t>The second concern is the type of datasets used are inadvertently biased with respect to the features based on the website URL or content.</a:t>
            </a:r>
            <a:endParaRPr dirty="0"/>
          </a:p>
          <a:p>
            <a:pPr marL="457200" lvl="0" indent="-320040" algn="l" rtl="0">
              <a:lnSpc>
                <a:spcPct val="100000"/>
              </a:lnSpc>
              <a:spcBef>
                <a:spcPts val="1000"/>
              </a:spcBef>
              <a:spcAft>
                <a:spcPts val="0"/>
              </a:spcAft>
              <a:buSzPct val="77837"/>
              <a:buChar char="►"/>
            </a:pPr>
            <a:r>
              <a:rPr lang="en-US" dirty="0"/>
              <a:t>To address these concerns, we put forward the intuition that the domain name of phishing websites  is sign of phishing and holds the key to successful phishing detection.</a:t>
            </a:r>
            <a:endParaRPr dirty="0"/>
          </a:p>
          <a:p>
            <a:pPr marL="457200" lvl="0" indent="-320040" algn="l" rtl="0">
              <a:lnSpc>
                <a:spcPct val="100000"/>
              </a:lnSpc>
              <a:spcBef>
                <a:spcPts val="1000"/>
              </a:spcBef>
              <a:spcAft>
                <a:spcPts val="0"/>
              </a:spcAft>
              <a:buSzPct val="77837"/>
              <a:buChar char="►"/>
            </a:pPr>
            <a:r>
              <a:rPr lang="en-US" dirty="0"/>
              <a:t>Many features are extracted from the URL falls under Domain Based Features which are as follows:</a:t>
            </a:r>
            <a:endParaRPr dirty="0"/>
          </a:p>
          <a:p>
            <a:pPr marL="937260" lvl="1" indent="-342900" algn="l" rtl="0">
              <a:lnSpc>
                <a:spcPct val="100000"/>
              </a:lnSpc>
              <a:spcBef>
                <a:spcPts val="1000"/>
              </a:spcBef>
              <a:spcAft>
                <a:spcPts val="0"/>
              </a:spcAft>
              <a:buSzPct val="86486"/>
              <a:buFont typeface="Arial"/>
              <a:buAutoNum type="arabicPeriod"/>
            </a:pPr>
            <a:r>
              <a:rPr lang="en-US" dirty="0"/>
              <a:t>DNS Record</a:t>
            </a:r>
            <a:endParaRPr dirty="0"/>
          </a:p>
          <a:p>
            <a:pPr marL="937260" lvl="1" indent="-342900" algn="l" rtl="0">
              <a:lnSpc>
                <a:spcPct val="100000"/>
              </a:lnSpc>
              <a:spcBef>
                <a:spcPts val="1000"/>
              </a:spcBef>
              <a:spcAft>
                <a:spcPts val="0"/>
              </a:spcAft>
              <a:buSzPct val="86486"/>
              <a:buFont typeface="Arial"/>
              <a:buAutoNum type="arabicPeriod"/>
            </a:pPr>
            <a:r>
              <a:rPr lang="en-US" dirty="0"/>
              <a:t>Website Traffic</a:t>
            </a:r>
            <a:endParaRPr dirty="0"/>
          </a:p>
          <a:p>
            <a:pPr marL="937260" lvl="1" indent="-342900" algn="l" rtl="0">
              <a:lnSpc>
                <a:spcPct val="100000"/>
              </a:lnSpc>
              <a:spcBef>
                <a:spcPts val="1000"/>
              </a:spcBef>
              <a:spcAft>
                <a:spcPts val="0"/>
              </a:spcAft>
              <a:buSzPct val="86486"/>
              <a:buFont typeface="Arial"/>
              <a:buAutoNum type="arabicPeriod"/>
            </a:pPr>
            <a:r>
              <a:rPr lang="en-US" dirty="0"/>
              <a:t>Age of Domain</a:t>
            </a:r>
            <a:endParaRPr dirty="0"/>
          </a:p>
          <a:p>
            <a:pPr marL="937260" lvl="1" indent="-342900" algn="l" rtl="0">
              <a:lnSpc>
                <a:spcPct val="100000"/>
              </a:lnSpc>
              <a:spcBef>
                <a:spcPts val="1000"/>
              </a:spcBef>
              <a:spcAft>
                <a:spcPts val="0"/>
              </a:spcAft>
              <a:buSzPct val="86486"/>
              <a:buFont typeface="Arial"/>
              <a:buAutoNum type="arabicPeriod"/>
            </a:pPr>
            <a:r>
              <a:rPr lang="en-US" dirty="0"/>
              <a:t>End Period of Domain</a:t>
            </a:r>
            <a:endParaRPr dirty="0"/>
          </a:p>
          <a:p>
            <a:pPr marL="1394460" lvl="2" indent="-251460" algn="l" rtl="0">
              <a:lnSpc>
                <a:spcPct val="100000"/>
              </a:lnSpc>
              <a:spcBef>
                <a:spcPts val="1000"/>
              </a:spcBef>
              <a:spcAft>
                <a:spcPts val="0"/>
              </a:spcAft>
              <a:buSzPct val="97297"/>
              <a:buFont typeface="Arial"/>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gee2a82491b_3_265"/>
          <p:cNvSpPr txBox="1">
            <a:spLocks noGrp="1"/>
          </p:cNvSpPr>
          <p:nvPr>
            <p:ph type="title"/>
          </p:nvPr>
        </p:nvSpPr>
        <p:spPr>
          <a:xfrm>
            <a:off x="227011" y="262218"/>
            <a:ext cx="8434389" cy="63948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PYTHON WHOIS / DNS RECORD</a:t>
            </a:r>
            <a:endParaRPr/>
          </a:p>
        </p:txBody>
      </p:sp>
      <p:sp>
        <p:nvSpPr>
          <p:cNvPr id="435" name="Google Shape;435;gee2a82491b_3_265"/>
          <p:cNvSpPr txBox="1">
            <a:spLocks noGrp="1"/>
          </p:cNvSpPr>
          <p:nvPr>
            <p:ph type="body" idx="1"/>
          </p:nvPr>
        </p:nvSpPr>
        <p:spPr>
          <a:xfrm>
            <a:off x="1103312" y="3251200"/>
            <a:ext cx="10072688" cy="3492500"/>
          </a:xfrm>
          <a:prstGeom prst="rect">
            <a:avLst/>
          </a:prstGeom>
          <a:noFill/>
          <a:ln>
            <a:noFill/>
          </a:ln>
        </p:spPr>
        <p:txBody>
          <a:bodyPr spcFirstLastPara="1" wrap="square" lIns="91425" tIns="45700" rIns="91425" bIns="45700" anchor="t" anchorCtr="0">
            <a:normAutofit fontScale="92500" lnSpcReduction="10000"/>
          </a:bodyPr>
          <a:lstStyle/>
          <a:p>
            <a:pPr marL="457200" lvl="0" indent="-320040" algn="l" rtl="0">
              <a:lnSpc>
                <a:spcPct val="100000"/>
              </a:lnSpc>
              <a:spcBef>
                <a:spcPts val="1000"/>
              </a:spcBef>
              <a:spcAft>
                <a:spcPts val="0"/>
              </a:spcAft>
              <a:buSzPct val="77837"/>
              <a:buChar char="►"/>
            </a:pPr>
            <a:r>
              <a:rPr lang="en-US" dirty="0"/>
              <a:t>WHOIS is a query &amp; response protocol.</a:t>
            </a:r>
            <a:endParaRPr dirty="0"/>
          </a:p>
          <a:p>
            <a:pPr marL="457200" lvl="0" indent="-320040" algn="l" rtl="0">
              <a:lnSpc>
                <a:spcPct val="100000"/>
              </a:lnSpc>
              <a:spcBef>
                <a:spcPts val="1000"/>
              </a:spcBef>
              <a:spcAft>
                <a:spcPts val="0"/>
              </a:spcAft>
              <a:buSzPct val="77837"/>
              <a:buChar char="►"/>
            </a:pPr>
            <a:r>
              <a:rPr lang="en-US" dirty="0"/>
              <a:t>It is widely used  for querying databases which store the registered users or assignees of internet resource, such as domain name, IP address block, or an autonomous system.</a:t>
            </a:r>
            <a:endParaRPr dirty="0"/>
          </a:p>
          <a:p>
            <a:pPr marL="457200" lvl="0" indent="-320040" algn="l" rtl="0">
              <a:lnSpc>
                <a:spcPct val="100000"/>
              </a:lnSpc>
              <a:spcBef>
                <a:spcPts val="1000"/>
              </a:spcBef>
              <a:spcAft>
                <a:spcPts val="0"/>
              </a:spcAft>
              <a:buSzPct val="77837"/>
              <a:buChar char="►"/>
            </a:pPr>
            <a:r>
              <a:rPr lang="en-US" dirty="0"/>
              <a:t>It is also used for wider range of other information.</a:t>
            </a:r>
            <a:endParaRPr dirty="0"/>
          </a:p>
          <a:p>
            <a:pPr marL="457200" lvl="0" indent="-320040" algn="l" rtl="0">
              <a:lnSpc>
                <a:spcPct val="100000"/>
              </a:lnSpc>
              <a:spcBef>
                <a:spcPts val="1000"/>
              </a:spcBef>
              <a:spcAft>
                <a:spcPts val="0"/>
              </a:spcAft>
              <a:buSzPct val="77837"/>
              <a:buChar char="►"/>
            </a:pPr>
            <a:r>
              <a:rPr lang="en-US" dirty="0"/>
              <a:t>The protocol stores and delivers database in human-readable format.</a:t>
            </a:r>
            <a:endParaRPr dirty="0"/>
          </a:p>
          <a:p>
            <a:pPr marL="457200" lvl="0" indent="-320040" algn="l" rtl="0">
              <a:lnSpc>
                <a:spcPct val="100000"/>
              </a:lnSpc>
              <a:spcBef>
                <a:spcPts val="1000"/>
              </a:spcBef>
              <a:spcAft>
                <a:spcPts val="0"/>
              </a:spcAft>
              <a:buSzPct val="77837"/>
              <a:buChar char="►"/>
            </a:pPr>
            <a:r>
              <a:rPr lang="en-US" dirty="0"/>
              <a:t>For Phishing websites hostname records and claimed identity are not recognized by WHOIS database.</a:t>
            </a:r>
            <a:endParaRPr dirty="0"/>
          </a:p>
          <a:p>
            <a:pPr marL="457200" lvl="0" indent="-320040" algn="l" rtl="0">
              <a:lnSpc>
                <a:spcPct val="100000"/>
              </a:lnSpc>
              <a:spcBef>
                <a:spcPts val="1000"/>
              </a:spcBef>
              <a:spcAft>
                <a:spcPts val="0"/>
              </a:spcAft>
              <a:buSzPct val="77837"/>
              <a:buChar char="►"/>
            </a:pPr>
            <a:r>
              <a:rPr lang="en-US" dirty="0"/>
              <a:t>If the DNS record is empty or  not found, the value assigned to this feature is 1(Phishing), 0(Legitimate).</a:t>
            </a:r>
            <a:endParaRPr dirty="0"/>
          </a:p>
        </p:txBody>
      </p:sp>
      <p:pic>
        <p:nvPicPr>
          <p:cNvPr id="436" name="Google Shape;436;gee2a82491b_3_265"/>
          <p:cNvPicPr preferRelativeResize="0"/>
          <p:nvPr/>
        </p:nvPicPr>
        <p:blipFill rotWithShape="1">
          <a:blip r:embed="rId3">
            <a:alphaModFix/>
          </a:blip>
          <a:srcRect/>
          <a:stretch/>
        </p:blipFill>
        <p:spPr>
          <a:xfrm>
            <a:off x="1481281" y="1609641"/>
            <a:ext cx="9316750" cy="120031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ee2a82491b_3_271"/>
          <p:cNvSpPr txBox="1">
            <a:spLocks noGrp="1"/>
          </p:cNvSpPr>
          <p:nvPr>
            <p:ph type="title"/>
          </p:nvPr>
        </p:nvSpPr>
        <p:spPr>
          <a:xfrm>
            <a:off x="538534" y="296588"/>
            <a:ext cx="3798889" cy="66488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Website Traffic</a:t>
            </a:r>
            <a:endParaRPr/>
          </a:p>
        </p:txBody>
      </p:sp>
      <p:sp>
        <p:nvSpPr>
          <p:cNvPr id="442" name="Google Shape;442;gee2a82491b_3_271"/>
          <p:cNvSpPr txBox="1">
            <a:spLocks noGrp="1"/>
          </p:cNvSpPr>
          <p:nvPr>
            <p:ph type="body" idx="1"/>
          </p:nvPr>
        </p:nvSpPr>
        <p:spPr>
          <a:xfrm>
            <a:off x="1103312" y="4074459"/>
            <a:ext cx="9035770" cy="2662517"/>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dirty="0"/>
              <a:t>This aspect assesses the popularity of the website by specifying the number of novices and the number of pages they visit. </a:t>
            </a:r>
            <a:endParaRPr dirty="0"/>
          </a:p>
          <a:p>
            <a:pPr marL="457200" lvl="0" indent="-320040" algn="l" rtl="0">
              <a:lnSpc>
                <a:spcPct val="100000"/>
              </a:lnSpc>
              <a:spcBef>
                <a:spcPts val="1000"/>
              </a:spcBef>
              <a:spcAft>
                <a:spcPts val="0"/>
              </a:spcAft>
              <a:buSzPts val="1440"/>
              <a:buChar char="►"/>
            </a:pPr>
            <a:r>
              <a:rPr lang="en-US" dirty="0"/>
              <a:t>However, since phishing websites live for a short period, they may not be recognized by the Alexa database.</a:t>
            </a:r>
            <a:endParaRPr dirty="0"/>
          </a:p>
          <a:p>
            <a:pPr marL="457200" lvl="0" indent="-320040" algn="l" rtl="0">
              <a:lnSpc>
                <a:spcPct val="100000"/>
              </a:lnSpc>
              <a:spcBef>
                <a:spcPts val="1000"/>
              </a:spcBef>
              <a:spcAft>
                <a:spcPts val="0"/>
              </a:spcAft>
              <a:buSzPts val="1440"/>
              <a:buChar char="►"/>
            </a:pPr>
            <a:r>
              <a:rPr lang="en-US" dirty="0"/>
              <a:t>Furthermore, if the domain has no traffic or is not recognized by the Alexa database, it is classified as “Phishing”.</a:t>
            </a:r>
            <a:endParaRPr dirty="0"/>
          </a:p>
        </p:txBody>
      </p:sp>
      <p:pic>
        <p:nvPicPr>
          <p:cNvPr id="443" name="Google Shape;443;gee2a82491b_3_271"/>
          <p:cNvPicPr preferRelativeResize="0"/>
          <p:nvPr/>
        </p:nvPicPr>
        <p:blipFill rotWithShape="1">
          <a:blip r:embed="rId3">
            <a:alphaModFix/>
          </a:blip>
          <a:srcRect/>
          <a:stretch/>
        </p:blipFill>
        <p:spPr>
          <a:xfrm>
            <a:off x="1232576" y="1376092"/>
            <a:ext cx="8688012" cy="253400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ee2a82491b_3_277"/>
          <p:cNvSpPr txBox="1">
            <a:spLocks noGrp="1"/>
          </p:cNvSpPr>
          <p:nvPr>
            <p:ph type="title"/>
          </p:nvPr>
        </p:nvSpPr>
        <p:spPr>
          <a:xfrm>
            <a:off x="0" y="116541"/>
            <a:ext cx="4303060" cy="824753"/>
          </a:xfrm>
          <a:prstGeom prst="rect">
            <a:avLst/>
          </a:prstGeom>
          <a:noFill/>
          <a:ln>
            <a:noFill/>
          </a:ln>
        </p:spPr>
        <p:txBody>
          <a:bodyPr spcFirstLastPara="1" wrap="square" lIns="91425" tIns="45700" rIns="91425" bIns="45700" anchor="t" anchorCtr="0">
            <a:noAutofit/>
          </a:bodyPr>
          <a:lstStyle/>
          <a:p>
            <a:pPr marL="937260" lvl="1" indent="-342900" algn="l" rtl="0">
              <a:lnSpc>
                <a:spcPct val="100000"/>
              </a:lnSpc>
              <a:spcBef>
                <a:spcPts val="0"/>
              </a:spcBef>
              <a:spcAft>
                <a:spcPts val="0"/>
              </a:spcAft>
              <a:buSzPts val="1400"/>
              <a:buNone/>
            </a:pPr>
            <a:r>
              <a:rPr lang="en-US" sz="4000"/>
              <a:t>Age of Domain</a:t>
            </a:r>
            <a:endParaRPr sz="4000"/>
          </a:p>
        </p:txBody>
      </p:sp>
      <p:sp>
        <p:nvSpPr>
          <p:cNvPr id="449" name="Google Shape;449;gee2a82491b_3_277"/>
          <p:cNvSpPr txBox="1">
            <a:spLocks noGrp="1"/>
          </p:cNvSpPr>
          <p:nvPr>
            <p:ph type="body" idx="1"/>
          </p:nvPr>
        </p:nvSpPr>
        <p:spPr>
          <a:xfrm>
            <a:off x="1103312" y="4733365"/>
            <a:ext cx="8946541" cy="1936376"/>
          </a:xfrm>
          <a:prstGeom prst="rect">
            <a:avLst/>
          </a:prstGeom>
          <a:noFill/>
          <a:ln>
            <a:noFill/>
          </a:ln>
        </p:spPr>
        <p:txBody>
          <a:bodyPr spcFirstLastPara="1" wrap="square" lIns="91425" tIns="45700" rIns="91425" bIns="45700" anchor="t" anchorCtr="0">
            <a:normAutofit lnSpcReduction="10000"/>
          </a:bodyPr>
          <a:lstStyle/>
          <a:p>
            <a:pPr marL="457200" lvl="0" indent="-320040" algn="l" rtl="0">
              <a:lnSpc>
                <a:spcPct val="100000"/>
              </a:lnSpc>
              <a:spcBef>
                <a:spcPts val="1000"/>
              </a:spcBef>
              <a:spcAft>
                <a:spcPts val="0"/>
              </a:spcAft>
              <a:buSzPts val="1440"/>
              <a:buChar char="►"/>
            </a:pPr>
            <a:r>
              <a:rPr lang="en-US" dirty="0"/>
              <a:t>This feature can also be extracted from the WHOIS database.</a:t>
            </a:r>
            <a:endParaRPr dirty="0"/>
          </a:p>
          <a:p>
            <a:pPr marL="457200" lvl="0" indent="-320040" algn="l" rtl="0">
              <a:lnSpc>
                <a:spcPct val="100000"/>
              </a:lnSpc>
              <a:spcBef>
                <a:spcPts val="1000"/>
              </a:spcBef>
              <a:spcAft>
                <a:spcPts val="0"/>
              </a:spcAft>
              <a:buSzPts val="1440"/>
              <a:buChar char="►"/>
            </a:pPr>
            <a:r>
              <a:rPr lang="en-US" dirty="0"/>
              <a:t>Most Phishing websites live for a short period of time.</a:t>
            </a:r>
            <a:endParaRPr dirty="0"/>
          </a:p>
          <a:p>
            <a:pPr marL="457200" lvl="0" indent="-320040" algn="l" rtl="0">
              <a:lnSpc>
                <a:spcPct val="100000"/>
              </a:lnSpc>
              <a:spcBef>
                <a:spcPts val="1000"/>
              </a:spcBef>
              <a:spcAft>
                <a:spcPts val="0"/>
              </a:spcAft>
              <a:buSzPts val="1440"/>
              <a:buChar char="►"/>
            </a:pPr>
            <a:r>
              <a:rPr lang="en-US" dirty="0"/>
              <a:t>We have considered 12 month as minimum age of domain therefore, if age of domain &gt;12 months value assigned to this feature is 1(Phishing) else 0(Legitimate).</a:t>
            </a:r>
            <a:endParaRPr dirty="0"/>
          </a:p>
        </p:txBody>
      </p:sp>
      <p:pic>
        <p:nvPicPr>
          <p:cNvPr id="450" name="Google Shape;450;gee2a82491b_3_277"/>
          <p:cNvPicPr preferRelativeResize="0"/>
          <p:nvPr/>
        </p:nvPicPr>
        <p:blipFill rotWithShape="1">
          <a:blip r:embed="rId3">
            <a:alphaModFix/>
          </a:blip>
          <a:srcRect/>
          <a:stretch/>
        </p:blipFill>
        <p:spPr>
          <a:xfrm>
            <a:off x="2901373" y="941294"/>
            <a:ext cx="5582429" cy="371526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gee2a82491b_3_283"/>
          <p:cNvSpPr txBox="1">
            <a:spLocks noGrp="1"/>
          </p:cNvSpPr>
          <p:nvPr>
            <p:ph type="title"/>
          </p:nvPr>
        </p:nvSpPr>
        <p:spPr>
          <a:xfrm>
            <a:off x="350276" y="170330"/>
            <a:ext cx="5364724" cy="67683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End period of Domain</a:t>
            </a:r>
            <a:endParaRPr/>
          </a:p>
        </p:txBody>
      </p:sp>
      <p:sp>
        <p:nvSpPr>
          <p:cNvPr id="456" name="Google Shape;456;gee2a82491b_3_283"/>
          <p:cNvSpPr txBox="1">
            <a:spLocks noGrp="1"/>
          </p:cNvSpPr>
          <p:nvPr>
            <p:ph type="body" idx="1"/>
          </p:nvPr>
        </p:nvSpPr>
        <p:spPr>
          <a:xfrm>
            <a:off x="1103312" y="4747872"/>
            <a:ext cx="8946541" cy="1773951"/>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dirty="0"/>
              <a:t>This feature can also be extracted from WHOIS database.</a:t>
            </a:r>
            <a:endParaRPr dirty="0"/>
          </a:p>
          <a:p>
            <a:pPr marL="457200" lvl="0" indent="-320040" algn="l" rtl="0">
              <a:lnSpc>
                <a:spcPct val="100000"/>
              </a:lnSpc>
              <a:spcBef>
                <a:spcPts val="1000"/>
              </a:spcBef>
              <a:spcAft>
                <a:spcPts val="0"/>
              </a:spcAft>
              <a:buSzPts val="1440"/>
              <a:buChar char="►"/>
            </a:pPr>
            <a:r>
              <a:rPr lang="en-US" dirty="0"/>
              <a:t>End time of domain : Difference b/w termination time and current time</a:t>
            </a:r>
            <a:endParaRPr dirty="0"/>
          </a:p>
          <a:p>
            <a:pPr marL="457200" lvl="0" indent="-320040" algn="l" rtl="0">
              <a:lnSpc>
                <a:spcPct val="100000"/>
              </a:lnSpc>
              <a:spcBef>
                <a:spcPts val="1000"/>
              </a:spcBef>
              <a:spcAft>
                <a:spcPts val="0"/>
              </a:spcAft>
              <a:buSzPts val="1440"/>
              <a:buChar char="►"/>
            </a:pPr>
            <a:r>
              <a:rPr lang="en-US" dirty="0"/>
              <a:t>If end period of domain &gt; 6 months the value of this feature is  1(Phishing) or 0(Legitimate). </a:t>
            </a:r>
            <a:endParaRPr dirty="0"/>
          </a:p>
        </p:txBody>
      </p:sp>
      <p:pic>
        <p:nvPicPr>
          <p:cNvPr id="457" name="Google Shape;457;gee2a82491b_3_283"/>
          <p:cNvPicPr preferRelativeResize="0"/>
          <p:nvPr/>
        </p:nvPicPr>
        <p:blipFill rotWithShape="1">
          <a:blip r:embed="rId3">
            <a:alphaModFix/>
          </a:blip>
          <a:srcRect/>
          <a:stretch/>
        </p:blipFill>
        <p:spPr>
          <a:xfrm>
            <a:off x="3032638" y="1001805"/>
            <a:ext cx="5134692" cy="35914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gee2a82491b_3_289"/>
          <p:cNvSpPr txBox="1">
            <a:spLocks noGrp="1"/>
          </p:cNvSpPr>
          <p:nvPr>
            <p:ph type="title"/>
          </p:nvPr>
        </p:nvSpPr>
        <p:spPr>
          <a:xfrm>
            <a:off x="147918" y="484094"/>
            <a:ext cx="9089560" cy="54236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3600" dirty="0"/>
              <a:t>HTML &amp; JAVASCRIPT BASED FEATURES</a:t>
            </a:r>
            <a:endParaRPr sz="3600" dirty="0"/>
          </a:p>
        </p:txBody>
      </p:sp>
      <p:sp>
        <p:nvSpPr>
          <p:cNvPr id="463" name="Google Shape;463;gee2a82491b_3_289"/>
          <p:cNvSpPr txBox="1">
            <a:spLocks noGrp="1"/>
          </p:cNvSpPr>
          <p:nvPr>
            <p:ph type="body" idx="1"/>
          </p:nvPr>
        </p:nvSpPr>
        <p:spPr>
          <a:xfrm>
            <a:off x="1103312" y="1721224"/>
            <a:ext cx="8946541" cy="4182035"/>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dirty="0"/>
              <a:t>It is an page source code based feature.</a:t>
            </a:r>
            <a:endParaRPr dirty="0"/>
          </a:p>
          <a:p>
            <a:pPr marL="457200" lvl="0" indent="-320040" algn="l" rtl="0">
              <a:lnSpc>
                <a:spcPct val="100000"/>
              </a:lnSpc>
              <a:spcBef>
                <a:spcPts val="1000"/>
              </a:spcBef>
              <a:spcAft>
                <a:spcPts val="0"/>
              </a:spcAft>
              <a:buSzPts val="1440"/>
              <a:buChar char="►"/>
            </a:pPr>
            <a:r>
              <a:rPr lang="en-US" dirty="0"/>
              <a:t>It includes URL’s embedded in the webpage and HTML and JAVASCRIPT.</a:t>
            </a:r>
            <a:endParaRPr dirty="0"/>
          </a:p>
          <a:p>
            <a:pPr marL="457200" lvl="0" indent="-320040" algn="l" rtl="0">
              <a:lnSpc>
                <a:spcPct val="100000"/>
              </a:lnSpc>
              <a:spcBef>
                <a:spcPts val="1000"/>
              </a:spcBef>
              <a:spcAft>
                <a:spcPts val="0"/>
              </a:spcAft>
              <a:buSzPts val="1440"/>
              <a:buChar char="►"/>
            </a:pPr>
            <a:r>
              <a:rPr lang="en-US" dirty="0"/>
              <a:t>It falls under the category of Content Based-Approach method for detection of phishing Under ad-hoc methods.</a:t>
            </a:r>
            <a:endParaRPr dirty="0"/>
          </a:p>
          <a:p>
            <a:pPr marL="457200" lvl="0" indent="-320040" algn="l" rtl="0">
              <a:lnSpc>
                <a:spcPct val="100000"/>
              </a:lnSpc>
              <a:spcBef>
                <a:spcPts val="1000"/>
              </a:spcBef>
              <a:spcAft>
                <a:spcPts val="0"/>
              </a:spcAft>
              <a:buSzPts val="1440"/>
              <a:buChar char="►"/>
            </a:pPr>
            <a:r>
              <a:rPr lang="en-US" dirty="0"/>
              <a:t>Features Extracted from the URL’s are as below:</a:t>
            </a:r>
            <a:endParaRPr dirty="0"/>
          </a:p>
          <a:p>
            <a:pPr marL="937260" lvl="1" indent="-342900" algn="l" rtl="0">
              <a:lnSpc>
                <a:spcPct val="100000"/>
              </a:lnSpc>
              <a:spcBef>
                <a:spcPts val="1000"/>
              </a:spcBef>
              <a:spcAft>
                <a:spcPts val="0"/>
              </a:spcAft>
              <a:buSzPts val="1440"/>
              <a:buFont typeface="Arial"/>
              <a:buAutoNum type="arabicPeriod"/>
            </a:pPr>
            <a:r>
              <a:rPr lang="en-US" dirty="0" err="1"/>
              <a:t>IFrame</a:t>
            </a:r>
            <a:r>
              <a:rPr lang="en-US" dirty="0"/>
              <a:t> Redirection</a:t>
            </a:r>
            <a:endParaRPr dirty="0"/>
          </a:p>
          <a:p>
            <a:pPr marL="937260" lvl="1" indent="-342900" algn="l" rtl="0">
              <a:lnSpc>
                <a:spcPct val="100000"/>
              </a:lnSpc>
              <a:spcBef>
                <a:spcPts val="1000"/>
              </a:spcBef>
              <a:spcAft>
                <a:spcPts val="0"/>
              </a:spcAft>
              <a:buSzPts val="1440"/>
              <a:buFont typeface="Arial"/>
              <a:buAutoNum type="arabicPeriod"/>
            </a:pPr>
            <a:r>
              <a:rPr lang="en-US" dirty="0"/>
              <a:t>Status Bar Customization</a:t>
            </a:r>
            <a:endParaRPr dirty="0"/>
          </a:p>
          <a:p>
            <a:pPr marL="937260" lvl="1" indent="-342900" algn="l" rtl="0">
              <a:lnSpc>
                <a:spcPct val="100000"/>
              </a:lnSpc>
              <a:spcBef>
                <a:spcPts val="1000"/>
              </a:spcBef>
              <a:spcAft>
                <a:spcPts val="0"/>
              </a:spcAft>
              <a:buSzPts val="1440"/>
              <a:buFont typeface="Arial"/>
              <a:buAutoNum type="arabicPeriod"/>
            </a:pPr>
            <a:r>
              <a:rPr lang="en-US" dirty="0"/>
              <a:t>Disabling Right Click</a:t>
            </a:r>
            <a:endParaRPr dirty="0"/>
          </a:p>
          <a:p>
            <a:pPr marL="937260" lvl="1" indent="-342900" algn="l" rtl="0">
              <a:lnSpc>
                <a:spcPct val="100000"/>
              </a:lnSpc>
              <a:spcBef>
                <a:spcPts val="1000"/>
              </a:spcBef>
              <a:spcAft>
                <a:spcPts val="0"/>
              </a:spcAft>
              <a:buSzPts val="1440"/>
              <a:buFont typeface="Arial"/>
              <a:buAutoNum type="arabicPeriod"/>
            </a:pPr>
            <a:r>
              <a:rPr lang="en-US" dirty="0"/>
              <a:t>Website Forwarding</a:t>
            </a:r>
            <a:endParaRPr dirty="0"/>
          </a:p>
          <a:p>
            <a:pPr marL="2423160" lvl="4" indent="-365760" algn="l" rtl="0">
              <a:lnSpc>
                <a:spcPct val="100000"/>
              </a:lnSpc>
              <a:spcBef>
                <a:spcPts val="1000"/>
              </a:spcBef>
              <a:spcAft>
                <a:spcPts val="0"/>
              </a:spcAft>
              <a:buSzPts val="1440"/>
              <a:buFont typeface="Arial"/>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gee2a82491b_3_294"/>
          <p:cNvSpPr txBox="1">
            <a:spLocks noGrp="1"/>
          </p:cNvSpPr>
          <p:nvPr>
            <p:ph type="title"/>
          </p:nvPr>
        </p:nvSpPr>
        <p:spPr>
          <a:xfrm>
            <a:off x="108230" y="183777"/>
            <a:ext cx="5257146" cy="79785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IFRAME  Redirection</a:t>
            </a:r>
            <a:endParaRPr/>
          </a:p>
        </p:txBody>
      </p:sp>
      <p:sp>
        <p:nvSpPr>
          <p:cNvPr id="469" name="Google Shape;469;gee2a82491b_3_294"/>
          <p:cNvSpPr txBox="1">
            <a:spLocks noGrp="1"/>
          </p:cNvSpPr>
          <p:nvPr>
            <p:ph type="body" idx="1"/>
          </p:nvPr>
        </p:nvSpPr>
        <p:spPr>
          <a:xfrm>
            <a:off x="1103312" y="3765176"/>
            <a:ext cx="9398841" cy="2017059"/>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dirty="0"/>
              <a:t>Webpage which is replica of the current webpage.</a:t>
            </a:r>
            <a:endParaRPr dirty="0"/>
          </a:p>
          <a:p>
            <a:pPr marL="457200" lvl="0" indent="-320040" algn="l" rtl="0">
              <a:lnSpc>
                <a:spcPct val="100000"/>
              </a:lnSpc>
              <a:spcBef>
                <a:spcPts val="1000"/>
              </a:spcBef>
              <a:spcAft>
                <a:spcPts val="0"/>
              </a:spcAft>
              <a:buSzPts val="1440"/>
              <a:buChar char="►"/>
            </a:pPr>
            <a:r>
              <a:rPr lang="en-US" dirty="0"/>
              <a:t>Phishers use </a:t>
            </a:r>
            <a:r>
              <a:rPr lang="en-US" dirty="0" err="1"/>
              <a:t>frameBorder</a:t>
            </a:r>
            <a:r>
              <a:rPr lang="en-US" dirty="0"/>
              <a:t> attribute to render visual portrayal.</a:t>
            </a:r>
            <a:endParaRPr dirty="0"/>
          </a:p>
          <a:p>
            <a:pPr marL="457200" lvl="0" indent="-320040" algn="l" rtl="0">
              <a:lnSpc>
                <a:spcPct val="100000"/>
              </a:lnSpc>
              <a:spcBef>
                <a:spcPts val="1000"/>
              </a:spcBef>
              <a:spcAft>
                <a:spcPts val="0"/>
              </a:spcAft>
              <a:buSzPts val="1440"/>
              <a:buChar char="►"/>
            </a:pPr>
            <a:r>
              <a:rPr lang="en-US" dirty="0"/>
              <a:t>If the Iframe  is empty or the response is not found then, the value assigned to this feature is 1(Phishing) or else 0(Legitimate).</a:t>
            </a:r>
            <a:endParaRPr dirty="0"/>
          </a:p>
        </p:txBody>
      </p:sp>
      <p:pic>
        <p:nvPicPr>
          <p:cNvPr id="470" name="Google Shape;470;gee2a82491b_3_294"/>
          <p:cNvPicPr preferRelativeResize="0"/>
          <p:nvPr/>
        </p:nvPicPr>
        <p:blipFill rotWithShape="1">
          <a:blip r:embed="rId3">
            <a:alphaModFix/>
          </a:blip>
          <a:srcRect/>
          <a:stretch/>
        </p:blipFill>
        <p:spPr>
          <a:xfrm>
            <a:off x="3099736" y="1215956"/>
            <a:ext cx="4953691" cy="23148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ee2a82491b_3_14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Arial"/>
              <a:buNone/>
            </a:pPr>
            <a:r>
              <a:rPr lang="en-US" b="1"/>
              <a:t>Abstract</a:t>
            </a:r>
            <a:endParaRPr b="1"/>
          </a:p>
        </p:txBody>
      </p:sp>
      <p:sp>
        <p:nvSpPr>
          <p:cNvPr id="298" name="Google Shape;298;gee2a82491b_3_149"/>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600"/>
              <a:buChar char="►"/>
            </a:pPr>
            <a:r>
              <a:rPr lang="en-US"/>
              <a:t>Phishing is the most commonly used social engineering and cyber attack. </a:t>
            </a:r>
            <a:endParaRPr/>
          </a:p>
          <a:p>
            <a:pPr marL="342900" lvl="0" indent="-342900" algn="l" rtl="0">
              <a:lnSpc>
                <a:spcPct val="100000"/>
              </a:lnSpc>
              <a:spcBef>
                <a:spcPts val="1000"/>
              </a:spcBef>
              <a:spcAft>
                <a:spcPts val="0"/>
              </a:spcAft>
              <a:buSzPts val="1600"/>
              <a:buChar char="►"/>
            </a:pPr>
            <a:r>
              <a:rPr lang="en-US"/>
              <a:t>Through such attacks, the phisher targets naive online users by tricking them into revealing confidential information, with the purpose of using it fraudulently. </a:t>
            </a:r>
            <a:endParaRPr/>
          </a:p>
          <a:p>
            <a:pPr marL="342900" lvl="0" indent="-342900" algn="l" rtl="0">
              <a:lnSpc>
                <a:spcPct val="100000"/>
              </a:lnSpc>
              <a:spcBef>
                <a:spcPts val="1000"/>
              </a:spcBef>
              <a:spcAft>
                <a:spcPts val="0"/>
              </a:spcAft>
              <a:buSzPts val="1600"/>
              <a:buChar char="►"/>
            </a:pPr>
            <a:r>
              <a:rPr lang="en-US"/>
              <a:t>In order to avoid getting phished</a:t>
            </a:r>
            <a:endParaRPr/>
          </a:p>
          <a:p>
            <a:pPr marL="742950" lvl="1" indent="-285750" algn="l" rtl="0">
              <a:lnSpc>
                <a:spcPct val="100000"/>
              </a:lnSpc>
              <a:spcBef>
                <a:spcPts val="1000"/>
              </a:spcBef>
              <a:spcAft>
                <a:spcPts val="0"/>
              </a:spcAft>
              <a:buSzPts val="1440"/>
              <a:buChar char="►"/>
            </a:pPr>
            <a:r>
              <a:rPr lang="en-US"/>
              <a:t>users should have awareness of phishing websites. </a:t>
            </a:r>
            <a:endParaRPr/>
          </a:p>
          <a:p>
            <a:pPr marL="742950" lvl="1" indent="-285750" algn="l" rtl="0">
              <a:lnSpc>
                <a:spcPct val="100000"/>
              </a:lnSpc>
              <a:spcBef>
                <a:spcPts val="1000"/>
              </a:spcBef>
              <a:spcAft>
                <a:spcPts val="0"/>
              </a:spcAft>
              <a:buSzPts val="1440"/>
              <a:buChar char="►"/>
            </a:pPr>
            <a:r>
              <a:rPr lang="en-US"/>
              <a:t>have a blacklist of phishing websites which requires the knowledge of   	website being detected as phishing.</a:t>
            </a:r>
            <a:endParaRPr/>
          </a:p>
          <a:p>
            <a:pPr marL="742950" lvl="1" indent="-285750" algn="l" rtl="0">
              <a:lnSpc>
                <a:spcPct val="100000"/>
              </a:lnSpc>
              <a:spcBef>
                <a:spcPts val="1000"/>
              </a:spcBef>
              <a:spcAft>
                <a:spcPts val="0"/>
              </a:spcAft>
              <a:buSzPts val="1440"/>
              <a:buChar char="►"/>
            </a:pPr>
            <a:r>
              <a:rPr lang="en-US"/>
              <a:t>detect them in their early appearance, using machine learning models</a:t>
            </a:r>
            <a:endParaRPr/>
          </a:p>
          <a:p>
            <a:pPr marL="342900" lvl="0" indent="-241300" algn="l" rtl="0">
              <a:lnSpc>
                <a:spcPct val="100000"/>
              </a:lnSpc>
              <a:spcBef>
                <a:spcPts val="1000"/>
              </a:spcBef>
              <a:spcAft>
                <a:spcPts val="0"/>
              </a:spcAft>
              <a:buSzPts val="1600"/>
              <a:buNone/>
            </a:pPr>
            <a:endParaRPr/>
          </a:p>
          <a:p>
            <a:pPr marL="342900" lvl="0" indent="-241300" algn="l" rtl="0">
              <a:lnSpc>
                <a:spcPct val="100000"/>
              </a:lnSpc>
              <a:spcBef>
                <a:spcPts val="1000"/>
              </a:spcBef>
              <a:spcAft>
                <a:spcPts val="0"/>
              </a:spcAft>
              <a:buSzPts val="1600"/>
              <a:buNone/>
            </a:pPr>
            <a:endParaRPr b="0" i="0" u="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ee2a82491b_3_300"/>
          <p:cNvSpPr txBox="1">
            <a:spLocks noGrp="1"/>
          </p:cNvSpPr>
          <p:nvPr>
            <p:ph type="title"/>
          </p:nvPr>
        </p:nvSpPr>
        <p:spPr>
          <a:xfrm>
            <a:off x="451039" y="269838"/>
            <a:ext cx="6230177" cy="76648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Status Bar Customization</a:t>
            </a:r>
            <a:endParaRPr/>
          </a:p>
        </p:txBody>
      </p:sp>
      <p:sp>
        <p:nvSpPr>
          <p:cNvPr id="476" name="Google Shape;476;gee2a82491b_3_300"/>
          <p:cNvSpPr txBox="1">
            <a:spLocks noGrp="1"/>
          </p:cNvSpPr>
          <p:nvPr>
            <p:ph type="body" idx="1"/>
          </p:nvPr>
        </p:nvSpPr>
        <p:spPr>
          <a:xfrm>
            <a:off x="1103312" y="3791712"/>
            <a:ext cx="8946541" cy="2456687"/>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dirty="0"/>
              <a:t>This feature is extracted by exploring the webpage source code &amp; finding the </a:t>
            </a:r>
            <a:r>
              <a:rPr lang="en-US" dirty="0" err="1"/>
              <a:t>onMouseOver</a:t>
            </a:r>
            <a:r>
              <a:rPr lang="en-US" dirty="0"/>
              <a:t> event.</a:t>
            </a:r>
            <a:endParaRPr dirty="0"/>
          </a:p>
          <a:p>
            <a:pPr marL="457200" lvl="0" indent="-320040" algn="l" rtl="0">
              <a:lnSpc>
                <a:spcPct val="100000"/>
              </a:lnSpc>
              <a:spcBef>
                <a:spcPts val="1000"/>
              </a:spcBef>
              <a:spcAft>
                <a:spcPts val="0"/>
              </a:spcAft>
              <a:buSzPts val="1440"/>
              <a:buChar char="►"/>
            </a:pPr>
            <a:r>
              <a:rPr lang="en-US" dirty="0"/>
              <a:t>After finding it  monitor it on status bar say if it makes any changes or not.</a:t>
            </a:r>
            <a:endParaRPr dirty="0"/>
          </a:p>
          <a:p>
            <a:pPr marL="457200" lvl="0" indent="-320040" algn="l" rtl="0">
              <a:lnSpc>
                <a:spcPct val="100000"/>
              </a:lnSpc>
              <a:spcBef>
                <a:spcPts val="1000"/>
              </a:spcBef>
              <a:spcAft>
                <a:spcPts val="0"/>
              </a:spcAft>
              <a:buSzPts val="1440"/>
              <a:buChar char="►"/>
            </a:pPr>
            <a:r>
              <a:rPr lang="en-US" dirty="0"/>
              <a:t>If the </a:t>
            </a:r>
            <a:r>
              <a:rPr lang="en-US" dirty="0" err="1"/>
              <a:t>onMouseOver</a:t>
            </a:r>
            <a:r>
              <a:rPr lang="en-US" dirty="0"/>
              <a:t> is found then the value assigned will be 1(Phishing) or else 0(legitimate).</a:t>
            </a:r>
            <a:endParaRPr dirty="0"/>
          </a:p>
        </p:txBody>
      </p:sp>
      <p:pic>
        <p:nvPicPr>
          <p:cNvPr id="477" name="Google Shape;477;gee2a82491b_3_300"/>
          <p:cNvPicPr preferRelativeResize="0"/>
          <p:nvPr/>
        </p:nvPicPr>
        <p:blipFill rotWithShape="1">
          <a:blip r:embed="rId3">
            <a:alphaModFix/>
          </a:blip>
          <a:srcRect/>
          <a:stretch/>
        </p:blipFill>
        <p:spPr>
          <a:xfrm>
            <a:off x="2966367" y="1452632"/>
            <a:ext cx="5220429" cy="173379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gee2a82491b_3_306"/>
          <p:cNvSpPr txBox="1">
            <a:spLocks noGrp="1"/>
          </p:cNvSpPr>
          <p:nvPr>
            <p:ph type="title"/>
          </p:nvPr>
        </p:nvSpPr>
        <p:spPr>
          <a:xfrm>
            <a:off x="353503" y="306414"/>
            <a:ext cx="4950017" cy="75429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Website Forwarding</a:t>
            </a:r>
            <a:endParaRPr/>
          </a:p>
        </p:txBody>
      </p:sp>
      <p:sp>
        <p:nvSpPr>
          <p:cNvPr id="483" name="Google Shape;483;gee2a82491b_3_306"/>
          <p:cNvSpPr txBox="1">
            <a:spLocks noGrp="1"/>
          </p:cNvSpPr>
          <p:nvPr>
            <p:ph type="body" idx="1"/>
          </p:nvPr>
        </p:nvSpPr>
        <p:spPr>
          <a:xfrm>
            <a:off x="993584" y="3742944"/>
            <a:ext cx="8946541" cy="2383535"/>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dirty="0"/>
              <a:t>Through our dataset we came to knew that legitimate websites have been redirected one time max.</a:t>
            </a:r>
            <a:endParaRPr dirty="0"/>
          </a:p>
          <a:p>
            <a:pPr marL="457200" lvl="0" indent="-320040" algn="l" rtl="0">
              <a:lnSpc>
                <a:spcPct val="100000"/>
              </a:lnSpc>
              <a:spcBef>
                <a:spcPts val="1000"/>
              </a:spcBef>
              <a:spcAft>
                <a:spcPts val="0"/>
              </a:spcAft>
              <a:buSzPts val="1440"/>
              <a:buChar char="►"/>
            </a:pPr>
            <a:r>
              <a:rPr lang="en-US" dirty="0"/>
              <a:t>Phishing website compared to legitimate has been redirected 4 times.</a:t>
            </a:r>
            <a:endParaRPr dirty="0"/>
          </a:p>
          <a:p>
            <a:pPr marL="457200" lvl="0" indent="-320040" algn="l" rtl="0">
              <a:lnSpc>
                <a:spcPct val="100000"/>
              </a:lnSpc>
              <a:spcBef>
                <a:spcPts val="1000"/>
              </a:spcBef>
              <a:spcAft>
                <a:spcPts val="0"/>
              </a:spcAft>
              <a:buSzPts val="1440"/>
              <a:buChar char="►"/>
            </a:pPr>
            <a:r>
              <a:rPr lang="en-US" dirty="0"/>
              <a:t>If the redirect is greater then or equal to 2 value assigned to the feature is 1(Phishing) or else 0(Legitimate).</a:t>
            </a:r>
            <a:endParaRPr dirty="0"/>
          </a:p>
          <a:p>
            <a:pPr marL="457200" lvl="0" indent="-228600" algn="l" rtl="0">
              <a:lnSpc>
                <a:spcPct val="100000"/>
              </a:lnSpc>
              <a:spcBef>
                <a:spcPts val="1000"/>
              </a:spcBef>
              <a:spcAft>
                <a:spcPts val="0"/>
              </a:spcAft>
              <a:buSzPts val="1440"/>
              <a:buNone/>
            </a:pPr>
            <a:endParaRPr dirty="0"/>
          </a:p>
        </p:txBody>
      </p:sp>
      <p:pic>
        <p:nvPicPr>
          <p:cNvPr id="484" name="Google Shape;484;gee2a82491b_3_306"/>
          <p:cNvPicPr preferRelativeResize="0"/>
          <p:nvPr/>
        </p:nvPicPr>
        <p:blipFill rotWithShape="1">
          <a:blip r:embed="rId3">
            <a:alphaModFix/>
          </a:blip>
          <a:srcRect/>
          <a:stretch/>
        </p:blipFill>
        <p:spPr>
          <a:xfrm>
            <a:off x="3904536" y="1577786"/>
            <a:ext cx="3124636" cy="18004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gee2a82491b_3_312"/>
          <p:cNvSpPr txBox="1">
            <a:spLocks noGrp="1"/>
          </p:cNvSpPr>
          <p:nvPr>
            <p:ph type="title"/>
          </p:nvPr>
        </p:nvSpPr>
        <p:spPr>
          <a:xfrm>
            <a:off x="268159" y="147918"/>
            <a:ext cx="6242369" cy="6445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Computing URL Features</a:t>
            </a:r>
            <a:endParaRPr/>
          </a:p>
        </p:txBody>
      </p:sp>
      <p:sp>
        <p:nvSpPr>
          <p:cNvPr id="490" name="Google Shape;490;gee2a82491b_3_312"/>
          <p:cNvSpPr txBox="1">
            <a:spLocks noGrp="1"/>
          </p:cNvSpPr>
          <p:nvPr>
            <p:ph type="body" idx="1"/>
          </p:nvPr>
        </p:nvSpPr>
        <p:spPr>
          <a:xfrm>
            <a:off x="1103312" y="4706112"/>
            <a:ext cx="8946541" cy="1877568"/>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A list has been created with a function which calls the other functions and each and every feature of the URL in the list.</a:t>
            </a:r>
            <a:endParaRPr/>
          </a:p>
          <a:p>
            <a:pPr marL="457200" lvl="0" indent="-320040" algn="l" rtl="0">
              <a:lnSpc>
                <a:spcPct val="100000"/>
              </a:lnSpc>
              <a:spcBef>
                <a:spcPts val="1000"/>
              </a:spcBef>
              <a:spcAft>
                <a:spcPts val="0"/>
              </a:spcAft>
              <a:buSzPts val="1440"/>
              <a:buChar char="►"/>
            </a:pPr>
            <a:r>
              <a:rPr lang="en-US"/>
              <a:t>We are extracting the features of URL and to append the list.</a:t>
            </a:r>
            <a:endParaRPr/>
          </a:p>
          <a:p>
            <a:pPr marL="457200" lvl="0" indent="-320040" algn="l" rtl="0">
              <a:lnSpc>
                <a:spcPct val="100000"/>
              </a:lnSpc>
              <a:spcBef>
                <a:spcPts val="1000"/>
              </a:spcBef>
              <a:spcAft>
                <a:spcPts val="0"/>
              </a:spcAft>
              <a:buSzPts val="1440"/>
              <a:buChar char="►"/>
            </a:pPr>
            <a:r>
              <a:rPr lang="en-US"/>
              <a:t>Function are coded to extract the features.</a:t>
            </a:r>
            <a:endParaRPr/>
          </a:p>
        </p:txBody>
      </p:sp>
      <p:pic>
        <p:nvPicPr>
          <p:cNvPr id="491" name="Google Shape;491;gee2a82491b_3_312"/>
          <p:cNvPicPr preferRelativeResize="0"/>
          <p:nvPr/>
        </p:nvPicPr>
        <p:blipFill rotWithShape="1">
          <a:blip r:embed="rId3">
            <a:alphaModFix/>
          </a:blip>
          <a:srcRect/>
          <a:stretch/>
        </p:blipFill>
        <p:spPr>
          <a:xfrm>
            <a:off x="2823473" y="932688"/>
            <a:ext cx="5506218" cy="367588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gee2a82491b_3_318"/>
          <p:cNvSpPr txBox="1">
            <a:spLocks noGrp="1"/>
          </p:cNvSpPr>
          <p:nvPr>
            <p:ph type="title"/>
          </p:nvPr>
        </p:nvSpPr>
        <p:spPr>
          <a:xfrm>
            <a:off x="158431" y="128254"/>
            <a:ext cx="4352609" cy="59107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Legitimate URL’s</a:t>
            </a:r>
            <a:endParaRPr/>
          </a:p>
        </p:txBody>
      </p:sp>
      <p:pic>
        <p:nvPicPr>
          <p:cNvPr id="497" name="Google Shape;497;gee2a82491b_3_318"/>
          <p:cNvPicPr preferRelativeResize="0"/>
          <p:nvPr/>
        </p:nvPicPr>
        <p:blipFill rotWithShape="1">
          <a:blip r:embed="rId3">
            <a:alphaModFix/>
          </a:blip>
          <a:srcRect/>
          <a:stretch/>
        </p:blipFill>
        <p:spPr>
          <a:xfrm>
            <a:off x="780288" y="902208"/>
            <a:ext cx="10058400" cy="4811322"/>
          </a:xfrm>
          <a:prstGeom prst="rect">
            <a:avLst/>
          </a:prstGeom>
          <a:noFill/>
          <a:ln>
            <a:noFill/>
          </a:ln>
        </p:spPr>
      </p:pic>
      <p:pic>
        <p:nvPicPr>
          <p:cNvPr id="498" name="Google Shape;498;gee2a82491b_3_318"/>
          <p:cNvPicPr preferRelativeResize="0"/>
          <p:nvPr/>
        </p:nvPicPr>
        <p:blipFill rotWithShape="1">
          <a:blip r:embed="rId4">
            <a:alphaModFix/>
          </a:blip>
          <a:srcRect/>
          <a:stretch/>
        </p:blipFill>
        <p:spPr>
          <a:xfrm>
            <a:off x="780288" y="5713530"/>
            <a:ext cx="10058400" cy="32446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gee2a82491b_3_324"/>
          <p:cNvSpPr txBox="1">
            <a:spLocks noGrp="1"/>
          </p:cNvSpPr>
          <p:nvPr>
            <p:ph type="body" idx="1"/>
          </p:nvPr>
        </p:nvSpPr>
        <p:spPr>
          <a:xfrm>
            <a:off x="1103312" y="2052919"/>
            <a:ext cx="8946541" cy="2592233"/>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Feature extraction is performed on the legitimate websites.</a:t>
            </a:r>
            <a:endParaRPr/>
          </a:p>
          <a:p>
            <a:pPr marL="457200" lvl="0" indent="-320040" algn="l" rtl="0">
              <a:lnSpc>
                <a:spcPct val="100000"/>
              </a:lnSpc>
              <a:spcBef>
                <a:spcPts val="1000"/>
              </a:spcBef>
              <a:spcAft>
                <a:spcPts val="0"/>
              </a:spcAft>
              <a:buSzPts val="1440"/>
              <a:buChar char="►"/>
            </a:pPr>
            <a:r>
              <a:rPr lang="en-US"/>
              <a:t>Features are extracted and stored in the list.</a:t>
            </a:r>
            <a:endParaRPr/>
          </a:p>
          <a:p>
            <a:pPr marL="457200" lvl="0" indent="-320040" algn="l" rtl="0">
              <a:lnSpc>
                <a:spcPct val="100000"/>
              </a:lnSpc>
              <a:spcBef>
                <a:spcPts val="1000"/>
              </a:spcBef>
              <a:spcAft>
                <a:spcPts val="0"/>
              </a:spcAft>
              <a:buSzPts val="1440"/>
              <a:buChar char="►"/>
            </a:pPr>
            <a:r>
              <a:rPr lang="en-US"/>
              <a:t>List is being converted to dataframe.</a:t>
            </a:r>
            <a:endParaRPr/>
          </a:p>
          <a:p>
            <a:pPr marL="457200" lvl="0" indent="-320040" algn="l" rtl="0">
              <a:lnSpc>
                <a:spcPct val="100000"/>
              </a:lnSpc>
              <a:spcBef>
                <a:spcPts val="1000"/>
              </a:spcBef>
              <a:spcAft>
                <a:spcPts val="0"/>
              </a:spcAft>
              <a:buSzPts val="1440"/>
              <a:buChar char="►"/>
            </a:pPr>
            <a:r>
              <a:rPr lang="en-US"/>
              <a:t>The extracted legitimate features are stored into a csv file named as ‘Legitimate.csv’.</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gee2a82491b_3_328"/>
          <p:cNvSpPr txBox="1">
            <a:spLocks noGrp="1"/>
          </p:cNvSpPr>
          <p:nvPr>
            <p:ph type="title"/>
          </p:nvPr>
        </p:nvSpPr>
        <p:spPr>
          <a:xfrm>
            <a:off x="207199" y="160110"/>
            <a:ext cx="3889313" cy="6933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Phishing URL’s</a:t>
            </a:r>
            <a:endParaRPr/>
          </a:p>
        </p:txBody>
      </p:sp>
      <p:pic>
        <p:nvPicPr>
          <p:cNvPr id="509" name="Google Shape;509;gee2a82491b_3_328"/>
          <p:cNvPicPr preferRelativeResize="0"/>
          <p:nvPr/>
        </p:nvPicPr>
        <p:blipFill rotWithShape="1">
          <a:blip r:embed="rId3">
            <a:alphaModFix/>
          </a:blip>
          <a:srcRect/>
          <a:stretch/>
        </p:blipFill>
        <p:spPr>
          <a:xfrm>
            <a:off x="571766" y="1582458"/>
            <a:ext cx="10058400" cy="460193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gee2a82491b_3_333"/>
          <p:cNvSpPr txBox="1">
            <a:spLocks noGrp="1"/>
          </p:cNvSpPr>
          <p:nvPr>
            <p:ph type="body" idx="1"/>
          </p:nvPr>
        </p:nvSpPr>
        <p:spPr>
          <a:xfrm>
            <a:off x="1103312" y="2052919"/>
            <a:ext cx="8946541" cy="2811690"/>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Feature extraction is performed on phishing URL’s.</a:t>
            </a:r>
            <a:endParaRPr/>
          </a:p>
          <a:p>
            <a:pPr marL="457200" lvl="0" indent="-320040" algn="l" rtl="0">
              <a:lnSpc>
                <a:spcPct val="100000"/>
              </a:lnSpc>
              <a:spcBef>
                <a:spcPts val="1000"/>
              </a:spcBef>
              <a:spcAft>
                <a:spcPts val="0"/>
              </a:spcAft>
              <a:buSzPts val="1440"/>
              <a:buChar char="►"/>
            </a:pPr>
            <a:r>
              <a:rPr lang="en-US"/>
              <a:t>Features are extracted and stored in the list.</a:t>
            </a:r>
            <a:endParaRPr/>
          </a:p>
          <a:p>
            <a:pPr marL="457200" lvl="0" indent="-320040" algn="l" rtl="0">
              <a:lnSpc>
                <a:spcPct val="100000"/>
              </a:lnSpc>
              <a:spcBef>
                <a:spcPts val="1000"/>
              </a:spcBef>
              <a:spcAft>
                <a:spcPts val="0"/>
              </a:spcAft>
              <a:buSzPts val="1440"/>
              <a:buChar char="►"/>
            </a:pPr>
            <a:r>
              <a:rPr lang="en-US"/>
              <a:t>The list is converted to dataframe.</a:t>
            </a:r>
            <a:endParaRPr/>
          </a:p>
          <a:p>
            <a:pPr marL="457200" lvl="0" indent="-320040" algn="l" rtl="0">
              <a:lnSpc>
                <a:spcPct val="100000"/>
              </a:lnSpc>
              <a:spcBef>
                <a:spcPts val="1000"/>
              </a:spcBef>
              <a:spcAft>
                <a:spcPts val="0"/>
              </a:spcAft>
              <a:buSzPts val="1440"/>
              <a:buChar char="►"/>
            </a:pPr>
            <a:r>
              <a:rPr lang="en-US"/>
              <a:t>Features of extracted URL’s are stored into a CSV File named as ‘phishing.csv’.</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gee2a82491b_3_337"/>
          <p:cNvSpPr txBox="1">
            <a:spLocks noGrp="1"/>
          </p:cNvSpPr>
          <p:nvPr>
            <p:ph type="title"/>
          </p:nvPr>
        </p:nvSpPr>
        <p:spPr>
          <a:xfrm>
            <a:off x="231583" y="111342"/>
            <a:ext cx="3450401" cy="70552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Final DataSet</a:t>
            </a:r>
            <a:endParaRPr/>
          </a:p>
        </p:txBody>
      </p:sp>
      <p:sp>
        <p:nvSpPr>
          <p:cNvPr id="520" name="Google Shape;520;gee2a82491b_3_337"/>
          <p:cNvSpPr txBox="1">
            <a:spLocks noGrp="1"/>
          </p:cNvSpPr>
          <p:nvPr>
            <p:ph type="body" idx="1"/>
          </p:nvPr>
        </p:nvSpPr>
        <p:spPr>
          <a:xfrm>
            <a:off x="1103312" y="5474208"/>
            <a:ext cx="8946541" cy="1383792"/>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We concatenated the dataframes into one.</a:t>
            </a:r>
            <a:endParaRPr/>
          </a:p>
          <a:p>
            <a:pPr marL="457200" lvl="0" indent="-320040" algn="l" rtl="0">
              <a:lnSpc>
                <a:spcPct val="100000"/>
              </a:lnSpc>
              <a:spcBef>
                <a:spcPts val="1000"/>
              </a:spcBef>
              <a:spcAft>
                <a:spcPts val="0"/>
              </a:spcAft>
              <a:buSzPts val="1440"/>
              <a:buChar char="►"/>
            </a:pPr>
            <a:r>
              <a:rPr lang="en-US"/>
              <a:t>Storing the data in a CSV file named ‘urldata.csv’</a:t>
            </a:r>
            <a:endParaRPr/>
          </a:p>
          <a:p>
            <a:pPr marL="137160" lvl="0" indent="0" algn="l" rtl="0">
              <a:lnSpc>
                <a:spcPct val="100000"/>
              </a:lnSpc>
              <a:spcBef>
                <a:spcPts val="1000"/>
              </a:spcBef>
              <a:spcAft>
                <a:spcPts val="0"/>
              </a:spcAft>
              <a:buSzPts val="1440"/>
              <a:buNone/>
            </a:pPr>
            <a:endParaRPr/>
          </a:p>
        </p:txBody>
      </p:sp>
      <p:pic>
        <p:nvPicPr>
          <p:cNvPr id="521" name="Google Shape;521;gee2a82491b_3_337"/>
          <p:cNvPicPr preferRelativeResize="0"/>
          <p:nvPr/>
        </p:nvPicPr>
        <p:blipFill rotWithShape="1">
          <a:blip r:embed="rId3">
            <a:alphaModFix/>
          </a:blip>
          <a:srcRect/>
          <a:stretch/>
        </p:blipFill>
        <p:spPr>
          <a:xfrm>
            <a:off x="547382" y="878962"/>
            <a:ext cx="10058400" cy="453314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gee2a82491b_3_343"/>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Task2 todo: </a:t>
            </a:r>
            <a:endParaRPr/>
          </a:p>
        </p:txBody>
      </p:sp>
      <p:sp>
        <p:nvSpPr>
          <p:cNvPr id="527" name="Google Shape;527;gee2a82491b_3_343"/>
          <p:cNvSpPr txBox="1">
            <a:spLocks noGrp="1"/>
          </p:cNvSpPr>
          <p:nvPr>
            <p:ph type="body" idx="1"/>
          </p:nvPr>
        </p:nvSpPr>
        <p:spPr>
          <a:xfrm>
            <a:off x="1103300" y="1726726"/>
            <a:ext cx="8946600" cy="4521600"/>
          </a:xfrm>
          <a:prstGeom prst="rect">
            <a:avLst/>
          </a:prstGeom>
          <a:noFill/>
          <a:ln>
            <a:noFill/>
          </a:ln>
        </p:spPr>
        <p:txBody>
          <a:bodyPr spcFirstLastPara="1" wrap="square" lIns="91425" tIns="45700" rIns="91425" bIns="45700" anchor="t" anchorCtr="0">
            <a:normAutofit/>
          </a:bodyPr>
          <a:lstStyle/>
          <a:p>
            <a:pPr marL="457200" lvl="0" indent="-387350" algn="l" rtl="0">
              <a:lnSpc>
                <a:spcPct val="100000"/>
              </a:lnSpc>
              <a:spcBef>
                <a:spcPts val="1000"/>
              </a:spcBef>
              <a:spcAft>
                <a:spcPts val="0"/>
              </a:spcAft>
              <a:buSzPts val="2500"/>
              <a:buChar char="►"/>
            </a:pPr>
            <a:r>
              <a:rPr lang="en-US" sz="2500"/>
              <a:t>All the attributes have been extracted and now we will make a model for this. The data will be split into 80 - 20. This problem is a classification problem and different classfication models will be trained and we will select the model which classifies with best accuracy. </a:t>
            </a:r>
            <a:endParaRPr sz="2500"/>
          </a:p>
          <a:p>
            <a:pPr marL="457200" lvl="0" indent="-387350" algn="l" rtl="0">
              <a:lnSpc>
                <a:spcPct val="100000"/>
              </a:lnSpc>
              <a:spcBef>
                <a:spcPts val="0"/>
              </a:spcBef>
              <a:spcAft>
                <a:spcPts val="0"/>
              </a:spcAft>
              <a:buSzPts val="2500"/>
              <a:buChar char="►"/>
            </a:pPr>
            <a:r>
              <a:rPr lang="en-US" sz="2500"/>
              <a:t>This data set comes under classification problem, as the input URL is classified as phishing (1) or legitimate (0). The supervised machine learning models (classification) considered to train the dataset in this project are:</a:t>
            </a:r>
            <a:endParaRPr sz="25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gee2a82491b_3_348"/>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Task2 cont	</a:t>
            </a:r>
            <a:endParaRPr/>
          </a:p>
        </p:txBody>
      </p:sp>
      <p:sp>
        <p:nvSpPr>
          <p:cNvPr id="533" name="Google Shape;533;gee2a82491b_3_348"/>
          <p:cNvSpPr txBox="1">
            <a:spLocks noGrp="1"/>
          </p:cNvSpPr>
          <p:nvPr>
            <p:ph type="body" idx="1"/>
          </p:nvPr>
        </p:nvSpPr>
        <p:spPr>
          <a:xfrm>
            <a:off x="193487" y="1512193"/>
            <a:ext cx="8946600" cy="4195500"/>
          </a:xfrm>
          <a:prstGeom prst="rect">
            <a:avLst/>
          </a:prstGeom>
          <a:noFill/>
          <a:ln>
            <a:noFill/>
          </a:ln>
        </p:spPr>
        <p:txBody>
          <a:bodyPr spcFirstLastPara="1" wrap="square" lIns="91425" tIns="45700" rIns="91425" bIns="45700" anchor="t" anchorCtr="0">
            <a:normAutofit/>
          </a:bodyPr>
          <a:lstStyle/>
          <a:p>
            <a:pPr marL="457200" lvl="0" indent="-358140" algn="l" rtl="0">
              <a:lnSpc>
                <a:spcPct val="100000"/>
              </a:lnSpc>
              <a:spcBef>
                <a:spcPts val="1000"/>
              </a:spcBef>
              <a:spcAft>
                <a:spcPts val="0"/>
              </a:spcAft>
              <a:buSzPts val="2040"/>
              <a:buChar char="►"/>
            </a:pPr>
            <a:r>
              <a:rPr lang="en-US" sz="2600" dirty="0"/>
              <a:t>Logistic Regression.</a:t>
            </a:r>
            <a:endParaRPr sz="2600" dirty="0"/>
          </a:p>
          <a:p>
            <a:pPr marL="457200" lvl="0" indent="-358140" algn="l" rtl="0">
              <a:lnSpc>
                <a:spcPct val="100000"/>
              </a:lnSpc>
              <a:spcBef>
                <a:spcPts val="0"/>
              </a:spcBef>
              <a:spcAft>
                <a:spcPts val="0"/>
              </a:spcAft>
              <a:buSzPts val="2040"/>
              <a:buChar char="►"/>
            </a:pPr>
            <a:r>
              <a:rPr lang="en-US" sz="2600" dirty="0"/>
              <a:t>Decision Tree</a:t>
            </a:r>
            <a:endParaRPr sz="2600" dirty="0"/>
          </a:p>
          <a:p>
            <a:pPr marL="457200" lvl="0" indent="-358140" algn="l" rtl="0">
              <a:lnSpc>
                <a:spcPct val="100000"/>
              </a:lnSpc>
              <a:spcBef>
                <a:spcPts val="0"/>
              </a:spcBef>
              <a:spcAft>
                <a:spcPts val="0"/>
              </a:spcAft>
              <a:buSzPts val="2040"/>
              <a:buChar char="►"/>
            </a:pPr>
            <a:r>
              <a:rPr lang="en-US" sz="2600" dirty="0"/>
              <a:t>Random Forest</a:t>
            </a:r>
            <a:endParaRPr sz="2600" dirty="0"/>
          </a:p>
          <a:p>
            <a:pPr marL="457200" lvl="0" indent="-358140" algn="l" rtl="0">
              <a:lnSpc>
                <a:spcPct val="100000"/>
              </a:lnSpc>
              <a:spcBef>
                <a:spcPts val="0"/>
              </a:spcBef>
              <a:spcAft>
                <a:spcPts val="0"/>
              </a:spcAft>
              <a:buSzPts val="2040"/>
              <a:buChar char="►"/>
            </a:pPr>
            <a:r>
              <a:rPr lang="en-US" sz="2600" dirty="0"/>
              <a:t>Support Vector Machines</a:t>
            </a:r>
          </a:p>
          <a:p>
            <a:pPr marL="457200" lvl="0" indent="-358140" algn="l" rtl="0">
              <a:lnSpc>
                <a:spcPct val="100000"/>
              </a:lnSpc>
              <a:spcBef>
                <a:spcPts val="0"/>
              </a:spcBef>
              <a:spcAft>
                <a:spcPts val="0"/>
              </a:spcAft>
              <a:buSzPts val="2040"/>
              <a:buChar char="►"/>
            </a:pPr>
            <a:r>
              <a:rPr lang="en-US" sz="2600" dirty="0"/>
              <a:t>XG Boost</a:t>
            </a:r>
          </a:p>
          <a:p>
            <a:pPr marL="457200" lvl="0" indent="-358140" algn="l" rtl="0">
              <a:lnSpc>
                <a:spcPct val="100000"/>
              </a:lnSpc>
              <a:spcBef>
                <a:spcPts val="0"/>
              </a:spcBef>
              <a:spcAft>
                <a:spcPts val="0"/>
              </a:spcAft>
              <a:buSzPts val="2040"/>
              <a:buChar char="►"/>
            </a:pPr>
            <a:r>
              <a:rPr lang="en-US" sz="2600" dirty="0"/>
              <a:t>SVM</a:t>
            </a:r>
            <a:endParaRPr sz="2600" dirty="0"/>
          </a:p>
          <a:p>
            <a:pPr marL="0" lvl="0" indent="0" algn="l" rtl="0">
              <a:lnSpc>
                <a:spcPct val="100000"/>
              </a:lnSpc>
              <a:spcBef>
                <a:spcPts val="1000"/>
              </a:spcBef>
              <a:spcAft>
                <a:spcPts val="0"/>
              </a:spcAft>
              <a:buClr>
                <a:schemeClr val="dk1"/>
              </a:buClr>
              <a:buSzPts val="1100"/>
              <a:buFont typeface="Arial"/>
              <a:buNone/>
            </a:pPr>
            <a:endParaRPr sz="2600" dirty="0"/>
          </a:p>
          <a:p>
            <a:pPr marL="0" lvl="0" indent="0" algn="l" rtl="0">
              <a:lnSpc>
                <a:spcPct val="100000"/>
              </a:lnSpc>
              <a:spcBef>
                <a:spcPts val="1000"/>
              </a:spcBef>
              <a:spcAft>
                <a:spcPts val="0"/>
              </a:spcAft>
              <a:buSzPts val="1440"/>
              <a:buNone/>
            </a:pPr>
            <a:endParaRPr sz="2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ee2a82491b_3_15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Arial"/>
              <a:buNone/>
            </a:pPr>
            <a:r>
              <a:rPr lang="en-US" b="1"/>
              <a:t>Abstract</a:t>
            </a:r>
            <a:r>
              <a:rPr lang="en-US"/>
              <a:t> </a:t>
            </a:r>
            <a:endParaRPr/>
          </a:p>
        </p:txBody>
      </p:sp>
      <p:sp>
        <p:nvSpPr>
          <p:cNvPr id="304" name="Google Shape;304;gee2a82491b_3_154"/>
          <p:cNvSpPr txBox="1">
            <a:spLocks noGrp="1"/>
          </p:cNvSpPr>
          <p:nvPr>
            <p:ph type="body" idx="1"/>
          </p:nvPr>
        </p:nvSpPr>
        <p:spPr>
          <a:xfrm>
            <a:off x="1103300" y="1400925"/>
            <a:ext cx="8946600" cy="4847400"/>
          </a:xfrm>
          <a:prstGeom prst="rect">
            <a:avLst/>
          </a:prstGeom>
          <a:noFill/>
          <a:ln>
            <a:noFill/>
          </a:ln>
        </p:spPr>
        <p:txBody>
          <a:bodyPr spcFirstLastPara="1" wrap="square" lIns="91425" tIns="45700" rIns="91425" bIns="45700" anchor="t" anchorCtr="0">
            <a:normAutofit/>
          </a:bodyPr>
          <a:lstStyle/>
          <a:p>
            <a:pPr marL="342900" lvl="0" indent="-220980" algn="l" rtl="0">
              <a:lnSpc>
                <a:spcPct val="100000"/>
              </a:lnSpc>
              <a:spcBef>
                <a:spcPts val="0"/>
              </a:spcBef>
              <a:spcAft>
                <a:spcPts val="0"/>
              </a:spcAft>
              <a:buSzPts val="1920"/>
              <a:buNone/>
            </a:pPr>
            <a:endParaRPr sz="2400"/>
          </a:p>
          <a:p>
            <a:pPr marL="121920" lvl="0" indent="0" algn="l" rtl="0">
              <a:lnSpc>
                <a:spcPct val="100000"/>
              </a:lnSpc>
              <a:spcBef>
                <a:spcPts val="0"/>
              </a:spcBef>
              <a:spcAft>
                <a:spcPts val="0"/>
              </a:spcAft>
              <a:buSzPts val="1920"/>
              <a:buNone/>
            </a:pPr>
            <a:r>
              <a:rPr lang="en-US" sz="2400"/>
              <a:t>	</a:t>
            </a:r>
            <a:r>
              <a:rPr lang="en-US" sz="2400" b="0" i="0" u="none" strike="noStrike">
                <a:latin typeface="Arial"/>
                <a:ea typeface="Arial"/>
                <a:cs typeface="Arial"/>
                <a:sym typeface="Arial"/>
              </a:rPr>
              <a:t> </a:t>
            </a:r>
            <a:endParaRPr sz="2400" b="0" i="0" u="none" strike="noStrike">
              <a:latin typeface="Arial"/>
              <a:ea typeface="Arial"/>
              <a:cs typeface="Arial"/>
              <a:sym typeface="Arial"/>
            </a:endParaRPr>
          </a:p>
          <a:p>
            <a:pPr marL="342900" lvl="0" indent="-342900" algn="l" rtl="0">
              <a:lnSpc>
                <a:spcPct val="100000"/>
              </a:lnSpc>
              <a:spcBef>
                <a:spcPts val="1000"/>
              </a:spcBef>
              <a:spcAft>
                <a:spcPts val="0"/>
              </a:spcAft>
              <a:buSzPts val="2400"/>
              <a:buChar char="►"/>
            </a:pPr>
            <a:r>
              <a:rPr lang="en-US" sz="2400"/>
              <a:t>We will detect the phishing websties in the early appearance using ML algos. </a:t>
            </a:r>
            <a:endParaRPr sz="2400"/>
          </a:p>
          <a:p>
            <a:pPr marL="342900" lvl="0" indent="-342900" algn="l" rtl="0">
              <a:lnSpc>
                <a:spcPct val="100000"/>
              </a:lnSpc>
              <a:spcBef>
                <a:spcPts val="1000"/>
              </a:spcBef>
              <a:spcAft>
                <a:spcPts val="0"/>
              </a:spcAft>
              <a:buSzPts val="2400"/>
              <a:buChar char="►"/>
            </a:pPr>
            <a:r>
              <a:rPr lang="en-US" sz="2400"/>
              <a:t>Our objective is to classify phishing url from the from the legitimate URLs.</a:t>
            </a:r>
            <a:endParaRPr sz="2400"/>
          </a:p>
          <a:p>
            <a:pPr marL="342900" lvl="0" indent="-342900" algn="l" rtl="0">
              <a:lnSpc>
                <a:spcPct val="100000"/>
              </a:lnSpc>
              <a:spcBef>
                <a:spcPts val="1000"/>
              </a:spcBef>
              <a:spcAft>
                <a:spcPts val="0"/>
              </a:spcAft>
              <a:buSzPts val="1920"/>
              <a:buChar char="►"/>
            </a:pPr>
            <a:r>
              <a:rPr lang="en-US" sz="2400">
                <a:latin typeface="Arial"/>
                <a:ea typeface="Arial"/>
                <a:cs typeface="Arial"/>
                <a:sym typeface="Arial"/>
              </a:rPr>
              <a:t>We will classify the websites using different ML algorithms and then prepare a report on which algo fits the best for our needs.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C932E-C8FB-4D32-887F-40F8A8C44401}"/>
              </a:ext>
            </a:extLst>
          </p:cNvPr>
          <p:cNvSpPr>
            <a:spLocks noGrp="1"/>
          </p:cNvSpPr>
          <p:nvPr>
            <p:ph type="title"/>
          </p:nvPr>
        </p:nvSpPr>
        <p:spPr/>
        <p:txBody>
          <a:bodyPr/>
          <a:lstStyle/>
          <a:p>
            <a:r>
              <a:rPr lang="en-US" dirty="0"/>
              <a:t>Error Correction	</a:t>
            </a:r>
            <a:endParaRPr lang="en-IN" dirty="0"/>
          </a:p>
        </p:txBody>
      </p:sp>
      <p:sp>
        <p:nvSpPr>
          <p:cNvPr id="3" name="Text Placeholder 2">
            <a:extLst>
              <a:ext uri="{FF2B5EF4-FFF2-40B4-BE49-F238E27FC236}">
                <a16:creationId xmlns:a16="http://schemas.microsoft.com/office/drawing/2014/main" id="{8D233D8D-C1C1-4806-851F-38B79F1399C2}"/>
              </a:ext>
            </a:extLst>
          </p:cNvPr>
          <p:cNvSpPr>
            <a:spLocks noGrp="1"/>
          </p:cNvSpPr>
          <p:nvPr>
            <p:ph type="body" idx="1"/>
          </p:nvPr>
        </p:nvSpPr>
        <p:spPr>
          <a:xfrm>
            <a:off x="1103312" y="1378040"/>
            <a:ext cx="8946541" cy="4870360"/>
          </a:xfrm>
        </p:spPr>
        <p:txBody>
          <a:bodyPr>
            <a:normAutofit/>
          </a:bodyPr>
          <a:lstStyle/>
          <a:p>
            <a:pPr marL="137160" indent="0">
              <a:buNone/>
            </a:pPr>
            <a:r>
              <a:rPr lang="en-US" dirty="0"/>
              <a:t>Our code was stuck on some of the iterations indefinitely for the reasons unknown. </a:t>
            </a:r>
          </a:p>
          <a:p>
            <a:pPr marL="137160" indent="0">
              <a:buNone/>
            </a:pPr>
            <a:endParaRPr lang="en-IN" dirty="0"/>
          </a:p>
          <a:p>
            <a:pPr marL="137160" indent="0">
              <a:buNone/>
            </a:pPr>
            <a:endParaRPr lang="en-IN" dirty="0"/>
          </a:p>
          <a:p>
            <a:pPr marL="137160" indent="0">
              <a:buNone/>
            </a:pPr>
            <a:endParaRPr lang="en-IN" dirty="0"/>
          </a:p>
          <a:p>
            <a:pPr marL="137160" indent="0">
              <a:buNone/>
            </a:pPr>
            <a:endParaRPr lang="en-IN" dirty="0"/>
          </a:p>
          <a:p>
            <a:pPr marL="137160" indent="0">
              <a:buNone/>
            </a:pPr>
            <a:endParaRPr lang="en-IN" dirty="0"/>
          </a:p>
          <a:p>
            <a:pPr marL="137160" indent="0">
              <a:buNone/>
            </a:pPr>
            <a:endParaRPr lang="en-IN" dirty="0"/>
          </a:p>
          <a:p>
            <a:pPr marL="137160" indent="0">
              <a:buNone/>
            </a:pPr>
            <a:endParaRPr lang="en-IN" dirty="0"/>
          </a:p>
          <a:p>
            <a:pPr marL="137160" indent="0">
              <a:buNone/>
            </a:pPr>
            <a:r>
              <a:rPr lang="en-IN" dirty="0"/>
              <a:t>We had to click here and there to resume the execution of our program</a:t>
            </a:r>
          </a:p>
        </p:txBody>
      </p:sp>
      <p:pic>
        <p:nvPicPr>
          <p:cNvPr id="13" name="Picture 12">
            <a:extLst>
              <a:ext uri="{FF2B5EF4-FFF2-40B4-BE49-F238E27FC236}">
                <a16:creationId xmlns:a16="http://schemas.microsoft.com/office/drawing/2014/main" id="{70C20FC4-446A-424C-998F-52FF5CE16302}"/>
              </a:ext>
            </a:extLst>
          </p:cNvPr>
          <p:cNvPicPr>
            <a:picLocks noChangeAspect="1"/>
          </p:cNvPicPr>
          <p:nvPr/>
        </p:nvPicPr>
        <p:blipFill>
          <a:blip r:embed="rId2"/>
          <a:stretch>
            <a:fillRect/>
          </a:stretch>
        </p:blipFill>
        <p:spPr>
          <a:xfrm>
            <a:off x="3589049" y="2404919"/>
            <a:ext cx="3518845" cy="2599834"/>
          </a:xfrm>
          <a:prstGeom prst="rect">
            <a:avLst/>
          </a:prstGeom>
        </p:spPr>
      </p:pic>
    </p:spTree>
    <p:extLst>
      <p:ext uri="{BB962C8B-B14F-4D97-AF65-F5344CB8AC3E}">
        <p14:creationId xmlns:p14="http://schemas.microsoft.com/office/powerpoint/2010/main" val="3214584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BB8917-9ACF-4A95-9F8F-48EB90D28FEA}"/>
              </a:ext>
            </a:extLst>
          </p:cNvPr>
          <p:cNvSpPr>
            <a:spLocks noGrp="1"/>
          </p:cNvSpPr>
          <p:nvPr>
            <p:ph type="body" idx="1"/>
          </p:nvPr>
        </p:nvSpPr>
        <p:spPr>
          <a:xfrm>
            <a:off x="1103312" y="360608"/>
            <a:ext cx="8946541" cy="5887791"/>
          </a:xfrm>
        </p:spPr>
        <p:txBody>
          <a:bodyPr/>
          <a:lstStyle/>
          <a:p>
            <a:pPr marL="137160" indent="0">
              <a:buNone/>
            </a:pPr>
            <a:endParaRPr lang="en-US" dirty="0"/>
          </a:p>
          <a:p>
            <a:pPr marL="137160" indent="0">
              <a:buNone/>
            </a:pPr>
            <a:endParaRPr lang="en-IN" dirty="0"/>
          </a:p>
          <a:p>
            <a:pPr marL="137160" indent="0">
              <a:buNone/>
            </a:pPr>
            <a:endParaRPr lang="en-IN" dirty="0"/>
          </a:p>
          <a:p>
            <a:pPr marL="137160" indent="0">
              <a:buNone/>
            </a:pPr>
            <a:endParaRPr lang="en-IN" dirty="0"/>
          </a:p>
          <a:p>
            <a:pPr marL="137160" indent="0">
              <a:buNone/>
            </a:pPr>
            <a:endParaRPr lang="en-IN" dirty="0"/>
          </a:p>
          <a:p>
            <a:pPr marL="137160" indent="0">
              <a:buNone/>
            </a:pPr>
            <a:r>
              <a:rPr lang="en-IN" dirty="0"/>
              <a:t>Even after resuming the execution, the program was taking too much time for mere 150 iterations. </a:t>
            </a:r>
          </a:p>
          <a:p>
            <a:pPr marL="137160" indent="0">
              <a:buNone/>
            </a:pPr>
            <a:endParaRPr lang="en-IN" dirty="0"/>
          </a:p>
        </p:txBody>
      </p:sp>
      <p:pic>
        <p:nvPicPr>
          <p:cNvPr id="7" name="Picture 6">
            <a:extLst>
              <a:ext uri="{FF2B5EF4-FFF2-40B4-BE49-F238E27FC236}">
                <a16:creationId xmlns:a16="http://schemas.microsoft.com/office/drawing/2014/main" id="{80B8D22C-736D-479D-AE72-7A0DC677A3E3}"/>
              </a:ext>
            </a:extLst>
          </p:cNvPr>
          <p:cNvPicPr>
            <a:picLocks noChangeAspect="1"/>
          </p:cNvPicPr>
          <p:nvPr/>
        </p:nvPicPr>
        <p:blipFill>
          <a:blip r:embed="rId2"/>
          <a:stretch>
            <a:fillRect/>
          </a:stretch>
        </p:blipFill>
        <p:spPr>
          <a:xfrm>
            <a:off x="1282582" y="951181"/>
            <a:ext cx="3934374" cy="1581371"/>
          </a:xfrm>
          <a:prstGeom prst="rect">
            <a:avLst/>
          </a:prstGeom>
        </p:spPr>
      </p:pic>
      <p:pic>
        <p:nvPicPr>
          <p:cNvPr id="9" name="Picture 8">
            <a:extLst>
              <a:ext uri="{FF2B5EF4-FFF2-40B4-BE49-F238E27FC236}">
                <a16:creationId xmlns:a16="http://schemas.microsoft.com/office/drawing/2014/main" id="{CC521879-74D0-46AC-B0BC-7385040E17A2}"/>
              </a:ext>
            </a:extLst>
          </p:cNvPr>
          <p:cNvPicPr>
            <a:picLocks noChangeAspect="1"/>
          </p:cNvPicPr>
          <p:nvPr/>
        </p:nvPicPr>
        <p:blipFill>
          <a:blip r:embed="rId3"/>
          <a:stretch>
            <a:fillRect/>
          </a:stretch>
        </p:blipFill>
        <p:spPr>
          <a:xfrm>
            <a:off x="1103312" y="3429001"/>
            <a:ext cx="10442620" cy="2237704"/>
          </a:xfrm>
          <a:prstGeom prst="rect">
            <a:avLst/>
          </a:prstGeom>
        </p:spPr>
      </p:pic>
    </p:spTree>
    <p:extLst>
      <p:ext uri="{BB962C8B-B14F-4D97-AF65-F5344CB8AC3E}">
        <p14:creationId xmlns:p14="http://schemas.microsoft.com/office/powerpoint/2010/main" val="2802457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9942CA-4D15-4B1F-8089-9F288F650F54}"/>
              </a:ext>
            </a:extLst>
          </p:cNvPr>
          <p:cNvSpPr>
            <a:spLocks noGrp="1"/>
          </p:cNvSpPr>
          <p:nvPr>
            <p:ph type="body" idx="1"/>
          </p:nvPr>
        </p:nvSpPr>
        <p:spPr>
          <a:xfrm>
            <a:off x="1171977" y="128790"/>
            <a:ext cx="8877876" cy="6119610"/>
          </a:xfrm>
        </p:spPr>
        <p:txBody>
          <a:bodyPr/>
          <a:lstStyle/>
          <a:p>
            <a:pPr marL="137160" indent="0">
              <a:buNone/>
            </a:pPr>
            <a:r>
              <a:rPr lang="en-US" dirty="0"/>
              <a:t>We tried to solve our problem by asking on stack overflow and reddit(implementation help)</a:t>
            </a:r>
          </a:p>
          <a:p>
            <a:pPr marL="137160" indent="0">
              <a:buNone/>
            </a:pPr>
            <a:endParaRPr lang="en-IN" dirty="0"/>
          </a:p>
        </p:txBody>
      </p:sp>
      <p:pic>
        <p:nvPicPr>
          <p:cNvPr id="7" name="Picture 6">
            <a:extLst>
              <a:ext uri="{FF2B5EF4-FFF2-40B4-BE49-F238E27FC236}">
                <a16:creationId xmlns:a16="http://schemas.microsoft.com/office/drawing/2014/main" id="{261E7161-8D9C-4FBD-BA30-E4FE6F031F99}"/>
              </a:ext>
            </a:extLst>
          </p:cNvPr>
          <p:cNvPicPr>
            <a:picLocks noChangeAspect="1"/>
          </p:cNvPicPr>
          <p:nvPr/>
        </p:nvPicPr>
        <p:blipFill>
          <a:blip r:embed="rId2"/>
          <a:stretch>
            <a:fillRect/>
          </a:stretch>
        </p:blipFill>
        <p:spPr>
          <a:xfrm>
            <a:off x="981477" y="922600"/>
            <a:ext cx="8877876" cy="5806610"/>
          </a:xfrm>
          <a:prstGeom prst="rect">
            <a:avLst/>
          </a:prstGeom>
        </p:spPr>
      </p:pic>
    </p:spTree>
    <p:extLst>
      <p:ext uri="{BB962C8B-B14F-4D97-AF65-F5344CB8AC3E}">
        <p14:creationId xmlns:p14="http://schemas.microsoft.com/office/powerpoint/2010/main" val="1225391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C725A4-C75C-4786-B5B6-8D22C470BB1D}"/>
              </a:ext>
            </a:extLst>
          </p:cNvPr>
          <p:cNvSpPr>
            <a:spLocks noGrp="1"/>
          </p:cNvSpPr>
          <p:nvPr>
            <p:ph type="body" idx="1"/>
          </p:nvPr>
        </p:nvSpPr>
        <p:spPr>
          <a:xfrm>
            <a:off x="1103312" y="231820"/>
            <a:ext cx="8946541" cy="6016579"/>
          </a:xfrm>
        </p:spPr>
        <p:txBody>
          <a:bodyPr>
            <a:normAutofit/>
          </a:bodyPr>
          <a:lstStyle/>
          <a:p>
            <a:pPr marL="137160" indent="0">
              <a:buNone/>
            </a:pPr>
            <a:r>
              <a:rPr lang="en-US" sz="2800" b="1" dirty="0"/>
              <a:t>On reddit, for implementation help</a:t>
            </a:r>
          </a:p>
          <a:p>
            <a:pPr marL="137160" indent="0">
              <a:buNone/>
            </a:pPr>
            <a:endParaRPr lang="en-IN" sz="2800" b="1" dirty="0"/>
          </a:p>
        </p:txBody>
      </p:sp>
      <p:pic>
        <p:nvPicPr>
          <p:cNvPr id="5" name="Picture 4">
            <a:extLst>
              <a:ext uri="{FF2B5EF4-FFF2-40B4-BE49-F238E27FC236}">
                <a16:creationId xmlns:a16="http://schemas.microsoft.com/office/drawing/2014/main" id="{1AD0E1E7-294F-437D-906E-106D1C1DA890}"/>
              </a:ext>
            </a:extLst>
          </p:cNvPr>
          <p:cNvPicPr>
            <a:picLocks noChangeAspect="1"/>
          </p:cNvPicPr>
          <p:nvPr/>
        </p:nvPicPr>
        <p:blipFill>
          <a:blip r:embed="rId2"/>
          <a:stretch>
            <a:fillRect/>
          </a:stretch>
        </p:blipFill>
        <p:spPr>
          <a:xfrm>
            <a:off x="1771737" y="1300766"/>
            <a:ext cx="8946540" cy="4416963"/>
          </a:xfrm>
          <a:prstGeom prst="rect">
            <a:avLst/>
          </a:prstGeom>
        </p:spPr>
      </p:pic>
    </p:spTree>
    <p:extLst>
      <p:ext uri="{BB962C8B-B14F-4D97-AF65-F5344CB8AC3E}">
        <p14:creationId xmlns:p14="http://schemas.microsoft.com/office/powerpoint/2010/main" val="2412205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E0BA41-9749-4597-AFD7-141633A52D2C}"/>
              </a:ext>
            </a:extLst>
          </p:cNvPr>
          <p:cNvSpPr>
            <a:spLocks noGrp="1"/>
          </p:cNvSpPr>
          <p:nvPr>
            <p:ph type="body" idx="1"/>
          </p:nvPr>
        </p:nvSpPr>
        <p:spPr>
          <a:xfrm>
            <a:off x="1103312" y="296214"/>
            <a:ext cx="8946541" cy="5952185"/>
          </a:xfrm>
        </p:spPr>
        <p:txBody>
          <a:bodyPr>
            <a:normAutofit/>
          </a:bodyPr>
          <a:lstStyle/>
          <a:p>
            <a:pPr>
              <a:buFont typeface="Wingdings" panose="05000000000000000000" pitchFamily="2" charset="2"/>
              <a:buChar char="v"/>
            </a:pPr>
            <a:r>
              <a:rPr lang="en-US" sz="3200" dirty="0"/>
              <a:t>After this we had to check for the error by hit and trial method. </a:t>
            </a:r>
          </a:p>
          <a:p>
            <a:pPr>
              <a:buFont typeface="Wingdings" panose="05000000000000000000" pitchFamily="2" charset="2"/>
              <a:buChar char="v"/>
            </a:pPr>
            <a:r>
              <a:rPr lang="en-US" sz="3200" dirty="0"/>
              <a:t>We get to know that </a:t>
            </a:r>
            <a:r>
              <a:rPr lang="en-US" sz="3200" i="1" dirty="0"/>
              <a:t>requests</a:t>
            </a:r>
            <a:r>
              <a:rPr lang="en-US" sz="3200" dirty="0"/>
              <a:t> library was stuck when the server wasn’t responding.</a:t>
            </a:r>
          </a:p>
          <a:p>
            <a:pPr>
              <a:buFont typeface="Wingdings" panose="05000000000000000000" pitchFamily="2" charset="2"/>
              <a:buChar char="v"/>
            </a:pPr>
            <a:r>
              <a:rPr lang="en-US" sz="3200" dirty="0"/>
              <a:t>Still the problem wasn’t solved. </a:t>
            </a:r>
          </a:p>
          <a:p>
            <a:pPr>
              <a:buFont typeface="Wingdings" panose="05000000000000000000" pitchFamily="2" charset="2"/>
              <a:buChar char="v"/>
            </a:pPr>
            <a:r>
              <a:rPr lang="en-US" sz="3200" dirty="0"/>
              <a:t>The requests library was getting stuck when the website returns HTTPs code other than 200</a:t>
            </a:r>
          </a:p>
          <a:p>
            <a:pPr>
              <a:buFont typeface="Wingdings" panose="05000000000000000000" pitchFamily="2" charset="2"/>
              <a:buChar char="v"/>
            </a:pPr>
            <a:r>
              <a:rPr lang="en-US" sz="3200" dirty="0"/>
              <a:t>So, we had to update the code accordingly. </a:t>
            </a:r>
          </a:p>
        </p:txBody>
      </p:sp>
    </p:spTree>
    <p:extLst>
      <p:ext uri="{BB962C8B-B14F-4D97-AF65-F5344CB8AC3E}">
        <p14:creationId xmlns:p14="http://schemas.microsoft.com/office/powerpoint/2010/main" val="3750045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8365-F3D3-412A-BAF1-5B7CD8200140}"/>
              </a:ext>
            </a:extLst>
          </p:cNvPr>
          <p:cNvSpPr>
            <a:spLocks noGrp="1"/>
          </p:cNvSpPr>
          <p:nvPr>
            <p:ph type="body" idx="1"/>
          </p:nvPr>
        </p:nvSpPr>
        <p:spPr>
          <a:xfrm>
            <a:off x="1103312" y="254000"/>
            <a:ext cx="10123488" cy="6794500"/>
          </a:xfrm>
        </p:spPr>
        <p:txBody>
          <a:bodyPr/>
          <a:lstStyle/>
          <a:p>
            <a:pPr marL="137160" indent="0">
              <a:buNone/>
            </a:pPr>
            <a:r>
              <a:rPr lang="en-US" dirty="0"/>
              <a:t>Old</a:t>
            </a:r>
          </a:p>
          <a:p>
            <a:pPr marL="137160" indent="0">
              <a:buNone/>
            </a:pPr>
            <a:endParaRPr lang="en-US" dirty="0"/>
          </a:p>
          <a:p>
            <a:pPr marL="137160" indent="0">
              <a:buNone/>
            </a:pPr>
            <a:endParaRPr lang="en-US" dirty="0"/>
          </a:p>
          <a:p>
            <a:pPr marL="137160" indent="0">
              <a:buNone/>
            </a:pPr>
            <a:endParaRPr lang="en-US" dirty="0"/>
          </a:p>
          <a:p>
            <a:pPr marL="137160" indent="0">
              <a:buNone/>
            </a:pPr>
            <a:endParaRPr lang="en-US" dirty="0"/>
          </a:p>
          <a:p>
            <a:pPr marL="137160" indent="0">
              <a:buNone/>
            </a:pPr>
            <a:endParaRPr lang="en-US" dirty="0"/>
          </a:p>
          <a:p>
            <a:pPr marL="137160" indent="0">
              <a:buNone/>
            </a:pPr>
            <a:endParaRPr lang="en-US" dirty="0"/>
          </a:p>
          <a:p>
            <a:pPr marL="137160" indent="0">
              <a:buNone/>
            </a:pPr>
            <a:r>
              <a:rPr lang="en-US" dirty="0"/>
              <a:t>Newly updated code: </a:t>
            </a:r>
          </a:p>
          <a:p>
            <a:pPr>
              <a:buFont typeface="Wingdings" panose="05000000000000000000" pitchFamily="2" charset="2"/>
              <a:buChar char="§"/>
            </a:pPr>
            <a:r>
              <a:rPr lang="en-US" dirty="0"/>
              <a:t>HTTPs code</a:t>
            </a:r>
          </a:p>
          <a:p>
            <a:pPr>
              <a:buFont typeface="Wingdings" panose="05000000000000000000" pitchFamily="2" charset="2"/>
              <a:buChar char="§"/>
            </a:pPr>
            <a:r>
              <a:rPr lang="en-US" dirty="0"/>
              <a:t>Timer</a:t>
            </a:r>
          </a:p>
          <a:p>
            <a:pPr>
              <a:buFont typeface="Wingdings" panose="05000000000000000000" pitchFamily="2" charset="2"/>
              <a:buChar char="§"/>
            </a:pPr>
            <a:r>
              <a:rPr lang="en-US" dirty="0"/>
              <a:t>Not reachable vs timeout</a:t>
            </a:r>
          </a:p>
          <a:p>
            <a:pPr marL="137160" indent="0">
              <a:buNone/>
            </a:pPr>
            <a:endParaRPr lang="en-US" dirty="0"/>
          </a:p>
          <a:p>
            <a:pPr marL="137160" indent="0">
              <a:buNone/>
            </a:pPr>
            <a:endParaRPr lang="en-US" dirty="0"/>
          </a:p>
          <a:p>
            <a:pPr marL="137160" indent="0">
              <a:buNone/>
            </a:pPr>
            <a:endParaRPr lang="en-US" dirty="0"/>
          </a:p>
          <a:p>
            <a:pPr marL="137160" indent="0">
              <a:buNone/>
            </a:pPr>
            <a:endParaRPr lang="en-IN" dirty="0"/>
          </a:p>
        </p:txBody>
      </p:sp>
      <p:pic>
        <p:nvPicPr>
          <p:cNvPr id="5" name="Picture 4">
            <a:extLst>
              <a:ext uri="{FF2B5EF4-FFF2-40B4-BE49-F238E27FC236}">
                <a16:creationId xmlns:a16="http://schemas.microsoft.com/office/drawing/2014/main" id="{72B23AD1-F4EE-49AF-BDDC-8C4516ECB051}"/>
              </a:ext>
            </a:extLst>
          </p:cNvPr>
          <p:cNvPicPr>
            <a:picLocks noChangeAspect="1"/>
          </p:cNvPicPr>
          <p:nvPr/>
        </p:nvPicPr>
        <p:blipFill>
          <a:blip r:embed="rId2"/>
          <a:stretch>
            <a:fillRect/>
          </a:stretch>
        </p:blipFill>
        <p:spPr>
          <a:xfrm>
            <a:off x="1374774" y="819150"/>
            <a:ext cx="5356225" cy="2254250"/>
          </a:xfrm>
          <a:prstGeom prst="rect">
            <a:avLst/>
          </a:prstGeom>
        </p:spPr>
      </p:pic>
      <p:pic>
        <p:nvPicPr>
          <p:cNvPr id="7" name="Picture 6">
            <a:extLst>
              <a:ext uri="{FF2B5EF4-FFF2-40B4-BE49-F238E27FC236}">
                <a16:creationId xmlns:a16="http://schemas.microsoft.com/office/drawing/2014/main" id="{26101C14-8B66-45C5-8CCC-4F907F809AC7}"/>
              </a:ext>
            </a:extLst>
          </p:cNvPr>
          <p:cNvPicPr>
            <a:picLocks noChangeAspect="1"/>
          </p:cNvPicPr>
          <p:nvPr/>
        </p:nvPicPr>
        <p:blipFill>
          <a:blip r:embed="rId3"/>
          <a:stretch>
            <a:fillRect/>
          </a:stretch>
        </p:blipFill>
        <p:spPr>
          <a:xfrm>
            <a:off x="6165056" y="3203575"/>
            <a:ext cx="5010150" cy="3400425"/>
          </a:xfrm>
          <a:prstGeom prst="rect">
            <a:avLst/>
          </a:prstGeom>
        </p:spPr>
      </p:pic>
    </p:spTree>
    <p:extLst>
      <p:ext uri="{BB962C8B-B14F-4D97-AF65-F5344CB8AC3E}">
        <p14:creationId xmlns:p14="http://schemas.microsoft.com/office/powerpoint/2010/main" val="23900945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110556-C741-4D07-B624-88343839C01F}"/>
              </a:ext>
            </a:extLst>
          </p:cNvPr>
          <p:cNvSpPr>
            <a:spLocks noGrp="1"/>
          </p:cNvSpPr>
          <p:nvPr>
            <p:ph type="body" idx="1"/>
          </p:nvPr>
        </p:nvSpPr>
        <p:spPr>
          <a:xfrm>
            <a:off x="1103312" y="254000"/>
            <a:ext cx="8946541" cy="5994399"/>
          </a:xfrm>
        </p:spPr>
        <p:txBody>
          <a:bodyPr/>
          <a:lstStyle/>
          <a:p>
            <a:pPr marL="137160" indent="0">
              <a:buNone/>
            </a:pPr>
            <a:r>
              <a:rPr lang="en-US" b="1" dirty="0"/>
              <a:t>After this we ran this code on two different system</a:t>
            </a:r>
          </a:p>
          <a:p>
            <a:pPr marL="137160" indent="0" algn="ctr">
              <a:buNone/>
            </a:pPr>
            <a:r>
              <a:rPr lang="en-US" b="1" dirty="0">
                <a:solidFill>
                  <a:srgbClr val="00B0F0"/>
                </a:solidFill>
              </a:rPr>
              <a:t>One for legitimate </a:t>
            </a:r>
            <a:r>
              <a:rPr lang="en-US" b="1" dirty="0" err="1">
                <a:solidFill>
                  <a:srgbClr val="00B0F0"/>
                </a:solidFill>
              </a:rPr>
              <a:t>Urls</a:t>
            </a:r>
            <a:r>
              <a:rPr lang="en-US" b="1" dirty="0">
                <a:solidFill>
                  <a:srgbClr val="00B0F0"/>
                </a:solidFill>
              </a:rPr>
              <a:t>. </a:t>
            </a:r>
          </a:p>
          <a:p>
            <a:pPr marL="137160" indent="0">
              <a:buNone/>
            </a:pPr>
            <a:endParaRPr lang="en-IN" dirty="0"/>
          </a:p>
          <a:p>
            <a:pPr marL="137160" indent="0">
              <a:buNone/>
            </a:pPr>
            <a:endParaRPr lang="en-IN" dirty="0"/>
          </a:p>
          <a:p>
            <a:pPr marL="137160" indent="0">
              <a:buNone/>
            </a:pPr>
            <a:endParaRPr lang="en-IN" dirty="0"/>
          </a:p>
          <a:p>
            <a:pPr marL="137160" indent="0">
              <a:buNone/>
            </a:pPr>
            <a:endParaRPr lang="en-IN" dirty="0"/>
          </a:p>
          <a:p>
            <a:pPr marL="137160" indent="0">
              <a:buNone/>
            </a:pPr>
            <a:endParaRPr lang="en-IN" dirty="0"/>
          </a:p>
          <a:p>
            <a:pPr marL="137160" indent="0">
              <a:buNone/>
            </a:pPr>
            <a:endParaRPr lang="en-IN" dirty="0"/>
          </a:p>
          <a:p>
            <a:pPr marL="137160" indent="0">
              <a:buNone/>
            </a:pPr>
            <a:endParaRPr lang="en-IN" dirty="0"/>
          </a:p>
          <a:p>
            <a:pPr marL="137160" indent="0">
              <a:buNone/>
            </a:pPr>
            <a:endParaRPr lang="en-IN" dirty="0"/>
          </a:p>
          <a:p>
            <a:pPr marL="137160" indent="0">
              <a:buNone/>
            </a:pPr>
            <a:endParaRPr lang="en-IN" dirty="0"/>
          </a:p>
          <a:p>
            <a:pPr marL="137160" indent="0">
              <a:buNone/>
            </a:pPr>
            <a:endParaRPr lang="en-IN" dirty="0"/>
          </a:p>
          <a:p>
            <a:pPr marL="137160" indent="0">
              <a:buNone/>
            </a:pPr>
            <a:endParaRPr lang="en-IN" dirty="0"/>
          </a:p>
          <a:p>
            <a:pPr marL="137160" indent="0">
              <a:buNone/>
            </a:pPr>
            <a:endParaRPr lang="en-IN" dirty="0"/>
          </a:p>
        </p:txBody>
      </p:sp>
      <p:pic>
        <p:nvPicPr>
          <p:cNvPr id="5" name="Picture 4">
            <a:extLst>
              <a:ext uri="{FF2B5EF4-FFF2-40B4-BE49-F238E27FC236}">
                <a16:creationId xmlns:a16="http://schemas.microsoft.com/office/drawing/2014/main" id="{A58C896E-5485-47C2-92CE-360B86F04355}"/>
              </a:ext>
            </a:extLst>
          </p:cNvPr>
          <p:cNvPicPr>
            <a:picLocks noChangeAspect="1"/>
          </p:cNvPicPr>
          <p:nvPr/>
        </p:nvPicPr>
        <p:blipFill>
          <a:blip r:embed="rId2"/>
          <a:stretch>
            <a:fillRect/>
          </a:stretch>
        </p:blipFill>
        <p:spPr>
          <a:xfrm>
            <a:off x="1103312" y="1426276"/>
            <a:ext cx="10326688" cy="4764161"/>
          </a:xfrm>
          <a:prstGeom prst="rect">
            <a:avLst/>
          </a:prstGeom>
        </p:spPr>
      </p:pic>
    </p:spTree>
    <p:extLst>
      <p:ext uri="{BB962C8B-B14F-4D97-AF65-F5344CB8AC3E}">
        <p14:creationId xmlns:p14="http://schemas.microsoft.com/office/powerpoint/2010/main" val="966632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93C328-B98B-4788-88C8-B611E6A8D29A}"/>
              </a:ext>
            </a:extLst>
          </p:cNvPr>
          <p:cNvSpPr>
            <a:spLocks noGrp="1"/>
          </p:cNvSpPr>
          <p:nvPr>
            <p:ph type="body" idx="1"/>
          </p:nvPr>
        </p:nvSpPr>
        <p:spPr>
          <a:xfrm>
            <a:off x="152400" y="101600"/>
            <a:ext cx="9897453" cy="6146799"/>
          </a:xfrm>
        </p:spPr>
        <p:txBody>
          <a:bodyPr/>
          <a:lstStyle/>
          <a:p>
            <a:pPr marL="137160" indent="0">
              <a:buNone/>
            </a:pPr>
            <a:r>
              <a:rPr lang="en-US" sz="3600" b="1" dirty="0"/>
              <a:t>One for </a:t>
            </a:r>
            <a:r>
              <a:rPr lang="en-US" sz="3600" b="1" dirty="0">
                <a:solidFill>
                  <a:srgbClr val="FF0000"/>
                </a:solidFill>
              </a:rPr>
              <a:t>Phishing</a:t>
            </a:r>
            <a:r>
              <a:rPr lang="en-US" sz="3600" b="1" dirty="0"/>
              <a:t> </a:t>
            </a:r>
            <a:r>
              <a:rPr lang="en-US" sz="3600" b="1" dirty="0" err="1"/>
              <a:t>Urls</a:t>
            </a:r>
            <a:r>
              <a:rPr lang="en-US" sz="3600" b="1" dirty="0"/>
              <a:t>. </a:t>
            </a:r>
          </a:p>
          <a:p>
            <a:pPr marL="137160" indent="0">
              <a:buNone/>
            </a:pPr>
            <a:endParaRPr lang="en-IN" dirty="0"/>
          </a:p>
          <a:p>
            <a:pPr marL="137160" indent="0">
              <a:buNone/>
            </a:pPr>
            <a:endParaRPr lang="en-IN" dirty="0"/>
          </a:p>
          <a:p>
            <a:pPr marL="137160" indent="0">
              <a:buNone/>
            </a:pPr>
            <a:endParaRPr lang="en-IN" dirty="0"/>
          </a:p>
          <a:p>
            <a:pPr marL="137160" indent="0">
              <a:buNone/>
            </a:pPr>
            <a:endParaRPr lang="en-IN" dirty="0"/>
          </a:p>
          <a:p>
            <a:pPr marL="137160" indent="0">
              <a:buNone/>
            </a:pPr>
            <a:endParaRPr lang="en-IN" dirty="0"/>
          </a:p>
          <a:p>
            <a:pPr marL="137160" indent="0">
              <a:buNone/>
            </a:pPr>
            <a:endParaRPr lang="en-IN" dirty="0"/>
          </a:p>
          <a:p>
            <a:pPr marL="137160" indent="0">
              <a:buNone/>
            </a:pPr>
            <a:endParaRPr lang="en-IN" dirty="0"/>
          </a:p>
          <a:p>
            <a:pPr marL="137160" indent="0">
              <a:buNone/>
            </a:pPr>
            <a:endParaRPr lang="en-IN" dirty="0"/>
          </a:p>
          <a:p>
            <a:pPr marL="137160" indent="0">
              <a:buNone/>
            </a:pPr>
            <a:endParaRPr lang="en-IN" dirty="0"/>
          </a:p>
          <a:p>
            <a:pPr marL="137160" indent="0">
              <a:buNone/>
            </a:pPr>
            <a:endParaRPr lang="en-IN" dirty="0"/>
          </a:p>
          <a:p>
            <a:pPr marL="137160" indent="0">
              <a:buNone/>
            </a:pPr>
            <a:endParaRPr lang="en-IN" dirty="0"/>
          </a:p>
          <a:p>
            <a:pPr marL="137160" indent="0">
              <a:buNone/>
            </a:pPr>
            <a:r>
              <a:rPr lang="en-IN" dirty="0"/>
              <a:t>This whole feature extraction took around 3-4 hours for each category. </a:t>
            </a:r>
          </a:p>
          <a:p>
            <a:pPr marL="137160" indent="0">
              <a:buNone/>
            </a:pPr>
            <a:endParaRPr lang="en-IN" dirty="0"/>
          </a:p>
          <a:p>
            <a:pPr marL="137160" indent="0">
              <a:buNone/>
            </a:pPr>
            <a:endParaRPr lang="en-IN" dirty="0"/>
          </a:p>
        </p:txBody>
      </p:sp>
      <p:pic>
        <p:nvPicPr>
          <p:cNvPr id="5" name="Picture 4">
            <a:extLst>
              <a:ext uri="{FF2B5EF4-FFF2-40B4-BE49-F238E27FC236}">
                <a16:creationId xmlns:a16="http://schemas.microsoft.com/office/drawing/2014/main" id="{F3E4D82D-B91F-4465-99FF-D1E41D61A456}"/>
              </a:ext>
            </a:extLst>
          </p:cNvPr>
          <p:cNvPicPr>
            <a:picLocks noChangeAspect="1"/>
          </p:cNvPicPr>
          <p:nvPr/>
        </p:nvPicPr>
        <p:blipFill>
          <a:blip r:embed="rId2"/>
          <a:stretch>
            <a:fillRect/>
          </a:stretch>
        </p:blipFill>
        <p:spPr>
          <a:xfrm>
            <a:off x="152400" y="1643062"/>
            <a:ext cx="11887200" cy="3571875"/>
          </a:xfrm>
          <a:prstGeom prst="rect">
            <a:avLst/>
          </a:prstGeom>
        </p:spPr>
      </p:pic>
      <p:pic>
        <p:nvPicPr>
          <p:cNvPr id="7" name="Picture 6">
            <a:extLst>
              <a:ext uri="{FF2B5EF4-FFF2-40B4-BE49-F238E27FC236}">
                <a16:creationId xmlns:a16="http://schemas.microsoft.com/office/drawing/2014/main" id="{672515FD-72F6-43F1-85E5-D13A116D3431}"/>
              </a:ext>
            </a:extLst>
          </p:cNvPr>
          <p:cNvPicPr>
            <a:picLocks noChangeAspect="1"/>
          </p:cNvPicPr>
          <p:nvPr/>
        </p:nvPicPr>
        <p:blipFill>
          <a:blip r:embed="rId2"/>
          <a:stretch>
            <a:fillRect/>
          </a:stretch>
        </p:blipFill>
        <p:spPr>
          <a:xfrm>
            <a:off x="152400" y="1643062"/>
            <a:ext cx="11887200" cy="3571875"/>
          </a:xfrm>
          <a:prstGeom prst="rect">
            <a:avLst/>
          </a:prstGeom>
        </p:spPr>
      </p:pic>
    </p:spTree>
    <p:extLst>
      <p:ext uri="{BB962C8B-B14F-4D97-AF65-F5344CB8AC3E}">
        <p14:creationId xmlns:p14="http://schemas.microsoft.com/office/powerpoint/2010/main" val="38543741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9974-4CE6-41A4-97FF-505E6BEFF88C}"/>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Future Work</a:t>
            </a:r>
            <a:endParaRPr lang="en-IN" b="1"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FCAF2AB0-D2A6-442A-825D-5B11AFFB0F8C}"/>
              </a:ext>
            </a:extLst>
          </p:cNvPr>
          <p:cNvSpPr>
            <a:spLocks noGrp="1"/>
          </p:cNvSpPr>
          <p:nvPr>
            <p:ph type="body" idx="1"/>
          </p:nvPr>
        </p:nvSpPr>
        <p:spPr>
          <a:xfrm>
            <a:off x="1103312" y="1262130"/>
            <a:ext cx="8946541" cy="4986269"/>
          </a:xfrm>
        </p:spPr>
        <p:txBody>
          <a:bodyPr>
            <a:normAutofit/>
          </a:bodyPr>
          <a:lstStyle/>
          <a:p>
            <a:r>
              <a:rPr lang="en-US" sz="2800" dirty="0"/>
              <a:t>After implementing all these algorithms, select the one which has best accuracy. </a:t>
            </a:r>
          </a:p>
          <a:p>
            <a:r>
              <a:rPr lang="en-US" sz="2800" dirty="0"/>
              <a:t>Refactor the whole project into one neat file. </a:t>
            </a:r>
          </a:p>
          <a:p>
            <a:r>
              <a:rPr lang="en-US" sz="2800" dirty="0"/>
              <a:t>Choose a platform to deploy the model among GCP, Heroku, Azure, AWS lambda etc. </a:t>
            </a:r>
          </a:p>
          <a:p>
            <a:r>
              <a:rPr lang="en-US" sz="2800" dirty="0"/>
              <a:t>If the time permits, a small browser extension for the project. </a:t>
            </a:r>
          </a:p>
          <a:p>
            <a:r>
              <a:rPr lang="en-US" sz="2800" dirty="0"/>
              <a:t>The user just have to input the </a:t>
            </a:r>
            <a:r>
              <a:rPr lang="en-US" sz="2800" dirty="0" err="1"/>
              <a:t>url</a:t>
            </a:r>
            <a:r>
              <a:rPr lang="en-US" sz="2800" dirty="0"/>
              <a:t> and will get the results</a:t>
            </a:r>
          </a:p>
        </p:txBody>
      </p:sp>
    </p:spTree>
    <p:extLst>
      <p:ext uri="{BB962C8B-B14F-4D97-AF65-F5344CB8AC3E}">
        <p14:creationId xmlns:p14="http://schemas.microsoft.com/office/powerpoint/2010/main" val="17945052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34F46-EE4F-4EE7-BA5D-23D0DBCE7784}"/>
              </a:ext>
            </a:extLst>
          </p:cNvPr>
          <p:cNvSpPr>
            <a:spLocks noGrp="1"/>
          </p:cNvSpPr>
          <p:nvPr>
            <p:ph type="title"/>
          </p:nvPr>
        </p:nvSpPr>
        <p:spPr/>
        <p:txBody>
          <a:bodyPr/>
          <a:lstStyle/>
          <a:p>
            <a:r>
              <a:rPr lang="en-US" dirty="0"/>
              <a:t>Conclusion	</a:t>
            </a:r>
            <a:endParaRPr lang="en-IN" dirty="0"/>
          </a:p>
        </p:txBody>
      </p:sp>
      <p:sp>
        <p:nvSpPr>
          <p:cNvPr id="3" name="Text Placeholder 2">
            <a:extLst>
              <a:ext uri="{FF2B5EF4-FFF2-40B4-BE49-F238E27FC236}">
                <a16:creationId xmlns:a16="http://schemas.microsoft.com/office/drawing/2014/main" id="{19CC31D3-F009-4A80-B143-7A348F5494A0}"/>
              </a:ext>
            </a:extLst>
          </p:cNvPr>
          <p:cNvSpPr>
            <a:spLocks noGrp="1"/>
          </p:cNvSpPr>
          <p:nvPr>
            <p:ph type="body" idx="1"/>
          </p:nvPr>
        </p:nvSpPr>
        <p:spPr>
          <a:xfrm>
            <a:off x="1103312" y="1210614"/>
            <a:ext cx="8946541" cy="5037785"/>
          </a:xfrm>
        </p:spPr>
        <p:txBody>
          <a:bodyPr>
            <a:normAutofit/>
          </a:bodyPr>
          <a:lstStyle/>
          <a:p>
            <a:r>
              <a:rPr lang="en-US" dirty="0"/>
              <a:t>Phishing is the most commonly used social engineering and cyber attack</a:t>
            </a:r>
          </a:p>
          <a:p>
            <a:r>
              <a:rPr lang="en-US" dirty="0"/>
              <a:t>Through such attacks, the phisher targets naïve online users by tricking them into revealing confidential information, with the purpose of using it fraudulently.</a:t>
            </a:r>
          </a:p>
          <a:p>
            <a:r>
              <a:rPr lang="en-US" dirty="0"/>
              <a:t>In order to avoid getting phished, </a:t>
            </a:r>
          </a:p>
          <a:p>
            <a:pPr lvl="1">
              <a:buFont typeface="Wingdings" panose="05000000000000000000" pitchFamily="2" charset="2"/>
              <a:buChar char="v"/>
            </a:pPr>
            <a:r>
              <a:rPr lang="en-US" dirty="0"/>
              <a:t>users should have awareness of phishing websites.</a:t>
            </a:r>
          </a:p>
          <a:p>
            <a:pPr lvl="1">
              <a:buFont typeface="Wingdings" panose="05000000000000000000" pitchFamily="2" charset="2"/>
              <a:buChar char="v"/>
            </a:pPr>
            <a:r>
              <a:rPr lang="en-US" dirty="0"/>
              <a:t> have a blacklist of phishing websites which requires the knowledge of website 	being detected as phishing.</a:t>
            </a:r>
          </a:p>
          <a:p>
            <a:pPr lvl="1">
              <a:buFont typeface="Wingdings" panose="05000000000000000000" pitchFamily="2" charset="2"/>
              <a:buChar char="v"/>
            </a:pPr>
            <a:r>
              <a:rPr lang="en-US" dirty="0"/>
              <a:t>detect them in their early appearance, using ML algorithms</a:t>
            </a:r>
          </a:p>
          <a:p>
            <a:r>
              <a:rPr lang="en-US" dirty="0"/>
              <a:t>We have proposed a model that automatically extracts important features for phishing website detection without requiring any human intervention</a:t>
            </a:r>
          </a:p>
          <a:p>
            <a:r>
              <a:rPr lang="en-US" dirty="0"/>
              <a:t>This project will help the naïve users to avoid getting tricked by phishing websites. </a:t>
            </a:r>
          </a:p>
          <a:p>
            <a:endParaRPr lang="en-US" dirty="0"/>
          </a:p>
        </p:txBody>
      </p:sp>
    </p:spTree>
    <p:extLst>
      <p:ext uri="{BB962C8B-B14F-4D97-AF65-F5344CB8AC3E}">
        <p14:creationId xmlns:p14="http://schemas.microsoft.com/office/powerpoint/2010/main" val="326596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ee2a82491b_3_15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2"/>
              </a:buClr>
              <a:buSzPts val="4200"/>
              <a:buFont typeface="Arial"/>
              <a:buNone/>
            </a:pPr>
            <a:r>
              <a:rPr lang="en-US" b="1"/>
              <a:t>Dataset to be used</a:t>
            </a:r>
            <a:br>
              <a:rPr lang="en-US" b="1"/>
            </a:br>
            <a:endParaRPr b="1"/>
          </a:p>
        </p:txBody>
      </p:sp>
      <p:sp>
        <p:nvSpPr>
          <p:cNvPr id="310" name="Google Shape;310;gee2a82491b_3_159"/>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fontScale="92500" lnSpcReduction="10000"/>
          </a:bodyPr>
          <a:lstStyle/>
          <a:p>
            <a:pPr marL="342900" lvl="0" indent="-230123" algn="l" rtl="0">
              <a:lnSpc>
                <a:spcPct val="100000"/>
              </a:lnSpc>
              <a:spcBef>
                <a:spcPts val="0"/>
              </a:spcBef>
              <a:spcAft>
                <a:spcPts val="0"/>
              </a:spcAft>
              <a:buSzPct val="80000"/>
              <a:buNone/>
            </a:pPr>
            <a:endParaRPr sz="2400" b="0" i="0" u="none" strike="noStrike">
              <a:latin typeface="Arial"/>
              <a:ea typeface="Arial"/>
              <a:cs typeface="Arial"/>
              <a:sym typeface="Arial"/>
            </a:endParaRPr>
          </a:p>
          <a:p>
            <a:pPr marL="342900" lvl="0" indent="-342900" algn="l" rtl="0">
              <a:lnSpc>
                <a:spcPct val="100000"/>
              </a:lnSpc>
              <a:spcBef>
                <a:spcPts val="1000"/>
              </a:spcBef>
              <a:spcAft>
                <a:spcPts val="0"/>
              </a:spcAft>
              <a:buSzPct val="80000"/>
              <a:buChar char="►"/>
            </a:pPr>
            <a:r>
              <a:rPr lang="en-US" sz="2400" b="0" i="0" u="none" strike="noStrike">
                <a:latin typeface="Arial"/>
                <a:ea typeface="Arial"/>
                <a:cs typeface="Arial"/>
                <a:sym typeface="Arial"/>
              </a:rPr>
              <a:t> The dataset for phishing is obtained from: </a:t>
            </a:r>
            <a:endParaRPr/>
          </a:p>
          <a:p>
            <a:pPr marL="0" lvl="0" indent="0" algn="l" rtl="0">
              <a:lnSpc>
                <a:spcPct val="100000"/>
              </a:lnSpc>
              <a:spcBef>
                <a:spcPts val="1000"/>
              </a:spcBef>
              <a:spcAft>
                <a:spcPts val="0"/>
              </a:spcAft>
              <a:buSzPct val="80000"/>
              <a:buNone/>
            </a:pPr>
            <a:r>
              <a:rPr lang="en-US" sz="2400">
                <a:latin typeface="Arial"/>
                <a:ea typeface="Arial"/>
                <a:cs typeface="Arial"/>
                <a:sym typeface="Arial"/>
              </a:rPr>
              <a:t>	</a:t>
            </a:r>
            <a:r>
              <a:rPr lang="en-US" sz="2400" b="0" i="1" u="sng" strike="noStrike">
                <a:solidFill>
                  <a:schemeClr val="hlink"/>
                </a:solidFill>
                <a:latin typeface="Arial"/>
                <a:ea typeface="Arial"/>
                <a:cs typeface="Arial"/>
                <a:sym typeface="Arial"/>
                <a:hlinkClick r:id="rId3"/>
              </a:rPr>
              <a:t>https://www.phishtank.com/developer_info.php</a:t>
            </a:r>
            <a:endParaRPr sz="2400" b="0" i="1" u="none" strike="noStrike">
              <a:latin typeface="Arial"/>
              <a:ea typeface="Arial"/>
              <a:cs typeface="Arial"/>
              <a:sym typeface="Arial"/>
            </a:endParaRPr>
          </a:p>
          <a:p>
            <a:pPr marL="0" lvl="0" indent="0" algn="l" rtl="0">
              <a:lnSpc>
                <a:spcPct val="100000"/>
              </a:lnSpc>
              <a:spcBef>
                <a:spcPts val="1000"/>
              </a:spcBef>
              <a:spcAft>
                <a:spcPts val="0"/>
              </a:spcAft>
              <a:buSzPct val="80000"/>
              <a:buNone/>
            </a:pPr>
            <a:endParaRPr sz="2400" b="0" i="1" u="none" strike="noStrike">
              <a:latin typeface="Arial"/>
              <a:ea typeface="Arial"/>
              <a:cs typeface="Arial"/>
              <a:sym typeface="Arial"/>
            </a:endParaRPr>
          </a:p>
          <a:p>
            <a:pPr marL="342900" lvl="0" indent="-342900" algn="l" rtl="0">
              <a:lnSpc>
                <a:spcPct val="100000"/>
              </a:lnSpc>
              <a:spcBef>
                <a:spcPts val="1000"/>
              </a:spcBef>
              <a:spcAft>
                <a:spcPts val="0"/>
              </a:spcAft>
              <a:buSzPct val="80000"/>
              <a:buChar char="►"/>
            </a:pPr>
            <a:r>
              <a:rPr lang="en-US" sz="2400" b="0" i="0" u="none" strike="noStrike">
                <a:latin typeface="Arial"/>
                <a:ea typeface="Arial"/>
                <a:cs typeface="Arial"/>
                <a:sym typeface="Arial"/>
              </a:rPr>
              <a:t>The dataset for legitimate files is obtained from: </a:t>
            </a:r>
            <a:endParaRPr/>
          </a:p>
          <a:p>
            <a:pPr marL="0" lvl="0" indent="0" algn="l" rtl="0">
              <a:lnSpc>
                <a:spcPct val="100000"/>
              </a:lnSpc>
              <a:spcBef>
                <a:spcPts val="1000"/>
              </a:spcBef>
              <a:spcAft>
                <a:spcPts val="0"/>
              </a:spcAft>
              <a:buSzPct val="80000"/>
              <a:buNone/>
            </a:pPr>
            <a:r>
              <a:rPr lang="en-US" sz="2400" b="0" i="0" u="none" strike="noStrike">
                <a:latin typeface="Arial"/>
                <a:ea typeface="Arial"/>
                <a:cs typeface="Arial"/>
                <a:sym typeface="Arial"/>
              </a:rPr>
              <a:t>	</a:t>
            </a:r>
            <a:r>
              <a:rPr lang="en-US" sz="2400" b="0" i="1" u="sng" strike="noStrike">
                <a:solidFill>
                  <a:schemeClr val="hlink"/>
                </a:solidFill>
                <a:latin typeface="Arial"/>
                <a:ea typeface="Arial"/>
                <a:cs typeface="Arial"/>
                <a:sym typeface="Arial"/>
                <a:hlinkClick r:id="rId4"/>
              </a:rPr>
              <a:t>https://www.unb.ca/cic/datasets/url-2016.html</a:t>
            </a:r>
            <a:endParaRPr sz="2400" b="0" i="1" u="none" strike="noStrike">
              <a:latin typeface="Arial"/>
              <a:ea typeface="Arial"/>
              <a:cs typeface="Arial"/>
              <a:sym typeface="Arial"/>
            </a:endParaRPr>
          </a:p>
          <a:p>
            <a:pPr marL="0" lvl="0" indent="0" algn="l" rtl="0">
              <a:lnSpc>
                <a:spcPct val="100000"/>
              </a:lnSpc>
              <a:spcBef>
                <a:spcPts val="1000"/>
              </a:spcBef>
              <a:spcAft>
                <a:spcPts val="0"/>
              </a:spcAft>
              <a:buSzPct val="80000"/>
              <a:buNone/>
            </a:pPr>
            <a:endParaRPr sz="2400" b="0" i="1" u="none" strike="noStrike">
              <a:latin typeface="Arial"/>
              <a:ea typeface="Arial"/>
              <a:cs typeface="Arial"/>
              <a:sym typeface="Arial"/>
            </a:endParaRPr>
          </a:p>
          <a:p>
            <a:pPr marL="342900" lvl="0" indent="-342900" algn="l" rtl="0">
              <a:lnSpc>
                <a:spcPct val="100000"/>
              </a:lnSpc>
              <a:spcBef>
                <a:spcPts val="1000"/>
              </a:spcBef>
              <a:spcAft>
                <a:spcPts val="0"/>
              </a:spcAft>
              <a:buSzPct val="80000"/>
              <a:buChar char="►"/>
            </a:pPr>
            <a:r>
              <a:rPr lang="en-US" sz="2400">
                <a:latin typeface="Arial"/>
                <a:ea typeface="Arial"/>
                <a:cs typeface="Arial"/>
                <a:sym typeface="Arial"/>
              </a:rPr>
              <a:t>Both these datasets only contains the name of the websites so attributes have to extracted from the websites using web scraping and various python libraries. </a:t>
            </a:r>
            <a:endParaRPr sz="2400" b="0" u="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ee2a82491b_3_16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2"/>
              </a:buClr>
              <a:buSzPts val="4200"/>
              <a:buFont typeface="Arial"/>
              <a:buNone/>
            </a:pPr>
            <a:r>
              <a:rPr lang="en-US" b="1"/>
              <a:t>Tools and Technologies</a:t>
            </a:r>
            <a:br>
              <a:rPr lang="en-US" b="1"/>
            </a:br>
            <a:endParaRPr b="1"/>
          </a:p>
        </p:txBody>
      </p:sp>
      <p:sp>
        <p:nvSpPr>
          <p:cNvPr id="316" name="Google Shape;316;gee2a82491b_3_164"/>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600"/>
              <a:buChar char="►"/>
            </a:pPr>
            <a:r>
              <a:rPr lang="en-US"/>
              <a:t>Web Scraping: beautiful soup and python libraries</a:t>
            </a:r>
            <a:endParaRPr/>
          </a:p>
          <a:p>
            <a:pPr marL="342900" lvl="0" indent="-342900" algn="l" rtl="0">
              <a:lnSpc>
                <a:spcPct val="100000"/>
              </a:lnSpc>
              <a:spcBef>
                <a:spcPts val="1000"/>
              </a:spcBef>
              <a:spcAft>
                <a:spcPts val="0"/>
              </a:spcAft>
              <a:buSzPts val="1600"/>
              <a:buChar char="►"/>
            </a:pPr>
            <a:r>
              <a:rPr lang="en-US"/>
              <a:t>IDE: jupyter notebook</a:t>
            </a:r>
            <a:endParaRPr/>
          </a:p>
          <a:p>
            <a:pPr marL="342900" lvl="0" indent="-342900" algn="l" rtl="0">
              <a:lnSpc>
                <a:spcPct val="100000"/>
              </a:lnSpc>
              <a:spcBef>
                <a:spcPts val="1000"/>
              </a:spcBef>
              <a:spcAft>
                <a:spcPts val="0"/>
              </a:spcAft>
              <a:buSzPts val="1600"/>
              <a:buChar char="►"/>
            </a:pPr>
            <a:r>
              <a:rPr lang="en-US"/>
              <a:t>Deployment: Heroku or amazon aws</a:t>
            </a:r>
            <a:endParaRPr/>
          </a:p>
          <a:p>
            <a:pPr marL="342900" lvl="0" indent="-241300" algn="l" rtl="0">
              <a:lnSpc>
                <a:spcPct val="100000"/>
              </a:lnSpc>
              <a:spcBef>
                <a:spcPts val="1000"/>
              </a:spcBef>
              <a:spcAft>
                <a:spcPts val="0"/>
              </a:spcAft>
              <a:buSzPts val="16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ee2a82491b_3_169"/>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Task1: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800"/>
              <a:buNone/>
            </a:pPr>
            <a:endParaRPr/>
          </a:p>
        </p:txBody>
      </p:sp>
      <p:sp>
        <p:nvSpPr>
          <p:cNvPr id="322" name="Google Shape;322;gee2a82491b_3_169"/>
          <p:cNvSpPr txBox="1">
            <a:spLocks noGrp="1"/>
          </p:cNvSpPr>
          <p:nvPr>
            <p:ph type="body" idx="1"/>
          </p:nvPr>
        </p:nvSpPr>
        <p:spPr>
          <a:xfrm>
            <a:off x="1103300" y="1531251"/>
            <a:ext cx="8946600" cy="4717200"/>
          </a:xfrm>
          <a:prstGeom prst="rect">
            <a:avLst/>
          </a:prstGeom>
          <a:noFill/>
          <a:ln>
            <a:noFill/>
          </a:ln>
        </p:spPr>
        <p:txBody>
          <a:bodyPr spcFirstLastPara="1" wrap="square" lIns="91425" tIns="45700" rIns="91425" bIns="45700" anchor="t" anchorCtr="0">
            <a:normAutofit/>
          </a:bodyPr>
          <a:lstStyle/>
          <a:p>
            <a:pPr marL="457200" lvl="0" indent="-351790" algn="l" rtl="0">
              <a:lnSpc>
                <a:spcPct val="100000"/>
              </a:lnSpc>
              <a:spcBef>
                <a:spcPts val="1000"/>
              </a:spcBef>
              <a:spcAft>
                <a:spcPts val="0"/>
              </a:spcAft>
              <a:buSzPts val="1940"/>
              <a:buChar char="►"/>
            </a:pPr>
            <a:r>
              <a:rPr lang="en-US" sz="2500" dirty="0"/>
              <a:t>Extract all the Address based features</a:t>
            </a:r>
            <a:endParaRPr sz="2500" dirty="0"/>
          </a:p>
          <a:p>
            <a:pPr marL="457200" lvl="0" indent="-351790" algn="l" rtl="0">
              <a:lnSpc>
                <a:spcPct val="100000"/>
              </a:lnSpc>
              <a:spcBef>
                <a:spcPts val="0"/>
              </a:spcBef>
              <a:spcAft>
                <a:spcPts val="0"/>
              </a:spcAft>
              <a:buSzPts val="1940"/>
              <a:buChar char="►"/>
            </a:pPr>
            <a:r>
              <a:rPr lang="en-US" sz="2500" dirty="0"/>
              <a:t>Extract all Domain based features using </a:t>
            </a:r>
            <a:r>
              <a:rPr lang="en-US" sz="2500" dirty="0" err="1"/>
              <a:t>BeautifulSoup</a:t>
            </a:r>
            <a:r>
              <a:rPr lang="en-US" sz="2500" dirty="0"/>
              <a:t> and </a:t>
            </a:r>
            <a:r>
              <a:rPr lang="en-US" sz="2500" dirty="0" err="1"/>
              <a:t>urllib</a:t>
            </a:r>
            <a:endParaRPr sz="2500" dirty="0"/>
          </a:p>
          <a:p>
            <a:pPr marL="457200" lvl="0" indent="-351790" algn="l" rtl="0">
              <a:lnSpc>
                <a:spcPct val="100000"/>
              </a:lnSpc>
              <a:spcBef>
                <a:spcPts val="0"/>
              </a:spcBef>
              <a:spcAft>
                <a:spcPts val="0"/>
              </a:spcAft>
              <a:buSzPts val="1940"/>
              <a:buChar char="►"/>
            </a:pPr>
            <a:r>
              <a:rPr lang="en-US" sz="2500" dirty="0"/>
              <a:t>Extract all the HTML and </a:t>
            </a:r>
            <a:r>
              <a:rPr lang="en-US" sz="2500" dirty="0" err="1"/>
              <a:t>Javascript</a:t>
            </a:r>
            <a:r>
              <a:rPr lang="en-US" sz="2500" dirty="0"/>
              <a:t> based features </a:t>
            </a:r>
            <a:endParaRPr sz="2500" dirty="0"/>
          </a:p>
          <a:p>
            <a:pPr marL="457200" lvl="0" indent="0" algn="l" rtl="0">
              <a:lnSpc>
                <a:spcPct val="100000"/>
              </a:lnSpc>
              <a:spcBef>
                <a:spcPts val="1000"/>
              </a:spcBef>
              <a:spcAft>
                <a:spcPts val="0"/>
              </a:spcAft>
              <a:buSzPts val="1440"/>
              <a:buNone/>
            </a:pPr>
            <a:endParaRPr sz="2500" dirty="0"/>
          </a:p>
          <a:p>
            <a:pPr marL="457200" lvl="0" indent="-351790" algn="l" rtl="0">
              <a:lnSpc>
                <a:spcPct val="100000"/>
              </a:lnSpc>
              <a:spcBef>
                <a:spcPts val="1000"/>
              </a:spcBef>
              <a:spcAft>
                <a:spcPts val="0"/>
              </a:spcAft>
              <a:buSzPts val="1940"/>
              <a:buChar char="►"/>
            </a:pPr>
            <a:r>
              <a:rPr lang="en-US" sz="2500" dirty="0"/>
              <a:t>After extracting all the features combined all the </a:t>
            </a:r>
            <a:r>
              <a:rPr lang="en-US" sz="2500" dirty="0" err="1"/>
              <a:t>featues</a:t>
            </a:r>
            <a:r>
              <a:rPr lang="en-US" sz="2500" dirty="0"/>
              <a:t> into one and made a data frame out of it for both legitimate URLs and phishing URLs. </a:t>
            </a:r>
            <a:endParaRPr sz="2500" dirty="0"/>
          </a:p>
          <a:p>
            <a:pPr marL="457200" lvl="0" indent="0" algn="l" rtl="0">
              <a:lnSpc>
                <a:spcPct val="100000"/>
              </a:lnSpc>
              <a:spcBef>
                <a:spcPts val="1000"/>
              </a:spcBef>
              <a:spcAft>
                <a:spcPts val="0"/>
              </a:spcAft>
              <a:buSzPts val="1440"/>
              <a:buNone/>
            </a:pPr>
            <a:endParaRPr sz="2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gee2a82491b_3_174"/>
          <p:cNvSpPr txBox="1">
            <a:spLocks noGrp="1"/>
          </p:cNvSpPr>
          <p:nvPr>
            <p:ph type="title"/>
          </p:nvPr>
        </p:nvSpPr>
        <p:spPr>
          <a:xfrm>
            <a:off x="158431" y="257646"/>
            <a:ext cx="8790497" cy="85182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a:t>Objective and tasks to be performed</a:t>
            </a:r>
            <a:endParaRPr/>
          </a:p>
        </p:txBody>
      </p:sp>
      <p:sp>
        <p:nvSpPr>
          <p:cNvPr id="328" name="Google Shape;328;gee2a82491b_3_174"/>
          <p:cNvSpPr txBox="1">
            <a:spLocks noGrp="1"/>
          </p:cNvSpPr>
          <p:nvPr>
            <p:ph type="body" idx="1"/>
          </p:nvPr>
        </p:nvSpPr>
        <p:spPr>
          <a:xfrm>
            <a:off x="1091120" y="1614006"/>
            <a:ext cx="8946541" cy="4195481"/>
          </a:xfrm>
          <a:prstGeom prst="rect">
            <a:avLst/>
          </a:prstGeom>
          <a:noFill/>
          <a:ln>
            <a:noFill/>
          </a:ln>
        </p:spPr>
        <p:txBody>
          <a:bodyPr spcFirstLastPara="1" wrap="square" lIns="91425" tIns="45700" rIns="91425" bIns="45700" anchor="t" anchorCtr="0">
            <a:normAutofit lnSpcReduction="10000"/>
          </a:bodyPr>
          <a:lstStyle/>
          <a:p>
            <a:pPr marL="457200" lvl="0" indent="-320040" algn="l" rtl="0">
              <a:lnSpc>
                <a:spcPct val="100000"/>
              </a:lnSpc>
              <a:spcBef>
                <a:spcPts val="1000"/>
              </a:spcBef>
              <a:spcAft>
                <a:spcPts val="0"/>
              </a:spcAft>
              <a:buSzPts val="1440"/>
              <a:buChar char="►"/>
            </a:pPr>
            <a:r>
              <a:rPr lang="en-US"/>
              <a:t>Our objective is to collect data and extract features from URL’s.</a:t>
            </a:r>
            <a:endParaRPr/>
          </a:p>
          <a:p>
            <a:pPr marL="457200" lvl="0" indent="-320040" algn="l" rtl="0">
              <a:lnSpc>
                <a:spcPct val="100000"/>
              </a:lnSpc>
              <a:spcBef>
                <a:spcPts val="1000"/>
              </a:spcBef>
              <a:spcAft>
                <a:spcPts val="0"/>
              </a:spcAft>
              <a:buSzPts val="1440"/>
              <a:buChar char="►"/>
            </a:pPr>
            <a:r>
              <a:rPr lang="en-US"/>
              <a:t>For this project we need a bunch of URL’s of type legitimate(0) and phishing(1).</a:t>
            </a:r>
            <a:endParaRPr/>
          </a:p>
          <a:p>
            <a:pPr marL="457200" lvl="0" indent="-320040" algn="l" rtl="0">
              <a:lnSpc>
                <a:spcPct val="100000"/>
              </a:lnSpc>
              <a:spcBef>
                <a:spcPts val="1000"/>
              </a:spcBef>
              <a:spcAft>
                <a:spcPts val="0"/>
              </a:spcAft>
              <a:buSzPts val="1440"/>
              <a:buChar char="►"/>
            </a:pPr>
            <a:r>
              <a:rPr lang="en-US"/>
              <a:t>Phishing data was collected from a opensource website named as phishtank.</a:t>
            </a:r>
            <a:endParaRPr/>
          </a:p>
          <a:p>
            <a:pPr marL="457200" lvl="0" indent="-320040" algn="l" rtl="0">
              <a:lnSpc>
                <a:spcPct val="100000"/>
              </a:lnSpc>
              <a:spcBef>
                <a:spcPts val="1000"/>
              </a:spcBef>
              <a:spcAft>
                <a:spcPts val="0"/>
              </a:spcAft>
              <a:buSzPts val="1440"/>
              <a:buChar char="►"/>
            </a:pPr>
            <a:r>
              <a:rPr lang="en-US"/>
              <a:t>Legitimate data was collected from  University of New Brunswick.</a:t>
            </a:r>
            <a:endParaRPr/>
          </a:p>
          <a:p>
            <a:pPr marL="457200" lvl="0" indent="-320040" algn="l" rtl="0">
              <a:lnSpc>
                <a:spcPct val="100000"/>
              </a:lnSpc>
              <a:spcBef>
                <a:spcPts val="1000"/>
              </a:spcBef>
              <a:spcAft>
                <a:spcPts val="0"/>
              </a:spcAft>
              <a:buSzPts val="1440"/>
              <a:buChar char="►"/>
            </a:pPr>
            <a:r>
              <a:rPr lang="en-US"/>
              <a:t>Tasks to be performed are as under:</a:t>
            </a:r>
            <a:endParaRPr/>
          </a:p>
          <a:p>
            <a:pPr marL="937260" lvl="1" indent="-342900" algn="l" rtl="0">
              <a:lnSpc>
                <a:spcPct val="100000"/>
              </a:lnSpc>
              <a:spcBef>
                <a:spcPts val="1000"/>
              </a:spcBef>
              <a:spcAft>
                <a:spcPts val="0"/>
              </a:spcAft>
              <a:buSzPts val="1440"/>
              <a:buFont typeface="Arial"/>
              <a:buAutoNum type="arabicPeriod"/>
            </a:pPr>
            <a:r>
              <a:rPr lang="en-US"/>
              <a:t>Collecting the data.</a:t>
            </a:r>
            <a:endParaRPr/>
          </a:p>
          <a:p>
            <a:pPr marL="937260" lvl="1" indent="-342900" algn="l" rtl="0">
              <a:lnSpc>
                <a:spcPct val="100000"/>
              </a:lnSpc>
              <a:spcBef>
                <a:spcPts val="1000"/>
              </a:spcBef>
              <a:spcAft>
                <a:spcPts val="0"/>
              </a:spcAft>
              <a:buSzPts val="1440"/>
              <a:buFont typeface="Arial"/>
              <a:buAutoNum type="arabicPeriod"/>
            </a:pPr>
            <a:r>
              <a:rPr lang="en-US"/>
              <a:t>Feature Extraction.</a:t>
            </a:r>
            <a:endParaRPr/>
          </a:p>
          <a:p>
            <a:pPr marL="937260" lvl="1" indent="-342900" algn="l" rtl="0">
              <a:lnSpc>
                <a:spcPct val="100000"/>
              </a:lnSpc>
              <a:spcBef>
                <a:spcPts val="1000"/>
              </a:spcBef>
              <a:spcAft>
                <a:spcPts val="0"/>
              </a:spcAft>
              <a:buSzPts val="1440"/>
              <a:buFont typeface="Arial"/>
              <a:buAutoNum type="arabicPeriod"/>
            </a:pPr>
            <a:r>
              <a:rPr lang="en-US"/>
              <a:t>Computing URL’s features.</a:t>
            </a:r>
            <a:endParaRPr/>
          </a:p>
          <a:p>
            <a:pPr marL="937260" lvl="1" indent="-342900" algn="l" rtl="0">
              <a:lnSpc>
                <a:spcPct val="100000"/>
              </a:lnSpc>
              <a:spcBef>
                <a:spcPts val="1000"/>
              </a:spcBef>
              <a:spcAft>
                <a:spcPts val="0"/>
              </a:spcAft>
              <a:buSzPts val="1440"/>
              <a:buFont typeface="Arial"/>
              <a:buAutoNum type="arabicPeriod"/>
            </a:pPr>
            <a:r>
              <a:rPr lang="en-US"/>
              <a:t>Create Final Dataset </a:t>
            </a:r>
            <a:endParaRPr/>
          </a:p>
          <a:p>
            <a:pPr marL="457200" lvl="0" indent="-228600" algn="l" rtl="0">
              <a:lnSpc>
                <a:spcPct val="100000"/>
              </a:lnSpc>
              <a:spcBef>
                <a:spcPts val="1000"/>
              </a:spcBef>
              <a:spcAft>
                <a:spcPts val="0"/>
              </a:spcAft>
              <a:buSzPts val="144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ee2a82491b_3_179"/>
          <p:cNvSpPr txBox="1">
            <a:spLocks noGrp="1"/>
          </p:cNvSpPr>
          <p:nvPr>
            <p:ph type="title"/>
          </p:nvPr>
        </p:nvSpPr>
        <p:spPr>
          <a:xfrm>
            <a:off x="671500" y="313025"/>
            <a:ext cx="3925900" cy="756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Phishing URL’s</a:t>
            </a:r>
            <a:endParaRPr/>
          </a:p>
        </p:txBody>
      </p:sp>
      <p:pic>
        <p:nvPicPr>
          <p:cNvPr id="334" name="Google Shape;334;gee2a82491b_3_179"/>
          <p:cNvPicPr preferRelativeResize="0"/>
          <p:nvPr/>
        </p:nvPicPr>
        <p:blipFill rotWithShape="1">
          <a:blip r:embed="rId3">
            <a:alphaModFix/>
          </a:blip>
          <a:srcRect/>
          <a:stretch/>
        </p:blipFill>
        <p:spPr>
          <a:xfrm>
            <a:off x="1066800" y="1188862"/>
            <a:ext cx="9855201" cy="4752074"/>
          </a:xfrm>
          <a:prstGeom prst="rect">
            <a:avLst/>
          </a:prstGeom>
          <a:noFill/>
          <a:ln>
            <a:noFill/>
          </a:ln>
        </p:spPr>
      </p:pic>
      <p:sp>
        <p:nvSpPr>
          <p:cNvPr id="335" name="Google Shape;335;gee2a82491b_3_179"/>
          <p:cNvSpPr txBox="1">
            <a:spLocks noGrp="1"/>
          </p:cNvSpPr>
          <p:nvPr>
            <p:ph type="body" idx="1"/>
          </p:nvPr>
        </p:nvSpPr>
        <p:spPr>
          <a:xfrm>
            <a:off x="1282701" y="5940936"/>
            <a:ext cx="8946541" cy="713864"/>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Loading the phishing URL’s data into the dataFrame</a:t>
            </a:r>
            <a:endParaRPr/>
          </a:p>
        </p:txBody>
      </p:sp>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TotalTime>
  <Words>2431</Words>
  <Application>Microsoft Office PowerPoint</Application>
  <PresentationFormat>Widescreen</PresentationFormat>
  <Paragraphs>265</Paragraphs>
  <Slides>49</Slides>
  <Notes>39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49</vt:i4>
      </vt:variant>
    </vt:vector>
  </HeadingPairs>
  <TitlesOfParts>
    <vt:vector size="56" baseType="lpstr">
      <vt:lpstr>Arial</vt:lpstr>
      <vt:lpstr>Calibri</vt:lpstr>
      <vt:lpstr>Noto Sans Symbols</vt:lpstr>
      <vt:lpstr>Times New Roman</vt:lpstr>
      <vt:lpstr>Wingdings</vt:lpstr>
      <vt:lpstr>Ion</vt:lpstr>
      <vt:lpstr>Ion</vt:lpstr>
      <vt:lpstr>  Phishing website detection using different ML algorithms: </vt:lpstr>
      <vt:lpstr>Contents </vt:lpstr>
      <vt:lpstr>Abstract</vt:lpstr>
      <vt:lpstr>Abstract </vt:lpstr>
      <vt:lpstr>Dataset to be used </vt:lpstr>
      <vt:lpstr>Tools and Technologies </vt:lpstr>
      <vt:lpstr>Task1:   </vt:lpstr>
      <vt:lpstr>Objective and tasks to be performed</vt:lpstr>
      <vt:lpstr>Phishing URL’s</vt:lpstr>
      <vt:lpstr>PowerPoint Presentation</vt:lpstr>
      <vt:lpstr>Legitimate URL’s</vt:lpstr>
      <vt:lpstr>Feature Extraction</vt:lpstr>
      <vt:lpstr>Address Bar Based Features</vt:lpstr>
      <vt:lpstr>Domain of URL</vt:lpstr>
      <vt:lpstr>IP Address of URL</vt:lpstr>
      <vt:lpstr>“@”Symbol in URL</vt:lpstr>
      <vt:lpstr>Length of URL</vt:lpstr>
      <vt:lpstr>Depth of URL</vt:lpstr>
      <vt:lpstr>Redirection “//” in URL</vt:lpstr>
      <vt:lpstr>“HTTP/HTTPS” in Domain Name</vt:lpstr>
      <vt:lpstr>Using URL Shortening Services</vt:lpstr>
      <vt:lpstr>Prefix or Suffix “-” in Domain. </vt:lpstr>
      <vt:lpstr>Domain Based Features</vt:lpstr>
      <vt:lpstr>PYTHON WHOIS / DNS RECORD</vt:lpstr>
      <vt:lpstr>Website Traffic</vt:lpstr>
      <vt:lpstr>Age of Domain</vt:lpstr>
      <vt:lpstr>End period of Domain</vt:lpstr>
      <vt:lpstr>HTML &amp; JAVASCRIPT BASED FEATURES</vt:lpstr>
      <vt:lpstr>IFRAME  Redirection</vt:lpstr>
      <vt:lpstr>Status Bar Customization</vt:lpstr>
      <vt:lpstr>Website Forwarding</vt:lpstr>
      <vt:lpstr>Computing URL Features</vt:lpstr>
      <vt:lpstr>Legitimate URL’s</vt:lpstr>
      <vt:lpstr>PowerPoint Presentation</vt:lpstr>
      <vt:lpstr>Phishing URL’s</vt:lpstr>
      <vt:lpstr>PowerPoint Presentation</vt:lpstr>
      <vt:lpstr>Final DataSet</vt:lpstr>
      <vt:lpstr>Task2 todo: </vt:lpstr>
      <vt:lpstr>Task2 cont </vt:lpstr>
      <vt:lpstr>Error Correction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Phishing website detection using different ML algorithms: </dc:title>
  <dc:creator>Neel Rayal</dc:creator>
  <cp:lastModifiedBy>Neel Rayal</cp:lastModifiedBy>
  <cp:revision>5</cp:revision>
  <dcterms:created xsi:type="dcterms:W3CDTF">2021-08-07T06:19:45Z</dcterms:created>
  <dcterms:modified xsi:type="dcterms:W3CDTF">2021-12-12T14:02:04Z</dcterms:modified>
</cp:coreProperties>
</file>