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8" r:id="rId2"/>
    <p:sldId id="274" r:id="rId3"/>
    <p:sldId id="277" r:id="rId4"/>
    <p:sldId id="256" r:id="rId5"/>
    <p:sldId id="289" r:id="rId6"/>
    <p:sldId id="290" r:id="rId7"/>
    <p:sldId id="298" r:id="rId8"/>
    <p:sldId id="276" r:id="rId9"/>
    <p:sldId id="321" r:id="rId10"/>
    <p:sldId id="333" r:id="rId11"/>
    <p:sldId id="301" r:id="rId12"/>
    <p:sldId id="302" r:id="rId13"/>
    <p:sldId id="306" r:id="rId14"/>
    <p:sldId id="305" r:id="rId15"/>
    <p:sldId id="308" r:id="rId16"/>
    <p:sldId id="307" r:id="rId17"/>
    <p:sldId id="309" r:id="rId18"/>
    <p:sldId id="310" r:id="rId19"/>
    <p:sldId id="311" r:id="rId20"/>
    <p:sldId id="320" r:id="rId21"/>
    <p:sldId id="312" r:id="rId22"/>
    <p:sldId id="314" r:id="rId23"/>
    <p:sldId id="332" r:id="rId24"/>
    <p:sldId id="313" r:id="rId25"/>
    <p:sldId id="315" r:id="rId26"/>
    <p:sldId id="316" r:id="rId27"/>
    <p:sldId id="317" r:id="rId28"/>
    <p:sldId id="331" r:id="rId29"/>
    <p:sldId id="323" r:id="rId30"/>
    <p:sldId id="329" r:id="rId31"/>
    <p:sldId id="328" r:id="rId32"/>
    <p:sldId id="324" r:id="rId33"/>
    <p:sldId id="325" r:id="rId34"/>
    <p:sldId id="326" r:id="rId35"/>
    <p:sldId id="327" r:id="rId36"/>
    <p:sldId id="318" r:id="rId37"/>
    <p:sldId id="334" r:id="rId38"/>
    <p:sldId id="32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5152"/>
    <a:srgbClr val="FF5D5D"/>
    <a:srgbClr val="FC1400"/>
    <a:srgbClr val="FF2600"/>
    <a:srgbClr val="6EB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8" autoAdjust="0"/>
    <p:restoredTop sz="94636"/>
  </p:normalViewPr>
  <p:slideViewPr>
    <p:cSldViewPr snapToGrid="0">
      <p:cViewPr varScale="1">
        <p:scale>
          <a:sx n="73" d="100"/>
          <a:sy n="73" d="100"/>
        </p:scale>
        <p:origin x="2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4BC87-8E8B-4FE7-9E69-FC48420F8CE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1E8F3-5082-454C-844C-33AB50596AEC}" type="slidenum">
              <a:rPr lang="en-IN" smtClean="0"/>
              <a:t>‹#›</a:t>
            </a:fld>
            <a:endParaRPr lang="en-IN"/>
          </a:p>
        </p:txBody>
      </p:sp>
    </p:spTree>
    <p:extLst>
      <p:ext uri="{BB962C8B-B14F-4D97-AF65-F5344CB8AC3E}">
        <p14:creationId xmlns:p14="http://schemas.microsoft.com/office/powerpoint/2010/main" val="9165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C1E8F3-5082-454C-844C-33AB50596AEC}" type="slidenum">
              <a:rPr lang="en-IN" smtClean="0"/>
              <a:t>1</a:t>
            </a:fld>
            <a:endParaRPr lang="en-IN"/>
          </a:p>
        </p:txBody>
      </p:sp>
    </p:spTree>
    <p:extLst>
      <p:ext uri="{BB962C8B-B14F-4D97-AF65-F5344CB8AC3E}">
        <p14:creationId xmlns:p14="http://schemas.microsoft.com/office/powerpoint/2010/main" val="63577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C1E8F3-5082-454C-844C-33AB50596AEC}" type="slidenum">
              <a:rPr lang="en-IN" smtClean="0"/>
              <a:t>29</a:t>
            </a:fld>
            <a:endParaRPr lang="en-IN"/>
          </a:p>
        </p:txBody>
      </p:sp>
    </p:spTree>
    <p:extLst>
      <p:ext uri="{BB962C8B-B14F-4D97-AF65-F5344CB8AC3E}">
        <p14:creationId xmlns:p14="http://schemas.microsoft.com/office/powerpoint/2010/main" val="98594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C1E8F3-5082-454C-844C-33AB50596AEC}" type="slidenum">
              <a:rPr lang="en-IN" smtClean="0"/>
              <a:t>31</a:t>
            </a:fld>
            <a:endParaRPr lang="en-IN"/>
          </a:p>
        </p:txBody>
      </p:sp>
    </p:spTree>
    <p:extLst>
      <p:ext uri="{BB962C8B-B14F-4D97-AF65-F5344CB8AC3E}">
        <p14:creationId xmlns:p14="http://schemas.microsoft.com/office/powerpoint/2010/main" val="288744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1E8F3-5082-454C-844C-33AB50596AEC}" type="slidenum">
              <a:rPr lang="en-IN" smtClean="0"/>
              <a:t>36</a:t>
            </a:fld>
            <a:endParaRPr lang="en-IN"/>
          </a:p>
        </p:txBody>
      </p:sp>
    </p:spTree>
    <p:extLst>
      <p:ext uri="{BB962C8B-B14F-4D97-AF65-F5344CB8AC3E}">
        <p14:creationId xmlns:p14="http://schemas.microsoft.com/office/powerpoint/2010/main" val="1971411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BEBD1-F7B2-464F-7881-5D6181656E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BB4B31-802D-4E30-6E82-3542677BA3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565683-11CD-E021-BFF8-1E15F7DB23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83A83E-A7C1-135B-4C46-0D64F7E31535}"/>
              </a:ext>
            </a:extLst>
          </p:cNvPr>
          <p:cNvSpPr>
            <a:spLocks noGrp="1"/>
          </p:cNvSpPr>
          <p:nvPr>
            <p:ph type="sldNum" sz="quarter" idx="5"/>
          </p:nvPr>
        </p:nvSpPr>
        <p:spPr/>
        <p:txBody>
          <a:bodyPr/>
          <a:lstStyle/>
          <a:p>
            <a:fld id="{8DC1E8F3-5082-454C-844C-33AB50596AEC}" type="slidenum">
              <a:rPr lang="en-IN" smtClean="0"/>
              <a:t>37</a:t>
            </a:fld>
            <a:endParaRPr lang="en-IN"/>
          </a:p>
        </p:txBody>
      </p:sp>
    </p:spTree>
    <p:extLst>
      <p:ext uri="{BB962C8B-B14F-4D97-AF65-F5344CB8AC3E}">
        <p14:creationId xmlns:p14="http://schemas.microsoft.com/office/powerpoint/2010/main" val="20067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DDE2-0FB5-B517-2DB5-4C90E5F7DB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4916B0-8E27-C489-DC20-E60BB41FA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3FC175-01CD-384B-892E-A331AA57B600}"/>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5" name="Footer Placeholder 4">
            <a:extLst>
              <a:ext uri="{FF2B5EF4-FFF2-40B4-BE49-F238E27FC236}">
                <a16:creationId xmlns:a16="http://schemas.microsoft.com/office/drawing/2014/main" id="{D089AAFA-AB87-5009-33D7-2F22C4D99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376278-8B88-9ECB-7515-BCB40C1C6227}"/>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37026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D1BB-EB32-3BF2-412C-48E2AD3398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4D69F-3AE4-D903-2F6F-DCF53A52A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93D0FE-EBD7-BD97-887A-B8C377A8EBF8}"/>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5" name="Footer Placeholder 4">
            <a:extLst>
              <a:ext uri="{FF2B5EF4-FFF2-40B4-BE49-F238E27FC236}">
                <a16:creationId xmlns:a16="http://schemas.microsoft.com/office/drawing/2014/main" id="{3D48D3CC-065C-8FEF-EA43-BC45ABC600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34E4F-DEAB-22A6-6A0C-33BBA41E9542}"/>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276341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0268E7-301D-0DBA-F993-B12E99979C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E7E5F1-5E06-26A2-BDAD-11545E89C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66AFE-3619-3547-99DD-AE7FB9546696}"/>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5" name="Footer Placeholder 4">
            <a:extLst>
              <a:ext uri="{FF2B5EF4-FFF2-40B4-BE49-F238E27FC236}">
                <a16:creationId xmlns:a16="http://schemas.microsoft.com/office/drawing/2014/main" id="{E57E8C99-6E3E-92A2-E4C0-0D20B47EB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A77C8A-1A73-249B-7B41-76B10A725EDE}"/>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335618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F4EE-4174-5B66-78D8-27BD048F64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58F084-50D2-A81B-BA3F-D21BE9215B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0DF69-77FC-6CE9-CAEB-738421D4C9C2}"/>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5" name="Footer Placeholder 4">
            <a:extLst>
              <a:ext uri="{FF2B5EF4-FFF2-40B4-BE49-F238E27FC236}">
                <a16:creationId xmlns:a16="http://schemas.microsoft.com/office/drawing/2014/main" id="{FE908F1A-AA92-47EA-F7A4-CBE7B7028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5B74B3-1222-921B-170C-8B31CA78035A}"/>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293866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3144-1096-8491-8954-4BC51B5759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802875-FB38-B5D5-E31A-168BF23A0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3F51C4-2599-6B5D-A012-06B0D950B82E}"/>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5" name="Footer Placeholder 4">
            <a:extLst>
              <a:ext uri="{FF2B5EF4-FFF2-40B4-BE49-F238E27FC236}">
                <a16:creationId xmlns:a16="http://schemas.microsoft.com/office/drawing/2014/main" id="{DF8369F3-1243-4BED-2134-7A11F479E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F00E62-DF26-521E-F8E3-5C38CEB47F18}"/>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217208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1797-9D39-1B0E-941E-032CED8548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9526BC-EBD9-DBE8-6268-741E79738C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7C2FEE-5D3F-91EE-C6EC-2C241A7277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873203-78E0-7EE9-C7F3-172148724A42}"/>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6" name="Footer Placeholder 5">
            <a:extLst>
              <a:ext uri="{FF2B5EF4-FFF2-40B4-BE49-F238E27FC236}">
                <a16:creationId xmlns:a16="http://schemas.microsoft.com/office/drawing/2014/main" id="{00253270-8ECC-2FF5-9440-19BB40A7D0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E4D96C-5C88-0CE2-3FB5-1D431FF2EB38}"/>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300761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BBC4-1BA7-BD49-BF36-4FEFCE42A2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ECB522-77CA-E901-12B8-D8D9C9E12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7593D1-0A40-2704-F29B-20580F723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9CD8A4-F750-98C4-13D4-1057098505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815909-D54D-2104-A4DD-80D1FF2C0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10158E-DC40-5E4B-6B23-4EC334686C95}"/>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8" name="Footer Placeholder 7">
            <a:extLst>
              <a:ext uri="{FF2B5EF4-FFF2-40B4-BE49-F238E27FC236}">
                <a16:creationId xmlns:a16="http://schemas.microsoft.com/office/drawing/2014/main" id="{551794AE-4BB3-7FDD-288B-11321F1A3D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033347-3BF9-9EF5-4C55-EBFB930555ED}"/>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23159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5B7C-242D-2C68-B27C-ABDF480565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253049-8993-7DD7-BE52-66B598561D25}"/>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4" name="Footer Placeholder 3">
            <a:extLst>
              <a:ext uri="{FF2B5EF4-FFF2-40B4-BE49-F238E27FC236}">
                <a16:creationId xmlns:a16="http://schemas.microsoft.com/office/drawing/2014/main" id="{E1A5BA4E-E217-198A-1C0B-E05ECC8D3E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4F947B-0DD8-93E2-B209-58CD74816483}"/>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117666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C5480-9977-4B89-2810-F487A9DA55F6}"/>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3" name="Footer Placeholder 2">
            <a:extLst>
              <a:ext uri="{FF2B5EF4-FFF2-40B4-BE49-F238E27FC236}">
                <a16:creationId xmlns:a16="http://schemas.microsoft.com/office/drawing/2014/main" id="{DFE605A5-CA97-940C-F3F5-89A5DE68C0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56A2D6-BBFD-D876-A650-1AACB19B75E8}"/>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71468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3D9C-94B8-6D60-9D28-E4D9689B2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03356E-A8EE-84FC-0CF3-F1B5C2A4E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0092BB-8481-FD09-5C0F-7AA07AF61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CCFB0-A0AB-C7FF-8DC7-3ECAFE9F52AF}"/>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6" name="Footer Placeholder 5">
            <a:extLst>
              <a:ext uri="{FF2B5EF4-FFF2-40B4-BE49-F238E27FC236}">
                <a16:creationId xmlns:a16="http://schemas.microsoft.com/office/drawing/2014/main" id="{62C11B15-AC94-EED3-75EB-261B6B38E1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B10340-D2FE-9496-E27F-66276C336A08}"/>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185903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F95C-F5C3-EEEB-362A-ABD3A7D4D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E41603-1996-F173-DB43-AC57241F8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87AE9C-4F62-14DA-6FD1-3ABF84497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D9A53-A69B-F729-415D-9584D02A2B41}"/>
              </a:ext>
            </a:extLst>
          </p:cNvPr>
          <p:cNvSpPr>
            <a:spLocks noGrp="1"/>
          </p:cNvSpPr>
          <p:nvPr>
            <p:ph type="dt" sz="half" idx="10"/>
          </p:nvPr>
        </p:nvSpPr>
        <p:spPr/>
        <p:txBody>
          <a:bodyPr/>
          <a:lstStyle/>
          <a:p>
            <a:fld id="{0DE984F2-FCEC-4C8B-8DFD-8B2BD4B7BA2A}" type="datetimeFigureOut">
              <a:rPr lang="en-IN" smtClean="0"/>
              <a:t>23-02-2025</a:t>
            </a:fld>
            <a:endParaRPr lang="en-IN"/>
          </a:p>
        </p:txBody>
      </p:sp>
      <p:sp>
        <p:nvSpPr>
          <p:cNvPr id="6" name="Footer Placeholder 5">
            <a:extLst>
              <a:ext uri="{FF2B5EF4-FFF2-40B4-BE49-F238E27FC236}">
                <a16:creationId xmlns:a16="http://schemas.microsoft.com/office/drawing/2014/main" id="{0D21464A-BE3C-EC17-33C5-65E7A1E20D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93AB31-2626-7396-D814-693727BA7D1C}"/>
              </a:ext>
            </a:extLst>
          </p:cNvPr>
          <p:cNvSpPr>
            <a:spLocks noGrp="1"/>
          </p:cNvSpPr>
          <p:nvPr>
            <p:ph type="sldNum" sz="quarter" idx="12"/>
          </p:nvPr>
        </p:nvSpPr>
        <p:spPr/>
        <p:txBody>
          <a:bodyPr/>
          <a:lstStyle/>
          <a:p>
            <a:fld id="{273A2990-BDC2-41C0-A592-80B094953B19}" type="slidenum">
              <a:rPr lang="en-IN" smtClean="0"/>
              <a:t>‹#›</a:t>
            </a:fld>
            <a:endParaRPr lang="en-IN"/>
          </a:p>
        </p:txBody>
      </p:sp>
    </p:spTree>
    <p:extLst>
      <p:ext uri="{BB962C8B-B14F-4D97-AF65-F5344CB8AC3E}">
        <p14:creationId xmlns:p14="http://schemas.microsoft.com/office/powerpoint/2010/main" val="87107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499C8-89F5-C486-3C87-CBF00FDC38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27C837-DEFC-BC00-2374-52BF8097A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54E68-4FFD-E54B-4ADF-069A0784A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984F2-FCEC-4C8B-8DFD-8B2BD4B7BA2A}" type="datetimeFigureOut">
              <a:rPr lang="en-IN" smtClean="0"/>
              <a:t>23-02-2025</a:t>
            </a:fld>
            <a:endParaRPr lang="en-IN"/>
          </a:p>
        </p:txBody>
      </p:sp>
      <p:sp>
        <p:nvSpPr>
          <p:cNvPr id="5" name="Footer Placeholder 4">
            <a:extLst>
              <a:ext uri="{FF2B5EF4-FFF2-40B4-BE49-F238E27FC236}">
                <a16:creationId xmlns:a16="http://schemas.microsoft.com/office/drawing/2014/main" id="{AB313756-AA08-D4DF-87CE-9ADB36595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245D5F-435F-E15A-9321-EC4429C290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A2990-BDC2-41C0-A592-80B094953B19}" type="slidenum">
              <a:rPr lang="en-IN" smtClean="0"/>
              <a:t>‹#›</a:t>
            </a:fld>
            <a:endParaRPr lang="en-IN"/>
          </a:p>
        </p:txBody>
      </p:sp>
    </p:spTree>
    <p:extLst>
      <p:ext uri="{BB962C8B-B14F-4D97-AF65-F5344CB8AC3E}">
        <p14:creationId xmlns:p14="http://schemas.microsoft.com/office/powerpoint/2010/main" val="147749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optimizing-delivery-routes-for-courier-company-using-lpp-cjtq8.streamlit.app/" TargetMode="External"/><Relationship Id="rId2" Type="http://schemas.openxmlformats.org/officeDocument/2006/relationships/hyperlink" Target="https://github.com/Neelshah1810/Optimizing-Delivery-Routes-for-Courier-Company-Using-LPP"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3E4DFB-65E3-9904-1B3F-4F3DF2262B5C}"/>
              </a:ext>
            </a:extLst>
          </p:cNvPr>
          <p:cNvSpPr>
            <a:spLocks noGrp="1"/>
          </p:cNvSpPr>
          <p:nvPr>
            <p:ph type="title"/>
          </p:nvPr>
        </p:nvSpPr>
        <p:spPr>
          <a:xfrm>
            <a:off x="838200" y="1384663"/>
            <a:ext cx="10515600" cy="5305161"/>
          </a:xfrm>
        </p:spPr>
        <p:txBody>
          <a:bodyPr vert="horz" lIns="91440" tIns="45720" rIns="91440" bIns="45720" rtlCol="0" anchor="b">
            <a:noAutofit/>
          </a:bodyPr>
          <a:lstStyle/>
          <a:p>
            <a:pPr algn="ctr">
              <a:lnSpc>
                <a:spcPct val="150000"/>
              </a:lnSpc>
            </a:pPr>
            <a:br>
              <a:rPr lang="en-US" sz="2400" b="1" dirty="0">
                <a:latin typeface="Verdana" panose="020B0604030504040204" pitchFamily="34" charset="0"/>
                <a:ea typeface="Verdana" panose="020B0604030504040204" pitchFamily="34" charset="0"/>
              </a:rPr>
            </a:br>
            <a:r>
              <a:rPr lang="en-US" sz="2400" b="1" dirty="0">
                <a:latin typeface="Verdana" panose="020B0604030504040204" pitchFamily="34" charset="0"/>
                <a:ea typeface="Verdana" panose="020B0604030504040204" pitchFamily="34" charset="0"/>
              </a:rPr>
              <a:t>Gujarat University</a:t>
            </a:r>
            <a:br>
              <a:rPr lang="en-US" sz="2400" b="1" dirty="0">
                <a:latin typeface="Verdana" panose="020B0604030504040204" pitchFamily="34" charset="0"/>
                <a:ea typeface="Verdana" panose="020B0604030504040204" pitchFamily="34" charset="0"/>
              </a:rPr>
            </a:br>
            <a:r>
              <a:rPr lang="en-US" sz="2400" b="1" dirty="0">
                <a:latin typeface="Verdana" panose="020B0604030504040204" pitchFamily="34" charset="0"/>
                <a:ea typeface="Verdana" panose="020B0604030504040204" pitchFamily="34" charset="0"/>
              </a:rPr>
              <a:t>School of Emerging Science and Technology</a:t>
            </a:r>
            <a:br>
              <a:rPr lang="en-US" sz="2400" b="1" dirty="0">
                <a:latin typeface="Verdana" panose="020B0604030504040204" pitchFamily="34" charset="0"/>
                <a:ea typeface="Verdana" panose="020B0604030504040204" pitchFamily="34" charset="0"/>
              </a:rPr>
            </a:br>
            <a:r>
              <a:rPr lang="en-US" sz="2400" b="1" dirty="0">
                <a:latin typeface="Verdana" panose="020B0604030504040204" pitchFamily="34" charset="0"/>
                <a:ea typeface="Verdana" panose="020B0604030504040204" pitchFamily="34" charset="0"/>
              </a:rPr>
              <a:t>CC-311 Operations Research</a:t>
            </a:r>
            <a:br>
              <a:rPr lang="en-US" sz="2400" b="1" dirty="0">
                <a:latin typeface="Verdana" panose="020B0604030504040204" pitchFamily="34" charset="0"/>
                <a:ea typeface="Verdana" panose="020B0604030504040204" pitchFamily="34" charset="0"/>
              </a:rPr>
            </a:br>
            <a:r>
              <a:rPr lang="en-US" sz="2400" b="1" dirty="0">
                <a:latin typeface="Verdana" panose="020B0604030504040204" pitchFamily="34" charset="0"/>
                <a:ea typeface="Verdana" panose="020B0604030504040204" pitchFamily="34" charset="0"/>
              </a:rPr>
              <a:t>Linear Programming Problem and Its Solution Techniques </a:t>
            </a:r>
            <a:br>
              <a:rPr lang="en-US" sz="2400" b="1" dirty="0">
                <a:latin typeface="Verdana" panose="020B0604030504040204" pitchFamily="34" charset="0"/>
                <a:ea typeface="Verdana" panose="020B0604030504040204" pitchFamily="34" charset="0"/>
              </a:rPr>
            </a:br>
            <a:r>
              <a:rPr lang="en-US" sz="2400" b="1" u="sng" dirty="0">
                <a:solidFill>
                  <a:schemeClr val="accent5">
                    <a:lumMod val="50000"/>
                  </a:schemeClr>
                </a:solidFill>
                <a:latin typeface="Verdana" panose="020B0604030504040204" pitchFamily="34" charset="0"/>
                <a:ea typeface="Verdana" panose="020B0604030504040204" pitchFamily="34" charset="0"/>
              </a:rPr>
              <a:t>Topic: </a:t>
            </a:r>
            <a:r>
              <a:rPr lang="en-IN" sz="2400" b="1" u="sng" dirty="0">
                <a:solidFill>
                  <a:schemeClr val="accent5">
                    <a:lumMod val="50000"/>
                  </a:schemeClr>
                </a:solidFill>
                <a:latin typeface="Verdana" panose="020B0604030504040204" pitchFamily="34" charset="0"/>
                <a:ea typeface="Verdana" panose="020B0604030504040204" pitchFamily="34" charset="0"/>
              </a:rPr>
              <a:t>Optimizing Delivery Routes </a:t>
            </a:r>
            <a:r>
              <a:rPr lang="en-US" sz="2400" b="1" u="sng" dirty="0">
                <a:solidFill>
                  <a:schemeClr val="accent5">
                    <a:lumMod val="50000"/>
                  </a:schemeClr>
                </a:solidFill>
                <a:latin typeface="Verdana" panose="020B0604030504040204" pitchFamily="34" charset="0"/>
                <a:ea typeface="Verdana" panose="020B0604030504040204" pitchFamily="34" charset="0"/>
              </a:rPr>
              <a:t>For </a:t>
            </a:r>
            <a:r>
              <a:rPr lang="en-IN" sz="2400" b="1" u="sng" dirty="0">
                <a:solidFill>
                  <a:schemeClr val="accent5">
                    <a:lumMod val="50000"/>
                  </a:schemeClr>
                </a:solidFill>
                <a:latin typeface="Verdana" panose="020B0604030504040204" pitchFamily="34" charset="0"/>
                <a:ea typeface="Verdana" panose="020B0604030504040204" pitchFamily="34" charset="0"/>
              </a:rPr>
              <a:t>Courier Company </a:t>
            </a:r>
            <a:br>
              <a:rPr lang="en-IN" sz="2400" b="1" dirty="0">
                <a:latin typeface="Verdana" panose="020B0604030504040204" pitchFamily="34" charset="0"/>
                <a:ea typeface="Verdana" panose="020B0604030504040204" pitchFamily="34" charset="0"/>
              </a:rPr>
            </a:br>
            <a:r>
              <a:rPr lang="en-IN" sz="2400" b="1" dirty="0">
                <a:latin typeface="Verdana" panose="020B0604030504040204" pitchFamily="34" charset="0"/>
                <a:ea typeface="Verdana" panose="020B0604030504040204" pitchFamily="34" charset="0"/>
              </a:rPr>
              <a:t>Sem 6: AIML and Data Science </a:t>
            </a:r>
            <a:br>
              <a:rPr lang="en-IN" sz="2400" b="1" dirty="0">
                <a:latin typeface="Verdana" panose="020B0604030504040204" pitchFamily="34" charset="0"/>
                <a:ea typeface="Verdana" panose="020B0604030504040204" pitchFamily="34" charset="0"/>
              </a:rPr>
            </a:br>
            <a:r>
              <a:rPr lang="en-IN" sz="2400" b="1" dirty="0">
                <a:solidFill>
                  <a:srgbClr val="7030A0"/>
                </a:solidFill>
                <a:latin typeface="Verdana" panose="020B0604030504040204" pitchFamily="34" charset="0"/>
                <a:ea typeface="Verdana" panose="020B0604030504040204" pitchFamily="34" charset="0"/>
              </a:rPr>
              <a:t>Yashvi Patel (DS 30)</a:t>
            </a:r>
            <a:br>
              <a:rPr lang="en-IN" sz="2400" b="1" dirty="0">
                <a:solidFill>
                  <a:srgbClr val="7030A0"/>
                </a:solidFill>
                <a:latin typeface="Verdana" panose="020B0604030504040204" pitchFamily="34" charset="0"/>
                <a:ea typeface="Verdana" panose="020B0604030504040204" pitchFamily="34" charset="0"/>
              </a:rPr>
            </a:br>
            <a:r>
              <a:rPr lang="en-IN" sz="2000" b="1" dirty="0" err="1">
                <a:solidFill>
                  <a:srgbClr val="7030A0"/>
                </a:solidFill>
                <a:latin typeface="Verdana" panose="020B0604030504040204" pitchFamily="34" charset="0"/>
                <a:ea typeface="Verdana" panose="020B0604030504040204" pitchFamily="34" charset="0"/>
              </a:rPr>
              <a:t>Enrollment</a:t>
            </a:r>
            <a:r>
              <a:rPr lang="en-IN" sz="2000" b="1" dirty="0">
                <a:solidFill>
                  <a:srgbClr val="7030A0"/>
                </a:solidFill>
                <a:latin typeface="Verdana" panose="020B0604030504040204" pitchFamily="34" charset="0"/>
                <a:ea typeface="Verdana" panose="020B0604030504040204" pitchFamily="34" charset="0"/>
              </a:rPr>
              <a:t> No.: 202222600014</a:t>
            </a:r>
            <a:br>
              <a:rPr lang="en-IN" sz="2400" b="1" dirty="0">
                <a:latin typeface="Verdana" panose="020B0604030504040204" pitchFamily="34" charset="0"/>
                <a:ea typeface="Verdana" panose="020B0604030504040204" pitchFamily="34" charset="0"/>
              </a:rPr>
            </a:br>
            <a:r>
              <a:rPr lang="en-IN" sz="2400" b="1" dirty="0">
                <a:solidFill>
                  <a:srgbClr val="DF5152"/>
                </a:solidFill>
                <a:latin typeface="Verdana" panose="020B0604030504040204" pitchFamily="34" charset="0"/>
                <a:ea typeface="Verdana" panose="020B0604030504040204" pitchFamily="34" charset="0"/>
              </a:rPr>
              <a:t>Neel Shah (AIML 31)</a:t>
            </a:r>
            <a:br>
              <a:rPr lang="en-IN" sz="2400" b="1" dirty="0">
                <a:solidFill>
                  <a:srgbClr val="DF5152"/>
                </a:solidFill>
                <a:latin typeface="Verdana" panose="020B0604030504040204" pitchFamily="34" charset="0"/>
                <a:ea typeface="Verdana" panose="020B0604030504040204" pitchFamily="34" charset="0"/>
              </a:rPr>
            </a:br>
            <a:r>
              <a:rPr lang="en-IN" sz="2000" b="1" dirty="0" err="1">
                <a:solidFill>
                  <a:srgbClr val="DF5152"/>
                </a:solidFill>
                <a:latin typeface="Verdana" panose="020B0604030504040204" pitchFamily="34" charset="0"/>
                <a:ea typeface="Verdana" panose="020B0604030504040204" pitchFamily="34" charset="0"/>
              </a:rPr>
              <a:t>Enrollment</a:t>
            </a:r>
            <a:r>
              <a:rPr lang="en-IN" sz="2000" b="1" dirty="0">
                <a:solidFill>
                  <a:srgbClr val="DF5152"/>
                </a:solidFill>
                <a:latin typeface="Verdana" panose="020B0604030504040204" pitchFamily="34" charset="0"/>
                <a:ea typeface="Verdana" panose="020B0604030504040204" pitchFamily="34" charset="0"/>
              </a:rPr>
              <a:t> No.: 202222700024</a:t>
            </a:r>
            <a:br>
              <a:rPr lang="en-IN" sz="2000" b="1" dirty="0">
                <a:latin typeface="Verdana" panose="020B0604030504040204" pitchFamily="34" charset="0"/>
                <a:ea typeface="Verdana" panose="020B0604030504040204" pitchFamily="34" charset="0"/>
              </a:rPr>
            </a:br>
            <a:r>
              <a:rPr lang="en-IN" sz="2400" b="1" dirty="0">
                <a:latin typeface="Verdana" panose="020B0604030504040204" pitchFamily="34" charset="0"/>
                <a:ea typeface="Verdana" panose="020B0604030504040204" pitchFamily="34" charset="0"/>
              </a:rPr>
              <a:t>Mentor: Prof. Ankush Suthar, Prof. Gautam Chauhan </a:t>
            </a:r>
            <a:endParaRPr lang="en-US" sz="2400" b="1" dirty="0">
              <a:latin typeface="Verdana" panose="020B0604030504040204" pitchFamily="34" charset="0"/>
              <a:ea typeface="Verdana" panose="020B0604030504040204" pitchFamily="34" charset="0"/>
              <a:cs typeface="Vani" panose="020B0502040204020203" pitchFamily="18" charset="0"/>
            </a:endParaRPr>
          </a:p>
        </p:txBody>
      </p:sp>
      <p:pic>
        <p:nvPicPr>
          <p:cNvPr id="6" name="Content Placeholder 5" descr="A logo with a peacock and text&#10;&#10;Description automatically generated">
            <a:extLst>
              <a:ext uri="{FF2B5EF4-FFF2-40B4-BE49-F238E27FC236}">
                <a16:creationId xmlns:a16="http://schemas.microsoft.com/office/drawing/2014/main" id="{15B1D1D1-2B6D-8087-F5BA-BEC03ADB25D7}"/>
              </a:ext>
            </a:extLst>
          </p:cNvPr>
          <p:cNvPicPr>
            <a:picLocks noGrp="1" noChangeAspect="1"/>
          </p:cNvPicPr>
          <p:nvPr>
            <p:ph idx="4294967295"/>
          </p:nvPr>
        </p:nvPicPr>
        <p:blipFill>
          <a:blip r:embed="rId3"/>
          <a:stretch>
            <a:fillRect/>
          </a:stretch>
        </p:blipFill>
        <p:spPr>
          <a:xfrm>
            <a:off x="0" y="0"/>
            <a:ext cx="1859622" cy="1974617"/>
          </a:xfrm>
          <a:prstGeom prst="rect">
            <a:avLst/>
          </a:prstGeom>
        </p:spPr>
      </p:pic>
      <p:pic>
        <p:nvPicPr>
          <p:cNvPr id="10" name="Picture 9">
            <a:extLst>
              <a:ext uri="{FF2B5EF4-FFF2-40B4-BE49-F238E27FC236}">
                <a16:creationId xmlns:a16="http://schemas.microsoft.com/office/drawing/2014/main" id="{6BAD1F46-200E-4F93-0F1B-755CDC6F40C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161272" y="0"/>
            <a:ext cx="2030728" cy="1865006"/>
          </a:xfrm>
          <a:prstGeom prst="rect">
            <a:avLst/>
          </a:prstGeom>
        </p:spPr>
      </p:pic>
    </p:spTree>
    <p:extLst>
      <p:ext uri="{BB962C8B-B14F-4D97-AF65-F5344CB8AC3E}">
        <p14:creationId xmlns:p14="http://schemas.microsoft.com/office/powerpoint/2010/main" val="355423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3367E-D348-1C95-B5AD-1FDA3B1DFA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2BB95-AB8F-7E80-E37A-BCA8E2FB35B8}"/>
              </a:ext>
            </a:extLst>
          </p:cNvPr>
          <p:cNvSpPr>
            <a:spLocks noGrp="1"/>
          </p:cNvSpPr>
          <p:nvPr>
            <p:ph type="ctrTitle"/>
          </p:nvPr>
        </p:nvSpPr>
        <p:spPr>
          <a:xfrm>
            <a:off x="438637" y="262890"/>
            <a:ext cx="11454063" cy="618309"/>
          </a:xfrm>
        </p:spPr>
        <p:txBody>
          <a:bodyPr>
            <a:normAutofit/>
          </a:bodyPr>
          <a:lstStyle/>
          <a:p>
            <a:pPr algn="just">
              <a:lnSpc>
                <a:spcPct val="100000"/>
              </a:lnSpc>
            </a:pPr>
            <a:r>
              <a:rPr lang="en-US" sz="3200" b="1" kern="100" dirty="0">
                <a:latin typeface="Verdana" panose="020B0604030504040204" pitchFamily="34" charset="0"/>
                <a:ea typeface="Verdana" panose="020B0604030504040204" pitchFamily="34" charset="0"/>
                <a:cs typeface="Times New Roman" panose="02020603050405020304" pitchFamily="18" charset="0"/>
              </a:rPr>
              <a:t>Literature Review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8813DCA4-0B7B-CC4E-9CD0-88AC43B44C2B}"/>
              </a:ext>
            </a:extLst>
          </p:cNvPr>
          <p:cNvSpPr>
            <a:spLocks noGrp="1"/>
          </p:cNvSpPr>
          <p:nvPr>
            <p:ph type="subTitle" idx="1"/>
          </p:nvPr>
        </p:nvSpPr>
        <p:spPr>
          <a:xfrm>
            <a:off x="438637" y="985488"/>
            <a:ext cx="11274392" cy="5364479"/>
          </a:xfrm>
        </p:spPr>
        <p:txBody>
          <a:bodyPr>
            <a:noAutofit/>
          </a:bodyPr>
          <a:lstStyle/>
          <a:p>
            <a:pPr algn="just">
              <a:lnSpc>
                <a:spcPct val="15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2. Research by S.P. </a:t>
            </a:r>
            <a:r>
              <a:rPr lang="en-IN" sz="2800" b="1" kern="100" dirty="0" err="1">
                <a:effectLst/>
                <a:latin typeface="Times New Roman" panose="02020603050405020304" pitchFamily="18" charset="0"/>
                <a:ea typeface="Calibri" panose="020F0502020204030204" pitchFamily="34" charset="0"/>
                <a:cs typeface="Times New Roman" panose="02020603050405020304" pitchFamily="18" charset="0"/>
              </a:rPr>
              <a:t>Anbuudayasankar</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(2019)</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lvl="0" indent="-457200" algn="just">
              <a:lnSpc>
                <a:spcPct val="150000"/>
              </a:lnSpc>
              <a:spcAft>
                <a:spcPts val="800"/>
              </a:spcAft>
              <a:buSzPct val="100000"/>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This study </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d</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eveloped a Mixed-Integer Linear Programming model to address the Vehicle Routing Problem with Simultaneous Delivery and Pick-Up (VRPSDP) and a maximum route length constraint.</a:t>
            </a:r>
          </a:p>
          <a:p>
            <a:pPr marL="457200" lvl="0" indent="-457200" algn="just">
              <a:lnSpc>
                <a:spcPct val="150000"/>
              </a:lnSpc>
              <a:spcAft>
                <a:spcPts val="800"/>
              </a:spcAft>
              <a:buSzPct val="100000"/>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study </a:t>
            </a:r>
            <a:r>
              <a:rPr lang="en-US" sz="2800" dirty="0">
                <a:latin typeface="Times New Roman" panose="02020603050405020304" pitchFamily="18" charset="0"/>
                <a:cs typeface="Times New Roman" panose="02020603050405020304" pitchFamily="18" charset="0"/>
              </a:rPr>
              <a:t> showed that the travel costs can be considerably reduced using the MILP model with simultaneous delivery and pick-up constraints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lvl="0" indent="-457200" algn="just">
              <a:lnSpc>
                <a:spcPct val="150000"/>
              </a:lnSpc>
              <a:spcAft>
                <a:spcPts val="800"/>
              </a:spcAft>
              <a:buSzPct val="100000"/>
              <a:buFont typeface="Arial" panose="020B0604020202020204" pitchFamily="34" charset="0"/>
              <a:buChar char="•"/>
              <a:tabLst>
                <a:tab pos="457200"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computational results showed better performance compared to existing methods.</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918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F6FDB-FC73-4F6A-55E1-58BBF9B18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F2292-66C4-EF70-DD60-8AE001F634B4}"/>
              </a:ext>
            </a:extLst>
          </p:cNvPr>
          <p:cNvSpPr>
            <a:spLocks noGrp="1"/>
          </p:cNvSpPr>
          <p:nvPr>
            <p:ph type="ctrTitle"/>
          </p:nvPr>
        </p:nvSpPr>
        <p:spPr>
          <a:xfrm>
            <a:off x="438637" y="262890"/>
            <a:ext cx="11454063" cy="618309"/>
          </a:xfrm>
        </p:spPr>
        <p:txBody>
          <a:bodyPr>
            <a:normAutofit/>
          </a:bodyPr>
          <a:lstStyle/>
          <a:p>
            <a:pPr algn="just">
              <a:lnSpc>
                <a:spcPct val="100000"/>
              </a:lnSpc>
            </a:pPr>
            <a:r>
              <a:rPr lang="en-US" sz="3200" b="1" kern="100" dirty="0">
                <a:latin typeface="Verdana" panose="020B0604030504040204" pitchFamily="34" charset="0"/>
                <a:ea typeface="Verdana" panose="020B0604030504040204" pitchFamily="34" charset="0"/>
                <a:cs typeface="Times New Roman" panose="02020603050405020304" pitchFamily="18" charset="0"/>
              </a:rPr>
              <a:t>Literature Review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E1635E26-DBA2-5935-3FED-64E842002D84}"/>
              </a:ext>
            </a:extLst>
          </p:cNvPr>
          <p:cNvSpPr>
            <a:spLocks noGrp="1"/>
          </p:cNvSpPr>
          <p:nvPr>
            <p:ph type="subTitle" idx="1"/>
          </p:nvPr>
        </p:nvSpPr>
        <p:spPr>
          <a:xfrm>
            <a:off x="438637" y="985488"/>
            <a:ext cx="11274392" cy="5364479"/>
          </a:xfrm>
        </p:spPr>
        <p:txBody>
          <a:bodyPr>
            <a:noAutofit/>
          </a:bodyPr>
          <a:lstStyle/>
          <a:p>
            <a:pPr algn="just">
              <a:lnSpc>
                <a:spcPct val="15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3. Research by </a:t>
            </a:r>
            <a:r>
              <a:rPr lang="en-IN" sz="2800" b="1" kern="100" dirty="0" err="1">
                <a:effectLst/>
                <a:latin typeface="Times New Roman" panose="02020603050405020304" pitchFamily="18" charset="0"/>
                <a:ea typeface="Calibri" panose="020F0502020204030204" pitchFamily="34" charset="0"/>
                <a:cs typeface="Times New Roman" panose="02020603050405020304" pitchFamily="18" charset="0"/>
              </a:rPr>
              <a:t>Apurv</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err="1">
                <a:effectLst/>
                <a:latin typeface="Times New Roman" panose="02020603050405020304" pitchFamily="18" charset="0"/>
                <a:ea typeface="Calibri" panose="020F0502020204030204" pitchFamily="34" charset="0"/>
                <a:cs typeface="Times New Roman" panose="02020603050405020304" pitchFamily="18" charset="0"/>
              </a:rPr>
              <a:t>Choudhari</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(2022)</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lnSpc>
                <a:spcPct val="150000"/>
              </a:lnSpc>
              <a:buFont typeface="Arial" panose="020B0604020202020204" pitchFamily="34" charset="0"/>
              <a:buChar char="•"/>
            </a:pPr>
            <a:r>
              <a:rPr lang="en-IN" sz="2800" dirty="0">
                <a:solidFill>
                  <a:srgbClr val="0E0E0E"/>
                </a:solidFill>
                <a:effectLst/>
                <a:latin typeface="Times New Roman" panose="02020603050405020304" pitchFamily="18" charset="0"/>
                <a:cs typeface="Times New Roman" panose="02020603050405020304" pitchFamily="18" charset="0"/>
              </a:rPr>
              <a:t>This study </a:t>
            </a:r>
            <a:r>
              <a:rPr lang="en-IN" sz="2800" dirty="0">
                <a:solidFill>
                  <a:srgbClr val="0E0E0E"/>
                </a:solidFill>
                <a:latin typeface="Times New Roman" panose="02020603050405020304" pitchFamily="18" charset="0"/>
                <a:cs typeface="Times New Roman" panose="02020603050405020304" pitchFamily="18" charset="0"/>
              </a:rPr>
              <a:t>explored</a:t>
            </a:r>
            <a:r>
              <a:rPr lang="en-IN" sz="2800" dirty="0">
                <a:solidFill>
                  <a:srgbClr val="0E0E0E"/>
                </a:solidFill>
                <a:effectLst/>
                <a:latin typeface="Times New Roman" panose="02020603050405020304" pitchFamily="18" charset="0"/>
                <a:cs typeface="Times New Roman" panose="02020603050405020304" pitchFamily="18" charset="0"/>
              </a:rPr>
              <a:t> the Capacitated Vehicle Routing Problem (CVRP) using Integer Linear Programming (ILP).</a:t>
            </a:r>
          </a:p>
          <a:p>
            <a:pPr algn="just">
              <a:lnSpc>
                <a:spcPct val="150000"/>
              </a:lnSpc>
            </a:pPr>
            <a:r>
              <a:rPr lang="en-IN" sz="2800" dirty="0">
                <a:solidFill>
                  <a:srgbClr val="0E0E0E"/>
                </a:solidFill>
                <a:effectLst/>
                <a:latin typeface="Times New Roman" panose="02020603050405020304" pitchFamily="18" charset="0"/>
                <a:cs typeface="Times New Roman" panose="02020603050405020304" pitchFamily="18" charset="0"/>
              </a:rPr>
              <a:t>• Two approaches were used: cluster-first</a:t>
            </a:r>
            <a:r>
              <a:rPr lang="en-IN" sz="2800" b="1" dirty="0">
                <a:solidFill>
                  <a:srgbClr val="0E0E0E"/>
                </a:solidFill>
                <a:effectLst/>
                <a:latin typeface="Times New Roman" panose="02020603050405020304" pitchFamily="18" charset="0"/>
                <a:cs typeface="Times New Roman" panose="02020603050405020304" pitchFamily="18" charset="0"/>
              </a:rPr>
              <a:t>, </a:t>
            </a:r>
            <a:r>
              <a:rPr lang="en-IN" sz="2800" dirty="0">
                <a:solidFill>
                  <a:srgbClr val="0E0E0E"/>
                </a:solidFill>
                <a:effectLst/>
                <a:latin typeface="Times New Roman" panose="02020603050405020304" pitchFamily="18" charset="0"/>
                <a:cs typeface="Times New Roman" panose="02020603050405020304" pitchFamily="18" charset="0"/>
              </a:rPr>
              <a:t>route-second and direct</a:t>
            </a:r>
            <a:br>
              <a:rPr lang="en-IN" sz="2800" dirty="0">
                <a:solidFill>
                  <a:srgbClr val="0E0E0E"/>
                </a:solidFill>
                <a:effectLst/>
                <a:latin typeface="Times New Roman" panose="02020603050405020304" pitchFamily="18" charset="0"/>
                <a:cs typeface="Times New Roman" panose="02020603050405020304" pitchFamily="18" charset="0"/>
              </a:rPr>
            </a:br>
            <a:r>
              <a:rPr lang="en-IN" sz="2800" dirty="0">
                <a:solidFill>
                  <a:srgbClr val="0E0E0E"/>
                </a:solidFill>
                <a:effectLst/>
                <a:latin typeface="Times New Roman" panose="02020603050405020304" pitchFamily="18" charset="0"/>
                <a:cs typeface="Times New Roman" panose="02020603050405020304" pitchFamily="18" charset="0"/>
              </a:rPr>
              <a:t>     formulation with ILP.</a:t>
            </a:r>
          </a:p>
          <a:p>
            <a:pPr algn="just">
              <a:lnSpc>
                <a:spcPct val="150000"/>
              </a:lnSpc>
            </a:pPr>
            <a:r>
              <a:rPr lang="en-IN" sz="2800" dirty="0">
                <a:solidFill>
                  <a:srgbClr val="0E0E0E"/>
                </a:solidFill>
                <a:effectLst/>
                <a:latin typeface="Times New Roman" panose="02020603050405020304" pitchFamily="18" charset="0"/>
                <a:cs typeface="Times New Roman" panose="02020603050405020304" pitchFamily="18" charset="0"/>
              </a:rPr>
              <a:t>•   Results demonstrated that ILP provides more accurate and exact solutions</a:t>
            </a:r>
            <a:br>
              <a:rPr lang="en-IN" sz="2800" dirty="0">
                <a:solidFill>
                  <a:srgbClr val="0E0E0E"/>
                </a:solidFill>
                <a:effectLst/>
                <a:latin typeface="Times New Roman" panose="02020603050405020304" pitchFamily="18" charset="0"/>
                <a:cs typeface="Times New Roman" panose="02020603050405020304" pitchFamily="18" charset="0"/>
              </a:rPr>
            </a:br>
            <a:r>
              <a:rPr lang="en-IN" sz="2800" dirty="0">
                <a:solidFill>
                  <a:srgbClr val="0E0E0E"/>
                </a:solidFill>
                <a:effectLst/>
                <a:latin typeface="Times New Roman" panose="02020603050405020304" pitchFamily="18" charset="0"/>
                <a:cs typeface="Times New Roman" panose="02020603050405020304" pitchFamily="18" charset="0"/>
              </a:rPr>
              <a:t>     compared to heuristic methods like clustering and approximation.</a:t>
            </a:r>
          </a:p>
        </p:txBody>
      </p:sp>
    </p:spTree>
    <p:extLst>
      <p:ext uri="{BB962C8B-B14F-4D97-AF65-F5344CB8AC3E}">
        <p14:creationId xmlns:p14="http://schemas.microsoft.com/office/powerpoint/2010/main" val="414428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F6FDB-FC73-4F6A-55E1-58BBF9B18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F2292-66C4-EF70-DD60-8AE001F634B4}"/>
              </a:ext>
            </a:extLst>
          </p:cNvPr>
          <p:cNvSpPr>
            <a:spLocks noGrp="1"/>
          </p:cNvSpPr>
          <p:nvPr>
            <p:ph type="ctrTitle"/>
          </p:nvPr>
        </p:nvSpPr>
        <p:spPr>
          <a:xfrm>
            <a:off x="438637" y="262890"/>
            <a:ext cx="11454063" cy="618309"/>
          </a:xfrm>
        </p:spPr>
        <p:txBody>
          <a:bodyPr>
            <a:normAutofit/>
          </a:bodyPr>
          <a:lstStyle/>
          <a:p>
            <a:pPr algn="just">
              <a:lnSpc>
                <a:spcPct val="100000"/>
              </a:lnSpc>
            </a:pPr>
            <a:r>
              <a:rPr lang="en-US" sz="3200" b="1" kern="100" dirty="0">
                <a:latin typeface="Verdana" panose="020B0604030504040204" pitchFamily="34" charset="0"/>
                <a:ea typeface="Verdana" panose="020B0604030504040204" pitchFamily="34" charset="0"/>
                <a:cs typeface="Times New Roman" panose="02020603050405020304" pitchFamily="18" charset="0"/>
              </a:rPr>
              <a:t>Literature Review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E1635E26-DBA2-5935-3FED-64E842002D84}"/>
              </a:ext>
            </a:extLst>
          </p:cNvPr>
          <p:cNvSpPr>
            <a:spLocks noGrp="1"/>
          </p:cNvSpPr>
          <p:nvPr>
            <p:ph type="subTitle" idx="1"/>
          </p:nvPr>
        </p:nvSpPr>
        <p:spPr>
          <a:xfrm>
            <a:off x="438637" y="985488"/>
            <a:ext cx="11274392" cy="5364479"/>
          </a:xfrm>
        </p:spPr>
        <p:txBody>
          <a:bodyPr>
            <a:noAutofit/>
          </a:bodyPr>
          <a:lstStyle/>
          <a:p>
            <a:pPr algn="just">
              <a:lnSpc>
                <a:spcPct val="15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4. Research on Distribution Route Optimization (2022)</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lvl="0" indent="-457200" algn="just">
              <a:lnSpc>
                <a:spcPct val="150000"/>
              </a:lnSpc>
              <a:spcAft>
                <a:spcPts val="800"/>
              </a:spcAft>
              <a:buSzPct val="100000"/>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This research applied LP with branch and bound method to optimize distribution routes for a washing jeans company.</a:t>
            </a:r>
          </a:p>
          <a:p>
            <a:pPr marL="457200" lvl="0" indent="-457200" algn="just">
              <a:lnSpc>
                <a:spcPct val="150000"/>
              </a:lnSpc>
              <a:spcAft>
                <a:spcPts val="800"/>
              </a:spcAft>
              <a:buSzPct val="100000"/>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It minimized travel costs and distances while considering constraints like vehicle capacities and time limits.</a:t>
            </a:r>
          </a:p>
          <a:p>
            <a:pPr marL="457200" lvl="0" indent="-457200" algn="just">
              <a:lnSpc>
                <a:spcPct val="150000"/>
              </a:lnSpc>
              <a:spcAft>
                <a:spcPts val="800"/>
              </a:spcAft>
              <a:buSzPct val="100000"/>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Results demonstrated an 11.35% cost reduction, highlighting LP's practical applicability in medium-scale delivery systems.</a:t>
            </a:r>
          </a:p>
        </p:txBody>
      </p:sp>
    </p:spTree>
    <p:extLst>
      <p:ext uri="{BB962C8B-B14F-4D97-AF65-F5344CB8AC3E}">
        <p14:creationId xmlns:p14="http://schemas.microsoft.com/office/powerpoint/2010/main" val="325574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7" y="1052513"/>
            <a:ext cx="7482738" cy="6103437"/>
          </a:xfrm>
        </p:spPr>
        <p:txBody>
          <a:bodyPr>
            <a:noAutofit/>
          </a:bodyPr>
          <a:lstStyle/>
          <a:p>
            <a:pPr lvl="0" algn="just">
              <a:lnSpc>
                <a:spcPct val="150000"/>
              </a:lnSpc>
              <a:spcAft>
                <a:spcPts val="800"/>
              </a:spcAft>
              <a:tabLst>
                <a:tab pos="457200" algn="l"/>
              </a:tabLst>
            </a:pPr>
            <a:r>
              <a:rPr lang="en-IN" sz="2800" b="1" u="sng" kern="100" dirty="0">
                <a:effectLst/>
                <a:latin typeface="Times New Roman" panose="02020603050405020304" pitchFamily="18" charset="0"/>
                <a:ea typeface="Calibri" panose="020F0502020204030204" pitchFamily="34" charset="0"/>
                <a:cs typeface="Times New Roman" panose="02020603050405020304" pitchFamily="18" charset="0"/>
              </a:rPr>
              <a:t>Input Data Collection</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b="1" kern="100" dirty="0">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lnSpc>
                <a:spcPct val="150000"/>
              </a:lnSpc>
              <a:spcAft>
                <a:spcPts val="800"/>
              </a:spcAft>
              <a:buFont typeface="+mj-lt"/>
              <a:buAutoNum type="arabicPeriod"/>
              <a:tabLst>
                <a:tab pos="457200" algn="l"/>
              </a:tabLs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Number of Vehicles and Locations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just">
              <a:lnSpc>
                <a:spcPct val="150000"/>
              </a:lnSpc>
              <a:spcAft>
                <a:spcPts val="800"/>
              </a:spcAft>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user inputs the number of vehicles and delivery locations (excluding the warehouse).</a:t>
            </a:r>
          </a:p>
          <a:p>
            <a:pPr marL="514350" lvl="0" indent="-514350" algn="just">
              <a:lnSpc>
                <a:spcPct val="150000"/>
              </a:lnSpc>
              <a:spcAft>
                <a:spcPts val="800"/>
              </a:spcAft>
              <a:buFont typeface="+mj-lt"/>
              <a:buAutoNum type="arabicPeriod"/>
              <a:tabLst>
                <a:tab pos="457200" algn="l"/>
              </a:tabLs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Distances between Locations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 </a:t>
            </a:r>
          </a:p>
          <a:p>
            <a:pPr lvl="1" algn="just">
              <a:lnSpc>
                <a:spcPct val="150000"/>
              </a:lnSpc>
              <a:spcAft>
                <a:spcPts val="800"/>
              </a:spcAft>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Distances between all pairs of locations (warehouse and delivery points) are entered.</a:t>
            </a:r>
          </a:p>
        </p:txBody>
      </p:sp>
      <p:pic>
        <p:nvPicPr>
          <p:cNvPr id="6" name="Picture 5">
            <a:extLst>
              <a:ext uri="{FF2B5EF4-FFF2-40B4-BE49-F238E27FC236}">
                <a16:creationId xmlns:a16="http://schemas.microsoft.com/office/drawing/2014/main" id="{360A5000-DEE9-9291-7881-6304701DCAE0}"/>
              </a:ext>
            </a:extLst>
          </p:cNvPr>
          <p:cNvPicPr>
            <a:picLocks noChangeAspect="1"/>
          </p:cNvPicPr>
          <p:nvPr/>
        </p:nvPicPr>
        <p:blipFill rotWithShape="1">
          <a:blip r:embed="rId2">
            <a:extLst>
              <a:ext uri="{28A0092B-C50C-407E-A947-70E740481C1C}">
                <a14:useLocalDpi xmlns:a14="http://schemas.microsoft.com/office/drawing/2010/main" val="0"/>
              </a:ext>
            </a:extLst>
          </a:blip>
          <a:srcRect l="3451" t="7714" r="2471" b="7181"/>
          <a:stretch/>
        </p:blipFill>
        <p:spPr>
          <a:xfrm>
            <a:off x="7993295" y="1938448"/>
            <a:ext cx="4048018" cy="3568500"/>
          </a:xfrm>
          <a:prstGeom prst="rect">
            <a:avLst/>
          </a:prstGeom>
        </p:spPr>
      </p:pic>
    </p:spTree>
    <p:extLst>
      <p:ext uri="{BB962C8B-B14F-4D97-AF65-F5344CB8AC3E}">
        <p14:creationId xmlns:p14="http://schemas.microsoft.com/office/powerpoint/2010/main" val="145551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7" y="1052514"/>
            <a:ext cx="7482738" cy="6103437"/>
          </a:xfrm>
        </p:spPr>
        <p:txBody>
          <a:bodyPr>
            <a:noAutofit/>
          </a:bodyPr>
          <a:lstStyle/>
          <a:p>
            <a:pPr lvl="0" algn="just">
              <a:lnSpc>
                <a:spcPct val="150000"/>
              </a:lnSpc>
              <a:spcAft>
                <a:spcPts val="800"/>
              </a:spcAft>
              <a:tabLst>
                <a:tab pos="457200" algn="l"/>
              </a:tabLst>
            </a:pPr>
            <a:r>
              <a:rPr lang="en-IN" sz="2800" b="1" u="sng" kern="100" dirty="0">
                <a:effectLst/>
                <a:latin typeface="Times New Roman" panose="02020603050405020304" pitchFamily="18" charset="0"/>
                <a:ea typeface="Calibri" panose="020F0502020204030204" pitchFamily="34" charset="0"/>
                <a:cs typeface="Times New Roman" panose="02020603050405020304" pitchFamily="18" charset="0"/>
              </a:rPr>
              <a:t>Input Data Collection</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lnSpc>
                <a:spcPct val="150000"/>
              </a:lnSpc>
              <a:spcAft>
                <a:spcPts val="800"/>
              </a:spcAft>
              <a:buFont typeface="+mj-lt"/>
              <a:buAutoNum type="arabicPeriod" startAt="3"/>
              <a:tabLst>
                <a:tab pos="457200" algn="l"/>
              </a:tabLs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Parcel Demands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just">
              <a:lnSpc>
                <a:spcPct val="150000"/>
              </a:lnSpc>
              <a:spcAft>
                <a:spcPts val="800"/>
              </a:spcAft>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Each delivery point has a specific numbers of deliveries which is provided by the user. </a:t>
            </a:r>
          </a:p>
          <a:p>
            <a:pPr marL="514350" indent="-514350" algn="just">
              <a:lnSpc>
                <a:spcPct val="150000"/>
              </a:lnSpc>
              <a:spcAft>
                <a:spcPts val="800"/>
              </a:spcAft>
              <a:buFont typeface="+mj-lt"/>
              <a:buAutoNum type="arabicPeriod" startAt="3"/>
              <a:tabLst>
                <a:tab pos="457200" algn="l"/>
              </a:tabLs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Vehicle Capacities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just">
              <a:lnSpc>
                <a:spcPct val="150000"/>
              </a:lnSpc>
              <a:spcAft>
                <a:spcPts val="800"/>
              </a:spcAft>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capacity of each vehicle is specified by the user.</a:t>
            </a:r>
          </a:p>
          <a:p>
            <a:pPr algn="just">
              <a:lnSpc>
                <a:spcPct val="150000"/>
              </a:lnSpc>
              <a:spcAft>
                <a:spcPts val="800"/>
              </a:spcAft>
              <a:tabLst>
                <a:tab pos="457200" algn="l"/>
              </a:tabLst>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60A5000-DEE9-9291-7881-6304701DCAE0}"/>
              </a:ext>
            </a:extLst>
          </p:cNvPr>
          <p:cNvPicPr>
            <a:picLocks noChangeAspect="1"/>
          </p:cNvPicPr>
          <p:nvPr/>
        </p:nvPicPr>
        <p:blipFill rotWithShape="1">
          <a:blip r:embed="rId2">
            <a:extLst>
              <a:ext uri="{28A0092B-C50C-407E-A947-70E740481C1C}">
                <a14:useLocalDpi xmlns:a14="http://schemas.microsoft.com/office/drawing/2010/main" val="0"/>
              </a:ext>
            </a:extLst>
          </a:blip>
          <a:srcRect l="3451" t="7714" r="2471" b="7181"/>
          <a:stretch/>
        </p:blipFill>
        <p:spPr>
          <a:xfrm>
            <a:off x="7993295" y="1938448"/>
            <a:ext cx="4048018" cy="3568500"/>
          </a:xfrm>
          <a:prstGeom prst="rect">
            <a:avLst/>
          </a:prstGeom>
        </p:spPr>
      </p:pic>
    </p:spTree>
    <p:extLst>
      <p:ext uri="{BB962C8B-B14F-4D97-AF65-F5344CB8AC3E}">
        <p14:creationId xmlns:p14="http://schemas.microsoft.com/office/powerpoint/2010/main" val="222696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6" y="1052514"/>
            <a:ext cx="11681443" cy="5677059"/>
          </a:xfrm>
        </p:spPr>
        <p:txBody>
          <a:bodyPr>
            <a:noAutofit/>
          </a:bodyPr>
          <a:lstStyle/>
          <a:p>
            <a:pPr algn="just">
              <a:lnSpc>
                <a:spcPct val="150000"/>
              </a:lnSpc>
            </a:pPr>
            <a:r>
              <a:rPr lang="en-US" sz="2800" b="1" u="sng" dirty="0">
                <a:latin typeface="Times New Roman" panose="02020603050405020304" pitchFamily="18" charset="0"/>
                <a:ea typeface="Verdana" panose="020B0604030504040204" pitchFamily="34" charset="0"/>
                <a:cs typeface="Times New Roman" panose="02020603050405020304" pitchFamily="18" charset="0"/>
              </a:rPr>
              <a:t>Model Formulation</a:t>
            </a:r>
            <a:r>
              <a:rPr lang="en-US" sz="2800" b="1" dirty="0">
                <a:latin typeface="Times New Roman" panose="02020603050405020304" pitchFamily="18" charset="0"/>
                <a:ea typeface="Verdana" panose="020B0604030504040204" pitchFamily="34" charset="0"/>
                <a:cs typeface="Times New Roman" panose="02020603050405020304" pitchFamily="18" charset="0"/>
              </a:rPr>
              <a:t>:</a:t>
            </a:r>
          </a:p>
          <a:p>
            <a:pPr algn="just">
              <a:lnSpc>
                <a:spcPct val="150000"/>
              </a:lnSpc>
              <a:spcAft>
                <a:spcPts val="800"/>
              </a:spcAft>
              <a:tabLst>
                <a:tab pos="457200" algn="l"/>
              </a:tabLst>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0BC0071-AFE7-6020-5DFB-6D5F185CB4BF}"/>
              </a:ext>
            </a:extLst>
          </p:cNvPr>
          <p:cNvPicPr>
            <a:picLocks noChangeAspect="1"/>
          </p:cNvPicPr>
          <p:nvPr/>
        </p:nvPicPr>
        <p:blipFill rotWithShape="1">
          <a:blip r:embed="rId2">
            <a:extLst>
              <a:ext uri="{28A0092B-C50C-407E-A947-70E740481C1C}">
                <a14:useLocalDpi xmlns:a14="http://schemas.microsoft.com/office/drawing/2010/main" val="0"/>
              </a:ext>
            </a:extLst>
          </a:blip>
          <a:srcRect l="1737" t="7946" r="1260" b="6399"/>
          <a:stretch/>
        </p:blipFill>
        <p:spPr>
          <a:xfrm>
            <a:off x="933236" y="1719338"/>
            <a:ext cx="10325528" cy="4579309"/>
          </a:xfrm>
          <a:prstGeom prst="rect">
            <a:avLst/>
          </a:prstGeom>
        </p:spPr>
      </p:pic>
    </p:spTree>
    <p:extLst>
      <p:ext uri="{BB962C8B-B14F-4D97-AF65-F5344CB8AC3E}">
        <p14:creationId xmlns:p14="http://schemas.microsoft.com/office/powerpoint/2010/main" val="336336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6" y="1052514"/>
                <a:ext cx="11185055" cy="5677059"/>
              </a:xfrm>
            </p:spPr>
            <p:txBody>
              <a:bodyPr>
                <a:noAutofit/>
              </a:bodyPr>
              <a:lstStyle/>
              <a:p>
                <a:pPr algn="l">
                  <a:lnSpc>
                    <a:spcPct val="150000"/>
                  </a:lnSpc>
                </a:pPr>
                <a:r>
                  <a:rPr lang="en-US" sz="2800" b="1" u="sng" dirty="0">
                    <a:latin typeface="Times New Roman" panose="02020603050405020304" pitchFamily="18" charset="0"/>
                    <a:ea typeface="Verdana" panose="020B0604030504040204" pitchFamily="34" charset="0"/>
                    <a:cs typeface="Times New Roman" panose="02020603050405020304" pitchFamily="18" charset="0"/>
                  </a:rPr>
                  <a:t>Model Formulation</a:t>
                </a:r>
                <a:r>
                  <a:rPr lang="en-US" sz="2800" b="1" dirty="0">
                    <a:latin typeface="Times New Roman" panose="02020603050405020304" pitchFamily="18" charset="0"/>
                    <a:ea typeface="Verdana" panose="020B0604030504040204" pitchFamily="34"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Decision Variables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Binary decision variables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𝑣𝑖𝑗</m:t>
                        </m:r>
                      </m:sub>
                    </m:sSub>
                  </m:oMath>
                </a14:m>
                <a:r>
                  <a:rPr lang="en-US" sz="2800" dirty="0">
                    <a:latin typeface="Times New Roman" panose="02020603050405020304" pitchFamily="18" charset="0"/>
                    <a:cs typeface="Times New Roman" panose="02020603050405020304" pitchFamily="18" charset="0"/>
                  </a:rPr>
                  <a:t> are used to represent whether vehicle v travels from location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to location j.</a:t>
                </a:r>
                <a:br>
                  <a:rPr lang="en-US" sz="2800" dirty="0">
                    <a:latin typeface="Times New Roman" panose="02020603050405020304" pitchFamily="18" charset="0"/>
                    <a:cs typeface="Times New Roman" panose="02020603050405020304" pitchFamily="18" charset="0"/>
                  </a:rPr>
                </a:b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𝑣𝑖𝑗</m:t>
                        </m:r>
                      </m:sub>
                    </m:sSub>
                  </m:oMath>
                </a14:m>
                <a:r>
                  <a:rPr lang="en-US" sz="2800" dirty="0">
                    <a:latin typeface="Times New Roman" panose="02020603050405020304" pitchFamily="18" charset="0"/>
                    <a:cs typeface="Times New Roman" panose="02020603050405020304" pitchFamily="18" charset="0"/>
                  </a:rPr>
                  <a:t> = 1 if vehicle v travels from location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to location j.</a:t>
                </a:r>
              </a:p>
              <a:p>
                <a:pPr algn="l">
                  <a:lnSpc>
                    <a:spcPct val="150000"/>
                  </a:lnSpc>
                </a:pP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𝑣𝑖𝑗</m:t>
                        </m:r>
                      </m:sub>
                    </m:sSub>
                  </m:oMath>
                </a14:m>
                <a:r>
                  <a:rPr lang="en-US" sz="2800" dirty="0">
                    <a:latin typeface="Times New Roman" panose="02020603050405020304" pitchFamily="18" charset="0"/>
                    <a:cs typeface="Times New Roman" panose="02020603050405020304" pitchFamily="18" charset="0"/>
                  </a:rPr>
                  <a:t> = 0 if vehicle v does not travel from location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to location j.</a:t>
                </a:r>
              </a:p>
              <a:p>
                <a:pPr algn="l">
                  <a:lnSpc>
                    <a:spcPct val="150000"/>
                  </a:lnSpc>
                  <a:spcAft>
                    <a:spcPts val="800"/>
                  </a:spcAft>
                  <a:tabLst>
                    <a:tab pos="457200" algn="l"/>
                  </a:tabLst>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id="{7D55F0A3-8DF4-F822-45C7-50FBDDC803ED}"/>
                  </a:ext>
                </a:extLst>
              </p:cNvPr>
              <p:cNvSpPr>
                <a:spLocks noGrp="1" noRot="1" noChangeAspect="1" noMove="1" noResize="1" noEditPoints="1" noAdjustHandles="1" noChangeArrowheads="1" noChangeShapeType="1" noTextEdit="1"/>
              </p:cNvSpPr>
              <p:nvPr>
                <p:ph type="subTitle" idx="1"/>
              </p:nvPr>
            </p:nvSpPr>
            <p:spPr>
              <a:xfrm>
                <a:off x="510556" y="1052514"/>
                <a:ext cx="11185055" cy="5677059"/>
              </a:xfrm>
              <a:blipFill>
                <a:blip r:embed="rId2"/>
                <a:stretch>
                  <a:fillRect l="-1144"/>
                </a:stretch>
              </a:blipFill>
            </p:spPr>
            <p:txBody>
              <a:bodyPr/>
              <a:lstStyle/>
              <a:p>
                <a:r>
                  <a:rPr lang="en-IN">
                    <a:noFill/>
                  </a:rPr>
                  <a:t> </a:t>
                </a:r>
              </a:p>
            </p:txBody>
          </p:sp>
        </mc:Fallback>
      </mc:AlternateContent>
    </p:spTree>
    <p:extLst>
      <p:ext uri="{BB962C8B-B14F-4D97-AF65-F5344CB8AC3E}">
        <p14:creationId xmlns:p14="http://schemas.microsoft.com/office/powerpoint/2010/main" val="20964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7" y="1052514"/>
                <a:ext cx="11158930" cy="5677059"/>
              </a:xfrm>
            </p:spPr>
            <p:txBody>
              <a:bodyPr>
                <a:noAutofit/>
              </a:bodyPr>
              <a:lstStyle/>
              <a:p>
                <a:pPr algn="l">
                  <a:lnSpc>
                    <a:spcPct val="150000"/>
                  </a:lnSpc>
                </a:pPr>
                <a:r>
                  <a:rPr lang="en-US" sz="2800" b="1" u="sng" dirty="0">
                    <a:latin typeface="Times New Roman" panose="02020603050405020304" pitchFamily="18" charset="0"/>
                    <a:ea typeface="Verdana" panose="020B0604030504040204" pitchFamily="34" charset="0"/>
                    <a:cs typeface="Times New Roman" panose="02020603050405020304" pitchFamily="18" charset="0"/>
                  </a:rPr>
                  <a:t>Model Formulation</a:t>
                </a:r>
                <a:r>
                  <a:rPr lang="en-US" sz="2800" b="1" dirty="0">
                    <a:latin typeface="Times New Roman" panose="02020603050405020304" pitchFamily="18" charset="0"/>
                    <a:ea typeface="Verdana" panose="020B0604030504040204" pitchFamily="34"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Objective Function</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IN" sz="2800" dirty="0">
                    <a:solidFill>
                      <a:srgbClr val="0E0E0E"/>
                    </a:solidFill>
                    <a:effectLst/>
                    <a:latin typeface="Times New Roman" panose="02020603050405020304" pitchFamily="18" charset="0"/>
                    <a:cs typeface="Times New Roman" panose="02020603050405020304" pitchFamily="18" charset="0"/>
                  </a:rPr>
                  <a:t>Minimize the total delivery cost by considering the distance between locations </a:t>
                </a:r>
                <a:r>
                  <a:rPr lang="en-IN" sz="2800" dirty="0" err="1">
                    <a:solidFill>
                      <a:srgbClr val="000000"/>
                    </a:solidFill>
                    <a:effectLst/>
                    <a:latin typeface="Times New Roman" panose="02020603050405020304" pitchFamily="18" charset="0"/>
                    <a:cs typeface="Times New Roman" panose="02020603050405020304" pitchFamily="18" charset="0"/>
                  </a:rPr>
                  <a:t>i</a:t>
                </a:r>
                <a:r>
                  <a:rPr lang="en-IN" sz="2800" dirty="0">
                    <a:solidFill>
                      <a:srgbClr val="0E0E0E"/>
                    </a:solidFill>
                    <a:effectLst/>
                    <a:latin typeface="Times New Roman" panose="02020603050405020304" pitchFamily="18" charset="0"/>
                    <a:cs typeface="Times New Roman" panose="02020603050405020304" pitchFamily="18" charset="0"/>
                  </a:rPr>
                  <a:t> and </a:t>
                </a:r>
                <a:r>
                  <a:rPr lang="en-IN" sz="2800" dirty="0">
                    <a:solidFill>
                      <a:srgbClr val="000000"/>
                    </a:solidFill>
                    <a:effectLst/>
                    <a:latin typeface="Times New Roman" panose="02020603050405020304" pitchFamily="18" charset="0"/>
                    <a:cs typeface="Times New Roman" panose="02020603050405020304" pitchFamily="18" charset="0"/>
                  </a:rPr>
                  <a:t>j</a:t>
                </a:r>
                <a:r>
                  <a:rPr lang="en-IN" sz="2800" dirty="0">
                    <a:solidFill>
                      <a:srgbClr val="0E0E0E"/>
                    </a:solidFill>
                    <a:effectLst/>
                    <a:latin typeface="Times New Roman" panose="02020603050405020304" pitchFamily="18" charset="0"/>
                    <a:cs typeface="Times New Roman" panose="02020603050405020304" pitchFamily="18" charset="0"/>
                  </a:rPr>
                  <a:t>, weighted by the decision variable  </a:t>
                </a:r>
                <a14:m>
                  <m:oMath xmlns:m="http://schemas.openxmlformats.org/officeDocument/2006/math">
                    <m:sSub>
                      <m:sSubPr>
                        <m:ctrlPr>
                          <a:rPr lang="en-IN" sz="3200" i="1" smtClean="0">
                            <a:solidFill>
                              <a:srgbClr val="0E0E0E"/>
                            </a:solidFill>
                            <a:effectLst/>
                            <a:latin typeface="Cambria Math" panose="02040503050406030204" pitchFamily="18" charset="0"/>
                            <a:cs typeface="Times New Roman" panose="02020603050405020304" pitchFamily="18" charset="0"/>
                          </a:rPr>
                        </m:ctrlPr>
                      </m:sSubPr>
                      <m:e>
                        <m:r>
                          <a:rPr lang="en-US" sz="3200" b="0" i="1" smtClean="0">
                            <a:solidFill>
                              <a:srgbClr val="0E0E0E"/>
                            </a:solidFill>
                            <a:effectLst/>
                            <a:latin typeface="Cambria Math" panose="02040503050406030204" pitchFamily="18" charset="0"/>
                            <a:cs typeface="Times New Roman" panose="02020603050405020304" pitchFamily="18" charset="0"/>
                          </a:rPr>
                          <m:t>𝑥</m:t>
                        </m:r>
                      </m:e>
                      <m:sub>
                        <m:r>
                          <a:rPr lang="en-US" sz="3200" b="0" i="1" smtClean="0">
                            <a:solidFill>
                              <a:srgbClr val="0E0E0E"/>
                            </a:solidFill>
                            <a:effectLst/>
                            <a:latin typeface="Cambria Math" panose="02040503050406030204" pitchFamily="18" charset="0"/>
                            <a:cs typeface="Times New Roman" panose="02020603050405020304" pitchFamily="18" charset="0"/>
                          </a:rPr>
                          <m:t>𝑣𝑖𝑗</m:t>
                        </m:r>
                      </m:sub>
                    </m:sSub>
                  </m:oMath>
                </a14:m>
                <a:r>
                  <a:rPr lang="en-IN" sz="3200" dirty="0">
                    <a:solidFill>
                      <a:srgbClr val="0E0E0E"/>
                    </a:solidFill>
                    <a:effectLst/>
                    <a:latin typeface="Times New Roman" panose="02020603050405020304" pitchFamily="18" charset="0"/>
                    <a:cs typeface="Times New Roman" panose="02020603050405020304" pitchFamily="18" charset="0"/>
                  </a:rPr>
                  <a:t> </a:t>
                </a:r>
                <a:r>
                  <a:rPr lang="en-IN" sz="2800" dirty="0">
                    <a:solidFill>
                      <a:srgbClr val="0E0E0E"/>
                    </a:solidFill>
                    <a:effectLst/>
                    <a:latin typeface="Times New Roman" panose="02020603050405020304" pitchFamily="18" charset="0"/>
                    <a:cs typeface="Times New Roman" panose="02020603050405020304" pitchFamily="18" charset="0"/>
                  </a:rPr>
                  <a:t>which indicates whether vehicle </a:t>
                </a:r>
                <a:r>
                  <a:rPr lang="en-IN" sz="2800" dirty="0">
                    <a:solidFill>
                      <a:srgbClr val="000000"/>
                    </a:solidFill>
                    <a:effectLst/>
                    <a:latin typeface="Times New Roman" panose="02020603050405020304" pitchFamily="18" charset="0"/>
                    <a:cs typeface="Times New Roman" panose="02020603050405020304" pitchFamily="18" charset="0"/>
                  </a:rPr>
                  <a:t>v</a:t>
                </a:r>
                <a:r>
                  <a:rPr lang="en-IN" sz="2800" dirty="0">
                    <a:solidFill>
                      <a:srgbClr val="0E0E0E"/>
                    </a:solidFill>
                    <a:effectLst/>
                    <a:latin typeface="Times New Roman" panose="02020603050405020304" pitchFamily="18" charset="0"/>
                    <a:cs typeface="Times New Roman" panose="02020603050405020304" pitchFamily="18" charset="0"/>
                  </a:rPr>
                  <a:t> travels from location </a:t>
                </a:r>
                <a:r>
                  <a:rPr lang="en-IN" sz="2800" dirty="0" err="1">
                    <a:solidFill>
                      <a:srgbClr val="000000"/>
                    </a:solidFill>
                    <a:effectLst/>
                    <a:latin typeface="Times New Roman" panose="02020603050405020304" pitchFamily="18" charset="0"/>
                    <a:cs typeface="Times New Roman" panose="02020603050405020304" pitchFamily="18" charset="0"/>
                  </a:rPr>
                  <a:t>i</a:t>
                </a:r>
                <a:r>
                  <a:rPr lang="en-IN" sz="2800" dirty="0">
                    <a:solidFill>
                      <a:srgbClr val="0E0E0E"/>
                    </a:solidFill>
                    <a:effectLst/>
                    <a:latin typeface="Times New Roman" panose="02020603050405020304" pitchFamily="18" charset="0"/>
                    <a:cs typeface="Times New Roman" panose="02020603050405020304" pitchFamily="18" charset="0"/>
                  </a:rPr>
                  <a:t> to </a:t>
                </a:r>
                <a:r>
                  <a:rPr lang="en-IN" sz="2800" dirty="0">
                    <a:solidFill>
                      <a:srgbClr val="000000"/>
                    </a:solidFill>
                    <a:effectLst/>
                    <a:latin typeface="Times New Roman" panose="02020603050405020304" pitchFamily="18" charset="0"/>
                    <a:cs typeface="Times New Roman" panose="02020603050405020304" pitchFamily="18" charset="0"/>
                  </a:rPr>
                  <a:t>j</a:t>
                </a:r>
                <a:r>
                  <a:rPr lang="en-IN" sz="2800" dirty="0">
                    <a:solidFill>
                      <a:srgbClr val="0E0E0E"/>
                    </a:solidFill>
                    <a:effectLst/>
                    <a:latin typeface="Times New Roman" panose="02020603050405020304" pitchFamily="18" charset="0"/>
                    <a:cs typeface="Times New Roman" panose="02020603050405020304" pitchFamily="18" charset="0"/>
                  </a:rPr>
                  <a:t>.</a:t>
                </a:r>
              </a:p>
              <a:p>
                <a:pPr algn="l">
                  <a:lnSpc>
                    <a:spcPct val="150000"/>
                  </a:lnSpc>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minimize  </a:t>
                </a:r>
                <a14:m>
                  <m:oMath xmlns:m="http://schemas.openxmlformats.org/officeDocument/2006/math">
                    <m:nary>
                      <m:naryPr>
                        <m:chr m:val="∑"/>
                        <m:limLoc m:val="undOvr"/>
                        <m:grow m:val="on"/>
                        <m:supHide m:val="on"/>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naryPr>
                      <m:sub>
                        <m:r>
                          <a:rPr lang="en-IN" sz="2000" i="1" kern="100">
                            <a:latin typeface="Cambria Math" panose="02040503050406030204" pitchFamily="18" charset="0"/>
                            <a:ea typeface="Calibri" panose="020F0502020204030204" pitchFamily="34" charset="0"/>
                            <a:cs typeface="Times New Roman" panose="02020603050405020304" pitchFamily="18" charset="0"/>
                          </a:rPr>
                          <m:t>𝑣</m:t>
                        </m:r>
                      </m:sub>
                      <m:sup/>
                      <m:e>
                        <m:nary>
                          <m:naryPr>
                            <m:chr m:val="∑"/>
                            <m:limLoc m:val="undOvr"/>
                            <m:grow m:val="on"/>
                            <m:supHide m:val="on"/>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naryPr>
                          <m:sub>
                            <m:r>
                              <a:rPr lang="en-IN" sz="2000" i="1" kern="100">
                                <a:latin typeface="Cambria Math" panose="02040503050406030204" pitchFamily="18" charset="0"/>
                                <a:ea typeface="Calibri" panose="020F0502020204030204" pitchFamily="34" charset="0"/>
                                <a:cs typeface="Times New Roman" panose="02020603050405020304" pitchFamily="18" charset="0"/>
                              </a:rPr>
                              <m:t>𝑖</m:t>
                            </m:r>
                          </m:sub>
                          <m:sup/>
                          <m:e>
                            <m:nary>
                              <m:naryPr>
                                <m:chr m:val="∑"/>
                                <m:limLoc m:val="undOvr"/>
                                <m:grow m:val="on"/>
                                <m:supHide m:val="on"/>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naryPr>
                              <m:sub>
                                <m:r>
                                  <a:rPr lang="en-IN" sz="2000" i="1" kern="100">
                                    <a:latin typeface="Cambria Math" panose="02040503050406030204" pitchFamily="18" charset="0"/>
                                    <a:ea typeface="Calibri" panose="020F0502020204030204" pitchFamily="34" charset="0"/>
                                    <a:cs typeface="Times New Roman" panose="02020603050405020304" pitchFamily="18" charset="0"/>
                                  </a:rPr>
                                  <m:t>𝑗</m:t>
                                </m:r>
                              </m:sub>
                              <m:sup/>
                              <m:e>
                                <m:r>
                                  <a:rPr lang="en-IN" sz="2000" i="1" kern="100">
                                    <a:latin typeface="Cambria Math" panose="02040503050406030204" pitchFamily="18" charset="0"/>
                                    <a:ea typeface="Calibri" panose="020F0502020204030204" pitchFamily="34" charset="0"/>
                                    <a:cs typeface="Times New Roman" panose="02020603050405020304" pitchFamily="18" charset="0"/>
                                  </a:rPr>
                                  <m:t>𝐷𝑖𝑠𝑡𝑎𝑛𝑐𝑒</m:t>
                                </m:r>
                                <m:d>
                                  <m:d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dPr>
                                  <m:e>
                                    <m:r>
                                      <a:rPr lang="en-IN" sz="2000" i="1" kern="100">
                                        <a:latin typeface="Cambria Math" panose="02040503050406030204" pitchFamily="18" charset="0"/>
                                        <a:ea typeface="Calibri" panose="020F0502020204030204" pitchFamily="34" charset="0"/>
                                        <a:cs typeface="Times New Roman" panose="02020603050405020304" pitchFamily="18" charset="0"/>
                                      </a:rPr>
                                      <m:t>𝑖</m:t>
                                    </m:r>
                                    <m:r>
                                      <a:rPr lang="en-IN" sz="2000" i="1" kern="100">
                                        <a:latin typeface="Cambria Math" panose="02040503050406030204" pitchFamily="18" charset="0"/>
                                        <a:ea typeface="Calibri" panose="020F0502020204030204" pitchFamily="34" charset="0"/>
                                        <a:cs typeface="Times New Roman" panose="02020603050405020304" pitchFamily="18" charset="0"/>
                                      </a:rPr>
                                      <m:t>,</m:t>
                                    </m:r>
                                    <m:r>
                                      <a:rPr lang="en-IN" sz="2000" i="1" kern="100">
                                        <a:latin typeface="Cambria Math" panose="02040503050406030204" pitchFamily="18" charset="0"/>
                                        <a:ea typeface="Calibri" panose="020F0502020204030204" pitchFamily="34" charset="0"/>
                                        <a:cs typeface="Times New Roman" panose="02020603050405020304" pitchFamily="18" charset="0"/>
                                      </a:rPr>
                                      <m:t>𝑗</m:t>
                                    </m:r>
                                  </m:e>
                                </m:d>
                                <m:r>
                                  <a:rPr lang="en-IN" sz="2000" i="1" kern="100">
                                    <a:latin typeface="Cambria Math" panose="02040503050406030204" pitchFamily="18" charset="0"/>
                                    <a:ea typeface="Calibri" panose="020F0502020204030204" pitchFamily="34" charset="0"/>
                                    <a:cs typeface="Times New Roman" panose="02020603050405020304" pitchFamily="18" charset="0"/>
                                  </a:rPr>
                                  <m:t> .  </m:t>
                                </m:r>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𝑣𝑖𝑗</m:t>
                                    </m:r>
                                  </m:sub>
                                </m:sSub>
                              </m:e>
                            </m:nary>
                          </m:e>
                        </m:nary>
                      </m:e>
                    </m:nary>
                  </m:oMath>
                </a14:m>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id="{7D55F0A3-8DF4-F822-45C7-50FBDDC803ED}"/>
                  </a:ext>
                </a:extLst>
              </p:cNvPr>
              <p:cNvSpPr>
                <a:spLocks noGrp="1" noRot="1" noChangeAspect="1" noMove="1" noResize="1" noEditPoints="1" noAdjustHandles="1" noChangeArrowheads="1" noChangeShapeType="1" noTextEdit="1"/>
              </p:cNvSpPr>
              <p:nvPr>
                <p:ph type="subTitle" idx="1"/>
              </p:nvPr>
            </p:nvSpPr>
            <p:spPr>
              <a:xfrm>
                <a:off x="510557" y="1052514"/>
                <a:ext cx="11158930" cy="5677059"/>
              </a:xfrm>
              <a:blipFill>
                <a:blip r:embed="rId2"/>
                <a:stretch>
                  <a:fillRect l="-1148" r="-5574"/>
                </a:stretch>
              </a:blipFill>
            </p:spPr>
            <p:txBody>
              <a:bodyPr/>
              <a:lstStyle/>
              <a:p>
                <a:r>
                  <a:rPr lang="en-IN">
                    <a:noFill/>
                  </a:rPr>
                  <a:t> </a:t>
                </a:r>
              </a:p>
            </p:txBody>
          </p:sp>
        </mc:Fallback>
      </mc:AlternateContent>
    </p:spTree>
    <p:extLst>
      <p:ext uri="{BB962C8B-B14F-4D97-AF65-F5344CB8AC3E}">
        <p14:creationId xmlns:p14="http://schemas.microsoft.com/office/powerpoint/2010/main" val="123985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7" y="1052514"/>
            <a:ext cx="11193764" cy="5677059"/>
          </a:xfrm>
        </p:spPr>
        <p:txBody>
          <a:bodyPr>
            <a:noAutofit/>
          </a:bodyPr>
          <a:lstStyle/>
          <a:p>
            <a:pPr algn="just">
              <a:lnSpc>
                <a:spcPct val="150000"/>
              </a:lnSpc>
            </a:pPr>
            <a:r>
              <a:rPr lang="en-US" sz="2800" b="1" u="sng" dirty="0">
                <a:latin typeface="Times New Roman" panose="02020603050405020304" pitchFamily="18" charset="0"/>
                <a:ea typeface="Verdana" panose="020B0604030504040204" pitchFamily="34" charset="0"/>
                <a:cs typeface="Times New Roman" panose="02020603050405020304" pitchFamily="18" charset="0"/>
              </a:rPr>
              <a:t>Model Formulation</a:t>
            </a:r>
            <a:r>
              <a:rPr lang="en-US" sz="2800" b="1" dirty="0">
                <a:latin typeface="Times New Roman" panose="02020603050405020304" pitchFamily="18" charset="0"/>
                <a:ea typeface="Verdana" panose="020B0604030504040204" pitchFamily="34" charset="0"/>
                <a:cs typeface="Times New Roman" panose="02020603050405020304" pitchFamily="18" charset="0"/>
              </a:rPr>
              <a:t>:</a:t>
            </a:r>
          </a:p>
          <a:p>
            <a:pPr marL="457200" indent="-457200" algn="just">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Constraints</a:t>
            </a:r>
            <a:r>
              <a:rPr lang="en-US" sz="2800" dirty="0">
                <a:latin typeface="Times New Roman" panose="02020603050405020304" pitchFamily="18" charset="0"/>
                <a:cs typeface="Times New Roman" panose="02020603050405020304" pitchFamily="18" charset="0"/>
              </a:rPr>
              <a:t>:</a:t>
            </a:r>
          </a:p>
          <a:p>
            <a:pPr marL="514350" indent="-514350" algn="just">
              <a:lnSpc>
                <a:spcPct val="150000"/>
              </a:lnSpc>
              <a:buFont typeface="+mj-lt"/>
              <a:buAutoNum type="arabicPeriod"/>
            </a:pP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Warehouse Constraints</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rgbClr val="0E0E0E"/>
                </a:solidFill>
                <a:effectLst/>
                <a:latin typeface="Times New Roman" panose="02020603050405020304" pitchFamily="18" charset="0"/>
                <a:cs typeface="Times New Roman" panose="02020603050405020304" pitchFamily="18" charset="0"/>
              </a:rPr>
              <a:t>Each vehicle </a:t>
            </a:r>
            <a:r>
              <a:rPr lang="en-IN" sz="2800" dirty="0">
                <a:solidFill>
                  <a:srgbClr val="000000"/>
                </a:solidFill>
                <a:effectLst/>
                <a:latin typeface="Times New Roman" panose="02020603050405020304" pitchFamily="18" charset="0"/>
                <a:cs typeface="Times New Roman" panose="02020603050405020304" pitchFamily="18" charset="0"/>
              </a:rPr>
              <a:t>v</a:t>
            </a:r>
            <a:r>
              <a:rPr lang="en-IN" sz="2800" dirty="0">
                <a:solidFill>
                  <a:srgbClr val="0E0E0E"/>
                </a:solidFill>
                <a:effectLst/>
                <a:latin typeface="Times New Roman" panose="02020603050405020304" pitchFamily="18" charset="0"/>
                <a:cs typeface="Times New Roman" panose="02020603050405020304" pitchFamily="18" charset="0"/>
              </a:rPr>
              <a:t> must start and end its route at the warehouse.</a:t>
            </a:r>
          </a:p>
          <a:p>
            <a:pPr marL="514350" indent="-514350" algn="just">
              <a:lnSpc>
                <a:spcPct val="150000"/>
              </a:lnSpc>
              <a:buFont typeface="+mj-lt"/>
              <a:buAutoNum type="arabicPeriod"/>
            </a:pP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Flow Conservation</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rgbClr val="0E0E0E"/>
                </a:solidFill>
                <a:effectLst/>
                <a:latin typeface="Times New Roman" panose="02020603050405020304" pitchFamily="18" charset="0"/>
                <a:cs typeface="Times New Roman" panose="02020603050405020304" pitchFamily="18" charset="0"/>
              </a:rPr>
              <a:t>The flow of vehicles is balanced, meaning that if a vehicle enters a location </a:t>
            </a:r>
            <a:r>
              <a:rPr lang="en-IN" sz="2800" dirty="0" err="1">
                <a:solidFill>
                  <a:srgbClr val="000000"/>
                </a:solidFill>
                <a:effectLst/>
                <a:latin typeface="Times New Roman" panose="02020603050405020304" pitchFamily="18" charset="0"/>
                <a:cs typeface="Times New Roman" panose="02020603050405020304" pitchFamily="18" charset="0"/>
              </a:rPr>
              <a:t>i</a:t>
            </a:r>
            <a:r>
              <a:rPr lang="en-IN" sz="2800" dirty="0">
                <a:solidFill>
                  <a:srgbClr val="0E0E0E"/>
                </a:solidFill>
                <a:effectLst/>
                <a:latin typeface="Times New Roman" panose="02020603050405020304" pitchFamily="18" charset="0"/>
                <a:cs typeface="Times New Roman" panose="02020603050405020304" pitchFamily="18" charset="0"/>
              </a:rPr>
              <a:t>, it must also leave </a:t>
            </a:r>
            <a:r>
              <a:rPr lang="en-IN" sz="2800" dirty="0" err="1">
                <a:solidFill>
                  <a:srgbClr val="000000"/>
                </a:solidFill>
                <a:effectLst/>
                <a:latin typeface="Times New Roman" panose="02020603050405020304" pitchFamily="18" charset="0"/>
                <a:cs typeface="Times New Roman" panose="02020603050405020304" pitchFamily="18" charset="0"/>
              </a:rPr>
              <a:t>i</a:t>
            </a:r>
            <a:r>
              <a:rPr lang="en-IN" sz="2800" dirty="0">
                <a:solidFill>
                  <a:srgbClr val="0E0E0E"/>
                </a:solidFill>
                <a:effectLst/>
                <a:latin typeface="Times New Roman" panose="02020603050405020304" pitchFamily="18" charset="0"/>
                <a:cs typeface="Times New Roman" panose="02020603050405020304" pitchFamily="18" charset="0"/>
              </a:rPr>
              <a:t>, ensuring the continuity of delivery routes.</a:t>
            </a:r>
          </a:p>
        </p:txBody>
      </p:sp>
    </p:spTree>
    <p:extLst>
      <p:ext uri="{BB962C8B-B14F-4D97-AF65-F5344CB8AC3E}">
        <p14:creationId xmlns:p14="http://schemas.microsoft.com/office/powerpoint/2010/main" val="259127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6" y="1052514"/>
                <a:ext cx="11185055" cy="5728430"/>
              </a:xfrm>
            </p:spPr>
            <p:txBody>
              <a:bodyPr>
                <a:noAutofit/>
              </a:bodyPr>
              <a:lstStyle/>
              <a:p>
                <a:pPr algn="l">
                  <a:lnSpc>
                    <a:spcPct val="150000"/>
                  </a:lnSpc>
                </a:pPr>
                <a:r>
                  <a:rPr lang="en-US" sz="2800" b="1" u="sng" dirty="0">
                    <a:latin typeface="Times New Roman" panose="02020603050405020304" pitchFamily="18" charset="0"/>
                    <a:ea typeface="Verdana" panose="020B0604030504040204" pitchFamily="34" charset="0"/>
                    <a:cs typeface="Times New Roman" panose="02020603050405020304" pitchFamily="18" charset="0"/>
                  </a:rPr>
                  <a:t>Model Formulation</a:t>
                </a:r>
                <a:r>
                  <a:rPr lang="en-US" sz="2800" b="1" dirty="0">
                    <a:latin typeface="Times New Roman" panose="02020603050405020304" pitchFamily="18" charset="0"/>
                    <a:ea typeface="Verdana" panose="020B0604030504040204" pitchFamily="34"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Constraints</a:t>
                </a:r>
                <a:r>
                  <a:rPr lang="en-US" sz="2800" dirty="0">
                    <a:latin typeface="Times New Roman" panose="02020603050405020304" pitchFamily="18" charset="0"/>
                    <a:cs typeface="Times New Roman" panose="02020603050405020304" pitchFamily="18" charset="0"/>
                  </a:rPr>
                  <a:t>:</a:t>
                </a:r>
              </a:p>
              <a:p>
                <a:pPr marL="514350" indent="-514350" algn="l">
                  <a:lnSpc>
                    <a:spcPct val="150000"/>
                  </a:lnSpc>
                  <a:buFont typeface="+mj-lt"/>
                  <a:buAutoNum type="arabicPeriod" startAt="3"/>
                </a:pP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Capacity </a:t>
                </a:r>
                <a:r>
                  <a:rPr lang="en-IN" sz="2800" b="1" dirty="0">
                    <a:latin typeface="Times New Roman" panose="02020603050405020304" pitchFamily="18" charset="0"/>
                    <a:ea typeface="Calibri" panose="020F0502020204030204" pitchFamily="34" charset="0"/>
                  </a:rPr>
                  <a:t>Constraints</a:t>
                </a:r>
                <a:r>
                  <a:rPr lang="en-IN" sz="2800" dirty="0">
                    <a:latin typeface="Times New Roman" panose="02020603050405020304" pitchFamily="18" charset="0"/>
                    <a:ea typeface="Calibri" panose="020F0502020204030204" pitchFamily="34" charset="0"/>
                  </a:rPr>
                  <a:t>: </a:t>
                </a:r>
                <a:r>
                  <a:rPr lang="en-IN" sz="2800" dirty="0">
                    <a:solidFill>
                      <a:srgbClr val="0E0E0E"/>
                    </a:solidFill>
                    <a:effectLst/>
                    <a:latin typeface="Times New Roman" panose="02020603050405020304" pitchFamily="18" charset="0"/>
                    <a:cs typeface="Times New Roman" panose="02020603050405020304" pitchFamily="18" charset="0"/>
                  </a:rPr>
                  <a:t>Each vehicle </a:t>
                </a:r>
                <a:r>
                  <a:rPr lang="en-IN" sz="2800" dirty="0">
                    <a:solidFill>
                      <a:srgbClr val="000000"/>
                    </a:solidFill>
                    <a:effectLst/>
                    <a:latin typeface="Times New Roman" panose="02020603050405020304" pitchFamily="18" charset="0"/>
                    <a:cs typeface="Times New Roman" panose="02020603050405020304" pitchFamily="18" charset="0"/>
                  </a:rPr>
                  <a:t>v</a:t>
                </a:r>
                <a:r>
                  <a:rPr lang="en-IN" sz="2800" dirty="0">
                    <a:solidFill>
                      <a:srgbClr val="0E0E0E"/>
                    </a:solidFill>
                    <a:effectLst/>
                    <a:latin typeface="Times New Roman" panose="02020603050405020304" pitchFamily="18" charset="0"/>
                    <a:cs typeface="Times New Roman" panose="02020603050405020304" pitchFamily="18" charset="0"/>
                  </a:rPr>
                  <a:t> has a maximum delivery capacity that cannot be exceeded.</a:t>
                </a:r>
                <a:br>
                  <a:rPr lang="en-IN" sz="2800" dirty="0">
                    <a:solidFill>
                      <a:srgbClr val="0E0E0E"/>
                    </a:solidFill>
                    <a:effectLst/>
                    <a:latin typeface="Times New Roman" panose="02020603050405020304" pitchFamily="18" charset="0"/>
                    <a:cs typeface="Times New Roman" panose="02020603050405020304" pitchFamily="18" charset="0"/>
                  </a:rPr>
                </a:br>
                <a14:m>
                  <m:oMath xmlns:m="http://schemas.openxmlformats.org/officeDocument/2006/math">
                    <m:nary>
                      <m:naryPr>
                        <m:chr m:val="∑"/>
                        <m:ctrlPr>
                          <a:rPr lang="en-IN" sz="2000" i="1" smtClean="0">
                            <a:effectLst/>
                            <a:latin typeface="Cambria Math" panose="02040503050406030204" pitchFamily="18" charset="0"/>
                          </a:rPr>
                        </m:ctrlPr>
                      </m:naryPr>
                      <m:sub>
                        <m:r>
                          <m:rPr>
                            <m:brk m:alnAt="23"/>
                          </m:rPr>
                          <a:rPr lang="en-US" sz="2000" b="0" i="1" smtClean="0">
                            <a:effectLst/>
                            <a:latin typeface="Cambria Math" panose="02040503050406030204" pitchFamily="18" charset="0"/>
                          </a:rPr>
                          <m:t>𝑖</m:t>
                        </m:r>
                        <m:r>
                          <a:rPr lang="en-US" sz="2000" b="0" i="1" smtClean="0">
                            <a:effectLst/>
                            <a:latin typeface="Cambria Math" panose="02040503050406030204" pitchFamily="18" charset="0"/>
                          </a:rPr>
                          <m:t>,</m:t>
                        </m:r>
                        <m:r>
                          <a:rPr lang="en-US" sz="2000" b="0" i="1" smtClean="0">
                            <a:effectLst/>
                            <a:latin typeface="Cambria Math" panose="02040503050406030204" pitchFamily="18" charset="0"/>
                          </a:rPr>
                          <m:t>𝑗</m:t>
                        </m:r>
                      </m:sub>
                      <m:sup>
                        <m:r>
                          <a:rPr lang="en-US" sz="2000" b="0" i="1" smtClean="0">
                            <a:effectLst/>
                            <a:latin typeface="Cambria Math" panose="02040503050406030204" pitchFamily="18" charset="0"/>
                          </a:rPr>
                          <m:t> </m:t>
                        </m:r>
                      </m:sup>
                      <m:e>
                        <m:r>
                          <a:rPr lang="en-US" sz="2000" b="0" i="1" smtClean="0">
                            <a:effectLst/>
                            <a:latin typeface="Cambria Math" panose="02040503050406030204" pitchFamily="18" charset="0"/>
                          </a:rPr>
                          <m:t>𝐿𝑜𝑎𝑑</m:t>
                        </m:r>
                        <m:r>
                          <a:rPr lang="en-US" sz="2000" b="0" i="1" smtClean="0">
                            <a:effectLst/>
                            <a:latin typeface="Cambria Math" panose="02040503050406030204" pitchFamily="18" charset="0"/>
                          </a:rPr>
                          <m:t>(</m:t>
                        </m:r>
                        <m:r>
                          <a:rPr lang="en-US" sz="2000" b="0" i="1" smtClean="0">
                            <a:effectLst/>
                            <a:latin typeface="Cambria Math" panose="02040503050406030204" pitchFamily="18" charset="0"/>
                          </a:rPr>
                          <m:t>𝑖</m:t>
                        </m:r>
                        <m:r>
                          <a:rPr lang="en-US" sz="2000" b="0" i="1" smtClean="0">
                            <a:effectLst/>
                            <a:latin typeface="Cambria Math" panose="02040503050406030204" pitchFamily="18" charset="0"/>
                          </a:rPr>
                          <m:t>)∙</m:t>
                        </m:r>
                        <m:sSub>
                          <m:sSubPr>
                            <m:ctrlPr>
                              <a:rPr lang="en-US" sz="2000" b="0" i="1" smtClean="0">
                                <a:effectLst/>
                                <a:latin typeface="Cambria Math" panose="02040503050406030204" pitchFamily="18" charset="0"/>
                                <a:ea typeface="Cambria Math" panose="02040503050406030204" pitchFamily="18" charset="0"/>
                              </a:rPr>
                            </m:ctrlPr>
                          </m:sSubPr>
                          <m:e>
                            <m:r>
                              <a:rPr lang="en-US" sz="2000" b="0" i="1" smtClean="0">
                                <a:effectLst/>
                                <a:latin typeface="Cambria Math" panose="02040503050406030204" pitchFamily="18" charset="0"/>
                                <a:ea typeface="Cambria Math" panose="02040503050406030204" pitchFamily="18" charset="0"/>
                              </a:rPr>
                              <m:t>𝑥</m:t>
                            </m:r>
                          </m:e>
                          <m:sub>
                            <m:r>
                              <a:rPr lang="en-US" sz="2000" b="0" i="1" smtClean="0">
                                <a:effectLst/>
                                <a:latin typeface="Cambria Math" panose="02040503050406030204" pitchFamily="18" charset="0"/>
                                <a:ea typeface="Cambria Math" panose="02040503050406030204" pitchFamily="18" charset="0"/>
                              </a:rPr>
                              <m:t>𝑣𝑖𝑗</m:t>
                            </m:r>
                          </m:sub>
                        </m:sSub>
                      </m:e>
                    </m:nary>
                    <m:r>
                      <a:rPr lang="en-IN" sz="2000" i="1" smtClean="0">
                        <a:effectLst/>
                        <a:latin typeface="Cambria Math" panose="02040503050406030204" pitchFamily="18" charset="0"/>
                        <a:ea typeface="Cambria Math" panose="02040503050406030204" pitchFamily="18" charset="0"/>
                      </a:rPr>
                      <m:t>≤</m:t>
                    </m:r>
                    <m:r>
                      <a:rPr lang="en-US" sz="2000" b="0" i="1" smtClean="0">
                        <a:effectLst/>
                        <a:latin typeface="Cambria Math" panose="02040503050406030204" pitchFamily="18" charset="0"/>
                        <a:ea typeface="Cambria Math" panose="02040503050406030204" pitchFamily="18" charset="0"/>
                      </a:rPr>
                      <m:t>𝐶𝑎𝑝𝑎𝑐𝑖𝑡𝑦</m:t>
                    </m:r>
                    <m:d>
                      <m:dPr>
                        <m:ctrlPr>
                          <a:rPr lang="en-US" sz="2000" b="0" i="1" smtClean="0">
                            <a:effectLst/>
                            <a:latin typeface="Cambria Math" panose="02040503050406030204" pitchFamily="18" charset="0"/>
                            <a:ea typeface="Cambria Math" panose="02040503050406030204" pitchFamily="18" charset="0"/>
                          </a:rPr>
                        </m:ctrlPr>
                      </m:dPr>
                      <m:e>
                        <m:r>
                          <a:rPr lang="en-US" sz="2000" b="0" i="1" smtClean="0">
                            <a:effectLst/>
                            <a:latin typeface="Cambria Math" panose="02040503050406030204" pitchFamily="18" charset="0"/>
                            <a:ea typeface="Cambria Math" panose="02040503050406030204" pitchFamily="18" charset="0"/>
                          </a:rPr>
                          <m:t>𝑣</m:t>
                        </m:r>
                      </m:e>
                    </m:d>
                    <m:r>
                      <a:rPr lang="en-US" sz="2000" b="0" i="1" smtClean="0">
                        <a:effectLst/>
                        <a:latin typeface="Cambria Math" panose="02040503050406030204" pitchFamily="18" charset="0"/>
                        <a:ea typeface="Cambria Math" panose="02040503050406030204" pitchFamily="18" charset="0"/>
                      </a:rPr>
                      <m:t>, ∀</m:t>
                    </m:r>
                    <m:r>
                      <a:rPr lang="en-US" sz="2000" b="0" i="1" smtClean="0">
                        <a:effectLst/>
                        <a:latin typeface="Cambria Math" panose="02040503050406030204" pitchFamily="18" charset="0"/>
                        <a:ea typeface="Cambria Math" panose="02040503050406030204" pitchFamily="18" charset="0"/>
                      </a:rPr>
                      <m:t>𝑣</m:t>
                    </m:r>
                  </m:oMath>
                </a14:m>
                <a:br>
                  <a:rPr lang="en-IN" sz="2000" dirty="0">
                    <a:effectLst/>
                    <a:latin typeface="Helvetica" pitchFamily="2" charset="0"/>
                  </a:rPr>
                </a:b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gn="l">
                  <a:lnSpc>
                    <a:spcPct val="150000"/>
                  </a:lnSpc>
                  <a:buFont typeface="+mj-lt"/>
                  <a:buAutoNum type="arabicPeriod" startAt="3"/>
                </a:pP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Delivery </a:t>
                </a:r>
                <a:r>
                  <a:rPr lang="en-IN" sz="2800" b="1" dirty="0">
                    <a:latin typeface="Times New Roman" panose="02020603050405020304" pitchFamily="18" charset="0"/>
                    <a:ea typeface="Calibri" panose="020F0502020204030204" pitchFamily="34" charset="0"/>
                  </a:rPr>
                  <a:t>Coverage</a:t>
                </a:r>
                <a:r>
                  <a:rPr lang="en-IN" sz="2800" dirty="0">
                    <a:latin typeface="Times New Roman" panose="02020603050405020304" pitchFamily="18" charset="0"/>
                    <a:ea typeface="Calibri" panose="020F0502020204030204" pitchFamily="34" charset="0"/>
                  </a:rPr>
                  <a:t>: </a:t>
                </a:r>
                <a:r>
                  <a:rPr lang="en-IN" sz="2800" dirty="0">
                    <a:solidFill>
                      <a:srgbClr val="0E0E0E"/>
                    </a:solidFill>
                    <a:effectLst/>
                    <a:latin typeface="Times New Roman" panose="02020603050405020304" pitchFamily="18" charset="0"/>
                    <a:cs typeface="Times New Roman" panose="02020603050405020304" pitchFamily="18" charset="0"/>
                  </a:rPr>
                  <a:t>Every delivery location must be visited exactly once.</a:t>
                </a:r>
                <a:endParaRPr lang="en-US" sz="2800" dirty="0">
                  <a:latin typeface="Times New Roman" panose="02020603050405020304" pitchFamily="18"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id="{7D55F0A3-8DF4-F822-45C7-50FBDDC803ED}"/>
                  </a:ext>
                </a:extLst>
              </p:cNvPr>
              <p:cNvSpPr>
                <a:spLocks noGrp="1" noRot="1" noChangeAspect="1" noMove="1" noResize="1" noEditPoints="1" noAdjustHandles="1" noChangeArrowheads="1" noChangeShapeType="1" noTextEdit="1"/>
              </p:cNvSpPr>
              <p:nvPr>
                <p:ph type="subTitle" idx="1"/>
              </p:nvPr>
            </p:nvSpPr>
            <p:spPr>
              <a:xfrm>
                <a:off x="510556" y="1052514"/>
                <a:ext cx="11185055" cy="5728430"/>
              </a:xfrm>
              <a:blipFill>
                <a:blip r:embed="rId2"/>
                <a:stretch>
                  <a:fillRect l="-1144" r="-763"/>
                </a:stretch>
              </a:blipFill>
            </p:spPr>
            <p:txBody>
              <a:bodyPr/>
              <a:lstStyle/>
              <a:p>
                <a:r>
                  <a:rPr lang="en-IN">
                    <a:noFill/>
                  </a:rPr>
                  <a:t> </a:t>
                </a:r>
              </a:p>
            </p:txBody>
          </p:sp>
        </mc:Fallback>
      </mc:AlternateContent>
    </p:spTree>
    <p:extLst>
      <p:ext uri="{BB962C8B-B14F-4D97-AF65-F5344CB8AC3E}">
        <p14:creationId xmlns:p14="http://schemas.microsoft.com/office/powerpoint/2010/main" val="35998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D757E-F1F7-F1A9-BE0B-5D05339F31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2BB56-F50F-BF59-85E7-D21A3715EC24}"/>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Introduction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E9B787EA-54D9-6091-B4EE-FA3D6A65C13B}"/>
              </a:ext>
            </a:extLst>
          </p:cNvPr>
          <p:cNvSpPr>
            <a:spLocks noGrp="1"/>
          </p:cNvSpPr>
          <p:nvPr>
            <p:ph type="subTitle" idx="1"/>
          </p:nvPr>
        </p:nvSpPr>
        <p:spPr>
          <a:xfrm>
            <a:off x="438637" y="1119052"/>
            <a:ext cx="11274392" cy="5364479"/>
          </a:xfrm>
        </p:spPr>
        <p:txBody>
          <a:bodyPr>
            <a:noAutofit/>
          </a:bodyPr>
          <a:lstStyle/>
          <a:p>
            <a:pPr marL="457200" indent="-457200" algn="just">
              <a:lnSpc>
                <a:spcPct val="150000"/>
              </a:lnSpc>
              <a:buFont typeface="Arial" panose="020B0604020202020204" pitchFamily="34" charset="0"/>
              <a:buChar char="•"/>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"Optimizing Delivery Routes for Courier Company Using LPP"</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focuses on improving the planning of deliveries for a courier company.</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buFont typeface="Arial" panose="020B0604020202020204" pitchFamily="34" charset="0"/>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Courier companies like Maruti Courier or UPS </a:t>
            </a:r>
            <a:r>
              <a:rPr lang="en-IN" sz="2800" dirty="0">
                <a:latin typeface="Times New Roman" panose="02020603050405020304" pitchFamily="18" charset="0"/>
                <a:cs typeface="Times New Roman" panose="02020603050405020304" pitchFamily="18" charset="0"/>
              </a:rPr>
              <a:t>have  difficulties in the efficient delivery of packages.</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buFont typeface="Arial" panose="020B0604020202020204" pitchFamily="34" charset="0"/>
              <a:buChar char="•"/>
            </a:pPr>
            <a:r>
              <a:rPr lang="en-IN" sz="2800" kern="100" dirty="0">
                <a:latin typeface="Times New Roman" panose="02020603050405020304" pitchFamily="18" charset="0"/>
                <a:ea typeface="Calibri" panose="020F0502020204030204" pitchFamily="34" charset="0"/>
                <a:cs typeface="Times New Roman" panose="02020603050405020304" pitchFamily="18" charset="0"/>
              </a:rPr>
              <a:t>To reduce costs and enhance customer satisfaction, optimizing delivery routes and schedules is essential. </a:t>
            </a:r>
          </a:p>
          <a:p>
            <a:pPr algn="just">
              <a:lnSpc>
                <a:spcPct val="150000"/>
              </a:lnSpc>
              <a:spcAft>
                <a:spcPts val="800"/>
              </a:spcAft>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20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6" y="1052514"/>
            <a:ext cx="11681443" cy="5728430"/>
          </a:xfrm>
        </p:spPr>
        <p:txBody>
          <a:bodyPr>
            <a:noAutofit/>
          </a:bodyPr>
          <a:lstStyle/>
          <a:p>
            <a:pPr algn="just">
              <a:lnSpc>
                <a:spcPct val="150000"/>
              </a:lnSpc>
            </a:pPr>
            <a:r>
              <a:rPr lang="en-US" sz="2800" b="1" u="sng" dirty="0">
                <a:latin typeface="Times New Roman" panose="02020603050405020304" pitchFamily="18" charset="0"/>
                <a:ea typeface="Verdana" panose="020B0604030504040204" pitchFamily="34" charset="0"/>
                <a:cs typeface="Times New Roman" panose="02020603050405020304" pitchFamily="18" charset="0"/>
              </a:rPr>
              <a:t>Model Formulation</a:t>
            </a:r>
            <a:r>
              <a:rPr lang="en-US" sz="2800" b="1" dirty="0">
                <a:latin typeface="Times New Roman" panose="02020603050405020304" pitchFamily="18" charset="0"/>
                <a:ea typeface="Verdana" panose="020B060403050404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372D7148-41D6-E788-DF4A-B1BAFCA9BEF3}"/>
              </a:ext>
            </a:extLst>
          </p:cNvPr>
          <p:cNvPicPr>
            <a:picLocks noChangeAspect="1"/>
          </p:cNvPicPr>
          <p:nvPr/>
        </p:nvPicPr>
        <p:blipFill rotWithShape="1">
          <a:blip r:embed="rId2">
            <a:extLst>
              <a:ext uri="{28A0092B-C50C-407E-A947-70E740481C1C}">
                <a14:useLocalDpi xmlns:a14="http://schemas.microsoft.com/office/drawing/2010/main" val="0"/>
              </a:ext>
            </a:extLst>
          </a:blip>
          <a:srcRect t="5478"/>
          <a:stretch/>
        </p:blipFill>
        <p:spPr>
          <a:xfrm>
            <a:off x="1510301" y="1684961"/>
            <a:ext cx="9591781" cy="5012889"/>
          </a:xfrm>
          <a:prstGeom prst="rect">
            <a:avLst/>
          </a:prstGeom>
        </p:spPr>
      </p:pic>
    </p:spTree>
    <p:extLst>
      <p:ext uri="{BB962C8B-B14F-4D97-AF65-F5344CB8AC3E}">
        <p14:creationId xmlns:p14="http://schemas.microsoft.com/office/powerpoint/2010/main" val="339668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7" y="1052514"/>
            <a:ext cx="11382144" cy="5728430"/>
          </a:xfrm>
        </p:spPr>
        <p:txBody>
          <a:bodyPr>
            <a:noAutofit/>
          </a:bodyPr>
          <a:lstStyle/>
          <a:p>
            <a:pPr algn="just">
              <a:lnSpc>
                <a:spcPct val="150000"/>
              </a:lnSpc>
            </a:pPr>
            <a:r>
              <a:rPr lang="en-IN" sz="2800" b="1" u="sng" dirty="0">
                <a:solidFill>
                  <a:srgbClr val="0E0E0E"/>
                </a:solidFill>
                <a:effectLst/>
                <a:latin typeface="Times New Roman" panose="02020603050405020304" pitchFamily="18" charset="0"/>
                <a:cs typeface="Times New Roman" panose="02020603050405020304" pitchFamily="18" charset="0"/>
              </a:rPr>
              <a:t>Optimization Process</a:t>
            </a:r>
            <a:r>
              <a:rPr lang="en-IN" sz="2800" b="1" dirty="0">
                <a:solidFill>
                  <a:srgbClr val="0E0E0E"/>
                </a:solidFill>
                <a:effectLst/>
                <a:latin typeface="Times New Roman" panose="02020603050405020304" pitchFamily="18" charset="0"/>
                <a:cs typeface="Times New Roman" panose="02020603050405020304" pitchFamily="18" charset="0"/>
              </a:rPr>
              <a:t>:</a:t>
            </a:r>
            <a:endParaRPr lang="en-IN" sz="2800" dirty="0">
              <a:solidFill>
                <a:srgbClr val="0E0E0E"/>
              </a:solidFill>
              <a:effectLst/>
              <a:latin typeface="Times New Roman" panose="02020603050405020304" pitchFamily="18" charset="0"/>
              <a:cs typeface="Times New Roman" panose="02020603050405020304" pitchFamily="18" charset="0"/>
            </a:endParaRPr>
          </a:p>
          <a:p>
            <a:pPr algn="just">
              <a:lnSpc>
                <a:spcPct val="150000"/>
              </a:lnSpc>
            </a:pPr>
            <a:r>
              <a:rPr lang="en-IN" sz="2800" dirty="0">
                <a:solidFill>
                  <a:srgbClr val="0E0E0E"/>
                </a:solidFill>
                <a:effectLst/>
                <a:latin typeface="Times New Roman" panose="02020603050405020304" pitchFamily="18" charset="0"/>
                <a:cs typeface="Times New Roman" panose="02020603050405020304" pitchFamily="18" charset="0"/>
              </a:rPr>
              <a:t>• </a:t>
            </a:r>
            <a:r>
              <a:rPr lang="en-IN" sz="2800" b="1" dirty="0">
                <a:solidFill>
                  <a:srgbClr val="0E0E0E"/>
                </a:solidFill>
                <a:effectLst/>
                <a:latin typeface="Times New Roman" panose="02020603050405020304" pitchFamily="18" charset="0"/>
                <a:cs typeface="Times New Roman" panose="02020603050405020304" pitchFamily="18" charset="0"/>
              </a:rPr>
              <a:t>Linear Programming</a:t>
            </a:r>
            <a:r>
              <a:rPr lang="en-IN" sz="2800" dirty="0">
                <a:solidFill>
                  <a:srgbClr val="0E0E0E"/>
                </a:solidFill>
                <a:effectLst/>
                <a:latin typeface="Times New Roman" panose="02020603050405020304" pitchFamily="18" charset="0"/>
                <a:cs typeface="Times New Roman" panose="02020603050405020304" pitchFamily="18" charset="0"/>
              </a:rPr>
              <a:t>: The problem is formulated as a Linear Programming (LP) model</a:t>
            </a:r>
            <a:r>
              <a:rPr lang="en-IN" sz="2800" dirty="0">
                <a:solidFill>
                  <a:srgbClr val="0E0E0E"/>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which the main focus is on minimizing the objective function for all constraints to be satisfied.</a:t>
            </a:r>
            <a:endParaRPr lang="en-IN" sz="2800" dirty="0">
              <a:solidFill>
                <a:srgbClr val="0E0E0E"/>
              </a:solidFill>
              <a:effectLst/>
              <a:latin typeface="Times New Roman" panose="02020603050405020304" pitchFamily="18" charset="0"/>
              <a:cs typeface="Times New Roman" panose="02020603050405020304" pitchFamily="18" charset="0"/>
            </a:endParaRPr>
          </a:p>
          <a:p>
            <a:pPr algn="just">
              <a:lnSpc>
                <a:spcPct val="150000"/>
              </a:lnSpc>
            </a:pPr>
            <a:r>
              <a:rPr lang="en-IN" sz="2800" dirty="0">
                <a:solidFill>
                  <a:srgbClr val="0E0E0E"/>
                </a:solidFill>
                <a:effectLst/>
                <a:latin typeface="Times New Roman" panose="02020603050405020304" pitchFamily="18" charset="0"/>
                <a:cs typeface="Times New Roman" panose="02020603050405020304" pitchFamily="18" charset="0"/>
              </a:rPr>
              <a:t>•</a:t>
            </a:r>
            <a:r>
              <a:rPr lang="en-IN" sz="2800" dirty="0">
                <a:solidFill>
                  <a:srgbClr val="0E0E0E"/>
                </a:solidFill>
                <a:latin typeface="Times New Roman" panose="02020603050405020304" pitchFamily="18" charset="0"/>
                <a:cs typeface="Times New Roman" panose="02020603050405020304" pitchFamily="18" charset="0"/>
              </a:rPr>
              <a:t> </a:t>
            </a:r>
            <a:r>
              <a:rPr lang="en-IN" sz="2800" b="1" dirty="0">
                <a:solidFill>
                  <a:srgbClr val="0E0E0E"/>
                </a:solidFill>
                <a:effectLst/>
                <a:latin typeface="Times New Roman" panose="02020603050405020304" pitchFamily="18" charset="0"/>
                <a:cs typeface="Times New Roman" panose="02020603050405020304" pitchFamily="18" charset="0"/>
              </a:rPr>
              <a:t>Solver</a:t>
            </a:r>
            <a:r>
              <a:rPr lang="en-IN" sz="2800" dirty="0">
                <a:solidFill>
                  <a:srgbClr val="0E0E0E"/>
                </a:solidFill>
                <a:effectLst/>
                <a:latin typeface="Times New Roman" panose="02020603050405020304" pitchFamily="18" charset="0"/>
                <a:cs typeface="Times New Roman" panose="02020603050405020304" pitchFamily="18" charset="0"/>
              </a:rPr>
              <a:t>: The </a:t>
            </a:r>
            <a:r>
              <a:rPr lang="en-IN" sz="2800" dirty="0" err="1">
                <a:solidFill>
                  <a:srgbClr val="0E0E0E"/>
                </a:solidFill>
                <a:effectLst/>
                <a:latin typeface="Times New Roman" panose="02020603050405020304" pitchFamily="18" charset="0"/>
                <a:cs typeface="Times New Roman" panose="02020603050405020304" pitchFamily="18" charset="0"/>
              </a:rPr>
              <a:t>PuLP</a:t>
            </a:r>
            <a:r>
              <a:rPr lang="en-IN" sz="2800" dirty="0">
                <a:solidFill>
                  <a:srgbClr val="0E0E0E"/>
                </a:solidFill>
                <a:effectLst/>
                <a:latin typeface="Times New Roman" panose="02020603050405020304" pitchFamily="18" charset="0"/>
                <a:cs typeface="Times New Roman" panose="02020603050405020304" pitchFamily="18" charset="0"/>
              </a:rPr>
              <a:t> library is used to define and solve the LP model, determining the optimal solution that minimizes total travel distance while </a:t>
            </a:r>
            <a:r>
              <a:rPr lang="en-IN" sz="2800" dirty="0">
                <a:solidFill>
                  <a:srgbClr val="0E0E0E"/>
                </a:solidFill>
                <a:latin typeface="Times New Roman" panose="02020603050405020304" pitchFamily="18" charset="0"/>
                <a:cs typeface="Times New Roman" panose="02020603050405020304" pitchFamily="18" charset="0"/>
              </a:rPr>
              <a:t>satisfying</a:t>
            </a:r>
            <a:r>
              <a:rPr lang="en-IN" sz="2800" dirty="0">
                <a:solidFill>
                  <a:srgbClr val="0E0E0E"/>
                </a:solidFill>
                <a:effectLst/>
                <a:latin typeface="Times New Roman" panose="02020603050405020304" pitchFamily="18" charset="0"/>
                <a:cs typeface="Times New Roman" panose="02020603050405020304" pitchFamily="18" charset="0"/>
              </a:rPr>
              <a:t> all the constraints.</a:t>
            </a:r>
          </a:p>
        </p:txBody>
      </p:sp>
    </p:spTree>
    <p:extLst>
      <p:ext uri="{BB962C8B-B14F-4D97-AF65-F5344CB8AC3E}">
        <p14:creationId xmlns:p14="http://schemas.microsoft.com/office/powerpoint/2010/main" val="219784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7" y="1052514"/>
            <a:ext cx="11382144" cy="5728430"/>
          </a:xfrm>
        </p:spPr>
        <p:txBody>
          <a:bodyPr>
            <a:noAutofit/>
          </a:bodyPr>
          <a:lstStyle/>
          <a:p>
            <a:pPr algn="just">
              <a:lnSpc>
                <a:spcPct val="150000"/>
              </a:lnSpc>
            </a:pPr>
            <a:r>
              <a:rPr lang="en-IN" sz="2800" b="1" u="sng" dirty="0">
                <a:solidFill>
                  <a:srgbClr val="0E0E0E"/>
                </a:solidFill>
                <a:effectLst/>
                <a:latin typeface="Times New Roman" panose="02020603050405020304" pitchFamily="18" charset="0"/>
                <a:cs typeface="Times New Roman" panose="02020603050405020304" pitchFamily="18" charset="0"/>
              </a:rPr>
              <a:t>Optimization Process</a:t>
            </a:r>
            <a:r>
              <a:rPr lang="en-IN" sz="2800" b="1" dirty="0">
                <a:solidFill>
                  <a:srgbClr val="0E0E0E"/>
                </a:solidFill>
                <a:effectLst/>
                <a:latin typeface="Times New Roman" panose="02020603050405020304" pitchFamily="18" charset="0"/>
                <a:cs typeface="Times New Roman" panose="02020603050405020304" pitchFamily="18" charset="0"/>
              </a:rPr>
              <a:t>:</a:t>
            </a:r>
            <a:endParaRPr lang="en-IN" sz="2800" dirty="0">
              <a:solidFill>
                <a:srgbClr val="0E0E0E"/>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EC24047-2FF8-E4DC-71A9-7942B2E73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113" y="2414427"/>
            <a:ext cx="10355774" cy="3391059"/>
          </a:xfrm>
          <a:prstGeom prst="rect">
            <a:avLst/>
          </a:prstGeom>
        </p:spPr>
      </p:pic>
    </p:spTree>
    <p:extLst>
      <p:ext uri="{BB962C8B-B14F-4D97-AF65-F5344CB8AC3E}">
        <p14:creationId xmlns:p14="http://schemas.microsoft.com/office/powerpoint/2010/main" val="392292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33A35-A1CD-F5C4-6E6F-9F6A6068F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22F3E-D33C-5140-21B6-985E61C1B8A4}"/>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67D74C4C-AB4A-311D-1309-5AA071B465A5}"/>
              </a:ext>
            </a:extLst>
          </p:cNvPr>
          <p:cNvSpPr>
            <a:spLocks noGrp="1"/>
          </p:cNvSpPr>
          <p:nvPr>
            <p:ph type="subTitle" idx="1"/>
          </p:nvPr>
        </p:nvSpPr>
        <p:spPr>
          <a:xfrm>
            <a:off x="510557" y="1052514"/>
            <a:ext cx="11382144" cy="5728430"/>
          </a:xfrm>
        </p:spPr>
        <p:txBody>
          <a:bodyPr>
            <a:noAutofit/>
          </a:bodyPr>
          <a:lstStyle/>
          <a:p>
            <a:pPr algn="just">
              <a:lnSpc>
                <a:spcPct val="150000"/>
              </a:lnSpc>
            </a:pPr>
            <a:r>
              <a:rPr lang="en-IN" sz="2800" b="1" u="sng" dirty="0">
                <a:solidFill>
                  <a:srgbClr val="0E0E0E"/>
                </a:solidFill>
                <a:latin typeface="Times New Roman" panose="02020603050405020304" pitchFamily="18" charset="0"/>
                <a:cs typeface="Times New Roman" panose="02020603050405020304" pitchFamily="18" charset="0"/>
              </a:rPr>
              <a:t>User Interface With </a:t>
            </a:r>
            <a:r>
              <a:rPr lang="en-IN" sz="2800" b="1" u="sng" dirty="0" err="1">
                <a:solidFill>
                  <a:srgbClr val="0E0E0E"/>
                </a:solidFill>
                <a:latin typeface="Times New Roman" panose="02020603050405020304" pitchFamily="18" charset="0"/>
                <a:cs typeface="Times New Roman" panose="02020603050405020304" pitchFamily="18" charset="0"/>
              </a:rPr>
              <a:t>Streamlit</a:t>
            </a:r>
            <a:r>
              <a:rPr lang="en-IN" sz="2800" b="1" dirty="0">
                <a:solidFill>
                  <a:srgbClr val="0E0E0E"/>
                </a:solidFill>
                <a:effectLst/>
                <a:latin typeface="Times New Roman" panose="02020603050405020304" pitchFamily="18" charset="0"/>
                <a:cs typeface="Times New Roman" panose="02020603050405020304" pitchFamily="18" charset="0"/>
              </a:rPr>
              <a:t>:</a:t>
            </a:r>
            <a:endParaRPr lang="en-IN" sz="2800" dirty="0">
              <a:solidFill>
                <a:srgbClr val="0E0E0E"/>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optimization model is integrated into a simple web application using </a:t>
            </a:r>
            <a:r>
              <a:rPr lang="en-IN" sz="2800" dirty="0" err="1">
                <a:latin typeface="Times New Roman" panose="02020603050405020304" pitchFamily="18" charset="0"/>
                <a:cs typeface="Times New Roman" panose="02020603050405020304" pitchFamily="18" charset="0"/>
              </a:rPr>
              <a:t>Streamlit</a:t>
            </a:r>
            <a:r>
              <a:rPr lang="en-IN" sz="28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enter details like the number of vehicles, locations, distances and parcel demands.</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system calculates the best delivery routes when the user clicks a button.</a:t>
            </a:r>
          </a:p>
          <a:p>
            <a:pPr marL="342900" indent="-3429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optimal routes and total distance are displayed with an interactive interface</a:t>
            </a:r>
            <a:r>
              <a:rPr lang="en-IN" sz="2800" dirty="0">
                <a:latin typeface="Times New Roman" panose="02020603050405020304" pitchFamily="18" charset="0"/>
                <a:cs typeface="Times New Roman" panose="02020603050405020304" pitchFamily="18" charset="0"/>
              </a:rPr>
              <a:t>.</a:t>
            </a:r>
          </a:p>
          <a:p>
            <a:pPr algn="just">
              <a:lnSpc>
                <a:spcPct val="150000"/>
              </a:lnSpc>
            </a:pPr>
            <a:endParaRPr lang="en-IN" sz="2800" dirty="0">
              <a:solidFill>
                <a:srgbClr val="0E0E0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13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7" y="1052514"/>
            <a:ext cx="11097969" cy="5728430"/>
          </a:xfrm>
        </p:spPr>
        <p:txBody>
          <a:bodyPr>
            <a:noAutofit/>
          </a:bodyPr>
          <a:lstStyle/>
          <a:p>
            <a:pPr algn="just">
              <a:lnSpc>
                <a:spcPct val="150000"/>
              </a:lnSpc>
            </a:pPr>
            <a:r>
              <a:rPr lang="en-US" sz="2800" b="1" u="sng" dirty="0">
                <a:latin typeface="Times New Roman" panose="02020603050405020304" pitchFamily="18" charset="0"/>
                <a:cs typeface="Times New Roman" panose="02020603050405020304" pitchFamily="18" charset="0"/>
              </a:rPr>
              <a:t>Solution Interpretation</a:t>
            </a:r>
            <a:r>
              <a:rPr lang="en-US" sz="2800" b="1" dirty="0">
                <a:latin typeface="Times New Roman" panose="02020603050405020304" pitchFamily="18" charset="0"/>
                <a:cs typeface="Times New Roman" panose="02020603050405020304" pitchFamily="18" charset="0"/>
              </a:rPr>
              <a:t>:</a:t>
            </a:r>
          </a:p>
          <a:p>
            <a:pPr marL="457200" indent="-457200" algn="just">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Optimal Routes</a:t>
            </a:r>
            <a:r>
              <a:rPr lang="en-US" sz="2800" dirty="0">
                <a:latin typeface="Times New Roman" panose="02020603050405020304" pitchFamily="18" charset="0"/>
                <a:cs typeface="Times New Roman" panose="02020603050405020304" pitchFamily="18" charset="0"/>
              </a:rPr>
              <a:t>: </a:t>
            </a:r>
          </a:p>
          <a:p>
            <a:pPr lvl="1" algn="just">
              <a:lnSpc>
                <a:spcPct val="150000"/>
              </a:lnSpc>
            </a:pPr>
            <a:r>
              <a:rPr lang="en-US" sz="2800" dirty="0">
                <a:latin typeface="Times New Roman" panose="02020603050405020304" pitchFamily="18" charset="0"/>
                <a:cs typeface="Times New Roman" panose="02020603050405020304" pitchFamily="18" charset="0"/>
              </a:rPr>
              <a:t>Once the problem is solved, the routes for each vehicle are extracted based on the values of the decision variables.</a:t>
            </a:r>
          </a:p>
          <a:p>
            <a:pPr marL="457200" indent="-457200" algn="just">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Total Cost Calculation</a:t>
            </a:r>
            <a:r>
              <a:rPr lang="en-US" sz="2800" dirty="0">
                <a:latin typeface="Times New Roman" panose="02020603050405020304" pitchFamily="18" charset="0"/>
                <a:cs typeface="Times New Roman" panose="02020603050405020304" pitchFamily="18" charset="0"/>
              </a:rPr>
              <a:t>: </a:t>
            </a:r>
          </a:p>
          <a:p>
            <a:pPr lvl="1" algn="just">
              <a:lnSpc>
                <a:spcPct val="150000"/>
              </a:lnSpc>
            </a:pPr>
            <a:r>
              <a:rPr lang="en-US" sz="2800" dirty="0">
                <a:latin typeface="Times New Roman" panose="02020603050405020304" pitchFamily="18" charset="0"/>
                <a:cs typeface="Times New Roman" panose="02020603050405020304" pitchFamily="18" charset="0"/>
              </a:rPr>
              <a:t>The total minimum cost  is computed from the objective function.</a:t>
            </a:r>
          </a:p>
        </p:txBody>
      </p:sp>
    </p:spTree>
    <p:extLst>
      <p:ext uri="{BB962C8B-B14F-4D97-AF65-F5344CB8AC3E}">
        <p14:creationId xmlns:p14="http://schemas.microsoft.com/office/powerpoint/2010/main" val="50533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7" y="1052514"/>
            <a:ext cx="11382144" cy="5728430"/>
          </a:xfrm>
        </p:spPr>
        <p:txBody>
          <a:bodyPr>
            <a:noAutofit/>
          </a:bodyPr>
          <a:lstStyle/>
          <a:p>
            <a:pPr algn="just">
              <a:lnSpc>
                <a:spcPct val="150000"/>
              </a:lnSpc>
            </a:pPr>
            <a:r>
              <a:rPr lang="en-US" sz="2800" b="1" u="sng" dirty="0">
                <a:latin typeface="Times New Roman" panose="02020603050405020304" pitchFamily="18" charset="0"/>
                <a:cs typeface="Times New Roman" panose="02020603050405020304" pitchFamily="18" charset="0"/>
              </a:rPr>
              <a:t>Solution Interpretation</a:t>
            </a:r>
            <a:r>
              <a:rPr lang="en-US" sz="2800" b="1"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F7843D8-05E2-C880-4AAB-19FDA8423678}"/>
              </a:ext>
            </a:extLst>
          </p:cNvPr>
          <p:cNvPicPr>
            <a:picLocks noChangeAspect="1"/>
          </p:cNvPicPr>
          <p:nvPr/>
        </p:nvPicPr>
        <p:blipFill rotWithShape="1">
          <a:blip r:embed="rId2">
            <a:extLst>
              <a:ext uri="{28A0092B-C50C-407E-A947-70E740481C1C}">
                <a14:useLocalDpi xmlns:a14="http://schemas.microsoft.com/office/drawing/2010/main" val="0"/>
              </a:ext>
            </a:extLst>
          </a:blip>
          <a:srcRect t="28268"/>
          <a:stretch/>
        </p:blipFill>
        <p:spPr>
          <a:xfrm>
            <a:off x="1022266" y="1774540"/>
            <a:ext cx="10147467" cy="4645687"/>
          </a:xfrm>
          <a:prstGeom prst="rect">
            <a:avLst/>
          </a:prstGeom>
        </p:spPr>
      </p:pic>
    </p:spTree>
    <p:extLst>
      <p:ext uri="{BB962C8B-B14F-4D97-AF65-F5344CB8AC3E}">
        <p14:creationId xmlns:p14="http://schemas.microsoft.com/office/powerpoint/2010/main" val="35764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7" y="1052514"/>
            <a:ext cx="11132803" cy="5728430"/>
          </a:xfrm>
        </p:spPr>
        <p:txBody>
          <a:bodyPr>
            <a:noAutofit/>
          </a:bodyPr>
          <a:lstStyle/>
          <a:p>
            <a:pPr algn="just">
              <a:lnSpc>
                <a:spcPct val="150000"/>
              </a:lnSpc>
            </a:pPr>
            <a:r>
              <a:rPr lang="en-US" sz="2800" b="1" u="sng" dirty="0">
                <a:latin typeface="Times New Roman" panose="02020603050405020304" pitchFamily="18" charset="0"/>
                <a:cs typeface="Times New Roman" panose="02020603050405020304" pitchFamily="18" charset="0"/>
              </a:rPr>
              <a:t>Output</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program displays the optimal routes for each vehicle and the total travel distance, providing a solution that can be directly applied for efficient courier delivery operations.</a:t>
            </a: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1C8B521-6D09-19AF-7DD9-9F3926E56857}"/>
              </a:ext>
            </a:extLst>
          </p:cNvPr>
          <p:cNvPicPr>
            <a:picLocks noChangeAspect="1"/>
          </p:cNvPicPr>
          <p:nvPr/>
        </p:nvPicPr>
        <p:blipFill rotWithShape="1">
          <a:blip r:embed="rId2">
            <a:extLst>
              <a:ext uri="{28A0092B-C50C-407E-A947-70E740481C1C}">
                <a14:useLocalDpi xmlns:a14="http://schemas.microsoft.com/office/drawing/2010/main" val="0"/>
              </a:ext>
            </a:extLst>
          </a:blip>
          <a:srcRect t="25350"/>
          <a:stretch/>
        </p:blipFill>
        <p:spPr>
          <a:xfrm>
            <a:off x="2315429" y="4017196"/>
            <a:ext cx="7772400" cy="2387248"/>
          </a:xfrm>
          <a:prstGeom prst="rect">
            <a:avLst/>
          </a:prstGeom>
        </p:spPr>
      </p:pic>
    </p:spTree>
    <p:extLst>
      <p:ext uri="{BB962C8B-B14F-4D97-AF65-F5344CB8AC3E}">
        <p14:creationId xmlns:p14="http://schemas.microsoft.com/office/powerpoint/2010/main" val="411915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510557" y="1052514"/>
            <a:ext cx="11382144" cy="5728430"/>
          </a:xfrm>
        </p:spPr>
        <p:txBody>
          <a:bodyPr>
            <a:noAutofit/>
          </a:bodyPr>
          <a:lstStyle/>
          <a:p>
            <a:pPr algn="just">
              <a:lnSpc>
                <a:spcPct val="150000"/>
              </a:lnSpc>
            </a:pPr>
            <a:r>
              <a:rPr lang="en-US" sz="2800" b="1" u="sng" dirty="0">
                <a:latin typeface="Times New Roman" panose="02020603050405020304" pitchFamily="18" charset="0"/>
                <a:cs typeface="Times New Roman" panose="02020603050405020304" pitchFamily="18" charset="0"/>
              </a:rPr>
              <a:t>Workflow</a:t>
            </a:r>
            <a:r>
              <a:rPr lang="en-US" sz="2800" b="1" dirty="0">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id="{8D7D753D-DDFA-4DED-609C-12E23D101E36}"/>
              </a:ext>
            </a:extLst>
          </p:cNvPr>
          <p:cNvPicPr>
            <a:picLocks noChangeAspect="1"/>
          </p:cNvPicPr>
          <p:nvPr/>
        </p:nvPicPr>
        <p:blipFill rotWithShape="1">
          <a:blip r:embed="rId2">
            <a:extLst>
              <a:ext uri="{28A0092B-C50C-407E-A947-70E740481C1C}">
                <a14:useLocalDpi xmlns:a14="http://schemas.microsoft.com/office/drawing/2010/main" val="0"/>
              </a:ext>
            </a:extLst>
          </a:blip>
          <a:srcRect t="9588" r="4582" b="6883"/>
          <a:stretch/>
        </p:blipFill>
        <p:spPr>
          <a:xfrm>
            <a:off x="3854661" y="1129570"/>
            <a:ext cx="5237969" cy="5728430"/>
          </a:xfrm>
          <a:prstGeom prst="rect">
            <a:avLst/>
          </a:prstGeom>
        </p:spPr>
      </p:pic>
    </p:spTree>
    <p:extLst>
      <p:ext uri="{BB962C8B-B14F-4D97-AF65-F5344CB8AC3E}">
        <p14:creationId xmlns:p14="http://schemas.microsoft.com/office/powerpoint/2010/main" val="33922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479D9-ED41-9354-F057-D166262332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C8629-C983-2DDA-2332-EA6963239456}"/>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901098EA-D034-1A4A-0791-7507A22F1E01}"/>
              </a:ext>
            </a:extLst>
          </p:cNvPr>
          <p:cNvSpPr>
            <a:spLocks noGrp="1"/>
          </p:cNvSpPr>
          <p:nvPr>
            <p:ph type="subTitle" idx="1"/>
          </p:nvPr>
        </p:nvSpPr>
        <p:spPr>
          <a:xfrm>
            <a:off x="510557" y="1052514"/>
            <a:ext cx="11382144" cy="5728430"/>
          </a:xfrm>
        </p:spPr>
        <p:txBody>
          <a:bodyPr>
            <a:noAutofit/>
          </a:bodyPr>
          <a:lstStyle/>
          <a:p>
            <a:pPr algn="just">
              <a:lnSpc>
                <a:spcPct val="150000"/>
              </a:lnSpc>
            </a:pPr>
            <a:r>
              <a:rPr lang="en-US" sz="2800" b="1" u="sng" dirty="0">
                <a:latin typeface="Times New Roman" panose="02020603050405020304" pitchFamily="18" charset="0"/>
                <a:cs typeface="Times New Roman" panose="02020603050405020304" pitchFamily="18" charset="0"/>
              </a:rPr>
              <a:t>Code Link</a:t>
            </a:r>
            <a:r>
              <a:rPr lang="en-US" sz="2800" b="1" dirty="0">
                <a:latin typeface="Times New Roman" panose="02020603050405020304" pitchFamily="18" charset="0"/>
                <a:cs typeface="Times New Roman" panose="02020603050405020304" pitchFamily="18" charset="0"/>
              </a:rPr>
              <a:t>:</a:t>
            </a:r>
          </a:p>
          <a:p>
            <a:pPr algn="just">
              <a:lnSpc>
                <a:spcPct val="150000"/>
              </a:lnSpc>
            </a:pPr>
            <a:r>
              <a:rPr lang="en-US" sz="2800" b="1" dirty="0">
                <a:latin typeface="Times New Roman" panose="02020603050405020304" pitchFamily="18" charset="0"/>
                <a:cs typeface="Times New Roman" panose="02020603050405020304" pitchFamily="18" charset="0"/>
                <a:hlinkClick r:id="rId2"/>
              </a:rPr>
              <a:t>https://github.com/Neelshah1810/Optimizing-Delivery-Routes-for-Courier-Company-Using-LPP</a:t>
            </a:r>
            <a:endParaRPr lang="en-US" sz="2800" b="1" dirty="0">
              <a:latin typeface="Times New Roman" panose="02020603050405020304" pitchFamily="18" charset="0"/>
              <a:cs typeface="Times New Roman" panose="02020603050405020304" pitchFamily="18" charset="0"/>
            </a:endParaRPr>
          </a:p>
          <a:p>
            <a:pPr algn="just">
              <a:lnSpc>
                <a:spcPct val="150000"/>
              </a:lnSpc>
            </a:pPr>
            <a:r>
              <a:rPr lang="en-US" sz="2800" b="1" u="sng" dirty="0">
                <a:latin typeface="Times New Roman" panose="02020603050405020304" pitchFamily="18" charset="0"/>
                <a:cs typeface="Times New Roman" panose="02020603050405020304" pitchFamily="18" charset="0"/>
              </a:rPr>
              <a:t>Live Demo</a:t>
            </a:r>
            <a:r>
              <a:rPr lang="en-US" sz="2800" b="1" dirty="0">
                <a:latin typeface="Times New Roman" panose="02020603050405020304" pitchFamily="18" charset="0"/>
                <a:cs typeface="Times New Roman" panose="02020603050405020304" pitchFamily="18" charset="0"/>
              </a:rPr>
              <a:t>:</a:t>
            </a:r>
          </a:p>
          <a:p>
            <a:pPr algn="just">
              <a:lnSpc>
                <a:spcPct val="150000"/>
              </a:lnSpc>
            </a:pPr>
            <a:r>
              <a:rPr lang="en-US" sz="2800" b="1" dirty="0">
                <a:latin typeface="Times New Roman" panose="02020603050405020304" pitchFamily="18" charset="0"/>
                <a:cs typeface="Times New Roman" panose="02020603050405020304" pitchFamily="18" charset="0"/>
                <a:hlinkClick r:id="rId3"/>
              </a:rPr>
              <a:t>https://optimizing-delivery-routes-for-courier-company-using-lpp-cjtq8.streamlit.app</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40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2A58F-8224-11C3-8207-D77842AEF6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993F5-5CB9-C9C9-F80C-4EB50486040B}"/>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Observation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A2C97E0-6722-3815-71F5-36ECC39738D3}"/>
              </a:ext>
            </a:extLst>
          </p:cNvPr>
          <p:cNvSpPr>
            <a:spLocks noGrp="1"/>
          </p:cNvSpPr>
          <p:nvPr>
            <p:ph type="subTitle" idx="1"/>
          </p:nvPr>
        </p:nvSpPr>
        <p:spPr>
          <a:xfrm>
            <a:off x="306404" y="976993"/>
            <a:ext cx="11586296" cy="6224996"/>
          </a:xfrm>
        </p:spPr>
        <p:txBody>
          <a:bodyPr>
            <a:noAutofit/>
          </a:bodyPr>
          <a:lstStyle/>
          <a:p>
            <a:pPr marL="457200" indent="-457200" algn="just">
              <a:lnSpc>
                <a:spcPct val="150000"/>
              </a:lnSpc>
              <a:buFont typeface="+mj-lt"/>
              <a:buAutoNum type="arabicPeriod"/>
            </a:pPr>
            <a:r>
              <a:rPr lang="en-IN" sz="2800" b="1" dirty="0">
                <a:latin typeface="Times New Roman" panose="02020603050405020304" pitchFamily="18" charset="0"/>
                <a:cs typeface="Times New Roman" panose="02020603050405020304" pitchFamily="18" charset="0"/>
              </a:rPr>
              <a:t>Effective Route Planning</a:t>
            </a:r>
            <a:r>
              <a:rPr lang="en-IN" sz="2800" dirty="0">
                <a:latin typeface="Times New Roman" panose="02020603050405020304" pitchFamily="18" charset="0"/>
                <a:cs typeface="Times New Roman" panose="02020603050405020304" pitchFamily="18" charset="0"/>
              </a:rPr>
              <a:t>:</a:t>
            </a:r>
          </a:p>
          <a:p>
            <a:pPr lvl="1" algn="just">
              <a:lnSpc>
                <a:spcPct val="150000"/>
              </a:lnSpc>
            </a:pPr>
            <a:r>
              <a:rPr lang="en-US" sz="2800" dirty="0">
                <a:latin typeface="Times New Roman" panose="02020603050405020304" pitchFamily="18" charset="0"/>
                <a:cs typeface="Times New Roman" panose="02020603050405020304" pitchFamily="18" charset="0"/>
              </a:rPr>
              <a:t>The model optimizes the total distance travelled by ensuring all delivery points are covered effectively</a:t>
            </a:r>
            <a:r>
              <a:rPr lang="en-IN" sz="28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IN" sz="2800" b="1" dirty="0">
                <a:latin typeface="Times New Roman" panose="02020603050405020304" pitchFamily="18" charset="0"/>
                <a:cs typeface="Times New Roman" panose="02020603050405020304" pitchFamily="18" charset="0"/>
              </a:rPr>
              <a:t>Vehicle Capacity Limitations</a:t>
            </a:r>
            <a:r>
              <a:rPr lang="en-IN" sz="2800" dirty="0">
                <a:latin typeface="Times New Roman" panose="02020603050405020304" pitchFamily="18" charset="0"/>
                <a:cs typeface="Times New Roman" panose="02020603050405020304" pitchFamily="18" charset="0"/>
              </a:rPr>
              <a:t>: </a:t>
            </a:r>
          </a:p>
          <a:p>
            <a:pPr lvl="1" algn="just">
              <a:lnSpc>
                <a:spcPct val="150000"/>
              </a:lnSpc>
            </a:pPr>
            <a:r>
              <a:rPr lang="en-IN" sz="2800" dirty="0">
                <a:latin typeface="Times New Roman" panose="02020603050405020304" pitchFamily="18" charset="0"/>
                <a:cs typeface="Times New Roman" panose="02020603050405020304" pitchFamily="18" charset="0"/>
              </a:rPr>
              <a:t>Every vehicle is used within its capacity avoiding overloading and making the best use of vehicles.</a:t>
            </a:r>
          </a:p>
          <a:p>
            <a:pPr marL="457200" indent="-457200" algn="just">
              <a:lnSpc>
                <a:spcPct val="150000"/>
              </a:lnSpc>
              <a:buFont typeface="+mj-lt"/>
              <a:buAutoNum type="arabicPeriod"/>
            </a:pPr>
            <a:r>
              <a:rPr lang="en-IN" sz="2800" b="1" dirty="0">
                <a:latin typeface="Times New Roman" panose="02020603050405020304" pitchFamily="18" charset="0"/>
                <a:cs typeface="Times New Roman" panose="02020603050405020304" pitchFamily="18" charset="0"/>
              </a:rPr>
              <a:t>Binary Decision Variables</a:t>
            </a:r>
            <a:r>
              <a:rPr lang="en-IN" sz="2800" dirty="0">
                <a:latin typeface="Times New Roman" panose="02020603050405020304" pitchFamily="18" charset="0"/>
                <a:cs typeface="Times New Roman" panose="02020603050405020304" pitchFamily="18" charset="0"/>
              </a:rPr>
              <a:t>: </a:t>
            </a:r>
          </a:p>
          <a:p>
            <a:pPr lvl="1" algn="just">
              <a:lnSpc>
                <a:spcPct val="150000"/>
              </a:lnSpc>
            </a:pPr>
            <a:r>
              <a:rPr lang="en-US" sz="2800" dirty="0">
                <a:latin typeface="Times New Roman" panose="02020603050405020304" pitchFamily="18" charset="0"/>
                <a:cs typeface="Times New Roman" panose="02020603050405020304" pitchFamily="18" charset="0"/>
              </a:rPr>
              <a:t>The model uses binary variables to avoid unnecessary stops.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43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charRg st="291" end="3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3C6F2-1FE4-8E96-DF03-6E6A58C394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E6BBE0-7E13-82FD-6F2D-AB9CDBF8F160}"/>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Introduction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0BC31D36-06ED-A53D-144F-B1E907A33D60}"/>
              </a:ext>
            </a:extLst>
          </p:cNvPr>
          <p:cNvSpPr>
            <a:spLocks noGrp="1"/>
          </p:cNvSpPr>
          <p:nvPr>
            <p:ph type="subTitle" idx="1"/>
          </p:nvPr>
        </p:nvSpPr>
        <p:spPr>
          <a:xfrm>
            <a:off x="438637" y="1119052"/>
            <a:ext cx="11274392" cy="5364479"/>
          </a:xfrm>
        </p:spPr>
        <p:txBody>
          <a:bodyPr>
            <a:noAutofit/>
          </a:bodyPr>
          <a:lstStyle/>
          <a:p>
            <a:pPr marL="457200" indent="-457200" algn="just">
              <a:lnSpc>
                <a:spcPct val="150000"/>
              </a:lnSpc>
              <a:spcAft>
                <a:spcPts val="800"/>
              </a:spcAft>
              <a:buFont typeface="Arial" panose="020B0604020202020204" pitchFamily="34" charset="0"/>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This optimization considers various factors such as the distance between locations, package demands and vehicle capacities. </a:t>
            </a:r>
          </a:p>
          <a:p>
            <a:pPr marL="457200" indent="-457200" algn="just">
              <a:lnSpc>
                <a:spcPct val="150000"/>
              </a:lnSpc>
              <a:spcAft>
                <a:spcPts val="800"/>
              </a:spcAft>
              <a:buFont typeface="Arial" panose="020B0604020202020204" pitchFamily="34" charset="0"/>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Linear Programming can be a powerful tool to determine the best routes while following these constraints.</a:t>
            </a:r>
            <a:endParaRPr lang="en-IN" sz="2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829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2A58F-8224-11C3-8207-D77842AEF6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993F5-5CB9-C9C9-F80C-4EB50486040B}"/>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Observation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A2C97E0-6722-3815-71F5-36ECC39738D3}"/>
              </a:ext>
            </a:extLst>
          </p:cNvPr>
          <p:cNvSpPr>
            <a:spLocks noGrp="1"/>
          </p:cNvSpPr>
          <p:nvPr>
            <p:ph type="subTitle" idx="1"/>
          </p:nvPr>
        </p:nvSpPr>
        <p:spPr>
          <a:xfrm>
            <a:off x="273174" y="991145"/>
            <a:ext cx="11619526" cy="5866855"/>
          </a:xfrm>
        </p:spPr>
        <p:txBody>
          <a:bodyPr>
            <a:noAutofit/>
          </a:bodyPr>
          <a:lstStyle/>
          <a:p>
            <a:pPr marL="514350" indent="-514350" algn="just">
              <a:lnSpc>
                <a:spcPct val="150000"/>
              </a:lnSpc>
              <a:buFont typeface="+mj-lt"/>
              <a:buAutoNum type="arabicPeriod" startAt="4"/>
            </a:pPr>
            <a:r>
              <a:rPr lang="en-IN" sz="2800" b="1" dirty="0">
                <a:latin typeface="Times New Roman" panose="02020603050405020304" pitchFamily="18" charset="0"/>
                <a:cs typeface="Times New Roman" panose="02020603050405020304" pitchFamily="18" charset="0"/>
              </a:rPr>
              <a:t>Optimal Route Display</a:t>
            </a:r>
            <a:r>
              <a:rPr lang="en-IN" sz="2800" dirty="0">
                <a:latin typeface="Times New Roman" panose="02020603050405020304" pitchFamily="18" charset="0"/>
                <a:cs typeface="Times New Roman" panose="02020603050405020304" pitchFamily="18" charset="0"/>
              </a:rPr>
              <a:t>: </a:t>
            </a:r>
          </a:p>
          <a:p>
            <a:pPr lvl="1" algn="just">
              <a:lnSpc>
                <a:spcPct val="150000"/>
              </a:lnSpc>
            </a:pPr>
            <a:r>
              <a:rPr lang="en-IN" sz="2800" dirty="0">
                <a:latin typeface="Times New Roman" panose="02020603050405020304" pitchFamily="18" charset="0"/>
                <a:cs typeface="Times New Roman" panose="02020603050405020304" pitchFamily="18" charset="0"/>
              </a:rPr>
              <a:t>The final output </a:t>
            </a:r>
            <a:r>
              <a:rPr lang="en-US" sz="2800" dirty="0">
                <a:latin typeface="Times New Roman" panose="02020603050405020304" pitchFamily="18" charset="0"/>
                <a:cs typeface="Times New Roman" panose="02020603050405020304" pitchFamily="18" charset="0"/>
              </a:rPr>
              <a:t>is easily readable and indicates the </a:t>
            </a:r>
            <a:r>
              <a:rPr lang="en-IN" sz="2800" dirty="0">
                <a:latin typeface="Times New Roman" panose="02020603050405020304" pitchFamily="18" charset="0"/>
                <a:cs typeface="Times New Roman" panose="02020603050405020304" pitchFamily="18" charset="0"/>
              </a:rPr>
              <a:t>optimal </a:t>
            </a: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delivery routes, total travel distance and vehicle assignments.</a:t>
            </a:r>
            <a:endParaRPr lang="en-IN" sz="2800" b="1"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startAt="4"/>
            </a:pPr>
            <a:r>
              <a:rPr lang="en-IN" sz="2800" b="1" dirty="0">
                <a:latin typeface="Times New Roman" panose="02020603050405020304" pitchFamily="18" charset="0"/>
                <a:cs typeface="Times New Roman" panose="02020603050405020304" pitchFamily="18" charset="0"/>
              </a:rPr>
              <a:t>Scalability &amp; Practical Use</a:t>
            </a:r>
            <a:r>
              <a:rPr lang="en-IN" sz="2800" dirty="0">
                <a:latin typeface="Times New Roman" panose="02020603050405020304" pitchFamily="18" charset="0"/>
                <a:cs typeface="Times New Roman" panose="02020603050405020304" pitchFamily="18" charset="0"/>
              </a:rPr>
              <a:t>: </a:t>
            </a:r>
          </a:p>
          <a:p>
            <a:pPr lvl="1" algn="just">
              <a:lnSpc>
                <a:spcPct val="150000"/>
              </a:lnSpc>
            </a:pPr>
            <a:r>
              <a:rPr lang="en-IN" sz="2800" dirty="0">
                <a:latin typeface="Times New Roman" panose="02020603050405020304" pitchFamily="18" charset="0"/>
                <a:cs typeface="Times New Roman" panose="02020603050405020304" pitchFamily="18" charset="0"/>
              </a:rPr>
              <a:t>The model can be adapted for different logistics scenarios, such as courier deliveries, e-commerce shipping and supply chain management.</a:t>
            </a:r>
          </a:p>
          <a:p>
            <a:pPr algn="just">
              <a:lnSpc>
                <a:spcPct val="150000"/>
              </a:lnSpc>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83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2A58F-8224-11C3-8207-D77842AEF655}"/>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EDFF751-B5D0-0CD8-E221-A00E79E89EE5}"/>
              </a:ext>
            </a:extLst>
          </p:cNvPr>
          <p:cNvPicPr>
            <a:picLocks noChangeAspect="1"/>
          </p:cNvPicPr>
          <p:nvPr/>
        </p:nvPicPr>
        <p:blipFill rotWithShape="1">
          <a:blip r:embed="rId3">
            <a:extLst>
              <a:ext uri="{28A0092B-C50C-407E-A947-70E740481C1C}">
                <a14:useLocalDpi xmlns:a14="http://schemas.microsoft.com/office/drawing/2010/main" val="0"/>
              </a:ext>
            </a:extLst>
          </a:blip>
          <a:srcRect l="6375" t="26067" r="7810" b="7416"/>
          <a:stretch/>
        </p:blipFill>
        <p:spPr>
          <a:xfrm>
            <a:off x="8017649" y="2229493"/>
            <a:ext cx="4174351" cy="3020602"/>
          </a:xfrm>
          <a:prstGeom prst="rect">
            <a:avLst/>
          </a:prstGeom>
        </p:spPr>
      </p:pic>
      <p:sp>
        <p:nvSpPr>
          <p:cNvPr id="2" name="Title 1">
            <a:extLst>
              <a:ext uri="{FF2B5EF4-FFF2-40B4-BE49-F238E27FC236}">
                <a16:creationId xmlns:a16="http://schemas.microsoft.com/office/drawing/2014/main" id="{746993F5-5CB9-C9C9-F80C-4EB50486040B}"/>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effectLst/>
                <a:latin typeface="Verdana" panose="020B0604030504040204" pitchFamily="34" charset="0"/>
                <a:ea typeface="Verdana" panose="020B0604030504040204" pitchFamily="34" charset="0"/>
                <a:cs typeface="Times New Roman" panose="02020603050405020304" pitchFamily="18" charset="0"/>
              </a:rPr>
              <a:t>Challenges</a:t>
            </a:r>
            <a:r>
              <a:rPr lang="en-IN" sz="3200" b="1" kern="100" dirty="0">
                <a:latin typeface="Verdana" panose="020B0604030504040204" pitchFamily="34" charset="0"/>
                <a:ea typeface="Verdana" panose="020B0604030504040204" pitchFamily="34" charset="0"/>
                <a:cs typeface="Times New Roman" panose="02020603050405020304" pitchFamily="18" charset="0"/>
              </a:rPr>
              <a:t>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A2C97E0-6722-3815-71F5-36ECC39738D3}"/>
              </a:ext>
            </a:extLst>
          </p:cNvPr>
          <p:cNvSpPr>
            <a:spLocks noGrp="1"/>
          </p:cNvSpPr>
          <p:nvPr>
            <p:ph type="subTitle" idx="1"/>
          </p:nvPr>
        </p:nvSpPr>
        <p:spPr>
          <a:xfrm>
            <a:off x="273175" y="991145"/>
            <a:ext cx="7744474" cy="5866855"/>
          </a:xfrm>
        </p:spPr>
        <p:txBody>
          <a:bodyPr>
            <a:noAutofit/>
          </a:bodyPr>
          <a:lstStyle/>
          <a:p>
            <a:pPr marL="514350" indent="-514350" algn="just">
              <a:lnSpc>
                <a:spcPct val="150000"/>
              </a:lnSpc>
              <a:buAutoNum type="arabicPeriod"/>
            </a:pPr>
            <a:r>
              <a:rPr lang="en-IN" sz="2800" b="1" dirty="0">
                <a:latin typeface="Times New Roman" panose="02020603050405020304" pitchFamily="18" charset="0"/>
                <a:cs typeface="Times New Roman" panose="02020603050405020304" pitchFamily="18" charset="0"/>
              </a:rPr>
              <a:t>Defining Objective Function &amp; Constraints</a:t>
            </a:r>
            <a:r>
              <a:rPr lang="en-IN" sz="2800" dirty="0">
                <a:latin typeface="Times New Roman" panose="02020603050405020304" pitchFamily="18" charset="0"/>
                <a:cs typeface="Times New Roman" panose="02020603050405020304" pitchFamily="18" charset="0"/>
              </a:rPr>
              <a: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The solution depends on correctly setting the objective function and constraints; mistakes can lead to incorrect results.</a:t>
            </a:r>
          </a:p>
          <a:p>
            <a:pPr marL="514350" indent="-514350" algn="l">
              <a:lnSpc>
                <a:spcPct val="150000"/>
              </a:lnSpc>
              <a:buAutoNum type="arabicPeriod" startAt="2"/>
            </a:pPr>
            <a:r>
              <a:rPr lang="en-IN" sz="2800" b="1" dirty="0">
                <a:latin typeface="Times New Roman" panose="02020603050405020304" pitchFamily="18" charset="0"/>
                <a:cs typeface="Times New Roman" panose="02020603050405020304" pitchFamily="18" charset="0"/>
              </a:rPr>
              <a:t>Choosing Decision Variables</a:t>
            </a:r>
            <a:r>
              <a:rPr lang="en-IN" sz="2800" dirty="0">
                <a:latin typeface="Times New Roman" panose="02020603050405020304" pitchFamily="18" charset="0"/>
                <a:cs typeface="Times New Roman" panose="02020603050405020304" pitchFamily="18" charset="0"/>
              </a:rPr>
              <a:t>:</a:t>
            </a:r>
          </a:p>
          <a:p>
            <a:pPr lvl="1" algn="just">
              <a:lnSpc>
                <a:spcPct val="150000"/>
              </a:lnSpc>
            </a:pPr>
            <a:r>
              <a:rPr lang="en-IN" sz="2800" dirty="0">
                <a:latin typeface="Times New Roman" panose="02020603050405020304" pitchFamily="18" charset="0"/>
                <a:cs typeface="Times New Roman" panose="02020603050405020304" pitchFamily="18" charset="0"/>
              </a:rPr>
              <a:t>Defining binary decision variables correctly is crucial to getting the optimal route and minimum distance.</a:t>
            </a:r>
          </a:p>
        </p:txBody>
      </p:sp>
    </p:spTree>
    <p:extLst>
      <p:ext uri="{BB962C8B-B14F-4D97-AF65-F5344CB8AC3E}">
        <p14:creationId xmlns:p14="http://schemas.microsoft.com/office/powerpoint/2010/main" val="293165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2A58F-8224-11C3-8207-D77842AEF655}"/>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EDFF751-B5D0-0CD8-E221-A00E79E89EE5}"/>
              </a:ext>
            </a:extLst>
          </p:cNvPr>
          <p:cNvPicPr>
            <a:picLocks noChangeAspect="1"/>
          </p:cNvPicPr>
          <p:nvPr/>
        </p:nvPicPr>
        <p:blipFill rotWithShape="1">
          <a:blip r:embed="rId2">
            <a:extLst>
              <a:ext uri="{28A0092B-C50C-407E-A947-70E740481C1C}">
                <a14:useLocalDpi xmlns:a14="http://schemas.microsoft.com/office/drawing/2010/main" val="0"/>
              </a:ext>
            </a:extLst>
          </a:blip>
          <a:srcRect l="6375" t="26067" r="7810" b="7416"/>
          <a:stretch/>
        </p:blipFill>
        <p:spPr>
          <a:xfrm>
            <a:off x="8017649" y="2229493"/>
            <a:ext cx="4174351" cy="3020602"/>
          </a:xfrm>
          <a:prstGeom prst="rect">
            <a:avLst/>
          </a:prstGeom>
        </p:spPr>
      </p:pic>
      <p:sp>
        <p:nvSpPr>
          <p:cNvPr id="2" name="Title 1">
            <a:extLst>
              <a:ext uri="{FF2B5EF4-FFF2-40B4-BE49-F238E27FC236}">
                <a16:creationId xmlns:a16="http://schemas.microsoft.com/office/drawing/2014/main" id="{746993F5-5CB9-C9C9-F80C-4EB50486040B}"/>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effectLst/>
                <a:latin typeface="Verdana" panose="020B0604030504040204" pitchFamily="34" charset="0"/>
                <a:ea typeface="Verdana" panose="020B0604030504040204" pitchFamily="34" charset="0"/>
                <a:cs typeface="Times New Roman" panose="02020603050405020304" pitchFamily="18" charset="0"/>
              </a:rPr>
              <a:t>Challenges</a:t>
            </a:r>
            <a:r>
              <a:rPr lang="en-IN" sz="3200" b="1" kern="100" dirty="0">
                <a:latin typeface="Verdana" panose="020B0604030504040204" pitchFamily="34" charset="0"/>
                <a:ea typeface="Verdana" panose="020B0604030504040204" pitchFamily="34" charset="0"/>
                <a:cs typeface="Times New Roman" panose="02020603050405020304" pitchFamily="18" charset="0"/>
              </a:rPr>
              <a:t>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A2C97E0-6722-3815-71F5-36ECC39738D3}"/>
              </a:ext>
            </a:extLst>
          </p:cNvPr>
          <p:cNvSpPr>
            <a:spLocks noGrp="1"/>
          </p:cNvSpPr>
          <p:nvPr>
            <p:ph type="subTitle" idx="1"/>
          </p:nvPr>
        </p:nvSpPr>
        <p:spPr>
          <a:xfrm>
            <a:off x="273175" y="991145"/>
            <a:ext cx="7921592" cy="5866855"/>
          </a:xfrm>
        </p:spPr>
        <p:txBody>
          <a:bodyPr>
            <a:noAutofit/>
          </a:bodyPr>
          <a:lstStyle/>
          <a:p>
            <a:pPr marL="514350" indent="-514350" algn="l">
              <a:lnSpc>
                <a:spcPct val="150000"/>
              </a:lnSpc>
              <a:buFont typeface="+mj-lt"/>
              <a:buAutoNum type="arabicPeriod" startAt="3"/>
            </a:pPr>
            <a:r>
              <a:rPr lang="en-IN" sz="2800" b="1" dirty="0">
                <a:latin typeface="Times New Roman" panose="02020603050405020304" pitchFamily="18" charset="0"/>
                <a:cs typeface="Times New Roman" panose="02020603050405020304" pitchFamily="18" charset="0"/>
              </a:rPr>
              <a:t>Ensuring Vehicles Return to Warehouse</a:t>
            </a:r>
            <a:r>
              <a:rPr lang="en-IN" sz="2800" dirty="0">
                <a:latin typeface="Times New Roman" panose="02020603050405020304" pitchFamily="18" charset="0"/>
                <a:cs typeface="Times New Roman" panose="02020603050405020304" pitchFamily="18" charset="0"/>
              </a:rPr>
              <a:t>:</a:t>
            </a:r>
          </a:p>
          <a:p>
            <a:pPr lvl="1" algn="just">
              <a:lnSpc>
                <a:spcPct val="150000"/>
              </a:lnSpc>
            </a:pPr>
            <a:r>
              <a:rPr lang="en-IN" sz="2800" dirty="0">
                <a:latin typeface="Times New Roman" panose="02020603050405020304" pitchFamily="18" charset="0"/>
                <a:cs typeface="Times New Roman" panose="02020603050405020304" pitchFamily="18" charset="0"/>
              </a:rPr>
              <a:t>Vehicles must start and end at the warehouse, requiring proper constraints to calculate the total minimum distance.</a:t>
            </a:r>
          </a:p>
          <a:p>
            <a:pPr marL="514350" indent="-514350" algn="l">
              <a:lnSpc>
                <a:spcPct val="150000"/>
              </a:lnSpc>
              <a:buFont typeface="+mj-lt"/>
              <a:buAutoNum type="arabicPeriod" startAt="3"/>
            </a:pPr>
            <a:r>
              <a:rPr lang="en-IN" sz="2800" b="1" dirty="0">
                <a:latin typeface="Times New Roman" panose="02020603050405020304" pitchFamily="18" charset="0"/>
                <a:cs typeface="Times New Roman" panose="02020603050405020304" pitchFamily="18" charset="0"/>
              </a:rPr>
              <a:t>Handling Large-Scale Data</a:t>
            </a:r>
            <a:r>
              <a:rPr lang="en-IN" sz="2800" dirty="0">
                <a:latin typeface="Times New Roman" panose="02020603050405020304" pitchFamily="18" charset="0"/>
                <a:cs typeface="Times New Roman" panose="02020603050405020304" pitchFamily="18" charset="0"/>
              </a:rPr>
              <a:t>:</a:t>
            </a:r>
          </a:p>
          <a:p>
            <a:pPr lvl="1" algn="just">
              <a:lnSpc>
                <a:spcPct val="150000"/>
              </a:lnSpc>
            </a:pPr>
            <a:r>
              <a:rPr lang="en-IN" sz="2800" dirty="0">
                <a:latin typeface="Times New Roman" panose="02020603050405020304" pitchFamily="18" charset="0"/>
                <a:cs typeface="Times New Roman" panose="02020603050405020304" pitchFamily="18" charset="0"/>
              </a:rPr>
              <a:t>As locations and vehicles increase, processing becomes complex, requiring efficient computation to avoid slowdowns</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622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2A58F-8224-11C3-8207-D77842AEF6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993F5-5CB9-C9C9-F80C-4EB50486040B}"/>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effectLst/>
                <a:latin typeface="Verdana" panose="020B0604030504040204" pitchFamily="34" charset="0"/>
                <a:ea typeface="Verdana" panose="020B0604030504040204" pitchFamily="34" charset="0"/>
                <a:cs typeface="Times New Roman" panose="02020603050405020304" pitchFamily="18" charset="0"/>
              </a:rPr>
              <a:t>Limitations</a:t>
            </a:r>
            <a:r>
              <a:rPr lang="en-IN" sz="3200" b="1" kern="100" dirty="0">
                <a:latin typeface="Verdana" panose="020B0604030504040204" pitchFamily="34" charset="0"/>
                <a:ea typeface="Verdana" panose="020B0604030504040204" pitchFamily="34" charset="0"/>
                <a:cs typeface="Times New Roman" panose="02020603050405020304" pitchFamily="18" charset="0"/>
              </a:rPr>
              <a:t>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A2C97E0-6722-3815-71F5-36ECC39738D3}"/>
              </a:ext>
            </a:extLst>
          </p:cNvPr>
          <p:cNvSpPr>
            <a:spLocks noGrp="1"/>
          </p:cNvSpPr>
          <p:nvPr>
            <p:ph type="subTitle" idx="1"/>
          </p:nvPr>
        </p:nvSpPr>
        <p:spPr>
          <a:xfrm>
            <a:off x="273175" y="991145"/>
            <a:ext cx="8935334" cy="5866855"/>
          </a:xfrm>
        </p:spPr>
        <p:txBody>
          <a:bodyPr>
            <a:noAutofit/>
          </a:bodyPr>
          <a:lstStyle/>
          <a:p>
            <a:pPr marL="514350" indent="-514350" algn="l">
              <a:lnSpc>
                <a:spcPct val="150000"/>
              </a:lnSpc>
              <a:buFont typeface="+mj-lt"/>
              <a:buAutoNum type="arabicPeriod"/>
            </a:pPr>
            <a:r>
              <a:rPr lang="en-IN" sz="2800" b="1" dirty="0">
                <a:latin typeface="Times New Roman" panose="02020603050405020304" pitchFamily="18" charset="0"/>
                <a:cs typeface="Times New Roman" panose="02020603050405020304" pitchFamily="18" charset="0"/>
              </a:rPr>
              <a:t> Scalability Issues</a:t>
            </a:r>
            <a:r>
              <a:rPr lang="en-IN" sz="2800" dirty="0">
                <a:latin typeface="Times New Roman" panose="02020603050405020304" pitchFamily="18" charset="0"/>
                <a:cs typeface="Times New Roman" panose="02020603050405020304" pitchFamily="18" charset="0"/>
              </a:rPr>
              <a:t>:</a:t>
            </a:r>
          </a:p>
          <a:p>
            <a:pPr lvl="1" algn="just">
              <a:lnSpc>
                <a:spcPct val="150000"/>
              </a:lnSpc>
            </a:pPr>
            <a:r>
              <a:rPr lang="en-IN" sz="2800" dirty="0">
                <a:latin typeface="Times New Roman" panose="02020603050405020304" pitchFamily="18" charset="0"/>
                <a:cs typeface="Times New Roman" panose="02020603050405020304" pitchFamily="18" charset="0"/>
              </a:rPr>
              <a:t>As the number of locations and vehicles increases, the computational complexity grows, making it difficult to solve in real-time.</a:t>
            </a:r>
          </a:p>
          <a:p>
            <a:pPr marL="514350" indent="-514350" algn="l">
              <a:lnSpc>
                <a:spcPct val="150000"/>
              </a:lnSpc>
              <a:buFont typeface="+mj-lt"/>
              <a:buAutoNum type="arabicPeriod"/>
            </a:pPr>
            <a:r>
              <a:rPr lang="en-IN" sz="2800" b="1" dirty="0">
                <a:latin typeface="Times New Roman" panose="02020603050405020304" pitchFamily="18" charset="0"/>
                <a:cs typeface="Times New Roman" panose="02020603050405020304" pitchFamily="18" charset="0"/>
              </a:rPr>
              <a:t>Assumption-Based Model</a:t>
            </a:r>
            <a:r>
              <a:rPr lang="en-IN" sz="2800" dirty="0">
                <a:latin typeface="Times New Roman" panose="02020603050405020304" pitchFamily="18" charset="0"/>
                <a:cs typeface="Times New Roman" panose="02020603050405020304" pitchFamily="18" charset="0"/>
              </a:rPr>
              <a:t>:</a:t>
            </a:r>
          </a:p>
          <a:p>
            <a:pPr lvl="1" algn="just">
              <a:lnSpc>
                <a:spcPct val="150000"/>
              </a:lnSpc>
            </a:pPr>
            <a:r>
              <a:rPr lang="en-IN" sz="2800" dirty="0">
                <a:latin typeface="Times New Roman" panose="02020603050405020304" pitchFamily="18" charset="0"/>
                <a:cs typeface="Times New Roman" panose="02020603050405020304" pitchFamily="18" charset="0"/>
              </a:rPr>
              <a:t>The model assumes fixed distances and demands  but real-world factors like traffic, weather and delivery delays are not considered.</a:t>
            </a:r>
          </a:p>
        </p:txBody>
      </p:sp>
      <p:pic>
        <p:nvPicPr>
          <p:cNvPr id="5" name="Picture 4">
            <a:extLst>
              <a:ext uri="{FF2B5EF4-FFF2-40B4-BE49-F238E27FC236}">
                <a16:creationId xmlns:a16="http://schemas.microsoft.com/office/drawing/2014/main" id="{549023A7-B0E5-A09E-BD46-64F83C0F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508" y="1726058"/>
            <a:ext cx="2288629" cy="3639478"/>
          </a:xfrm>
          <a:prstGeom prst="rect">
            <a:avLst/>
          </a:prstGeom>
        </p:spPr>
      </p:pic>
    </p:spTree>
    <p:extLst>
      <p:ext uri="{BB962C8B-B14F-4D97-AF65-F5344CB8AC3E}">
        <p14:creationId xmlns:p14="http://schemas.microsoft.com/office/powerpoint/2010/main" val="162015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2A58F-8224-11C3-8207-D77842AEF6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993F5-5CB9-C9C9-F80C-4EB50486040B}"/>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effectLst/>
                <a:latin typeface="Verdana" panose="020B0604030504040204" pitchFamily="34" charset="0"/>
                <a:ea typeface="Verdana" panose="020B0604030504040204" pitchFamily="34" charset="0"/>
                <a:cs typeface="Times New Roman" panose="02020603050405020304" pitchFamily="18" charset="0"/>
              </a:rPr>
              <a:t>Limitations</a:t>
            </a:r>
            <a:r>
              <a:rPr lang="en-IN" sz="3200" b="1" kern="100" dirty="0">
                <a:latin typeface="Verdana" panose="020B0604030504040204" pitchFamily="34" charset="0"/>
                <a:ea typeface="Verdana" panose="020B0604030504040204" pitchFamily="34" charset="0"/>
                <a:cs typeface="Times New Roman" panose="02020603050405020304" pitchFamily="18" charset="0"/>
              </a:rPr>
              <a:t>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A2C97E0-6722-3815-71F5-36ECC39738D3}"/>
              </a:ext>
            </a:extLst>
          </p:cNvPr>
          <p:cNvSpPr>
            <a:spLocks noGrp="1"/>
          </p:cNvSpPr>
          <p:nvPr>
            <p:ph type="subTitle" idx="1"/>
          </p:nvPr>
        </p:nvSpPr>
        <p:spPr>
          <a:xfrm>
            <a:off x="273174" y="973727"/>
            <a:ext cx="8862117" cy="5866855"/>
          </a:xfrm>
        </p:spPr>
        <p:txBody>
          <a:bodyPr>
            <a:noAutofit/>
          </a:bodyPr>
          <a:lstStyle/>
          <a:p>
            <a:pPr marL="514350" indent="-514350" algn="l">
              <a:lnSpc>
                <a:spcPct val="150000"/>
              </a:lnSpc>
              <a:buFont typeface="+mj-lt"/>
              <a:buAutoNum type="arabicPeriod" startAt="3"/>
            </a:pPr>
            <a:r>
              <a:rPr lang="en-IN" sz="2800" b="1" dirty="0">
                <a:latin typeface="Times New Roman" panose="02020603050405020304" pitchFamily="18" charset="0"/>
                <a:cs typeface="Times New Roman" panose="02020603050405020304" pitchFamily="18" charset="0"/>
              </a:rPr>
              <a:t>Limited Flexibility</a:t>
            </a:r>
            <a:r>
              <a:rPr lang="en-IN" sz="2800" dirty="0">
                <a:latin typeface="Times New Roman" panose="02020603050405020304" pitchFamily="18" charset="0"/>
                <a:cs typeface="Times New Roman" panose="02020603050405020304" pitchFamily="18" charset="0"/>
              </a:rPr>
              <a:t>:</a:t>
            </a:r>
          </a:p>
          <a:p>
            <a:pPr lvl="1" algn="just">
              <a:lnSpc>
                <a:spcPct val="150000"/>
              </a:lnSpc>
            </a:pPr>
            <a:r>
              <a:rPr lang="en-IN" sz="2800" dirty="0">
                <a:latin typeface="Times New Roman" panose="02020603050405020304" pitchFamily="18" charset="0"/>
                <a:cs typeface="Times New Roman" panose="02020603050405020304" pitchFamily="18" charset="0"/>
              </a:rPr>
              <a:t>Any changes in routes, demands or vehicle capacities require re-running the optimization which can be time-consuming.</a:t>
            </a:r>
          </a:p>
          <a:p>
            <a:pPr marL="514350" indent="-514350" algn="l">
              <a:lnSpc>
                <a:spcPct val="150000"/>
              </a:lnSpc>
              <a:buFont typeface="+mj-lt"/>
              <a:buAutoNum type="arabicPeriod" startAt="3"/>
            </a:pPr>
            <a:r>
              <a:rPr lang="en-IN" sz="2800" b="1" dirty="0">
                <a:latin typeface="Times New Roman" panose="02020603050405020304" pitchFamily="18" charset="0"/>
                <a:cs typeface="Times New Roman" panose="02020603050405020304" pitchFamily="18" charset="0"/>
              </a:rPr>
              <a:t>Infeasible Solution Due to Capacity</a:t>
            </a:r>
            <a:r>
              <a:rPr lang="en-IN" sz="2800" dirty="0">
                <a:latin typeface="Times New Roman" panose="02020603050405020304" pitchFamily="18" charset="0"/>
                <a:cs typeface="Times New Roman" panose="02020603050405020304" pitchFamily="18" charset="0"/>
              </a:rPr>
              <a:t>:</a:t>
            </a:r>
          </a:p>
          <a:p>
            <a:pPr lvl="1" algn="just">
              <a:lnSpc>
                <a:spcPct val="150000"/>
              </a:lnSpc>
            </a:pPr>
            <a:r>
              <a:rPr lang="en-IN" sz="2800" dirty="0">
                <a:latin typeface="Times New Roman" panose="02020603050405020304" pitchFamily="18" charset="0"/>
                <a:cs typeface="Times New Roman" panose="02020603050405020304" pitchFamily="18" charset="0"/>
              </a:rPr>
              <a:t>If a vehicle’s capacity is less than the required demand, the model will return an infeasible solution, requiring capacity adjustments.</a:t>
            </a:r>
          </a:p>
        </p:txBody>
      </p:sp>
      <p:pic>
        <p:nvPicPr>
          <p:cNvPr id="5" name="Picture 4">
            <a:extLst>
              <a:ext uri="{FF2B5EF4-FFF2-40B4-BE49-F238E27FC236}">
                <a16:creationId xmlns:a16="http://schemas.microsoft.com/office/drawing/2014/main" id="{549023A7-B0E5-A09E-BD46-64F83C0F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508" y="1726058"/>
            <a:ext cx="2288629" cy="3639478"/>
          </a:xfrm>
          <a:prstGeom prst="rect">
            <a:avLst/>
          </a:prstGeom>
        </p:spPr>
      </p:pic>
    </p:spTree>
    <p:extLst>
      <p:ext uri="{BB962C8B-B14F-4D97-AF65-F5344CB8AC3E}">
        <p14:creationId xmlns:p14="http://schemas.microsoft.com/office/powerpoint/2010/main" val="182421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2A58F-8224-11C3-8207-D77842AEF6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993F5-5CB9-C9C9-F80C-4EB50486040B}"/>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effectLst/>
                <a:latin typeface="Verdana" panose="020B0604030504040204" pitchFamily="34" charset="0"/>
                <a:ea typeface="Verdana" panose="020B0604030504040204" pitchFamily="34" charset="0"/>
                <a:cs typeface="Times New Roman" panose="02020603050405020304" pitchFamily="18" charset="0"/>
              </a:rPr>
              <a:t>Conclusion</a:t>
            </a:r>
            <a:r>
              <a:rPr lang="en-IN" sz="3200" b="1" kern="100" dirty="0">
                <a:latin typeface="Verdana" panose="020B0604030504040204" pitchFamily="34" charset="0"/>
                <a:ea typeface="Verdana" panose="020B0604030504040204" pitchFamily="34" charset="0"/>
                <a:cs typeface="Times New Roman" panose="02020603050405020304" pitchFamily="18" charset="0"/>
              </a:rPr>
              <a:t>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A2C97E0-6722-3815-71F5-36ECC39738D3}"/>
              </a:ext>
            </a:extLst>
          </p:cNvPr>
          <p:cNvSpPr>
            <a:spLocks noGrp="1"/>
          </p:cNvSpPr>
          <p:nvPr>
            <p:ph type="subTitle" idx="1"/>
          </p:nvPr>
        </p:nvSpPr>
        <p:spPr>
          <a:xfrm>
            <a:off x="273174" y="991145"/>
            <a:ext cx="11706493" cy="5866855"/>
          </a:xfrm>
        </p:spPr>
        <p:txBody>
          <a:bodyPr>
            <a:noAutofit/>
          </a:bodyPr>
          <a:lstStyle/>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project successfully optimizes courier delivery routes using Linear Programming, minimizing total delivery costs while ensuring efficient vehicle utilization. By defining the correct objective function, constraints and decision variables, we achieve the shortest possible route for each vehicle. Although challenges like handling dynamic inputs and managing increasing complexity exist, the model provides a structured approach to improving delivery efficiency. With further enhancements, such as real-time traffic updates and dynamic scheduling, this system can be even more effective in real-world applications.</a:t>
            </a:r>
          </a:p>
        </p:txBody>
      </p:sp>
    </p:spTree>
    <p:extLst>
      <p:ext uri="{BB962C8B-B14F-4D97-AF65-F5344CB8AC3E}">
        <p14:creationId xmlns:p14="http://schemas.microsoft.com/office/powerpoint/2010/main" val="361728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F6FDB-FC73-4F6A-55E1-58BBF9B18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F2292-66C4-EF70-DD60-8AE001F634B4}"/>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References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E1635E26-DBA2-5935-3FED-64E842002D84}"/>
              </a:ext>
            </a:extLst>
          </p:cNvPr>
          <p:cNvSpPr>
            <a:spLocks noGrp="1"/>
          </p:cNvSpPr>
          <p:nvPr>
            <p:ph type="subTitle" idx="1"/>
          </p:nvPr>
        </p:nvSpPr>
        <p:spPr>
          <a:xfrm>
            <a:off x="438636" y="985488"/>
            <a:ext cx="11361477" cy="5364479"/>
          </a:xfrm>
        </p:spPr>
        <p:txBody>
          <a:bodyPr>
            <a:noAutofit/>
          </a:bodyPr>
          <a:lstStyle/>
          <a:p>
            <a:pPr marL="514350" lvl="0" indent="-514350" algn="just">
              <a:lnSpc>
                <a:spcPct val="150000"/>
              </a:lnSpc>
              <a:spcAft>
                <a:spcPts val="800"/>
              </a:spcAft>
              <a:buFont typeface="+mj-lt"/>
              <a:buAutoNum type="arabicPeriod"/>
              <a:tabLst>
                <a:tab pos="457200" algn="l"/>
              </a:tabLst>
            </a:pPr>
            <a:r>
              <a:rPr lang="en-US" sz="2800" dirty="0" err="1">
                <a:latin typeface="Times New Roman" panose="02020603050405020304" pitchFamily="18" charset="0"/>
                <a:cs typeface="Times New Roman" panose="02020603050405020304" pitchFamily="18" charset="0"/>
              </a:rPr>
              <a:t>Veluru</a:t>
            </a:r>
            <a:r>
              <a:rPr lang="en-US" sz="2800" dirty="0">
                <a:latin typeface="Times New Roman" panose="02020603050405020304" pitchFamily="18" charset="0"/>
                <a:cs typeface="Times New Roman" panose="02020603050405020304" pitchFamily="18" charset="0"/>
              </a:rPr>
              <a:t>, C. S. (2023). </a:t>
            </a:r>
            <a:r>
              <a:rPr lang="en-US" sz="2800" i="1" dirty="0">
                <a:latin typeface="Times New Roman" panose="02020603050405020304" pitchFamily="18" charset="0"/>
                <a:cs typeface="Times New Roman" panose="02020603050405020304" pitchFamily="18" charset="0"/>
              </a:rPr>
              <a:t>A Comprehensive Study on Optimizing Delivery   Routes Through Generative AI Using Real-Time Traffic and Environmental Data.</a:t>
            </a:r>
            <a:r>
              <a:rPr lang="en-US" sz="2800" dirty="0">
                <a:latin typeface="Times New Roman" panose="02020603050405020304" pitchFamily="18" charset="0"/>
                <a:cs typeface="Times New Roman" panose="02020603050405020304" pitchFamily="18" charset="0"/>
              </a:rPr>
              <a:t> Journal of Scientific and Engineering Research, 10(10), 168-175</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lnSpc>
                <a:spcPct val="150000"/>
              </a:lnSpc>
              <a:spcAft>
                <a:spcPts val="800"/>
              </a:spcAft>
              <a:buFont typeface="+mj-lt"/>
              <a:buAutoNum type="arabicPeriod"/>
              <a:tabLst>
                <a:tab pos="457200" algn="l"/>
              </a:tabLst>
            </a:pPr>
            <a:r>
              <a:rPr lang="en-IN" sz="2800" dirty="0" err="1">
                <a:latin typeface="Times New Roman" panose="02020603050405020304" pitchFamily="18" charset="0"/>
                <a:cs typeface="Times New Roman" panose="02020603050405020304" pitchFamily="18" charset="0"/>
              </a:rPr>
              <a:t>Anbuudayasankar</a:t>
            </a:r>
            <a:r>
              <a:rPr lang="en-IN" sz="2800" dirty="0">
                <a:latin typeface="Times New Roman" panose="02020603050405020304" pitchFamily="18" charset="0"/>
                <a:cs typeface="Times New Roman" panose="02020603050405020304" pitchFamily="18" charset="0"/>
              </a:rPr>
              <a:t>, S.P., Ganesh, K. &amp; Mohandas, K.(2019). </a:t>
            </a:r>
            <a:r>
              <a:rPr lang="en-IN" sz="2800" i="1" dirty="0">
                <a:latin typeface="Times New Roman" panose="02020603050405020304" pitchFamily="18" charset="0"/>
                <a:cs typeface="Times New Roman" panose="02020603050405020304" pitchFamily="18" charset="0"/>
              </a:rPr>
              <a:t>Mixed-Integer Linear Programming for Vehicle Routing Problem with Simultaneous Delivery and Pick-Up with Maximum Route Length.</a:t>
            </a:r>
            <a:r>
              <a:rPr lang="en-IN" sz="2800" dirty="0">
                <a:latin typeface="Times New Roman" panose="02020603050405020304" pitchFamily="18" charset="0"/>
                <a:cs typeface="Times New Roman" panose="02020603050405020304" pitchFamily="18" charset="0"/>
              </a:rPr>
              <a:t> International Journal of Applied Management and Technology, 6(1), 31-52.</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68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15369-F4B3-E38F-2AE8-FCF70C9C3C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9CB1EB-44B1-E544-FB49-028FB9546803}"/>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latin typeface="Verdana" panose="020B0604030504040204" pitchFamily="34" charset="0"/>
                <a:ea typeface="Verdana" panose="020B0604030504040204" pitchFamily="34" charset="0"/>
                <a:cs typeface="Times New Roman" panose="02020603050405020304" pitchFamily="18" charset="0"/>
              </a:rPr>
              <a:t>References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08940F5-C90A-7F9A-5BDA-7369A8424747}"/>
              </a:ext>
            </a:extLst>
          </p:cNvPr>
          <p:cNvSpPr>
            <a:spLocks noGrp="1"/>
          </p:cNvSpPr>
          <p:nvPr>
            <p:ph type="subTitle" idx="1"/>
          </p:nvPr>
        </p:nvSpPr>
        <p:spPr>
          <a:xfrm>
            <a:off x="438637" y="985488"/>
            <a:ext cx="11274392" cy="5364479"/>
          </a:xfrm>
        </p:spPr>
        <p:txBody>
          <a:bodyPr>
            <a:noAutofit/>
          </a:bodyPr>
          <a:lstStyle/>
          <a:p>
            <a:pPr marL="514350" lvl="0" indent="-514350" algn="just">
              <a:lnSpc>
                <a:spcPct val="150000"/>
              </a:lnSpc>
              <a:buFont typeface="+mj-lt"/>
              <a:buAutoNum type="arabicPeriod" startAt="3"/>
            </a:pPr>
            <a:r>
              <a:rPr lang="en-IN" sz="2800" kern="100" dirty="0" err="1">
                <a:latin typeface="Times New Roman" panose="02020603050405020304" pitchFamily="18" charset="0"/>
                <a:ea typeface="Calibri" panose="020F0502020204030204" pitchFamily="34" charset="0"/>
                <a:cs typeface="Times New Roman" panose="02020603050405020304" pitchFamily="18" charset="0"/>
              </a:rPr>
              <a:t>Choudhari</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 A., </a:t>
            </a:r>
            <a:r>
              <a:rPr lang="en-IN" sz="2800" kern="100" dirty="0" err="1">
                <a:latin typeface="Times New Roman" panose="02020603050405020304" pitchFamily="18" charset="0"/>
                <a:ea typeface="Calibri" panose="020F0502020204030204" pitchFamily="34" charset="0"/>
                <a:cs typeface="Times New Roman" panose="02020603050405020304" pitchFamily="18" charset="0"/>
              </a:rPr>
              <a:t>Ekbote</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 A., &amp; Chaudhuri, P. (2022). </a:t>
            </a:r>
            <a:r>
              <a:rPr lang="en-IN" sz="2800" i="1" kern="100" dirty="0">
                <a:latin typeface="Times New Roman" panose="02020603050405020304" pitchFamily="18" charset="0"/>
                <a:ea typeface="Calibri" panose="020F0502020204030204" pitchFamily="34" charset="0"/>
                <a:cs typeface="Times New Roman" panose="02020603050405020304" pitchFamily="18" charset="0"/>
              </a:rPr>
              <a:t>Capacitated Vehicle Routing Problem Using Conventional and Approximation Method</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 Vishwakarma Institute of Technology, 7(10), 850-853.</a:t>
            </a:r>
          </a:p>
          <a:p>
            <a:pPr marL="514350" lvl="0" indent="-514350" algn="just">
              <a:lnSpc>
                <a:spcPct val="150000"/>
              </a:lnSpc>
              <a:buFont typeface="+mj-lt"/>
              <a:buAutoNum type="arabicPeriod" startAt="3"/>
            </a:pPr>
            <a:r>
              <a:rPr lang="en-US" sz="2800" dirty="0" err="1">
                <a:latin typeface="Times New Roman" panose="02020603050405020304" pitchFamily="18" charset="0"/>
                <a:cs typeface="Times New Roman" panose="02020603050405020304" pitchFamily="18" charset="0"/>
              </a:rPr>
              <a:t>Rainisa</a:t>
            </a:r>
            <a:r>
              <a:rPr lang="en-US" sz="2800" dirty="0">
                <a:latin typeface="Times New Roman" panose="02020603050405020304" pitchFamily="18" charset="0"/>
                <a:cs typeface="Times New Roman" panose="02020603050405020304" pitchFamily="18" charset="0"/>
              </a:rPr>
              <a:t>, M. H., Yenny, S., &amp; Santoso. (2019). </a:t>
            </a:r>
            <a:r>
              <a:rPr lang="en-US" sz="2800" i="1" dirty="0">
                <a:latin typeface="Times New Roman" panose="02020603050405020304" pitchFamily="18" charset="0"/>
                <a:cs typeface="Times New Roman" panose="02020603050405020304" pitchFamily="18" charset="0"/>
              </a:rPr>
              <a:t>Determination of Distribution Route Using Linear Programming Model.</a:t>
            </a:r>
            <a:r>
              <a:rPr lang="en-US" sz="2800" dirty="0">
                <a:latin typeface="Times New Roman" panose="02020603050405020304" pitchFamily="18" charset="0"/>
                <a:cs typeface="Times New Roman" panose="02020603050405020304" pitchFamily="18" charset="0"/>
              </a:rPr>
              <a:t> Proceedings of the International Conference on Industrial Engineering and Operations Management, Volume 173, 253-259.</a:t>
            </a:r>
            <a:endParaRPr lang="en-IN" sz="28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286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72888F7-C631-9D68-4CBB-EFD469658EA2}"/>
              </a:ext>
            </a:extLst>
          </p:cNvPr>
          <p:cNvSpPr txBox="1"/>
          <p:nvPr/>
        </p:nvSpPr>
        <p:spPr>
          <a:xfrm>
            <a:off x="4220324" y="2598003"/>
            <a:ext cx="3751352" cy="830997"/>
          </a:xfrm>
          <a:prstGeom prst="rect">
            <a:avLst/>
          </a:prstGeom>
          <a:noFill/>
        </p:spPr>
        <p:txBody>
          <a:bodyPr wrap="square" rtlCol="0">
            <a:spAutoFit/>
          </a:bodyPr>
          <a:lstStyle/>
          <a:p>
            <a:pPr algn="just"/>
            <a:r>
              <a:rPr lang="en-US" sz="4800" b="1" dirty="0">
                <a:latin typeface="Verdana" panose="020B0604030504040204" pitchFamily="34" charset="0"/>
                <a:ea typeface="Verdana" panose="020B0604030504040204" pitchFamily="34" charset="0"/>
                <a:cs typeface="Verdana" panose="020B0604030504040204" pitchFamily="34" charset="0"/>
              </a:rPr>
              <a:t>Thank you</a:t>
            </a:r>
          </a:p>
        </p:txBody>
      </p:sp>
    </p:spTree>
    <p:extLst>
      <p:ext uri="{BB962C8B-B14F-4D97-AF65-F5344CB8AC3E}">
        <p14:creationId xmlns:p14="http://schemas.microsoft.com/office/powerpoint/2010/main" val="93756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ppt_x</p:attrName>
                                        </p:attrNameLst>
                                      </p:cBhvr>
                                      <p:tavLst>
                                        <p:tav tm="0">
                                          <p:val>
                                            <p:strVal val="#ppt_x"/>
                                          </p:val>
                                        </p:tav>
                                        <p:tav tm="100000">
                                          <p:val>
                                            <p:strVal val="#ppt_x"/>
                                          </p:val>
                                        </p:tav>
                                      </p:tavLst>
                                    </p:anim>
                                    <p:anim calcmode="lin" valueType="num">
                                      <p:cBhvr>
                                        <p:cTn id="9" dur="2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FC6C-330F-D070-F84F-2B90872192CE}"/>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effectLst/>
                <a:latin typeface="Verdana" panose="020B0604030504040204" pitchFamily="34" charset="0"/>
                <a:ea typeface="Verdana" panose="020B0604030504040204" pitchFamily="34" charset="0"/>
                <a:cs typeface="Times New Roman" panose="02020603050405020304" pitchFamily="18" charset="0"/>
              </a:rPr>
              <a:t>Objective</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CD0F9C5-053A-C18B-84C9-C86FC007C17D}"/>
              </a:ext>
            </a:extLst>
          </p:cNvPr>
          <p:cNvSpPr>
            <a:spLocks noGrp="1"/>
          </p:cNvSpPr>
          <p:nvPr>
            <p:ph type="subTitle" idx="1"/>
          </p:nvPr>
        </p:nvSpPr>
        <p:spPr>
          <a:xfrm>
            <a:off x="438637" y="1031966"/>
            <a:ext cx="11161180" cy="5738948"/>
          </a:xfrm>
        </p:spPr>
        <p:txBody>
          <a:bodyPr>
            <a:noAutofit/>
          </a:bodyPr>
          <a:lstStyle/>
          <a:p>
            <a:pPr marL="457200" indent="-457200" algn="just">
              <a:lnSpc>
                <a:spcPct val="150000"/>
              </a:lnSpc>
              <a:spcAft>
                <a:spcPts val="800"/>
              </a:spcAft>
              <a:buFont typeface="Arial" panose="020B0604020202020204" pitchFamily="34" charset="0"/>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goal</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of this project is to minimize delivery costs for a courier company by developing an optimized vehicle routing and scheduling system using Linear Programming. </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This provides the minimum cost by </a:t>
            </a:r>
            <a:r>
              <a:rPr lang="en-IN" sz="2800" dirty="0">
                <a:latin typeface="Times New Roman" panose="02020603050405020304" pitchFamily="18" charset="0"/>
                <a:cs typeface="Times New Roman" panose="02020603050405020304" pitchFamily="18" charset="0"/>
              </a:rPr>
              <a:t>utilizing</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the most efficient routes for vehicles.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main goal of this problem is to create the most efficient delivery routes for a group of vehicles so they can deliver goods to multiple locations while traveling the shortest distance.</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 This approach aims to improve overall efficiency, make deliveries faster and use resources effectively.</a:t>
            </a:r>
          </a:p>
          <a:p>
            <a:pPr algn="just">
              <a:lnSpc>
                <a:spcPct val="150000"/>
              </a:lnSpc>
              <a:spcAft>
                <a:spcPts val="800"/>
              </a:spcAft>
            </a:pPr>
            <a:endParaRPr lang="en-IN" sz="2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45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3B033-8DCF-48E7-403F-CFC7B19C2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DCD1-20BF-C012-5D88-C78EE7343AC7}"/>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effectLst/>
                <a:latin typeface="Verdana" panose="020B0604030504040204" pitchFamily="34" charset="0"/>
                <a:ea typeface="Verdana" panose="020B0604030504040204" pitchFamily="34" charset="0"/>
                <a:cs typeface="Times New Roman" panose="02020603050405020304" pitchFamily="18" charset="0"/>
              </a:rPr>
              <a:t>Objective</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7D55F0A3-8DF4-F822-45C7-50FBDDC803ED}"/>
              </a:ext>
            </a:extLst>
          </p:cNvPr>
          <p:cNvSpPr>
            <a:spLocks noGrp="1"/>
          </p:cNvSpPr>
          <p:nvPr>
            <p:ph type="subTitle" idx="1"/>
          </p:nvPr>
        </p:nvSpPr>
        <p:spPr>
          <a:xfrm>
            <a:off x="438638" y="1031966"/>
            <a:ext cx="6691627" cy="5738948"/>
          </a:xfrm>
        </p:spPr>
        <p:txBody>
          <a:bodyPr>
            <a:noAutofit/>
          </a:bodyPr>
          <a:lstStyle/>
          <a:p>
            <a:pPr marL="457200" indent="-457200" algn="just">
              <a:lnSpc>
                <a:spcPct val="150000"/>
              </a:lnSpc>
              <a:spcAft>
                <a:spcPts val="800"/>
              </a:spcAft>
              <a:buFont typeface="Arial" panose="020B0604020202020204" pitchFamily="34" charset="0"/>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optimization ensures that:</a:t>
            </a:r>
          </a:p>
          <a:p>
            <a:pPr marL="514350" indent="-514350" algn="just">
              <a:lnSpc>
                <a:spcPct val="150000"/>
              </a:lnSpc>
              <a:spcAft>
                <a:spcPts val="800"/>
              </a:spcAft>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All delivery locations are visited.</a:t>
            </a:r>
          </a:p>
          <a:p>
            <a:pPr marL="514350" indent="-514350" algn="just">
              <a:lnSpc>
                <a:spcPct val="150000"/>
              </a:lnSpc>
              <a:spcAft>
                <a:spcPts val="800"/>
              </a:spcAft>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Vehicle capacity and package demands are respected.</a:t>
            </a:r>
          </a:p>
          <a:p>
            <a:pPr marL="514350" indent="-514350" algn="just">
              <a:lnSpc>
                <a:spcPct val="150000"/>
              </a:lnSpc>
              <a:spcAft>
                <a:spcPts val="800"/>
              </a:spcAft>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routes are designed to minimize travel distance while ensuring timely deliveries.</a:t>
            </a:r>
          </a:p>
        </p:txBody>
      </p:sp>
      <p:pic>
        <p:nvPicPr>
          <p:cNvPr id="5" name="Picture 4">
            <a:extLst>
              <a:ext uri="{FF2B5EF4-FFF2-40B4-BE49-F238E27FC236}">
                <a16:creationId xmlns:a16="http://schemas.microsoft.com/office/drawing/2014/main" id="{ED4D4DF3-CA11-7740-0BAB-3CC5B1CE58C1}"/>
              </a:ext>
            </a:extLst>
          </p:cNvPr>
          <p:cNvPicPr>
            <a:picLocks noChangeAspect="1"/>
          </p:cNvPicPr>
          <p:nvPr/>
        </p:nvPicPr>
        <p:blipFill rotWithShape="1">
          <a:blip r:embed="rId2">
            <a:extLst>
              <a:ext uri="{28A0092B-C50C-407E-A947-70E740481C1C}">
                <a14:useLocalDpi xmlns:a14="http://schemas.microsoft.com/office/drawing/2010/main" val="0"/>
              </a:ext>
            </a:extLst>
          </a:blip>
          <a:srcRect l="30950" t="21574" r="2066" b="6667"/>
          <a:stretch/>
        </p:blipFill>
        <p:spPr>
          <a:xfrm>
            <a:off x="7407393" y="1438199"/>
            <a:ext cx="4345969" cy="4130395"/>
          </a:xfrm>
          <a:prstGeom prst="rect">
            <a:avLst/>
          </a:prstGeom>
        </p:spPr>
      </p:pic>
    </p:spTree>
    <p:extLst>
      <p:ext uri="{BB962C8B-B14F-4D97-AF65-F5344CB8AC3E}">
        <p14:creationId xmlns:p14="http://schemas.microsoft.com/office/powerpoint/2010/main" val="22615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2A58F-8224-11C3-8207-D77842AEF6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993F5-5CB9-C9C9-F80C-4EB50486040B}"/>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effectLst/>
                <a:latin typeface="Verdana" panose="020B0604030504040204" pitchFamily="34" charset="0"/>
                <a:ea typeface="Verdana" panose="020B0604030504040204" pitchFamily="34" charset="0"/>
                <a:cs typeface="Times New Roman" panose="02020603050405020304" pitchFamily="18" charset="0"/>
              </a:rPr>
              <a:t>Constraints</a:t>
            </a:r>
            <a:r>
              <a:rPr lang="en-IN" sz="3200" b="1" kern="100" dirty="0">
                <a:latin typeface="Verdana" panose="020B0604030504040204" pitchFamily="34" charset="0"/>
                <a:ea typeface="Verdana" panose="020B0604030504040204" pitchFamily="34" charset="0"/>
                <a:cs typeface="Times New Roman" panose="02020603050405020304" pitchFamily="18" charset="0"/>
              </a:rPr>
              <a:t>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A2C97E0-6722-3815-71F5-36ECC39738D3}"/>
              </a:ext>
            </a:extLst>
          </p:cNvPr>
          <p:cNvSpPr>
            <a:spLocks noGrp="1"/>
          </p:cNvSpPr>
          <p:nvPr>
            <p:ph type="subTitle" idx="1"/>
          </p:nvPr>
        </p:nvSpPr>
        <p:spPr>
          <a:xfrm>
            <a:off x="273174" y="991145"/>
            <a:ext cx="9027579" cy="5866855"/>
          </a:xfrm>
        </p:spPr>
        <p:txBody>
          <a:bodyPr>
            <a:noAutofit/>
          </a:bodyPr>
          <a:lstStyle/>
          <a:p>
            <a:pPr marL="228600" algn="just">
              <a:lnSpc>
                <a:spcPct val="15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1.  Warehouse Constraints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685800" lvl="1" algn="just">
              <a:lnSpc>
                <a:spcPct val="150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Each vehicle must starts its journey from the warehouse. After completing all deliveries, each vehicle must return to the warehouse.</a:t>
            </a:r>
          </a:p>
          <a:p>
            <a:pPr marL="228600" algn="just">
              <a:lnSpc>
                <a:spcPct val="15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2.  Flow Conservation</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685800" lvl="1" algn="just">
              <a:lnSpc>
                <a:spcPct val="150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For every delivery location, the number of vehicles arriving and leaving must be same. This ensures smooth routes without any disconnected stops.</a:t>
            </a:r>
          </a:p>
          <a:p>
            <a:pPr marL="685800" lvl="1" algn="just">
              <a:lnSpc>
                <a:spcPct val="150000"/>
              </a:lnSpc>
              <a:spcAft>
                <a:spcPts val="800"/>
              </a:spcAft>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BB47FA6-2728-24B9-9EB1-BE616AC1261F}"/>
              </a:ext>
            </a:extLst>
          </p:cNvPr>
          <p:cNvPicPr>
            <a:picLocks noChangeAspect="1"/>
          </p:cNvPicPr>
          <p:nvPr/>
        </p:nvPicPr>
        <p:blipFill>
          <a:blip r:embed="rId2">
            <a:extLst>
              <a:ext uri="{28A0092B-C50C-407E-A947-70E740481C1C}">
                <a14:useLocalDpi xmlns:a14="http://schemas.microsoft.com/office/drawing/2010/main" val="0"/>
              </a:ext>
            </a:extLst>
          </a:blip>
          <a:srcRect l="14369" r="11395"/>
          <a:stretch/>
        </p:blipFill>
        <p:spPr>
          <a:xfrm>
            <a:off x="9300753" y="1234441"/>
            <a:ext cx="2699657" cy="5049338"/>
          </a:xfrm>
          <a:prstGeom prst="rect">
            <a:avLst/>
          </a:prstGeom>
        </p:spPr>
      </p:pic>
    </p:spTree>
    <p:extLst>
      <p:ext uri="{BB962C8B-B14F-4D97-AF65-F5344CB8AC3E}">
        <p14:creationId xmlns:p14="http://schemas.microsoft.com/office/powerpoint/2010/main" val="419833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2A58F-8224-11C3-8207-D77842AEF6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993F5-5CB9-C9C9-F80C-4EB50486040B}"/>
              </a:ext>
            </a:extLst>
          </p:cNvPr>
          <p:cNvSpPr>
            <a:spLocks noGrp="1"/>
          </p:cNvSpPr>
          <p:nvPr>
            <p:ph type="ctrTitle"/>
          </p:nvPr>
        </p:nvSpPr>
        <p:spPr>
          <a:xfrm>
            <a:off x="438637" y="262890"/>
            <a:ext cx="11454063" cy="618309"/>
          </a:xfrm>
        </p:spPr>
        <p:txBody>
          <a:bodyPr>
            <a:normAutofit/>
          </a:bodyPr>
          <a:lstStyle/>
          <a:p>
            <a:pPr algn="just">
              <a:lnSpc>
                <a:spcPct val="100000"/>
              </a:lnSpc>
            </a:pPr>
            <a:r>
              <a:rPr lang="en-IN" sz="3200" b="1" kern="100" dirty="0">
                <a:effectLst/>
                <a:latin typeface="Verdana" panose="020B0604030504040204" pitchFamily="34" charset="0"/>
                <a:ea typeface="Verdana" panose="020B0604030504040204" pitchFamily="34" charset="0"/>
                <a:cs typeface="Times New Roman" panose="02020603050405020304" pitchFamily="18" charset="0"/>
              </a:rPr>
              <a:t>Constraints</a:t>
            </a:r>
            <a:r>
              <a:rPr lang="en-IN" sz="3200" b="1" kern="100" dirty="0">
                <a:latin typeface="Verdana" panose="020B0604030504040204" pitchFamily="34" charset="0"/>
                <a:ea typeface="Verdana" panose="020B0604030504040204" pitchFamily="34" charset="0"/>
                <a:cs typeface="Times New Roman" panose="02020603050405020304" pitchFamily="18" charset="0"/>
              </a:rPr>
              <a:t>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BA2C97E0-6722-3815-71F5-36ECC39738D3}"/>
              </a:ext>
            </a:extLst>
          </p:cNvPr>
          <p:cNvSpPr>
            <a:spLocks noGrp="1"/>
          </p:cNvSpPr>
          <p:nvPr>
            <p:ph type="subTitle" idx="1"/>
          </p:nvPr>
        </p:nvSpPr>
        <p:spPr>
          <a:xfrm>
            <a:off x="273174" y="991145"/>
            <a:ext cx="8768084" cy="5866855"/>
          </a:xfrm>
        </p:spPr>
        <p:txBody>
          <a:bodyPr>
            <a:noAutofit/>
          </a:bodyPr>
          <a:lstStyle/>
          <a:p>
            <a:pPr marL="228600" algn="just">
              <a:lnSpc>
                <a:spcPct val="15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3.  Capacity </a:t>
            </a:r>
            <a:r>
              <a:rPr lang="en-IN" sz="2800" b="1" dirty="0">
                <a:effectLst/>
                <a:latin typeface="Times New Roman" panose="02020603050405020304" pitchFamily="18" charset="0"/>
                <a:ea typeface="Calibri" panose="020F0502020204030204" pitchFamily="34" charset="0"/>
              </a:rPr>
              <a:t>Constraints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685800" lvl="1" algn="just">
              <a:lnSpc>
                <a:spcPct val="150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 vehicle can only carry as many parcels as it has space for. This ensures no vehicle is overloaded.</a:t>
            </a:r>
          </a:p>
          <a:p>
            <a:pPr marL="228600" algn="just">
              <a:lnSpc>
                <a:spcPct val="15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4.  Delivery </a:t>
            </a:r>
            <a:r>
              <a:rPr lang="en-IN" sz="2800" b="1" dirty="0">
                <a:effectLst/>
                <a:latin typeface="Times New Roman" panose="02020603050405020304" pitchFamily="18" charset="0"/>
                <a:ea typeface="Calibri" panose="020F0502020204030204" pitchFamily="34" charset="0"/>
              </a:rPr>
              <a:t>Coverage</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685800" lvl="1" algn="just">
              <a:lnSpc>
                <a:spcPct val="150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Every delivery location must be visited once and only once by any vehicle. This ensures all deliveries are completed without missing or repeating any stops</a:t>
            </a:r>
            <a:r>
              <a:rPr lang="en-IN" sz="2800" dirty="0">
                <a:latin typeface="Times New Roman" panose="02020603050405020304" pitchFamily="18" charset="0"/>
                <a:cs typeface="Times New Roman" panose="02020603050405020304" pitchFamily="18" charset="0"/>
              </a:rPr>
              <a:t>.</a:t>
            </a:r>
            <a:br>
              <a:rPr lang="en-IN" sz="28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BB47FA6-2728-24B9-9EB1-BE616AC1261F}"/>
              </a:ext>
            </a:extLst>
          </p:cNvPr>
          <p:cNvPicPr>
            <a:picLocks noChangeAspect="1"/>
          </p:cNvPicPr>
          <p:nvPr/>
        </p:nvPicPr>
        <p:blipFill>
          <a:blip r:embed="rId2">
            <a:extLst>
              <a:ext uri="{28A0092B-C50C-407E-A947-70E740481C1C}">
                <a14:useLocalDpi xmlns:a14="http://schemas.microsoft.com/office/drawing/2010/main" val="0"/>
              </a:ext>
            </a:extLst>
          </a:blip>
          <a:srcRect l="14369" r="11395"/>
          <a:stretch/>
        </p:blipFill>
        <p:spPr>
          <a:xfrm>
            <a:off x="9300753" y="1234441"/>
            <a:ext cx="2699657" cy="5049338"/>
          </a:xfrm>
          <a:prstGeom prst="rect">
            <a:avLst/>
          </a:prstGeom>
        </p:spPr>
      </p:pic>
    </p:spTree>
    <p:extLst>
      <p:ext uri="{BB962C8B-B14F-4D97-AF65-F5344CB8AC3E}">
        <p14:creationId xmlns:p14="http://schemas.microsoft.com/office/powerpoint/2010/main" val="87600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F6FDB-FC73-4F6A-55E1-58BBF9B18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F2292-66C4-EF70-DD60-8AE001F634B4}"/>
              </a:ext>
            </a:extLst>
          </p:cNvPr>
          <p:cNvSpPr>
            <a:spLocks noGrp="1"/>
          </p:cNvSpPr>
          <p:nvPr>
            <p:ph type="ctrTitle"/>
          </p:nvPr>
        </p:nvSpPr>
        <p:spPr>
          <a:xfrm>
            <a:off x="438637" y="262890"/>
            <a:ext cx="11454063" cy="618309"/>
          </a:xfrm>
        </p:spPr>
        <p:txBody>
          <a:bodyPr>
            <a:normAutofit/>
          </a:bodyPr>
          <a:lstStyle/>
          <a:p>
            <a:pPr algn="just">
              <a:lnSpc>
                <a:spcPct val="100000"/>
              </a:lnSpc>
            </a:pPr>
            <a:r>
              <a:rPr lang="en-US" sz="3200" b="1" kern="100" dirty="0">
                <a:latin typeface="Verdana" panose="020B0604030504040204" pitchFamily="34" charset="0"/>
                <a:ea typeface="Verdana" panose="020B0604030504040204" pitchFamily="34" charset="0"/>
                <a:cs typeface="Times New Roman" panose="02020603050405020304" pitchFamily="18" charset="0"/>
              </a:rPr>
              <a:t>Literature Review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E1635E26-DBA2-5935-3FED-64E842002D84}"/>
              </a:ext>
            </a:extLst>
          </p:cNvPr>
          <p:cNvSpPr>
            <a:spLocks noGrp="1"/>
          </p:cNvSpPr>
          <p:nvPr>
            <p:ph type="subTitle" idx="1"/>
          </p:nvPr>
        </p:nvSpPr>
        <p:spPr>
          <a:xfrm>
            <a:off x="438637" y="1119052"/>
            <a:ext cx="11274392" cy="5364479"/>
          </a:xfrm>
        </p:spPr>
        <p:txBody>
          <a:bodyPr>
            <a:noAutofit/>
          </a:bodyPr>
          <a:lstStyle/>
          <a:p>
            <a:pPr marL="457200" lvl="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problem of optimizing delivery routes has been a critical area of study in logistics and transportation. </a:t>
            </a:r>
          </a:p>
          <a:p>
            <a:pPr marL="457200" lvl="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Several studies and methodologies have been developed to tackle challenges in courier services, such as minimizing costs, meeting delivery deadlines and addressing real-world constraints like vehicle capacities and traffic conditions. </a:t>
            </a:r>
          </a:p>
          <a:p>
            <a:pPr marL="457200" lvl="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Here are some significant contributions from the literature:</a:t>
            </a:r>
          </a:p>
        </p:txBody>
      </p:sp>
    </p:spTree>
    <p:extLst>
      <p:ext uri="{BB962C8B-B14F-4D97-AF65-F5344CB8AC3E}">
        <p14:creationId xmlns:p14="http://schemas.microsoft.com/office/powerpoint/2010/main" val="124979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F6FDB-FC73-4F6A-55E1-58BBF9B18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F2292-66C4-EF70-DD60-8AE001F634B4}"/>
              </a:ext>
            </a:extLst>
          </p:cNvPr>
          <p:cNvSpPr>
            <a:spLocks noGrp="1"/>
          </p:cNvSpPr>
          <p:nvPr>
            <p:ph type="ctrTitle"/>
          </p:nvPr>
        </p:nvSpPr>
        <p:spPr>
          <a:xfrm>
            <a:off x="438637" y="262890"/>
            <a:ext cx="11454063" cy="618309"/>
          </a:xfrm>
        </p:spPr>
        <p:txBody>
          <a:bodyPr>
            <a:normAutofit/>
          </a:bodyPr>
          <a:lstStyle/>
          <a:p>
            <a:pPr algn="just">
              <a:lnSpc>
                <a:spcPct val="100000"/>
              </a:lnSpc>
            </a:pPr>
            <a:r>
              <a:rPr lang="en-US" sz="3200" b="1" kern="100" dirty="0">
                <a:latin typeface="Verdana" panose="020B0604030504040204" pitchFamily="34" charset="0"/>
                <a:ea typeface="Verdana" panose="020B0604030504040204" pitchFamily="34" charset="0"/>
                <a:cs typeface="Times New Roman" panose="02020603050405020304" pitchFamily="18" charset="0"/>
              </a:rPr>
              <a:t>Literature Review </a:t>
            </a:r>
            <a:endParaRPr lang="en-IN"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E1635E26-DBA2-5935-3FED-64E842002D84}"/>
              </a:ext>
            </a:extLst>
          </p:cNvPr>
          <p:cNvSpPr>
            <a:spLocks noGrp="1"/>
          </p:cNvSpPr>
          <p:nvPr>
            <p:ph type="subTitle" idx="1"/>
          </p:nvPr>
        </p:nvSpPr>
        <p:spPr>
          <a:xfrm>
            <a:off x="438637" y="985488"/>
            <a:ext cx="11274392" cy="5364479"/>
          </a:xfrm>
        </p:spPr>
        <p:txBody>
          <a:bodyPr>
            <a:noAutofit/>
          </a:bodyPr>
          <a:lstStyle/>
          <a:p>
            <a:pPr algn="just">
              <a:lnSpc>
                <a:spcPct val="150000"/>
              </a:lnSpc>
              <a:spcAft>
                <a:spcPts val="800"/>
              </a:spcAft>
            </a:pP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1</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Research by Chandra Sekhar </a:t>
            </a:r>
            <a:r>
              <a:rPr lang="en-IN" sz="2800" b="1" kern="100" dirty="0" err="1">
                <a:latin typeface="Times New Roman" panose="02020603050405020304" pitchFamily="18" charset="0"/>
                <a:ea typeface="Calibri" panose="020F0502020204030204" pitchFamily="34" charset="0"/>
                <a:cs typeface="Times New Roman" panose="02020603050405020304" pitchFamily="18" charset="0"/>
              </a:rPr>
              <a:t>Veluru</a:t>
            </a: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 (2023)</a:t>
            </a:r>
            <a:r>
              <a:rPr lang="en-IN" sz="2800" kern="100" dirty="0">
                <a:latin typeface="Times New Roman" panose="02020603050405020304" pitchFamily="18" charset="0"/>
                <a:ea typeface="Calibri" panose="020F0502020204030204" pitchFamily="34" charset="0"/>
                <a:cs typeface="Times New Roman" panose="02020603050405020304" pitchFamily="18" charset="0"/>
              </a:rPr>
              <a:t>:</a:t>
            </a: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fontAlgn="base">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study introduced a method to improve delivery routes using Generative AI and real-time data. </a:t>
            </a:r>
          </a:p>
          <a:p>
            <a:pPr marL="342900" indent="-342900" algn="just" fontAlgn="base">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applied Generative Adversarial Nets (GANs) to model dynamic delivery alterations and leveraged machine learning for traffic and environment analytics.</a:t>
            </a:r>
          </a:p>
          <a:p>
            <a:pPr marL="342900" indent="-342900" algn="just" fontAlgn="base">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research highlighted how AI can adapt to real-world challenges and make delivery systems smarter and more efficient.</a:t>
            </a:r>
          </a:p>
          <a:p>
            <a:pPr algn="just">
              <a:lnSpc>
                <a:spcPct val="150000"/>
              </a:lnSpc>
              <a:spcAft>
                <a:spcPts val="800"/>
              </a:spcAft>
            </a:pPr>
            <a:endPar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267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54879</TotalTime>
  <Words>1846</Words>
  <Application>Microsoft Office PowerPoint</Application>
  <PresentationFormat>Widescreen</PresentationFormat>
  <Paragraphs>158</Paragraphs>
  <Slides>38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Cambria Math</vt:lpstr>
      <vt:lpstr>Helvetica</vt:lpstr>
      <vt:lpstr>Times New Roman</vt:lpstr>
      <vt:lpstr>Verdana</vt:lpstr>
      <vt:lpstr>Office Theme</vt:lpstr>
      <vt:lpstr> Gujarat University School of Emerging Science and Technology CC-311 Operations Research Linear Programming Problem and Its Solution Techniques  Topic: Optimizing Delivery Routes For Courier Company  Sem 6: AIML and Data Science  Yashvi Patel (DS 30) Enrollment No.: 202222600014 Neel Shah (AIML 31) Enrollment No.: 202222700024 Mentor: Prof. Ankush Suthar, Prof. Gautam Chauhan </vt:lpstr>
      <vt:lpstr>Introduction </vt:lpstr>
      <vt:lpstr>Introduction </vt:lpstr>
      <vt:lpstr>Objective</vt:lpstr>
      <vt:lpstr>Objective</vt:lpstr>
      <vt:lpstr>Constraints </vt:lpstr>
      <vt:lpstr>Constraints </vt:lpstr>
      <vt:lpstr>Literature Review </vt:lpstr>
      <vt:lpstr>Literature Review </vt:lpstr>
      <vt:lpstr>Literature Review </vt:lpstr>
      <vt:lpstr>Literature Review </vt:lpstr>
      <vt:lpstr>Literature Review </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Observation </vt:lpstr>
      <vt:lpstr>Observation </vt:lpstr>
      <vt:lpstr>Challenges </vt:lpstr>
      <vt:lpstr>Challenges </vt:lpstr>
      <vt:lpstr>Limitations </vt:lpstr>
      <vt:lpstr>Limitations </vt:lpstr>
      <vt:lpstr>Conclusion </vt:lpstr>
      <vt:lpstr>References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Gujarat University School of Emerging Science and Technology Linear Programming Problem and Its Solution Techniques  Optimizing Delivery Routes For Courier Company  Sem 6: AIML and Data Science  Neel Shah (AIML 31) Enrollment No.: 202222700024 Yashvi Patel (DS 30) Enrollment No.: 202222600014 Mentor: Ankush</dc:title>
  <dc:creator>yashvi patel</dc:creator>
  <cp:lastModifiedBy>yashvi patel</cp:lastModifiedBy>
  <cp:revision>55</cp:revision>
  <dcterms:created xsi:type="dcterms:W3CDTF">2025-01-06T09:41:09Z</dcterms:created>
  <dcterms:modified xsi:type="dcterms:W3CDTF">2025-02-24T08:28:57Z</dcterms:modified>
</cp:coreProperties>
</file>