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6" r:id="rId6"/>
    <p:sldId id="287" r:id="rId7"/>
    <p:sldId id="288" r:id="rId8"/>
    <p:sldId id="289" r:id="rId9"/>
    <p:sldId id="290" r:id="rId10"/>
    <p:sldId id="292" r:id="rId11"/>
    <p:sldId id="293" r:id="rId12"/>
    <p:sldId id="29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7" d="100"/>
          <a:sy n="77" d="100"/>
        </p:scale>
        <p:origin x="96"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11/15/2021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11/15/2021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11/15/2021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11/15/2021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11/15/2021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11/15/2021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11/15/2021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11/15/2021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11/15/2021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Driver Fatigue Detection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Mohammad </a:t>
            </a:r>
            <a:r>
              <a:rPr lang="en-US" sz="1600" dirty="0" err="1"/>
              <a:t>NaeemRaha</a:t>
            </a:r>
            <a:endParaRPr lang="en-US" sz="1600" dirty="0"/>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Introduction</a:t>
            </a:r>
            <a:br>
              <a:rPr lang="en-US" sz="3600" dirty="0">
                <a:solidFill>
                  <a:schemeClr val="bg1"/>
                </a:solidFill>
              </a:rPr>
            </a:br>
            <a:endParaRPr lang="en-US" sz="3600" dirty="0">
              <a:solidFill>
                <a:schemeClr val="bg1"/>
              </a:solidFill>
            </a:endParaRPr>
          </a:p>
        </p:txBody>
      </p:sp>
      <p:sp>
        <p:nvSpPr>
          <p:cNvPr id="4" name="Content Placeholder 3">
            <a:extLst>
              <a:ext uri="{FF2B5EF4-FFF2-40B4-BE49-F238E27FC236}">
                <a16:creationId xmlns:a16="http://schemas.microsoft.com/office/drawing/2014/main" id="{7BEF0772-17A2-437C-AC99-8883AEBC350D}"/>
              </a:ext>
            </a:extLst>
          </p:cNvPr>
          <p:cNvSpPr>
            <a:spLocks noGrp="1"/>
          </p:cNvSpPr>
          <p:nvPr>
            <p:ph idx="1"/>
          </p:nvPr>
        </p:nvSpPr>
        <p:spPr>
          <a:xfrm>
            <a:off x="4273062" y="413237"/>
            <a:ext cx="7649307" cy="6180993"/>
          </a:xfrm>
        </p:spPr>
        <p:txBody>
          <a:bodyPr/>
          <a:lstStyle/>
          <a:p>
            <a:pPr>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The number of cars is increasing exponentially worldwide and automotive population is increasing.</a:t>
            </a:r>
          </a:p>
          <a:p>
            <a:pPr>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Cordia New" panose="020B0304020202020204" pitchFamily="34" charset="-34"/>
              </a:rPr>
              <a:t>with the increased number of cars the risk of accidents is also increasing.</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According WHO every year, 1.3 million people die as a result of road traffic crashes</a:t>
            </a:r>
          </a:p>
          <a:p>
            <a:pPr>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Cordia New" panose="020B0304020202020204" pitchFamily="34" charset="-34"/>
              </a:rPr>
              <a:t>WHO reports has classified drivers’ carelessness, sleeplessness and alcoholism as one of the main reason of crashes on the roads.</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Cordia New" panose="020B0304020202020204" pitchFamily="34" charset="-34"/>
              </a:rPr>
              <a:t>intelligent transportation system (ITS) such as cruise control, park assistance control, pedestrian detection system, blind spot detection system and many more technologies. </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this project is aiming to minimize its risk and it should be inbuilt with the vehicle</a:t>
            </a:r>
          </a:p>
          <a:p>
            <a:pPr>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aim is to monitor the driver while driving and raise an alarm if the driver was not paying fully attention to the road or was drowsy</a:t>
            </a:r>
            <a:endParaRPr lang="en-US" dirty="0"/>
          </a:p>
        </p:txBody>
      </p:sp>
    </p:spTree>
    <p:extLst>
      <p:ext uri="{BB962C8B-B14F-4D97-AF65-F5344CB8AC3E}">
        <p14:creationId xmlns:p14="http://schemas.microsoft.com/office/powerpoint/2010/main" val="129251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LITRARURE REVIEW</a:t>
            </a:r>
          </a:p>
        </p:txBody>
      </p:sp>
      <p:sp>
        <p:nvSpPr>
          <p:cNvPr id="4" name="Content Placeholder 3">
            <a:extLst>
              <a:ext uri="{FF2B5EF4-FFF2-40B4-BE49-F238E27FC236}">
                <a16:creationId xmlns:a16="http://schemas.microsoft.com/office/drawing/2014/main" id="{7BEF0772-17A2-437C-AC99-8883AEBC350D}"/>
              </a:ext>
            </a:extLst>
          </p:cNvPr>
          <p:cNvSpPr>
            <a:spLocks noGrp="1"/>
          </p:cNvSpPr>
          <p:nvPr>
            <p:ph idx="1"/>
          </p:nvPr>
        </p:nvSpPr>
        <p:spPr>
          <a:xfrm>
            <a:off x="4273062" y="413237"/>
            <a:ext cx="7649307" cy="6180993"/>
          </a:xfrm>
        </p:spPr>
        <p:txBody>
          <a:bodyPr/>
          <a:lstStyle/>
          <a:p>
            <a:pPr>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In road safety and driving vehicle, driver monitoring is an important topic.</a:t>
            </a:r>
          </a:p>
          <a:p>
            <a:pPr>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Many projects have been developed for driver monitoring and detection using different technologies</a:t>
            </a:r>
            <a:endParaRPr lang="en-US" sz="1800" dirty="0">
              <a:latin typeface="Times New Roman" panose="02020603050405020304" pitchFamily="18" charset="0"/>
              <a:ea typeface="Calibri" panose="020F0502020204030204" pitchFamily="34" charset="0"/>
            </a:endParaRPr>
          </a:p>
          <a:p>
            <a:pPr>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Some possible techniques for monitoring are</a:t>
            </a:r>
            <a:r>
              <a:rPr lang="en-US" sz="1800" dirty="0">
                <a:effectLst/>
                <a:latin typeface="Calibri" panose="020F0502020204030204" pitchFamily="34" charset="0"/>
                <a:ea typeface="Calibri" panose="020F0502020204030204" pitchFamily="34" charset="0"/>
                <a:cs typeface="Cordia New" panose="020B0304020202020204" pitchFamily="34" charset="-34"/>
              </a:rPr>
              <a:t> </a:t>
            </a:r>
            <a:endParaRPr lang="en-US" sz="1800" dirty="0">
              <a:effectLst/>
              <a:latin typeface="Times New Roman" panose="02020603050405020304" pitchFamily="18" charset="0"/>
              <a:ea typeface="Calibri" panose="020F0502020204030204" pitchFamily="34" charset="0"/>
              <a:cs typeface="Cordia New" panose="020B0304020202020204" pitchFamily="34" charset="-34"/>
            </a:endParaRPr>
          </a:p>
          <a:p>
            <a:pPr lvl="1">
              <a:buFont typeface="Courier New" panose="02070309020205020404" pitchFamily="49" charset="0"/>
              <a:buChar char="o"/>
            </a:pPr>
            <a:r>
              <a:rPr lang="en-US" sz="1800" dirty="0">
                <a:effectLst/>
                <a:latin typeface="Times New Roman" panose="02020603050405020304" pitchFamily="18" charset="0"/>
                <a:ea typeface="Calibri" panose="020F0502020204030204" pitchFamily="34" charset="0"/>
              </a:rPr>
              <a:t>sensing of physiological characteristics</a:t>
            </a:r>
          </a:p>
          <a:p>
            <a:pPr lvl="1">
              <a:buFont typeface="Courier New" panose="02070309020205020404" pitchFamily="49" charset="0"/>
              <a:buChar char="o"/>
            </a:pPr>
            <a:r>
              <a:rPr lang="en-US" sz="1800" dirty="0">
                <a:effectLst/>
                <a:latin typeface="Times New Roman" panose="02020603050405020304" pitchFamily="18" charset="0"/>
                <a:ea typeface="Calibri" panose="020F0502020204030204" pitchFamily="34" charset="0"/>
              </a:rPr>
              <a:t>driver operation, vehicle response</a:t>
            </a:r>
            <a:endParaRPr lang="en-US" sz="1800" dirty="0">
              <a:latin typeface="Times New Roman" panose="02020603050405020304" pitchFamily="18" charset="0"/>
              <a:ea typeface="Calibri" panose="020F0502020204030204" pitchFamily="34" charset="0"/>
            </a:endParaRPr>
          </a:p>
          <a:p>
            <a:pPr lvl="1">
              <a:buFont typeface="Courier New" panose="02070309020205020404" pitchFamily="49" charset="0"/>
              <a:buChar char="o"/>
            </a:pPr>
            <a:r>
              <a:rPr lang="en-US" sz="1800" dirty="0">
                <a:effectLst/>
                <a:latin typeface="Times New Roman" panose="02020603050405020304" pitchFamily="18" charset="0"/>
                <a:ea typeface="Calibri" panose="020F0502020204030204" pitchFamily="34" charset="0"/>
              </a:rPr>
              <a:t>driver response</a:t>
            </a:r>
            <a:endParaRPr lang="en-US" sz="1600" dirty="0">
              <a:latin typeface="Times New Roman" panose="02020603050405020304" pitchFamily="18" charset="0"/>
              <a:cs typeface="Cordia New" panose="020B0304020202020204" pitchFamily="34" charset="-34"/>
            </a:endParaRPr>
          </a:p>
          <a:p>
            <a:pPr>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Though techniques are more accurate but it is not realistic since it requires sensing electrodes to be connected to the driver which itself can be annoying and distracting. </a:t>
            </a:r>
          </a:p>
          <a:p>
            <a:pPr>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The technique which relies on monitoring the eyes of driver is well suited to monitor the driver (</a:t>
            </a:r>
            <a:r>
              <a:rPr lang="en-US" sz="1800" dirty="0">
                <a:effectLst/>
                <a:latin typeface="Times New Roman" panose="02020603050405020304" pitchFamily="18" charset="0"/>
                <a:ea typeface="Calibri" panose="020F0502020204030204" pitchFamily="34" charset="0"/>
                <a:cs typeface="Cordia New" panose="020B0304020202020204" pitchFamily="34" charset="-34"/>
              </a:rPr>
              <a:t>In this technique the system detects and monitors the eyes of the driver and its closure to decide whether to raise an alarm or not</a:t>
            </a:r>
            <a:r>
              <a:rPr lang="en-US" sz="1800" dirty="0">
                <a:effectLst/>
                <a:latin typeface="Times New Roman" panose="02020603050405020304" pitchFamily="18" charset="0"/>
                <a:ea typeface="Calibri" panose="020F0502020204030204" pitchFamily="34" charset="0"/>
              </a:rPr>
              <a:t>)</a:t>
            </a:r>
          </a:p>
          <a:p>
            <a:pPr>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few commercial systems has been released</a:t>
            </a:r>
            <a:endParaRPr lang="en-US" sz="1800" dirty="0">
              <a:latin typeface="Times New Roman" panose="02020603050405020304" pitchFamily="18" charset="0"/>
              <a:ea typeface="Calibri" panose="020F0502020204030204" pitchFamily="34" charset="0"/>
            </a:endParaRPr>
          </a:p>
          <a:p>
            <a:pPr lvl="1">
              <a:buFont typeface="Courier New" panose="02070309020205020404" pitchFamily="49" charset="0"/>
              <a:buChar char="o"/>
            </a:pPr>
            <a:r>
              <a:rPr lang="en-US" sz="1800" dirty="0">
                <a:effectLst/>
                <a:latin typeface="Times New Roman" panose="02020603050405020304" pitchFamily="18" charset="0"/>
                <a:ea typeface="Calibri" panose="020F0502020204030204" pitchFamily="34" charset="0"/>
              </a:rPr>
              <a:t>The driver drowsiness detection of Volvo and Mercedes Benz</a:t>
            </a:r>
          </a:p>
          <a:p>
            <a:pPr lvl="1">
              <a:buFont typeface="Courier New" panose="02070309020205020404" pitchFamily="49" charset="0"/>
              <a:buChar char="o"/>
            </a:pPr>
            <a:r>
              <a:rPr lang="en-US" sz="1800" dirty="0">
                <a:effectLst/>
                <a:latin typeface="Times New Roman" panose="02020603050405020304" pitchFamily="18" charset="0"/>
                <a:ea typeface="Calibri" panose="020F0502020204030204" pitchFamily="34" charset="0"/>
                <a:cs typeface="Cordia New" panose="020B0304020202020204" pitchFamily="34" charset="-34"/>
              </a:rPr>
              <a:t>though they can only be seen in high end vehicles. </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lvl="1">
              <a:buFont typeface="Courier New" panose="02070309020205020404" pitchFamily="49" charset="0"/>
              <a:buChar char="o"/>
            </a:pPr>
            <a:endParaRPr lang="en-US" sz="1600" dirty="0">
              <a:latin typeface="Times New Roman" panose="02020603050405020304" pitchFamily="18" charset="0"/>
              <a:ea typeface="Calibri" panose="020F0502020204030204" pitchFamily="34" charset="0"/>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3876652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br>
              <a:rPr lang="en-US" sz="3600" dirty="0">
                <a:solidFill>
                  <a:schemeClr val="bg1"/>
                </a:solidFill>
              </a:rPr>
            </a:br>
            <a:r>
              <a:rPr lang="en-US" sz="3600" dirty="0">
                <a:solidFill>
                  <a:schemeClr val="bg1"/>
                </a:solidFill>
              </a:rPr>
              <a:t>PROPOSED SYSTEM </a:t>
            </a:r>
          </a:p>
        </p:txBody>
      </p:sp>
      <p:sp>
        <p:nvSpPr>
          <p:cNvPr id="4" name="Content Placeholder 3">
            <a:extLst>
              <a:ext uri="{FF2B5EF4-FFF2-40B4-BE49-F238E27FC236}">
                <a16:creationId xmlns:a16="http://schemas.microsoft.com/office/drawing/2014/main" id="{7BEF0772-17A2-437C-AC99-8883AEBC350D}"/>
              </a:ext>
            </a:extLst>
          </p:cNvPr>
          <p:cNvSpPr>
            <a:spLocks noGrp="1"/>
          </p:cNvSpPr>
          <p:nvPr>
            <p:ph idx="1"/>
          </p:nvPr>
        </p:nvSpPr>
        <p:spPr>
          <a:xfrm>
            <a:off x="4273062" y="413237"/>
            <a:ext cx="7649307" cy="6180993"/>
          </a:xfrm>
        </p:spPr>
        <p:txBody>
          <a:bodyPr/>
          <a:lstStyle/>
          <a:p>
            <a:pPr>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Several different algorithms can be used for eye tracking and monitoring. </a:t>
            </a:r>
          </a:p>
          <a:p>
            <a:pPr>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Some of these technologies relate to features of the eye (reflection of eye) of a video image of the driver</a:t>
            </a:r>
            <a:endParaRPr lang="en-US" sz="1800" dirty="0">
              <a:latin typeface="Times New Roman" panose="02020603050405020304" pitchFamily="18" charset="0"/>
              <a:ea typeface="Calibri" panose="020F0502020204030204" pitchFamily="34" charset="0"/>
            </a:endParaRPr>
          </a:p>
          <a:p>
            <a:pPr>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 Deep learning is used in this project to develop an intelligent model based on thousands of people faces</a:t>
            </a:r>
          </a:p>
          <a:p>
            <a:pPr>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Cordia New" panose="020B0304020202020204" pitchFamily="34" charset="-34"/>
              </a:rPr>
              <a:t>constantly tracking drivers’ eyes and deciding if the driver’s eyes is closed or open. </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Applying this model on live video which is captured from the driver will help with calculation of eye closure time</a:t>
            </a:r>
          </a:p>
          <a:p>
            <a:pPr>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Cordia New" panose="020B0304020202020204" pitchFamily="34" charset="-34"/>
              </a:rPr>
              <a:t>Considering that eye closure time of a drowsy driver is more than the normal blinking time which can lead disastrous accidents.</a:t>
            </a:r>
          </a:p>
          <a:p>
            <a:pPr>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Cordia New" panose="020B0304020202020204" pitchFamily="34" charset="-34"/>
              </a:rPr>
              <a:t> we will warn the driver as soon as closed eye is detected. </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1971727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br>
              <a:rPr lang="en-US" sz="3600" dirty="0">
                <a:solidFill>
                  <a:schemeClr val="bg1"/>
                </a:solidFill>
              </a:rPr>
            </a:br>
            <a:r>
              <a:rPr lang="en-US" sz="3600" dirty="0">
                <a:solidFill>
                  <a:schemeClr val="bg1"/>
                </a:solidFill>
              </a:rPr>
              <a:t>WORKING OF SYSTEM</a:t>
            </a:r>
          </a:p>
        </p:txBody>
      </p:sp>
      <p:sp>
        <p:nvSpPr>
          <p:cNvPr id="4" name="Content Placeholder 3">
            <a:extLst>
              <a:ext uri="{FF2B5EF4-FFF2-40B4-BE49-F238E27FC236}">
                <a16:creationId xmlns:a16="http://schemas.microsoft.com/office/drawing/2014/main" id="{7BEF0772-17A2-437C-AC99-8883AEBC350D}"/>
              </a:ext>
            </a:extLst>
          </p:cNvPr>
          <p:cNvSpPr>
            <a:spLocks noGrp="1"/>
          </p:cNvSpPr>
          <p:nvPr>
            <p:ph idx="1"/>
          </p:nvPr>
        </p:nvSpPr>
        <p:spPr>
          <a:xfrm>
            <a:off x="4273062" y="413237"/>
            <a:ext cx="7649307" cy="6180993"/>
          </a:xfrm>
        </p:spPr>
        <p:txBody>
          <a:bodyPr/>
          <a:lstStyle/>
          <a:p>
            <a:pPr>
              <a:lnSpc>
                <a:spcPct val="150000"/>
              </a:lnSpc>
              <a:buFont typeface="Arial" panose="020B0604020202020204" pitchFamily="34" charset="0"/>
              <a:buChar char="•"/>
            </a:pPr>
            <a:r>
              <a:rPr lang="en-US" sz="1800" b="1" dirty="0">
                <a:effectLst/>
                <a:latin typeface="Times New Roman" panose="02020603050405020304" pitchFamily="18" charset="0"/>
                <a:ea typeface="Calibri" panose="020F0502020204030204" pitchFamily="34" charset="0"/>
                <a:cs typeface="Cordia New" panose="020B0304020202020204" pitchFamily="34" charset="-34"/>
              </a:rPr>
              <a:t>SENSING PHASE:</a:t>
            </a:r>
          </a:p>
          <a:p>
            <a:pPr lvl="1">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Cordia New" panose="020B0304020202020204" pitchFamily="34" charset="-34"/>
              </a:rPr>
              <a:t>A camera is used to take live video of the driver and save it as different frames.</a:t>
            </a:r>
            <a:endParaRPr lang="en-US" sz="1600" b="1" dirty="0">
              <a:latin typeface="Times New Roman" panose="02020603050405020304" pitchFamily="18" charset="0"/>
              <a:ea typeface="Calibri" panose="020F0502020204030204" pitchFamily="34" charset="0"/>
              <a:cs typeface="Cordia New" panose="020B0304020202020204" pitchFamily="34" charset="-34"/>
            </a:endParaRPr>
          </a:p>
          <a:p>
            <a:pPr>
              <a:lnSpc>
                <a:spcPct val="150000"/>
              </a:lnSpc>
              <a:buFont typeface="Arial" panose="020B0604020202020204" pitchFamily="34" charset="0"/>
              <a:buChar char="•"/>
            </a:pPr>
            <a:r>
              <a:rPr lang="en-US" sz="1800" b="1" dirty="0">
                <a:effectLst/>
                <a:latin typeface="Times New Roman" panose="02020603050405020304" pitchFamily="18" charset="0"/>
                <a:ea typeface="Calibri" panose="020F0502020204030204" pitchFamily="34" charset="0"/>
                <a:cs typeface="Cordia New" panose="020B0304020202020204" pitchFamily="34" charset="-34"/>
              </a:rPr>
              <a:t>EYE DETECTION:</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lvl="1">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The Har Cascade eye classifier is used to detect the eye.</a:t>
            </a:r>
            <a:endParaRPr lang="en-US" sz="1600" b="1" dirty="0">
              <a:effectLst/>
              <a:latin typeface="Times New Roman" panose="02020603050405020304" pitchFamily="18" charset="0"/>
              <a:ea typeface="Calibri" panose="020F0502020204030204" pitchFamily="34" charset="0"/>
              <a:cs typeface="Cordia New" panose="020B0304020202020204" pitchFamily="34" charset="-34"/>
            </a:endParaRPr>
          </a:p>
          <a:p>
            <a:pPr>
              <a:lnSpc>
                <a:spcPct val="150000"/>
              </a:lnSpc>
              <a:buFont typeface="Arial" panose="020B0604020202020204" pitchFamily="34" charset="0"/>
              <a:buChar char="•"/>
            </a:pPr>
            <a:r>
              <a:rPr lang="en-US" sz="1800" b="1" dirty="0">
                <a:effectLst/>
                <a:latin typeface="Times New Roman" panose="02020603050405020304" pitchFamily="18" charset="0"/>
                <a:ea typeface="Calibri" panose="020F0502020204030204" pitchFamily="34" charset="0"/>
                <a:cs typeface="Cordia New" panose="020B0304020202020204" pitchFamily="34" charset="-34"/>
              </a:rPr>
              <a:t>EYE STATUS:</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lvl="1">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Cordia New" panose="020B0304020202020204" pitchFamily="34" charset="-34"/>
              </a:rPr>
              <a:t>The model is used on eye detector to predict whether eyes</a:t>
            </a:r>
            <a:r>
              <a:rPr lang="en-US" sz="1800" b="1" dirty="0">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a:effectLst/>
                <a:latin typeface="Times New Roman" panose="02020603050405020304" pitchFamily="18" charset="0"/>
                <a:ea typeface="Calibri" panose="020F0502020204030204" pitchFamily="34" charset="0"/>
                <a:cs typeface="Cordia New" panose="020B0304020202020204" pitchFamily="34" charset="-34"/>
              </a:rPr>
              <a:t>closed or open and store its value.</a:t>
            </a:r>
            <a:endParaRPr lang="en-US" sz="1600" b="1" dirty="0">
              <a:latin typeface="Times New Roman" panose="02020603050405020304" pitchFamily="18" charset="0"/>
              <a:ea typeface="Calibri" panose="020F0502020204030204" pitchFamily="34" charset="0"/>
              <a:cs typeface="Cordia New" panose="020B0304020202020204" pitchFamily="34" charset="-34"/>
            </a:endParaRPr>
          </a:p>
          <a:p>
            <a:pPr>
              <a:lnSpc>
                <a:spcPct val="150000"/>
              </a:lnSpc>
              <a:buFont typeface="Arial" panose="020B0604020202020204" pitchFamily="34" charset="0"/>
              <a:buChar char="•"/>
            </a:pPr>
            <a:r>
              <a:rPr lang="en-US" sz="1800" b="1" dirty="0">
                <a:effectLst/>
                <a:latin typeface="Times New Roman" panose="02020603050405020304" pitchFamily="18" charset="0"/>
                <a:ea typeface="Calibri" panose="020F0502020204030204" pitchFamily="34" charset="0"/>
                <a:cs typeface="Cordia New" panose="020B0304020202020204" pitchFamily="34" charset="-34"/>
              </a:rPr>
              <a:t>RAISE WARNING:</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lvl="1">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Cordia New" panose="020B0304020202020204" pitchFamily="34" charset="-34"/>
              </a:rPr>
              <a:t>Using the stored value, the system decides if the driver is drowsy or not and it will raise an alarm if driver is classified as drowsy.</a:t>
            </a:r>
            <a:endParaRPr lang="en-US" sz="1600" b="1" dirty="0">
              <a:latin typeface="Times New Roman" panose="02020603050405020304" pitchFamily="18" charset="0"/>
              <a:ea typeface="Calibri" panose="020F0502020204030204" pitchFamily="34" charset="0"/>
              <a:cs typeface="Cordia New" panose="020B0304020202020204" pitchFamily="34" charset="-34"/>
            </a:endParaRPr>
          </a:p>
          <a:p>
            <a:pPr>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3929241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386863" y="413237"/>
            <a:ext cx="3084844" cy="5772840"/>
          </a:xfrm>
        </p:spPr>
        <p:txBody>
          <a:bodyPr anchor="ctr">
            <a:normAutofit/>
          </a:bodyPr>
          <a:lstStyle/>
          <a:p>
            <a:r>
              <a:rPr lang="en-US" sz="3600" dirty="0">
                <a:solidFill>
                  <a:schemeClr val="bg1"/>
                </a:solidFill>
              </a:rPr>
              <a:t>PROPOSED SYSTEM’S DIAGRAM:</a:t>
            </a:r>
          </a:p>
        </p:txBody>
      </p:sp>
      <p:pic>
        <p:nvPicPr>
          <p:cNvPr id="5" name="Content Placeholder 4">
            <a:extLst>
              <a:ext uri="{FF2B5EF4-FFF2-40B4-BE49-F238E27FC236}">
                <a16:creationId xmlns:a16="http://schemas.microsoft.com/office/drawing/2014/main" id="{566DC67F-D564-4663-B114-FFBDAB7CCA45}"/>
              </a:ext>
            </a:extLst>
          </p:cNvPr>
          <p:cNvPicPr>
            <a:picLocks noGrp="1" noChangeAspect="1"/>
          </p:cNvPicPr>
          <p:nvPr>
            <p:ph idx="1"/>
          </p:nvPr>
        </p:nvPicPr>
        <p:blipFill rotWithShape="1">
          <a:blip r:embed="rId2"/>
          <a:srcRect l="34135" t="19655" r="31494" b="9840"/>
          <a:stretch/>
        </p:blipFill>
        <p:spPr>
          <a:xfrm>
            <a:off x="4369777" y="259036"/>
            <a:ext cx="7323992" cy="6352779"/>
          </a:xfrm>
        </p:spPr>
      </p:pic>
    </p:spTree>
    <p:extLst>
      <p:ext uri="{BB962C8B-B14F-4D97-AF65-F5344CB8AC3E}">
        <p14:creationId xmlns:p14="http://schemas.microsoft.com/office/powerpoint/2010/main" val="3048857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69" y="516835"/>
            <a:ext cx="3376245" cy="5772840"/>
          </a:xfrm>
        </p:spPr>
        <p:txBody>
          <a:bodyPr anchor="ctr">
            <a:normAutofit/>
          </a:bodyPr>
          <a:lstStyle/>
          <a:p>
            <a:br>
              <a:rPr lang="en-US" sz="3600" dirty="0">
                <a:solidFill>
                  <a:schemeClr val="bg1"/>
                </a:solidFill>
              </a:rPr>
            </a:br>
            <a:r>
              <a:rPr lang="en-US" sz="3600" dirty="0">
                <a:solidFill>
                  <a:schemeClr val="bg1"/>
                </a:solidFill>
              </a:rPr>
              <a:t>SYSTEM REQUIRMENT</a:t>
            </a:r>
          </a:p>
        </p:txBody>
      </p:sp>
      <p:sp>
        <p:nvSpPr>
          <p:cNvPr id="4" name="Content Placeholder 3">
            <a:extLst>
              <a:ext uri="{FF2B5EF4-FFF2-40B4-BE49-F238E27FC236}">
                <a16:creationId xmlns:a16="http://schemas.microsoft.com/office/drawing/2014/main" id="{7BEF0772-17A2-437C-AC99-8883AEBC350D}"/>
              </a:ext>
            </a:extLst>
          </p:cNvPr>
          <p:cNvSpPr>
            <a:spLocks noGrp="1"/>
          </p:cNvSpPr>
          <p:nvPr>
            <p:ph idx="1"/>
          </p:nvPr>
        </p:nvSpPr>
        <p:spPr>
          <a:xfrm>
            <a:off x="4273062" y="413237"/>
            <a:ext cx="7649307" cy="6180993"/>
          </a:xfrm>
        </p:spPr>
        <p:txBody>
          <a:bodyPr>
            <a:normAutofit lnSpcReduction="10000"/>
          </a:bodyPr>
          <a:lstStyle/>
          <a:p>
            <a:pPr marL="0" indent="0">
              <a:lnSpc>
                <a:spcPct val="200000"/>
              </a:lnSpc>
              <a:buNone/>
            </a:pPr>
            <a:r>
              <a:rPr lang="en-US" sz="2000" b="1" dirty="0">
                <a:effectLst/>
                <a:latin typeface="Times New Roman" panose="02020603050405020304" pitchFamily="18" charset="0"/>
                <a:ea typeface="Calibri" panose="020F0502020204030204" pitchFamily="34" charset="0"/>
                <a:cs typeface="Cordia New" panose="020B0304020202020204" pitchFamily="34" charset="-34"/>
              </a:rPr>
              <a:t>Hardware Requirements:</a:t>
            </a:r>
          </a:p>
          <a:p>
            <a:pPr marL="635508" lvl="1" indent="-342900">
              <a:lnSpc>
                <a:spcPct val="200000"/>
              </a:lnSpc>
              <a:spcBef>
                <a:spcPts val="0"/>
              </a:spcBef>
              <a:spcAft>
                <a:spcPts val="0"/>
              </a:spcAft>
              <a:buFont typeface="Symbol" panose="05050102010706020507" pitchFamily="18" charset="2"/>
              <a:buChar char=""/>
              <a:tabLst>
                <a:tab pos="3451860" algn="l"/>
              </a:tabLst>
            </a:pPr>
            <a:r>
              <a:rPr lang="en-US" sz="1600" dirty="0">
                <a:effectLst/>
                <a:latin typeface="Times New Roman" panose="02020603050405020304" pitchFamily="18" charset="0"/>
                <a:ea typeface="Calibri" panose="020F0502020204030204" pitchFamily="34" charset="0"/>
                <a:cs typeface="Cordia New" panose="020B0304020202020204" pitchFamily="34" charset="-34"/>
              </a:rPr>
              <a:t>Camera Module </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p>
            <a:pPr marL="635508" lvl="1" indent="-342900">
              <a:lnSpc>
                <a:spcPct val="200000"/>
              </a:lnSpc>
              <a:spcBef>
                <a:spcPts val="0"/>
              </a:spcBef>
              <a:spcAft>
                <a:spcPts val="0"/>
              </a:spcAft>
              <a:buFont typeface="Symbol" panose="05050102010706020507" pitchFamily="18" charset="2"/>
              <a:buChar char=""/>
              <a:tabLst>
                <a:tab pos="3451860" algn="l"/>
              </a:tabLst>
            </a:pPr>
            <a:r>
              <a:rPr lang="en-US" sz="1600" dirty="0">
                <a:effectLst/>
                <a:latin typeface="Times New Roman" panose="02020603050405020304" pitchFamily="18" charset="0"/>
                <a:ea typeface="Calibri" panose="020F0502020204030204" pitchFamily="34" charset="0"/>
                <a:cs typeface="Cordia New" panose="020B0304020202020204" pitchFamily="34" charset="-34"/>
              </a:rPr>
              <a:t>A computer such as (Raspberry Pi3)</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p>
            <a:pPr marL="635508" lvl="1" indent="-342900">
              <a:lnSpc>
                <a:spcPct val="200000"/>
              </a:lnSpc>
              <a:spcBef>
                <a:spcPts val="0"/>
              </a:spcBef>
              <a:spcAft>
                <a:spcPts val="800"/>
              </a:spcAft>
              <a:buFont typeface="Symbol" panose="05050102010706020507" pitchFamily="18" charset="2"/>
              <a:buChar char=""/>
              <a:tabLst>
                <a:tab pos="3451860" algn="l"/>
              </a:tabLst>
            </a:pPr>
            <a:r>
              <a:rPr lang="en-US" sz="1600" dirty="0">
                <a:effectLst/>
                <a:latin typeface="Times New Roman" panose="02020603050405020304" pitchFamily="18" charset="0"/>
                <a:ea typeface="Calibri" panose="020F0502020204030204" pitchFamily="34" charset="0"/>
                <a:cs typeface="Cordia New" panose="020B0304020202020204" pitchFamily="34" charset="-34"/>
              </a:rPr>
              <a:t>Speaker</a:t>
            </a:r>
            <a:endParaRPr lang="en-US" sz="1800" b="1" dirty="0">
              <a:effectLst/>
              <a:latin typeface="Times New Roman" panose="02020603050405020304" pitchFamily="18" charset="0"/>
              <a:ea typeface="Calibri" panose="020F0502020204030204" pitchFamily="34" charset="0"/>
              <a:cs typeface="Cordia New" panose="020B0304020202020204" pitchFamily="34" charset="-34"/>
            </a:endParaRPr>
          </a:p>
          <a:p>
            <a:pPr marL="0" indent="0">
              <a:lnSpc>
                <a:spcPct val="200000"/>
              </a:lnSpc>
              <a:buNone/>
            </a:pPr>
            <a:r>
              <a:rPr lang="en-US" sz="2000" b="1" dirty="0">
                <a:effectLst/>
                <a:latin typeface="Times New Roman" panose="02020603050405020304" pitchFamily="18" charset="0"/>
                <a:ea typeface="Calibri" panose="020F0502020204030204" pitchFamily="34" charset="0"/>
                <a:cs typeface="Cordia New" panose="020B0304020202020204" pitchFamily="34" charset="-34"/>
              </a:rPr>
              <a:t>Software Requirements:</a:t>
            </a:r>
          </a:p>
          <a:p>
            <a:pPr marL="635508" lvl="1" indent="-342900">
              <a:lnSpc>
                <a:spcPct val="200000"/>
              </a:lnSpc>
              <a:spcBef>
                <a:spcPts val="0"/>
              </a:spcBef>
              <a:spcAft>
                <a:spcPts val="0"/>
              </a:spcAft>
              <a:buFont typeface="Symbol" panose="05050102010706020507" pitchFamily="18" charset="2"/>
              <a:buChar char=""/>
              <a:tabLst>
                <a:tab pos="3451860" algn="l"/>
              </a:tabLst>
            </a:pPr>
            <a:r>
              <a:rPr lang="en-US" sz="1600" dirty="0" err="1">
                <a:effectLst/>
                <a:latin typeface="Times New Roman" panose="02020603050405020304" pitchFamily="18" charset="0"/>
                <a:ea typeface="Calibri" panose="020F0502020204030204" pitchFamily="34" charset="0"/>
                <a:cs typeface="Cordia New" panose="020B0304020202020204" pitchFamily="34" charset="-34"/>
              </a:rPr>
              <a:t>Jupyter</a:t>
            </a:r>
            <a:r>
              <a:rPr lang="en-US" sz="1600" dirty="0">
                <a:effectLst/>
                <a:latin typeface="Times New Roman" panose="02020603050405020304" pitchFamily="18" charset="0"/>
                <a:ea typeface="Calibri" panose="020F0502020204030204" pitchFamily="34" charset="0"/>
                <a:cs typeface="Cordia New" panose="020B0304020202020204" pitchFamily="34" charset="-34"/>
              </a:rPr>
              <a:t> notebook</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p>
            <a:pPr marL="635508" lvl="1" indent="-342900">
              <a:lnSpc>
                <a:spcPct val="200000"/>
              </a:lnSpc>
              <a:spcBef>
                <a:spcPts val="0"/>
              </a:spcBef>
              <a:spcAft>
                <a:spcPts val="0"/>
              </a:spcAft>
              <a:buFont typeface="Symbol" panose="05050102010706020507" pitchFamily="18" charset="2"/>
              <a:buChar char=""/>
              <a:tabLst>
                <a:tab pos="3451860" algn="l"/>
              </a:tabLst>
            </a:pPr>
            <a:r>
              <a:rPr lang="en-US" sz="1600" dirty="0">
                <a:effectLst/>
                <a:latin typeface="Times New Roman" panose="02020603050405020304" pitchFamily="18" charset="0"/>
                <a:ea typeface="Calibri" panose="020F0502020204030204" pitchFamily="34" charset="0"/>
                <a:cs typeface="Cordia New" panose="020B0304020202020204" pitchFamily="34" charset="-34"/>
              </a:rPr>
              <a:t>Python 3.6</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p>
            <a:pPr marL="635508" lvl="1" indent="-342900">
              <a:lnSpc>
                <a:spcPct val="200000"/>
              </a:lnSpc>
              <a:spcBef>
                <a:spcPts val="0"/>
              </a:spcBef>
              <a:spcAft>
                <a:spcPts val="0"/>
              </a:spcAft>
              <a:buFont typeface="Symbol" panose="05050102010706020507" pitchFamily="18" charset="2"/>
              <a:buChar char=""/>
              <a:tabLst>
                <a:tab pos="3451860" algn="l"/>
              </a:tabLst>
            </a:pPr>
            <a:r>
              <a:rPr lang="en-US" sz="1600" dirty="0">
                <a:effectLst/>
                <a:latin typeface="Times New Roman" panose="02020603050405020304" pitchFamily="18" charset="0"/>
                <a:ea typeface="Calibri" panose="020F0502020204030204" pitchFamily="34" charset="0"/>
                <a:cs typeface="Cordia New" panose="020B0304020202020204" pitchFamily="34" charset="-34"/>
              </a:rPr>
              <a:t>Libraries (TensorFlow, open cv, </a:t>
            </a:r>
            <a:r>
              <a:rPr lang="en-US" sz="1600" dirty="0" err="1">
                <a:effectLst/>
                <a:latin typeface="Times New Roman" panose="02020603050405020304" pitchFamily="18" charset="0"/>
                <a:ea typeface="Calibri" panose="020F0502020204030204" pitchFamily="34" charset="0"/>
                <a:cs typeface="Cordia New" panose="020B0304020202020204" pitchFamily="34" charset="-34"/>
              </a:rPr>
              <a:t>Keras</a:t>
            </a:r>
            <a:r>
              <a:rPr lang="en-US" sz="1600" dirty="0">
                <a:effectLst/>
                <a:latin typeface="Times New Roman" panose="02020603050405020304" pitchFamily="18" charset="0"/>
                <a:ea typeface="Calibri" panose="020F0502020204030204" pitchFamily="34" charset="0"/>
                <a:cs typeface="Cordia New" panose="020B0304020202020204" pitchFamily="34" charset="-34"/>
              </a:rPr>
              <a:t>, OS, </a:t>
            </a:r>
            <a:r>
              <a:rPr lang="en-US" sz="1600" dirty="0" err="1">
                <a:effectLst/>
                <a:latin typeface="Times New Roman" panose="02020603050405020304" pitchFamily="18" charset="0"/>
                <a:ea typeface="Calibri" panose="020F0502020204030204" pitchFamily="34" charset="0"/>
                <a:cs typeface="Cordia New" panose="020B0304020202020204" pitchFamily="34" charset="-34"/>
              </a:rPr>
              <a:t>Pygame</a:t>
            </a:r>
            <a:r>
              <a:rPr lang="en-US" sz="1600" dirty="0">
                <a:effectLst/>
                <a:latin typeface="Times New Roman" panose="02020603050405020304" pitchFamily="18" charset="0"/>
                <a:ea typeface="Calibri" panose="020F0502020204030204" pitchFamily="34" charset="0"/>
                <a:cs typeface="Cordia New" panose="020B0304020202020204" pitchFamily="34" charset="-34"/>
              </a:rPr>
              <a:t>, Time)</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p>
            <a:pPr marL="635508" lvl="1" indent="-342900">
              <a:lnSpc>
                <a:spcPct val="200000"/>
              </a:lnSpc>
              <a:spcBef>
                <a:spcPts val="0"/>
              </a:spcBef>
              <a:spcAft>
                <a:spcPts val="800"/>
              </a:spcAft>
              <a:buFont typeface="Symbol" panose="05050102010706020507" pitchFamily="18" charset="2"/>
              <a:buChar char=""/>
              <a:tabLst>
                <a:tab pos="3451860" algn="l"/>
              </a:tabLst>
            </a:pPr>
            <a:r>
              <a:rPr lang="en-US" sz="1600" dirty="0">
                <a:effectLst/>
                <a:latin typeface="Times New Roman" panose="02020603050405020304" pitchFamily="18" charset="0"/>
                <a:ea typeface="Calibri" panose="020F0502020204030204" pitchFamily="34" charset="0"/>
                <a:cs typeface="Cordia New" panose="020B0304020202020204" pitchFamily="34" charset="-34"/>
              </a:rPr>
              <a:t>Operating system</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p>
            <a:pPr marL="201168" lvl="1" indent="0">
              <a:lnSpc>
                <a:spcPct val="200000"/>
              </a:lnSpc>
              <a:buNone/>
            </a:pPr>
            <a:endParaRPr lang="en-US" sz="1800" b="1" dirty="0">
              <a:effectLst/>
              <a:latin typeface="Calibri" panose="020F0502020204030204" pitchFamily="34" charset="0"/>
              <a:ea typeface="Calibri" panose="020F0502020204030204" pitchFamily="34" charset="0"/>
              <a:cs typeface="Cordia New" panose="020B0304020202020204" pitchFamily="34" charset="-34"/>
            </a:endParaRPr>
          </a:p>
          <a:p>
            <a:pPr marL="0" indent="0">
              <a:lnSpc>
                <a:spcPct val="200000"/>
              </a:lnSpc>
              <a:buNone/>
            </a:pPr>
            <a:r>
              <a:rPr lang="en-US" sz="1800" dirty="0">
                <a:effectLst/>
                <a:latin typeface="Calibri" panose="020F0502020204030204" pitchFamily="34" charset="0"/>
                <a:ea typeface="Calibri" panose="020F0502020204030204" pitchFamily="34" charset="0"/>
                <a:cs typeface="Cordia New" panose="020B0304020202020204" pitchFamily="34" charset="-34"/>
              </a:rPr>
              <a:t>	</a:t>
            </a:r>
          </a:p>
        </p:txBody>
      </p:sp>
    </p:spTree>
    <p:extLst>
      <p:ext uri="{BB962C8B-B14F-4D97-AF65-F5344CB8AC3E}">
        <p14:creationId xmlns:p14="http://schemas.microsoft.com/office/powerpoint/2010/main" val="1559081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 y="516835"/>
            <a:ext cx="3868614" cy="5772840"/>
          </a:xfrm>
        </p:spPr>
        <p:txBody>
          <a:bodyPr anchor="ctr">
            <a:normAutofit/>
          </a:bodyPr>
          <a:lstStyle/>
          <a:p>
            <a:br>
              <a:rPr lang="en-US" sz="3600" dirty="0">
                <a:solidFill>
                  <a:schemeClr val="bg1"/>
                </a:solidFill>
              </a:rPr>
            </a:br>
            <a:r>
              <a:rPr lang="en-US" sz="3600" dirty="0">
                <a:solidFill>
                  <a:schemeClr val="bg1"/>
                </a:solidFill>
              </a:rPr>
              <a:t>Implementation</a:t>
            </a:r>
          </a:p>
        </p:txBody>
      </p:sp>
      <p:sp>
        <p:nvSpPr>
          <p:cNvPr id="4" name="Content Placeholder 3">
            <a:extLst>
              <a:ext uri="{FF2B5EF4-FFF2-40B4-BE49-F238E27FC236}">
                <a16:creationId xmlns:a16="http://schemas.microsoft.com/office/drawing/2014/main" id="{7BEF0772-17A2-437C-AC99-8883AEBC350D}"/>
              </a:ext>
            </a:extLst>
          </p:cNvPr>
          <p:cNvSpPr>
            <a:spLocks noGrp="1"/>
          </p:cNvSpPr>
          <p:nvPr>
            <p:ph idx="1"/>
          </p:nvPr>
        </p:nvSpPr>
        <p:spPr>
          <a:xfrm>
            <a:off x="4273062" y="1"/>
            <a:ext cx="7649307" cy="6594230"/>
          </a:xfrm>
        </p:spPr>
        <p:txBody>
          <a:bodyPr>
            <a:normAutofit/>
          </a:bodyPr>
          <a:lstStyle/>
          <a:p>
            <a:pPr marL="201168" lvl="1" indent="0">
              <a:lnSpc>
                <a:spcPct val="200000"/>
              </a:lnSpc>
              <a:buNone/>
            </a:pPr>
            <a:r>
              <a:rPr lang="en-US" sz="1800" b="1" dirty="0">
                <a:effectLst/>
                <a:latin typeface="Calibri" panose="020F0502020204030204" pitchFamily="34" charset="0"/>
                <a:ea typeface="Calibri" panose="020F0502020204030204" pitchFamily="34" charset="0"/>
                <a:cs typeface="Cordia New" panose="020B0304020202020204" pitchFamily="34" charset="-34"/>
              </a:rPr>
              <a:t>                Eye is open                                                          Eye is closed</a:t>
            </a:r>
          </a:p>
          <a:p>
            <a:pPr marL="201168" lvl="1" indent="0">
              <a:lnSpc>
                <a:spcPct val="200000"/>
              </a:lnSpc>
              <a:buNone/>
            </a:pPr>
            <a:endParaRPr lang="en-US" sz="1800" b="1" dirty="0">
              <a:effectLst/>
              <a:latin typeface="Calibri" panose="020F0502020204030204" pitchFamily="34" charset="0"/>
              <a:ea typeface="Calibri" panose="020F0502020204030204" pitchFamily="34" charset="0"/>
              <a:cs typeface="Cordia New" panose="020B0304020202020204" pitchFamily="34" charset="-34"/>
            </a:endParaRPr>
          </a:p>
          <a:p>
            <a:pPr marL="0" indent="0">
              <a:lnSpc>
                <a:spcPct val="200000"/>
              </a:lnSpc>
              <a:buNone/>
            </a:pPr>
            <a:r>
              <a:rPr lang="en-US" sz="1800" dirty="0">
                <a:effectLst/>
                <a:latin typeface="Calibri" panose="020F0502020204030204" pitchFamily="34" charset="0"/>
                <a:ea typeface="Calibri" panose="020F0502020204030204" pitchFamily="34" charset="0"/>
                <a:cs typeface="Cordia New" panose="020B0304020202020204" pitchFamily="34" charset="-34"/>
              </a:rPr>
              <a:t>	</a:t>
            </a:r>
          </a:p>
        </p:txBody>
      </p:sp>
      <p:pic>
        <p:nvPicPr>
          <p:cNvPr id="6" name="Picture 5">
            <a:extLst>
              <a:ext uri="{FF2B5EF4-FFF2-40B4-BE49-F238E27FC236}">
                <a16:creationId xmlns:a16="http://schemas.microsoft.com/office/drawing/2014/main" id="{2F26211A-6D93-448F-8146-83BD6326A236}"/>
              </a:ext>
            </a:extLst>
          </p:cNvPr>
          <p:cNvPicPr>
            <a:picLocks noChangeAspect="1"/>
          </p:cNvPicPr>
          <p:nvPr/>
        </p:nvPicPr>
        <p:blipFill rotWithShape="1">
          <a:blip r:embed="rId2"/>
          <a:srcRect r="58165" b="41449"/>
          <a:stretch/>
        </p:blipFill>
        <p:spPr bwMode="auto">
          <a:xfrm>
            <a:off x="4090870" y="522996"/>
            <a:ext cx="3597617" cy="3143885"/>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B267042A-7DE5-419F-9408-E8594A887AB8}"/>
              </a:ext>
            </a:extLst>
          </p:cNvPr>
          <p:cNvPicPr>
            <a:picLocks noChangeAspect="1"/>
          </p:cNvPicPr>
          <p:nvPr/>
        </p:nvPicPr>
        <p:blipFill rotWithShape="1">
          <a:blip r:embed="rId3"/>
          <a:srcRect r="58030" b="40734"/>
          <a:stretch/>
        </p:blipFill>
        <p:spPr bwMode="auto">
          <a:xfrm>
            <a:off x="8036281" y="538871"/>
            <a:ext cx="3886088" cy="3128010"/>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555787F3-27D1-46AC-8DA8-C4F6F44F0294}"/>
              </a:ext>
            </a:extLst>
          </p:cNvPr>
          <p:cNvPicPr>
            <a:picLocks noChangeAspect="1"/>
          </p:cNvPicPr>
          <p:nvPr/>
        </p:nvPicPr>
        <p:blipFill rotWithShape="1">
          <a:blip r:embed="rId4"/>
          <a:srcRect r="58030" b="41214"/>
          <a:stretch/>
        </p:blipFill>
        <p:spPr bwMode="auto">
          <a:xfrm>
            <a:off x="8036281" y="3798766"/>
            <a:ext cx="3680850" cy="2927350"/>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0974D41D-254A-4B29-94FA-F6E4FFE13DF6}"/>
              </a:ext>
            </a:extLst>
          </p:cNvPr>
          <p:cNvSpPr txBox="1"/>
          <p:nvPr/>
        </p:nvSpPr>
        <p:spPr>
          <a:xfrm>
            <a:off x="4443289" y="4739054"/>
            <a:ext cx="3422766" cy="646331"/>
          </a:xfrm>
          <a:prstGeom prst="rect">
            <a:avLst/>
          </a:prstGeom>
          <a:noFill/>
        </p:spPr>
        <p:txBody>
          <a:bodyPr wrap="square" rtlCol="0">
            <a:spAutoFit/>
          </a:bodyPr>
          <a:lstStyle/>
          <a:p>
            <a:r>
              <a:rPr lang="en-US" sz="1800" b="1" dirty="0">
                <a:effectLst/>
                <a:latin typeface="Calibri" panose="020F0502020204030204" pitchFamily="34" charset="0"/>
                <a:ea typeface="Calibri" panose="020F0502020204030204" pitchFamily="34" charset="0"/>
                <a:cs typeface="Cordia New" panose="020B0304020202020204" pitchFamily="34" charset="-34"/>
              </a:rPr>
              <a:t> Eye is closed and score limit has reached</a:t>
            </a:r>
            <a:endParaRPr lang="en-US" dirty="0"/>
          </a:p>
        </p:txBody>
      </p:sp>
    </p:spTree>
    <p:extLst>
      <p:ext uri="{BB962C8B-B14F-4D97-AF65-F5344CB8AC3E}">
        <p14:creationId xmlns:p14="http://schemas.microsoft.com/office/powerpoint/2010/main" val="3200726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69" y="516835"/>
            <a:ext cx="3376245" cy="5772840"/>
          </a:xfrm>
        </p:spPr>
        <p:txBody>
          <a:bodyPr anchor="ctr">
            <a:normAutofit/>
          </a:bodyPr>
          <a:lstStyle/>
          <a:p>
            <a:r>
              <a:rPr lang="en-US" sz="3600" dirty="0">
                <a:solidFill>
                  <a:schemeClr val="bg1"/>
                </a:solidFill>
              </a:rPr>
              <a:t>CONCLUSION</a:t>
            </a:r>
          </a:p>
        </p:txBody>
      </p:sp>
      <p:sp>
        <p:nvSpPr>
          <p:cNvPr id="4" name="Content Placeholder 3">
            <a:extLst>
              <a:ext uri="{FF2B5EF4-FFF2-40B4-BE49-F238E27FC236}">
                <a16:creationId xmlns:a16="http://schemas.microsoft.com/office/drawing/2014/main" id="{7BEF0772-17A2-437C-AC99-8883AEBC350D}"/>
              </a:ext>
            </a:extLst>
          </p:cNvPr>
          <p:cNvSpPr>
            <a:spLocks noGrp="1"/>
          </p:cNvSpPr>
          <p:nvPr>
            <p:ph idx="1"/>
          </p:nvPr>
        </p:nvSpPr>
        <p:spPr>
          <a:xfrm>
            <a:off x="4229101" y="338503"/>
            <a:ext cx="7649307" cy="6180993"/>
          </a:xfrm>
        </p:spPr>
        <p:txBody>
          <a:bodyPr>
            <a:normAutofit fontScale="85000" lnSpcReduction="20000"/>
          </a:bodyPr>
          <a:lstStyle/>
          <a:p>
            <a:pPr>
              <a:lnSpc>
                <a:spcPct val="170000"/>
              </a:lnSpc>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Cordia New" panose="020B0304020202020204" pitchFamily="34" charset="-34"/>
              </a:rPr>
              <a:t>Hardware Requirements:</a:t>
            </a:r>
          </a:p>
          <a:p>
            <a:pPr lvl="1">
              <a:lnSpc>
                <a:spcPct val="210000"/>
              </a:lnSpc>
            </a:pPr>
            <a:r>
              <a:rPr lang="en-US" sz="1800" dirty="0">
                <a:effectLst/>
                <a:latin typeface="Times New Roman" panose="02020603050405020304" pitchFamily="18" charset="0"/>
                <a:ea typeface="Calibri" panose="020F0502020204030204" pitchFamily="34" charset="0"/>
              </a:rPr>
              <a:t> The driver fatigue detestation system is detecting drowsiness in driver accurately and instantly and raise a warning when needed</a:t>
            </a:r>
          </a:p>
          <a:p>
            <a:pPr lvl="1">
              <a:lnSpc>
                <a:spcPct val="210000"/>
              </a:lnSpc>
            </a:pPr>
            <a:r>
              <a:rPr lang="en-US" sz="1800" dirty="0">
                <a:effectLst/>
                <a:latin typeface="Times New Roman" panose="02020603050405020304" pitchFamily="18" charset="0"/>
                <a:ea typeface="Calibri" panose="020F0502020204030204" pitchFamily="34" charset="0"/>
              </a:rPr>
              <a:t>Driver fatigue system is developed based on eye closure time period which can be used to differentiate between blinking and drowsiness</a:t>
            </a:r>
            <a:endParaRPr lang="en-US" sz="1800" dirty="0">
              <a:latin typeface="Times New Roman" panose="02020603050405020304" pitchFamily="18" charset="0"/>
              <a:ea typeface="Calibri" panose="020F0502020204030204" pitchFamily="34" charset="0"/>
            </a:endParaRPr>
          </a:p>
          <a:p>
            <a:pPr lvl="1">
              <a:lnSpc>
                <a:spcPct val="210000"/>
              </a:lnSpc>
            </a:pPr>
            <a:r>
              <a:rPr lang="en-US" sz="1800" dirty="0">
                <a:effectLst/>
                <a:latin typeface="Times New Roman" panose="02020603050405020304" pitchFamily="18" charset="0"/>
                <a:ea typeface="Calibri" panose="020F0502020204030204" pitchFamily="34" charset="0"/>
                <a:cs typeface="Cordia New" panose="020B0304020202020204" pitchFamily="34" charset="-34"/>
              </a:rPr>
              <a:t>The system can be useful to prevent accidents due to sleeplessness of the driver which works well even if the driver is wearing specs or the lighting condition is not good.</a:t>
            </a:r>
          </a:p>
          <a:p>
            <a:pPr lvl="1">
              <a:lnSpc>
                <a:spcPct val="210000"/>
              </a:lnSpc>
            </a:pPr>
            <a:r>
              <a:rPr lang="en-US" sz="1800" dirty="0">
                <a:effectLst/>
                <a:latin typeface="Times New Roman" panose="02020603050405020304" pitchFamily="18" charset="0"/>
                <a:ea typeface="Calibri" panose="020F0502020204030204" pitchFamily="34" charset="0"/>
              </a:rPr>
              <a:t>eye position is obtained by use of Har Cascade eye detection model</a:t>
            </a:r>
            <a:endParaRPr lang="en-US" sz="1800" dirty="0">
              <a:latin typeface="Times New Roman" panose="02020603050405020304" pitchFamily="18" charset="0"/>
              <a:ea typeface="Calibri" panose="020F0502020204030204" pitchFamily="34" charset="0"/>
              <a:cs typeface="Cordia New" panose="020B0304020202020204" pitchFamily="34" charset="-34"/>
            </a:endParaRPr>
          </a:p>
          <a:p>
            <a:pPr lvl="1">
              <a:lnSpc>
                <a:spcPct val="210000"/>
              </a:lnSpc>
            </a:pPr>
            <a:r>
              <a:rPr lang="en-US" sz="1800" dirty="0">
                <a:effectLst/>
                <a:latin typeface="Times New Roman" panose="02020603050405020304" pitchFamily="18" charset="0"/>
                <a:ea typeface="Calibri" panose="020F0502020204030204" pitchFamily="34" charset="0"/>
                <a:cs typeface="Cordia New" panose="020B0304020202020204" pitchFamily="34" charset="-34"/>
              </a:rPr>
              <a:t>The system will take the information and raise a warning based on the prediction of the model </a:t>
            </a:r>
            <a:r>
              <a:rPr lang="en-US" sz="1800" dirty="0">
                <a:latin typeface="Times New Roman" panose="02020603050405020304" pitchFamily="18" charset="0"/>
                <a:ea typeface="Calibri" panose="020F0502020204030204" pitchFamily="34" charset="0"/>
                <a:cs typeface="Cordia New" panose="020B0304020202020204" pitchFamily="34" charset="-34"/>
              </a:rPr>
              <a:t>which checks if </a:t>
            </a:r>
            <a:r>
              <a:rPr lang="en-US" sz="1800" dirty="0">
                <a:effectLst/>
                <a:latin typeface="Times New Roman" panose="02020603050405020304" pitchFamily="18" charset="0"/>
                <a:ea typeface="Calibri" panose="020F0502020204030204" pitchFamily="34" charset="0"/>
                <a:cs typeface="Cordia New" panose="020B0304020202020204" pitchFamily="34" charset="-34"/>
              </a:rPr>
              <a:t>the eye was closed for too long.  </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lvl="1">
              <a:lnSpc>
                <a:spcPct val="150000"/>
              </a:lnSpc>
            </a:pP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lvl="1">
              <a:lnSpc>
                <a:spcPct val="200000"/>
              </a:lnSpc>
            </a:pPr>
            <a:endParaRPr lang="en-US" sz="1800" b="1" dirty="0">
              <a:effectLst/>
              <a:latin typeface="Calibri" panose="020F0502020204030204" pitchFamily="34" charset="0"/>
              <a:ea typeface="Calibri" panose="020F0502020204030204" pitchFamily="34" charset="0"/>
              <a:cs typeface="Cordia New" panose="020B0304020202020204" pitchFamily="34" charset="-34"/>
            </a:endParaRPr>
          </a:p>
          <a:p>
            <a:pPr marL="0" indent="0">
              <a:lnSpc>
                <a:spcPct val="200000"/>
              </a:lnSpc>
              <a:buNone/>
            </a:pPr>
            <a:r>
              <a:rPr lang="en-US" sz="1800" dirty="0">
                <a:effectLst/>
                <a:latin typeface="Calibri" panose="020F0502020204030204" pitchFamily="34" charset="0"/>
                <a:ea typeface="Calibri" panose="020F0502020204030204" pitchFamily="34" charset="0"/>
                <a:cs typeface="Cordia New" panose="020B0304020202020204" pitchFamily="34" charset="-34"/>
              </a:rPr>
              <a:t>	</a:t>
            </a:r>
          </a:p>
        </p:txBody>
      </p:sp>
    </p:spTree>
    <p:extLst>
      <p:ext uri="{BB962C8B-B14F-4D97-AF65-F5344CB8AC3E}">
        <p14:creationId xmlns:p14="http://schemas.microsoft.com/office/powerpoint/2010/main" val="183819647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{F47165C8-D425-4E54-91AF-A54C3DB626B6}tf11429527_win32</Template>
  <TotalTime>43</TotalTime>
  <Words>693</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Bookman Old Style</vt:lpstr>
      <vt:lpstr>Calibri</vt:lpstr>
      <vt:lpstr>Courier New</vt:lpstr>
      <vt:lpstr>Franklin Gothic Book</vt:lpstr>
      <vt:lpstr>Symbol</vt:lpstr>
      <vt:lpstr>Times New Roman</vt:lpstr>
      <vt:lpstr>1_RetrospectVTI</vt:lpstr>
      <vt:lpstr>Driver Fatigue Detection</vt:lpstr>
      <vt:lpstr>Introduction </vt:lpstr>
      <vt:lpstr>LITRARURE REVIEW</vt:lpstr>
      <vt:lpstr> PROPOSED SYSTEM </vt:lpstr>
      <vt:lpstr> WORKING OF SYSTEM</vt:lpstr>
      <vt:lpstr>PROPOSED SYSTEM’S DIAGRAM:</vt:lpstr>
      <vt:lpstr> SYSTEM REQUIRMENT</vt:lpstr>
      <vt:lpstr> Implementation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Fatigue Detection</dc:title>
  <dc:creator>Naeem Raha</dc:creator>
  <cp:lastModifiedBy>Naeem Raha</cp:lastModifiedBy>
  <cp:revision>2</cp:revision>
  <dcterms:created xsi:type="dcterms:W3CDTF">2021-11-15T05:28:19Z</dcterms:created>
  <dcterms:modified xsi:type="dcterms:W3CDTF">2021-11-15T09:35:49Z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