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1"/>
  </p:notesMasterIdLst>
  <p:handoutMasterIdLst>
    <p:handoutMasterId r:id="rId52"/>
  </p:handoutMasterIdLst>
  <p:sldIdLst>
    <p:sldId id="257" r:id="rId5"/>
    <p:sldId id="443" r:id="rId6"/>
    <p:sldId id="434" r:id="rId7"/>
    <p:sldId id="393" r:id="rId8"/>
    <p:sldId id="395" r:id="rId9"/>
    <p:sldId id="435" r:id="rId10"/>
    <p:sldId id="281" r:id="rId11"/>
    <p:sldId id="432" r:id="rId12"/>
    <p:sldId id="403" r:id="rId13"/>
    <p:sldId id="401" r:id="rId14"/>
    <p:sldId id="402" r:id="rId15"/>
    <p:sldId id="405" r:id="rId16"/>
    <p:sldId id="406" r:id="rId17"/>
    <p:sldId id="407" r:id="rId18"/>
    <p:sldId id="431" r:id="rId19"/>
    <p:sldId id="412" r:id="rId20"/>
    <p:sldId id="417" r:id="rId21"/>
    <p:sldId id="418" r:id="rId22"/>
    <p:sldId id="424" r:id="rId23"/>
    <p:sldId id="425" r:id="rId24"/>
    <p:sldId id="444" r:id="rId25"/>
    <p:sldId id="437" r:id="rId26"/>
    <p:sldId id="445" r:id="rId27"/>
    <p:sldId id="436" r:id="rId28"/>
    <p:sldId id="446" r:id="rId29"/>
    <p:sldId id="440" r:id="rId30"/>
    <p:sldId id="442" r:id="rId31"/>
    <p:sldId id="441" r:id="rId32"/>
    <p:sldId id="428" r:id="rId33"/>
    <p:sldId id="447" r:id="rId34"/>
    <p:sldId id="408" r:id="rId35"/>
    <p:sldId id="414" r:id="rId36"/>
    <p:sldId id="426" r:id="rId37"/>
    <p:sldId id="404" r:id="rId38"/>
    <p:sldId id="389" r:id="rId39"/>
    <p:sldId id="398" r:id="rId40"/>
    <p:sldId id="277" r:id="rId41"/>
    <p:sldId id="400" r:id="rId42"/>
    <p:sldId id="278" r:id="rId43"/>
    <p:sldId id="279" r:id="rId44"/>
    <p:sldId id="268" r:id="rId45"/>
    <p:sldId id="384" r:id="rId46"/>
    <p:sldId id="272" r:id="rId47"/>
    <p:sldId id="270" r:id="rId48"/>
    <p:sldId id="397" r:id="rId49"/>
    <p:sldId id="391" r:id="rId5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FF00"/>
    <a:srgbClr val="0E8E67"/>
    <a:srgbClr val="00CC00"/>
    <a:srgbClr val="FFC000"/>
    <a:srgbClr val="FF0000"/>
    <a:srgbClr val="FF00FF"/>
    <a:srgbClr val="FF9933"/>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2282" autoAdjust="0"/>
  </p:normalViewPr>
  <p:slideViewPr>
    <p:cSldViewPr snapToGrid="0">
      <p:cViewPr varScale="1">
        <p:scale>
          <a:sx n="89" d="100"/>
          <a:sy n="89" d="100"/>
        </p:scale>
        <p:origin x="418" y="72"/>
      </p:cViewPr>
      <p:guideLst>
        <p:guide pos="3840"/>
        <p:guide orient="horz" pos="2160"/>
      </p:guideLst>
    </p:cSldViewPr>
  </p:slideViewPr>
  <p:outlineViewPr>
    <p:cViewPr>
      <p:scale>
        <a:sx n="33" d="100"/>
        <a:sy n="33" d="100"/>
      </p:scale>
      <p:origin x="0" y="-763"/>
    </p:cViewPr>
  </p:outlineViewPr>
  <p:notesTextViewPr>
    <p:cViewPr>
      <p:scale>
        <a:sx n="80" d="100"/>
        <a:sy n="80" d="100"/>
      </p:scale>
      <p:origin x="0" y="0"/>
    </p:cViewPr>
  </p:notesTextViewPr>
  <p:sorterViewPr>
    <p:cViewPr varScale="1">
      <p:scale>
        <a:sx n="1" d="1"/>
        <a:sy n="1" d="1"/>
      </p:scale>
      <p:origin x="0" y="-1142"/>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Preferred</a:t>
            </a:r>
            <a:r>
              <a:rPr lang="en-US" baseline="0" dirty="0"/>
              <a:t> Application</a:t>
            </a:r>
            <a:endParaRPr lang="en-US" dirty="0"/>
          </a:p>
        </c:rich>
      </c:tx>
      <c:layout>
        <c:manualLayout>
          <c:xMode val="edge"/>
          <c:yMode val="edge"/>
          <c:x val="0.29376991008263648"/>
          <c:y val="2.483957657043961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Better attr. recog.</c:v>
                </c:pt>
              </c:strCache>
            </c:strRef>
          </c:tx>
          <c:spPr>
            <a:solidFill>
              <a:schemeClr val="accent1"/>
            </a:solidFill>
            <a:ln>
              <a:noFill/>
            </a:ln>
            <a:effectLst/>
          </c:spPr>
          <c:invertIfNegative val="0"/>
          <c:cat>
            <c:strRef>
              <c:f>Sheet1!$A$2:$A$5</c:f>
              <c:strCache>
                <c:ptCount val="4"/>
                <c:pt idx="0">
                  <c:v>Noldus</c:v>
                </c:pt>
                <c:pt idx="1">
                  <c:v>Morphcast</c:v>
                </c:pt>
                <c:pt idx="2">
                  <c:v>iMotions</c:v>
                </c:pt>
                <c:pt idx="3">
                  <c:v>RTHAA</c:v>
                </c:pt>
              </c:strCache>
            </c:strRef>
          </c:cat>
          <c:val>
            <c:numRef>
              <c:f>Sheet1!$B$2:$B$5</c:f>
              <c:numCache>
                <c:formatCode>General</c:formatCode>
                <c:ptCount val="4"/>
                <c:pt idx="0">
                  <c:v>2</c:v>
                </c:pt>
                <c:pt idx="1">
                  <c:v>4</c:v>
                </c:pt>
                <c:pt idx="2">
                  <c:v>2</c:v>
                </c:pt>
                <c:pt idx="3">
                  <c:v>4</c:v>
                </c:pt>
              </c:numCache>
            </c:numRef>
          </c:val>
          <c:extLst>
            <c:ext xmlns:c16="http://schemas.microsoft.com/office/drawing/2014/chart" uri="{C3380CC4-5D6E-409C-BE32-E72D297353CC}">
              <c16:uniqueId val="{00000000-B686-470E-A84D-3151707A49F0}"/>
            </c:ext>
          </c:extLst>
        </c:ser>
        <c:ser>
          <c:idx val="1"/>
          <c:order val="1"/>
          <c:tx>
            <c:strRef>
              <c:f>Sheet1!$C$1</c:f>
              <c:strCache>
                <c:ptCount val="1"/>
                <c:pt idx="0">
                  <c:v>Better UX</c:v>
                </c:pt>
              </c:strCache>
            </c:strRef>
          </c:tx>
          <c:spPr>
            <a:solidFill>
              <a:schemeClr val="accent2"/>
            </a:solidFill>
            <a:ln>
              <a:noFill/>
            </a:ln>
            <a:effectLst/>
          </c:spPr>
          <c:invertIfNegative val="0"/>
          <c:cat>
            <c:strRef>
              <c:f>Sheet1!$A$2:$A$5</c:f>
              <c:strCache>
                <c:ptCount val="4"/>
                <c:pt idx="0">
                  <c:v>Noldus</c:v>
                </c:pt>
                <c:pt idx="1">
                  <c:v>Morphcast</c:v>
                </c:pt>
                <c:pt idx="2">
                  <c:v>iMotions</c:v>
                </c:pt>
                <c:pt idx="3">
                  <c:v>RTHAA</c:v>
                </c:pt>
              </c:strCache>
            </c:strRef>
          </c:cat>
          <c:val>
            <c:numRef>
              <c:f>Sheet1!$C$2:$C$5</c:f>
              <c:numCache>
                <c:formatCode>General</c:formatCode>
                <c:ptCount val="4"/>
                <c:pt idx="0">
                  <c:v>1</c:v>
                </c:pt>
                <c:pt idx="1">
                  <c:v>2</c:v>
                </c:pt>
                <c:pt idx="2">
                  <c:v>1</c:v>
                </c:pt>
                <c:pt idx="3">
                  <c:v>8</c:v>
                </c:pt>
              </c:numCache>
            </c:numRef>
          </c:val>
          <c:extLst>
            <c:ext xmlns:c16="http://schemas.microsoft.com/office/drawing/2014/chart" uri="{C3380CC4-5D6E-409C-BE32-E72D297353CC}">
              <c16:uniqueId val="{00000000-45D0-4962-8E26-1A436FE4FAE3}"/>
            </c:ext>
          </c:extLst>
        </c:ser>
        <c:ser>
          <c:idx val="2"/>
          <c:order val="2"/>
          <c:tx>
            <c:strRef>
              <c:f>Sheet1!$D$1</c:f>
              <c:strCache>
                <c:ptCount val="1"/>
                <c:pt idx="0">
                  <c:v>Preferred Ovr.</c:v>
                </c:pt>
              </c:strCache>
            </c:strRef>
          </c:tx>
          <c:spPr>
            <a:solidFill>
              <a:schemeClr val="accent3"/>
            </a:solidFill>
            <a:ln>
              <a:noFill/>
            </a:ln>
            <a:effectLst/>
          </c:spPr>
          <c:invertIfNegative val="0"/>
          <c:cat>
            <c:strRef>
              <c:f>Sheet1!$A$2:$A$5</c:f>
              <c:strCache>
                <c:ptCount val="4"/>
                <c:pt idx="0">
                  <c:v>Noldus</c:v>
                </c:pt>
                <c:pt idx="1">
                  <c:v>Morphcast</c:v>
                </c:pt>
                <c:pt idx="2">
                  <c:v>iMotions</c:v>
                </c:pt>
                <c:pt idx="3">
                  <c:v>RTHAA</c:v>
                </c:pt>
              </c:strCache>
            </c:strRef>
          </c:cat>
          <c:val>
            <c:numRef>
              <c:f>Sheet1!$D$2:$D$5</c:f>
              <c:numCache>
                <c:formatCode>General</c:formatCode>
                <c:ptCount val="4"/>
                <c:pt idx="0">
                  <c:v>0</c:v>
                </c:pt>
                <c:pt idx="1">
                  <c:v>3</c:v>
                </c:pt>
                <c:pt idx="2">
                  <c:v>2</c:v>
                </c:pt>
                <c:pt idx="3">
                  <c:v>7</c:v>
                </c:pt>
              </c:numCache>
            </c:numRef>
          </c:val>
          <c:extLst>
            <c:ext xmlns:c16="http://schemas.microsoft.com/office/drawing/2014/chart" uri="{C3380CC4-5D6E-409C-BE32-E72D297353CC}">
              <c16:uniqueId val="{00000001-45D0-4962-8E26-1A436FE4FAE3}"/>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400" dirty="0"/>
                  <a:t>Application</a:t>
                </a:r>
                <a:endParaRPr lang="en-GB" sz="1200" dirty="0"/>
              </a:p>
            </c:rich>
          </c:tx>
          <c:layout>
            <c:manualLayout>
              <c:xMode val="edge"/>
              <c:yMode val="edge"/>
              <c:x val="0.46229676653641127"/>
              <c:y val="0.8179753593635703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400" dirty="0"/>
                  <a:t>Number of People</a:t>
                </a:r>
              </a:p>
            </c:rich>
          </c:tx>
          <c:layout>
            <c:manualLayout>
              <c:xMode val="edge"/>
              <c:yMode val="edge"/>
              <c:x val="1.695633516719881E-2"/>
              <c:y val="0.2837851894136158"/>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layout>
        <c:manualLayout>
          <c:xMode val="edge"/>
          <c:yMode val="edge"/>
          <c:x val="7.3588570889935562E-2"/>
          <c:y val="0.90863953443536472"/>
          <c:w val="0.89457172926162587"/>
          <c:h val="6.61523453883867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GB" sz="1800">
              <a:latin typeface="+mn-lt"/>
            </a:rPr>
            <a:t>Title</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GB" sz="1800" dirty="0">
              <a:latin typeface="+mn-lt"/>
            </a:rPr>
            <a:t>To start a presentation, go to the Slide Show tab, and select          From Beginning.</a:t>
          </a: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dgm:t>
        <a:bodyPr rtlCol="0"/>
        <a:lstStyle/>
        <a:p>
          <a:pPr rtl="0"/>
          <a:r>
            <a:rPr lang="en-GB" sz="1800">
              <a:latin typeface="+mn-lt"/>
            </a:rPr>
            <a:t>Title</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n-GB"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en-GB" sz="1800">
              <a:latin typeface="+mn-lt"/>
            </a:rPr>
            <a:t>Title</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n-GB" sz="1800"/>
            <a:t>During your presentation, the speaker notes are visible on your monitor, but aren't visible to      the audience.</a:t>
          </a:r>
          <a:endParaRPr lang="en-GB" sz="1800" dirty="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en-GB" sz="1800">
              <a:latin typeface="+mn-lt"/>
            </a:rPr>
            <a:t>Title</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en-GB" sz="1800">
              <a:latin typeface="+mn-lt"/>
            </a:rPr>
            <a:t>Title</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en-GB" sz="1800"/>
            <a:t>If you can’t see the Notes pane or it is completely minimised, click Notes on the task bar across the bottom of the PowerPoint window.</a:t>
          </a:r>
          <a:endParaRPr lang="en-GB" sz="1800" dirty="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en-GB" sz="1800"/>
            <a:t>The Notes pane is a box that appears below each slide. Tap it to add notes.</a:t>
          </a:r>
          <a:endParaRPr lang="en-GB" sz="1800" dirty="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During your presentation, the speaker notes are visible on your monitor, but aren't visible to      the audience.</a:t>
          </a:r>
          <a:endParaRPr lang="en-GB"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The Notes pane is a box that appears below each slide. Tap it to add notes.</a:t>
          </a:r>
          <a:endParaRPr lang="en-GB"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If you can’t see the Notes pane or it is completely minimised, click Notes on the task bar across the bottom of the PowerPoint window.</a:t>
          </a:r>
          <a:endParaRPr lang="en-GB"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17/03/2023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algn="l" rtl="0">
              <a:buFont typeface="Arial" panose="020B0604020202020204" pitchFamily="34" charset="0"/>
              <a:buChar char="•"/>
            </a:pPr>
            <a:r>
              <a:rPr lang="en-GB" dirty="0"/>
              <a:t>Hi, my name is Neema Raiyat and today I will be briefly </a:t>
            </a:r>
            <a:r>
              <a:rPr lang="en-GB" b="1" dirty="0"/>
              <a:t>summarising</a:t>
            </a:r>
            <a:r>
              <a:rPr lang="en-GB" dirty="0"/>
              <a:t> my third year project for you in this presentation.</a:t>
            </a:r>
          </a:p>
          <a:p>
            <a:pPr marL="171450" indent="-171450" algn="l" rtl="0">
              <a:buFont typeface="Arial" panose="020B0604020202020204" pitchFamily="34" charset="0"/>
              <a:buChar char="•"/>
            </a:pPr>
            <a:r>
              <a:rPr lang="en-GB" dirty="0"/>
              <a:t>Essentially we develop a web application capable of “Real-Time Human Attribute Analysis” (</a:t>
            </a:r>
            <a:r>
              <a:rPr lang="en-GB" b="1" dirty="0"/>
              <a:t>RT</a:t>
            </a:r>
            <a:r>
              <a:rPr lang="en-GB" dirty="0"/>
              <a:t>HAA, “ARTHUR” for short)</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17/03/2023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sz="1200" b="1" dirty="0"/>
              <a:t>interactive</a:t>
            </a:r>
            <a:r>
              <a:rPr lang="en-GB" sz="1200" dirty="0"/>
              <a:t>, </a:t>
            </a:r>
            <a:r>
              <a:rPr lang="en-GB" sz="1200" b="1" dirty="0"/>
              <a:t>dynamic</a:t>
            </a:r>
            <a:r>
              <a:rPr lang="en-GB" sz="1200" dirty="0"/>
              <a:t> web application, </a:t>
            </a:r>
            <a:r>
              <a:rPr lang="en-GB" sz="1200" u="sng" dirty="0"/>
              <a:t>JavaScript must be used</a:t>
            </a:r>
            <a:r>
              <a:rPr lang="en-GB" sz="1200" dirty="0"/>
              <a:t>. </a:t>
            </a:r>
          </a:p>
          <a:p>
            <a:pPr rtl="0"/>
            <a:endParaRPr lang="en-GB" sz="1200" dirty="0"/>
          </a:p>
          <a:p>
            <a:pPr rtl="0"/>
            <a:r>
              <a:rPr lang="en-GB" sz="1200" dirty="0"/>
              <a:t>React has a </a:t>
            </a:r>
            <a:r>
              <a:rPr lang="en-GB" sz="1200" b="1" dirty="0"/>
              <a:t>large community</a:t>
            </a:r>
            <a:r>
              <a:rPr lang="en-GB" sz="1200" dirty="0"/>
              <a:t>, </a:t>
            </a:r>
            <a:r>
              <a:rPr lang="en-GB" sz="1200" b="1" dirty="0"/>
              <a:t>large ecosystem</a:t>
            </a:r>
            <a:r>
              <a:rPr lang="en-GB" sz="1200" dirty="0"/>
              <a:t>, </a:t>
            </a:r>
            <a:r>
              <a:rPr lang="en-GB" sz="1200" b="1" dirty="0"/>
              <a:t>really well-maintained</a:t>
            </a:r>
            <a:r>
              <a:rPr lang="en-GB" sz="1200" dirty="0"/>
              <a:t>, with </a:t>
            </a:r>
            <a:r>
              <a:rPr lang="en-GB" sz="1200" b="1" dirty="0"/>
              <a:t>loads</a:t>
            </a:r>
            <a:r>
              <a:rPr lang="en-GB" sz="1200" dirty="0"/>
              <a:t> of useful </a:t>
            </a:r>
            <a:r>
              <a:rPr lang="en-GB" sz="1200" b="1" dirty="0"/>
              <a:t>libraries</a:t>
            </a:r>
            <a:r>
              <a:rPr lang="en-GB" sz="1200" dirty="0"/>
              <a:t> that one again reduce development overhead because it allows for us to take advantage </a:t>
            </a:r>
            <a:r>
              <a:rPr lang="en-GB" sz="1200" b="1" dirty="0"/>
              <a:t>of reuse-oriented softwar</a:t>
            </a:r>
            <a:r>
              <a:rPr lang="en-GB" sz="1200" dirty="0"/>
              <a:t>e development methodology</a:t>
            </a:r>
          </a:p>
          <a:p>
            <a:pPr rtl="0"/>
            <a:endParaRPr lang="en-GB" sz="1200" dirty="0"/>
          </a:p>
          <a:p>
            <a:pPr rtl="0"/>
            <a:r>
              <a:rPr lang="en-GB" sz="1200" dirty="0"/>
              <a:t>Since we are making an application which dynamically displays data in real-time (has a lot of dynamic content), the page will be re-rendering a lot, and React is very efficient in that regard, as it uses a virtual DOM, meaning it essentially only updates the parts of the UI that need updating as opposed to re-rendering the entire page. </a:t>
            </a:r>
          </a:p>
          <a:p>
            <a:pPr rtl="0"/>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D1D5DB"/>
                </a:solidFill>
                <a:effectLst/>
                <a:latin typeface="Söhne"/>
              </a:rPr>
              <a:t>So in the context of the model view controller software architectural pattern, React is syntactically structured in a way that lends itself easily to separating the UI (view) and how to change it (controller), and of course any data stores needed in the process (model). This can make code easier to read, understand and maintain, and can help reduce the risk of errors. </a:t>
            </a:r>
          </a:p>
          <a:p>
            <a:pPr rtl="0"/>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React isn’t perfect, it’s memory intensive </a:t>
            </a:r>
            <a:r>
              <a:rPr lang="en-GB" sz="1100" dirty="0"/>
              <a:t>[7] </a:t>
            </a:r>
            <a:r>
              <a:rPr lang="en-GB" dirty="0"/>
              <a:t>– can be a concern for weaker devices, i.e. devices with limited computational resources</a:t>
            </a:r>
          </a:p>
          <a:p>
            <a:pPr rtl="0"/>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Python was also used for comparing different models and approaches for sentiment analysis and facial emotion recognition, Mainly chosen because it has many great libraries for </a:t>
            </a:r>
            <a:r>
              <a:rPr lang="en-GB" sz="1200" b="1" dirty="0"/>
              <a:t>machine learning and data visualization</a:t>
            </a:r>
            <a:r>
              <a:rPr lang="en-GB" sz="1200" dirty="0"/>
              <a:t>:  TensorFlow, Matplotlib, etc.</a:t>
            </a:r>
          </a:p>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406304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software architectural pattern used was, as briefly mention earlier, </a:t>
            </a:r>
            <a:r>
              <a:rPr lang="en-GB" sz="1200" b="1" i="1" dirty="0"/>
              <a:t>Model-View-Controller (MVC</a:t>
            </a:r>
            <a:r>
              <a:rPr lang="en-GB" sz="2000" b="1" i="1" dirty="0"/>
              <a:t>)</a:t>
            </a:r>
            <a:r>
              <a:rPr lang="en-GB" sz="2000" b="0" i="0" dirty="0"/>
              <a:t> was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MVC separates the </a:t>
            </a:r>
            <a:r>
              <a:rPr lang="en-GB" sz="1200" b="1" dirty="0"/>
              <a:t>user interface (the view) </a:t>
            </a:r>
            <a:r>
              <a:rPr lang="en-GB" sz="1200" dirty="0"/>
              <a:t>part of the application from the </a:t>
            </a:r>
            <a:r>
              <a:rPr lang="en-GB" sz="1200" b="1" dirty="0"/>
              <a:t>data processing (controller) </a:t>
            </a:r>
            <a:r>
              <a:rPr lang="en-GB" sz="1200" dirty="0"/>
              <a:t>part of the application, </a:t>
            </a:r>
            <a:r>
              <a:rPr lang="en-GB" sz="1200" b="1" dirty="0"/>
              <a:t>meaning the UI can be easily changed without affecting the data logic,</a:t>
            </a:r>
            <a:r>
              <a:rPr lang="en-GB" sz="1200" dirty="0"/>
              <a:t> or the data itself – nice abstraction that separates implementation components (reducing code complexity and bugs)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separation of the model, view and controller makes it easier to write automated tests for each component as the interface to each component is very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And all of this is an effort really to make modification to the application easier, because if you remember we have an agile methodology specifically because the requirements of the project were unstable, so we want to be able to make sure modification is as easy as possible as opposed to other architectural patterns which are more rigid like </a:t>
            </a:r>
            <a:r>
              <a:rPr lang="en-GB" sz="1200" b="1" dirty="0"/>
              <a:t>Pipe and Filter</a:t>
            </a:r>
            <a:r>
              <a:rPr lang="en-GB" sz="1200" b="0" dirty="0"/>
              <a:t>, and are more monolithic in structure</a:t>
            </a:r>
            <a:r>
              <a:rPr lang="en-GB" sz="1200" dirty="0"/>
              <a:t>.</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797806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a simplified diagram of the how the MVC architectural pattern was implemented in the code, unfortunately I don’t have time to show how exactly it was implemented into the code</a:t>
            </a:r>
          </a:p>
          <a:p>
            <a:pPr rtl="0"/>
            <a:endParaRPr lang="en-GB" dirty="0"/>
          </a:p>
          <a:p>
            <a:pPr rtl="0"/>
            <a:r>
              <a:rPr lang="en-GB" dirty="0"/>
              <a:t>Explain legend (follows this kind of tree structure illuded to earlier when we looked at the virtual DOM, it has the same idea)</a:t>
            </a:r>
          </a:p>
          <a:p>
            <a:pPr rtl="0"/>
            <a:endParaRPr lang="en-GB" dirty="0"/>
          </a:p>
          <a:p>
            <a:pPr rtl="0"/>
            <a:r>
              <a:rPr lang="en-GB" dirty="0"/>
              <a:t>Explain JSX Component ⟹ Syntax extension to JavaScript that React has, and you can think of it as essentially a chunk of UI, a singular chunk of the user interface, and we’ll see what that looks like in the demo.</a:t>
            </a:r>
          </a:p>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3884345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0" dirty="0"/>
              <a:t>When it came to the design of the actual user interface, usability principles and heuristics from Nielson and Norman were used. Those are the two sets of fundamental principles that underpin UI design.</a:t>
            </a:r>
          </a:p>
          <a:p>
            <a:pPr rtl="0"/>
            <a:endParaRPr lang="en-GB" b="1" dirty="0"/>
          </a:p>
          <a:p>
            <a:pPr rtl="0"/>
            <a:r>
              <a:rPr lang="en-GB" b="1" dirty="0"/>
              <a:t>Gestalt principles</a:t>
            </a:r>
            <a:r>
              <a:rPr lang="en-GB" b="0" dirty="0"/>
              <a:t> are a more general theory of perception in psychology, it’s not restricted to just interfacing with a computer, but how we as human beings process visual information more generally.</a:t>
            </a:r>
          </a:p>
          <a:p>
            <a:pPr rtl="0"/>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Gestalt principle of similarity is used in the context of colour – this idea - </a:t>
            </a:r>
            <a:r>
              <a:rPr lang="en-GB" dirty="0"/>
              <a:t>Form informs function, green buttons usually signify begin, go, start, generally something good, whereas red usually signifies some sort of termination, or something bad.</a:t>
            </a:r>
          </a:p>
          <a:p>
            <a:pPr rtl="0"/>
            <a:endParaRPr lang="en-GB" dirty="0"/>
          </a:p>
          <a:p>
            <a:pPr rtl="0"/>
            <a:r>
              <a:rPr lang="en-GB" dirty="0"/>
              <a:t>And also, I don’t have time to show, but care was taken to ensure that we meet the current version (</a:t>
            </a:r>
            <a:r>
              <a:rPr lang="en-GB" b="1" dirty="0"/>
              <a:t>2.1</a:t>
            </a:r>
            <a:r>
              <a:rPr lang="en-GB" dirty="0"/>
              <a:t>) of the Web Content Accessibility Guidelines international standard.</a:t>
            </a:r>
          </a:p>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766582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(10</a:t>
            </a:r>
            <a:r>
              <a:rPr lang="en-GB" b="1" dirty="0">
                <a:sym typeface="Wingdings" panose="05000000000000000000" pitchFamily="2" charset="2"/>
              </a:rPr>
              <a:t>:00)         </a:t>
            </a:r>
            <a:r>
              <a:rPr lang="en-GB" b="1" i="1" u="sng" dirty="0">
                <a:sym typeface="Wingdings" panose="05000000000000000000" pitchFamily="2" charset="2"/>
              </a:rPr>
              <a:t>WINDOWS+P</a:t>
            </a:r>
            <a:endParaRPr lang="en-GB" b="1" i="1" u="sn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Gestalt principle of proximity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u="sng" dirty="0"/>
              <a:t>Usability principles</a:t>
            </a:r>
            <a:r>
              <a:rPr lang="en-GB" dirty="0"/>
              <a:t>: Nielson’s </a:t>
            </a:r>
            <a:r>
              <a:rPr lang="en-GB" b="1" dirty="0"/>
              <a:t>consistency</a:t>
            </a:r>
            <a:r>
              <a:rPr lang="en-GB" dirty="0"/>
              <a:t> principle have also been applied, </a:t>
            </a:r>
            <a:r>
              <a:rPr lang="en-GB" b="1" dirty="0"/>
              <a:t>Start</a:t>
            </a:r>
            <a:r>
              <a:rPr lang="en-GB" dirty="0"/>
              <a:t> button, </a:t>
            </a:r>
            <a:r>
              <a:rPr lang="en-GB" b="1" dirty="0"/>
              <a:t>clear data have similar functions</a:t>
            </a:r>
            <a:r>
              <a:rPr lang="en-GB" dirty="0"/>
              <a:t>, but </a:t>
            </a:r>
            <a:r>
              <a:rPr lang="en-GB" b="1" dirty="0"/>
              <a:t>top right</a:t>
            </a:r>
          </a:p>
          <a:p>
            <a:pPr marL="171450" indent="-171450" rtl="0">
              <a:buFont typeface="Arial" panose="020B0604020202020204" pitchFamily="34" charset="0"/>
              <a:buChar char="•"/>
            </a:pPr>
            <a:r>
              <a:rPr lang="en-GB" b="1" dirty="0"/>
              <a:t>SHOW LIGHTING DETECTION!</a:t>
            </a:r>
          </a:p>
          <a:p>
            <a:pPr marL="171450" indent="-171450" rtl="0">
              <a:buFont typeface="Arial" panose="020B0604020202020204" pitchFamily="34" charset="0"/>
              <a:buChar char="•"/>
            </a:pPr>
            <a:endParaRPr lang="en-GB" b="1" dirty="0"/>
          </a:p>
          <a:p>
            <a:pPr marL="171450" indent="-171450" rtl="0">
              <a:buFont typeface="Arial" panose="020B0604020202020204" pitchFamily="34" charset="0"/>
              <a:buChar char="•"/>
            </a:pPr>
            <a:r>
              <a:rPr lang="en-GB" b="1" dirty="0"/>
              <a:t>SHOW LIGHT MODE!</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Nielson’s </a:t>
            </a:r>
            <a:r>
              <a:rPr lang="en-GB" b="1" dirty="0"/>
              <a:t>Feedback</a:t>
            </a:r>
            <a:r>
              <a:rPr lang="en-GB" b="0" dirty="0"/>
              <a:t> principle is also used, for example when clicking the start button, that same button turns into the stop button (and changes colour) to let the user know that the web app is now processing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1" dirty="0"/>
          </a:p>
          <a:p>
            <a:pPr marL="171450" indent="-171450" rtl="0">
              <a:buFont typeface="Arial" panose="020B0604020202020204" pitchFamily="34" charset="0"/>
              <a:buChar char="•"/>
            </a:pPr>
            <a:endParaRPr lang="en-GB" b="0" dirty="0"/>
          </a:p>
          <a:p>
            <a:pPr marL="171450" indent="-171450" rtl="0">
              <a:buFont typeface="Arial" panose="020B0604020202020204" pitchFamily="34" charset="0"/>
              <a:buChar char="•"/>
            </a:pPr>
            <a:r>
              <a:rPr lang="en-GB" b="0" u="sng" dirty="0"/>
              <a:t>Show local demo with race detection ⟹ talk more about it later why it was decided to be removed</a:t>
            </a:r>
            <a:endParaRPr lang="en-GB" b="1" u="sng"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17/03/2023</a:t>
            </a:fld>
            <a:endParaRPr lang="en-GB"/>
          </a:p>
        </p:txBody>
      </p:sp>
    </p:spTree>
    <p:extLst>
      <p:ext uri="{BB962C8B-B14F-4D97-AF65-F5344CB8AC3E}">
        <p14:creationId xmlns:p14="http://schemas.microsoft.com/office/powerpoint/2010/main" val="26072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(13:00)</a:t>
            </a:r>
            <a:endParaRPr lang="en-GB" dirty="0"/>
          </a:p>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282102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(13:00)</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effectLst/>
                <a:latin typeface="Segoe UI" panose="020B0502040204020203" pitchFamily="34" charset="0"/>
              </a:rPr>
              <a:t>The </a:t>
            </a:r>
            <a:r>
              <a:rPr lang="en-GB" sz="1200" b="1" dirty="0">
                <a:effectLst/>
                <a:latin typeface="Segoe UI" panose="020B0502040204020203" pitchFamily="34" charset="0"/>
              </a:rPr>
              <a:t>combination of the two </a:t>
            </a:r>
            <a:r>
              <a:rPr lang="en-GB" sz="1200" dirty="0">
                <a:effectLst/>
                <a:latin typeface="Segoe UI" panose="020B0502040204020203" pitchFamily="34" charset="0"/>
              </a:rPr>
              <a:t>allow us to </a:t>
            </a:r>
            <a:r>
              <a:rPr lang="en-GB" sz="1200" b="1" dirty="0">
                <a:effectLst/>
                <a:latin typeface="Segoe UI" panose="020B0502040204020203" pitchFamily="34" charset="0"/>
              </a:rPr>
              <a:t>employ both lean and agile </a:t>
            </a:r>
            <a:r>
              <a:rPr lang="en-GB" sz="1200" dirty="0">
                <a:effectLst/>
                <a:latin typeface="Segoe UI" panose="020B0502040204020203" pitchFamily="34" charset="0"/>
              </a:rPr>
              <a:t>principles (</a:t>
            </a:r>
            <a:r>
              <a:rPr lang="en-GB" sz="1200" b="1" dirty="0">
                <a:effectLst/>
                <a:latin typeface="Segoe UI" panose="020B0502040204020203" pitchFamily="34" charset="0"/>
              </a:rPr>
              <a:t>Lean being</a:t>
            </a:r>
            <a:r>
              <a:rPr lang="en-GB" sz="1200" dirty="0">
                <a:effectLst/>
                <a:latin typeface="Segoe UI" panose="020B0502040204020203" pitchFamily="34" charset="0"/>
              </a:rPr>
              <a:t> Less time planning and forecasting, more time doing!)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Easier to focus on one thing and do that one thing really well </a:t>
            </a:r>
            <a:r>
              <a:rPr lang="en-GB" dirty="0"/>
              <a:t>as opposed to constantly context switching, </a:t>
            </a:r>
            <a:r>
              <a:rPr lang="en-GB" b="1" dirty="0"/>
              <a:t>helps streamline the flow of production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Pull-system – i.e. only complete what is required so focus is on </a:t>
            </a:r>
            <a:r>
              <a:rPr lang="en-GB" sz="1200" u="sng" dirty="0"/>
              <a:t>prioritising</a:t>
            </a:r>
            <a:r>
              <a:rPr lang="en-GB" sz="1200" dirty="0"/>
              <a:t>, preventing wasteful scope creep (minimize waste ⟹ lean philosophy)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t>Allows integration </a:t>
            </a:r>
            <a:r>
              <a:rPr lang="en-GB" sz="1200" dirty="0"/>
              <a:t>of user feedback early into the development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Proved especially useful in developing the UI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Each 2-week sprint would produce an MVP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rtl="0"/>
            <a:r>
              <a:rPr lang="en-GB" b="1" dirty="0"/>
              <a:t>Scrum is itself a lean approach because it emphasises principles like, continuous improvement, flexible to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523930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Due to the strict deadlines this project entails, and the sizeable amount of documentation needed to be produced, the biggest risk identified was running out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you can see this project’s Risk Matrix showing </a:t>
            </a:r>
            <a:r>
              <a:rPr lang="en-GB" sz="1200" b="1" dirty="0"/>
              <a:t>the risk-averse appetite</a:t>
            </a:r>
            <a:r>
              <a:rPr lang="en-GB" sz="1200" dirty="0"/>
              <a:t> </a:t>
            </a:r>
            <a:r>
              <a:rPr lang="en-GB" sz="1200" b="0" dirty="0"/>
              <a:t>this</a:t>
            </a:r>
            <a:r>
              <a:rPr lang="en-GB" sz="1200" b="1" dirty="0"/>
              <a:t> project adopted</a:t>
            </a:r>
            <a:r>
              <a:rPr lang="en-GB" sz="1200" dirty="0"/>
              <a:t>, by there being more darker, redder colours than greener, lighter colours</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2937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project was split into two phases: Research + Planning phase (Term 1), and the Software Development (Term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Gantt chart to show how the project was planned, and ideally, when each part of the project would be completed</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336126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is the actual execution, Term 1, little progress was made due to external factors, other modules, internships so and so forth, however this was compensated for during this Christmas break, so you can see here that some tasks were in actuality completed over the Christmas holidays as shown by that yellow bar (point out overarching black bar now leaks into Christmas black bar). Term 2 however, everything remained more on less on time.</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158442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algn="l" rtl="0">
              <a:buFont typeface="Arial" panose="020B0604020202020204" pitchFamily="34" charset="0"/>
              <a:buChar char="•"/>
            </a:pPr>
            <a:r>
              <a:rPr lang="en-GB" dirty="0"/>
              <a:t>ARTHUR as I’ll refer to it</a:t>
            </a:r>
          </a:p>
          <a:p>
            <a:pPr marL="171450" indent="-171450" algn="l" rtl="0">
              <a:buFont typeface="Arial" panose="020B0604020202020204" pitchFamily="34" charset="0"/>
              <a:buChar char="•"/>
            </a:pPr>
            <a:r>
              <a:rPr lang="en-GB" dirty="0"/>
              <a:t>And we’ll talk about what that exactly means</a:t>
            </a:r>
          </a:p>
          <a:p>
            <a:pPr marL="171450" indent="-171450" algn="l" rtl="0">
              <a:buFont typeface="Arial" panose="020B0604020202020204" pitchFamily="34" charset="0"/>
              <a:buChar char="•"/>
            </a:pPr>
            <a:r>
              <a:rPr lang="en-GB" dirty="0"/>
              <a:t>---</a:t>
            </a:r>
          </a:p>
          <a:p>
            <a:pPr marL="171450" indent="-171450" algn="l" rtl="0">
              <a:buFont typeface="Arial" panose="020B0604020202020204" pitchFamily="34" charset="0"/>
              <a:buChar char="•"/>
            </a:pPr>
            <a:r>
              <a:rPr lang="en-GB" dirty="0"/>
              <a:t>A brief outline of the presentation, we’ll begin talking about </a:t>
            </a:r>
            <a:r>
              <a:rPr lang="en-GB" b="1" dirty="0"/>
              <a:t>general field this project sits in and what it aims to achieve and why</a:t>
            </a:r>
          </a:p>
          <a:p>
            <a:pPr marL="171450" indent="-171450">
              <a:buFont typeface="Arial" panose="020B0604020202020204" pitchFamily="34" charset="0"/>
              <a:buChar char="•"/>
            </a:pPr>
            <a:r>
              <a:rPr lang="en-GB" b="1" dirty="0"/>
              <a:t>Discuss design </a:t>
            </a:r>
            <a:r>
              <a:rPr lang="en-GB" dirty="0"/>
              <a:t>of the software created and of course </a:t>
            </a:r>
            <a:r>
              <a:rPr lang="en-GB" b="1" dirty="0"/>
              <a:t>demo it</a:t>
            </a:r>
          </a:p>
          <a:p>
            <a:pPr marL="171450" indent="-171450">
              <a:buFont typeface="Arial" panose="020B0604020202020204" pitchFamily="34" charset="0"/>
              <a:buChar char="•"/>
            </a:pPr>
            <a:r>
              <a:rPr lang="en-GB" dirty="0"/>
              <a:t>Second half of the presentation is concerned with the </a:t>
            </a:r>
            <a:r>
              <a:rPr lang="en-GB" b="1" dirty="0"/>
              <a:t>more logistical aspects of the project</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17/03/2023</a:t>
            </a:fld>
            <a:endParaRPr lang="en-GB"/>
          </a:p>
        </p:txBody>
      </p:sp>
    </p:spTree>
    <p:extLst>
      <p:ext uri="{BB962C8B-B14F-4D97-AF65-F5344CB8AC3E}">
        <p14:creationId xmlns:p14="http://schemas.microsoft.com/office/powerpoint/2010/main" val="33860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are just a small selection of some of the unforeseen problems overcome, unfortunately I don’t have time to delve into the more interesting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Existing solutions are under 2 seconds.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Various UI design issues, one of which being: colourblind users. And even for users who weren’t colourblind, the text was still hard to read as the text itself was light in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This issue was detected earlier on because of </a:t>
            </a:r>
            <a:r>
              <a:rPr lang="en-GB" sz="1200" b="1" dirty="0"/>
              <a:t>scrum</a:t>
            </a:r>
            <a:r>
              <a:rPr lang="en-GB" sz="1200" dirty="0"/>
              <a:t> allowing us to produce </a:t>
            </a:r>
            <a:r>
              <a:rPr lang="en-GB" sz="1200" b="1" dirty="0"/>
              <a:t>MVPs</a:t>
            </a:r>
            <a:r>
              <a:rPr lang="en-GB" sz="1200" b="0" dirty="0"/>
              <a:t> and integrate user feedback early into the process</a:t>
            </a:r>
            <a:endParaRPr lang="en-GB" sz="1200" b="1"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592622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dirty="0"/>
              <a:t>(16:00)</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3094625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12 Participant’s were made to try Noldus, MorphCast, iMotions and </a:t>
            </a:r>
            <a:r>
              <a:rPr lang="en-GB" dirty="0">
                <a:solidFill>
                  <a:srgbClr val="00CC99"/>
                </a:solidFill>
              </a:rPr>
              <a:t>RT</a:t>
            </a:r>
            <a:r>
              <a:rPr lang="en-GB" dirty="0"/>
              <a:t>HAA </a:t>
            </a:r>
            <a:r>
              <a:rPr lang="en-GB" sz="1100" dirty="0"/>
              <a:t>(our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r>
              <a:rPr lang="en-GB" sz="2000" dirty="0"/>
              <a:t>Participant’s not aware which product was which ⟹ Minimize cognitive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minimize any cognitive bias introduced (systematic errors), family, flatmates, friends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Ideally this would be tested on more people, but you can still see a strong trend favouring our work, especially when it comes to user experience</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429403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dirty="0"/>
              <a:t>(17:00)</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2157441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SAFARI, CHROMIUM BASED BROWSER e.g. </a:t>
            </a:r>
            <a:r>
              <a:rPr lang="en-GB" b="1" i="1" u="sng" dirty="0"/>
              <a:t>EDGE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Speech recognition</a:t>
            </a:r>
            <a:r>
              <a:rPr lang="en-GB" dirty="0"/>
              <a:t> library used doesn’t work on Firefox, This is because </a:t>
            </a:r>
            <a:r>
              <a:rPr lang="en-GB" dirty="0" err="1"/>
              <a:t>firefox</a:t>
            </a:r>
            <a:r>
              <a:rPr lang="en-GB" dirty="0"/>
              <a:t> doesn’t natively support </a:t>
            </a:r>
            <a:r>
              <a:rPr lang="en-GB" dirty="0" err="1"/>
              <a:t>google’s</a:t>
            </a:r>
            <a:r>
              <a:rPr lang="en-GB" dirty="0"/>
              <a:t> speech recognition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Add hover styling which shows which emotion the user’s mouse is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Host your own speech recognition server which implements the </a:t>
            </a:r>
            <a:r>
              <a:rPr lang="en-GB" b="1" dirty="0"/>
              <a:t>Web Speech API </a:t>
            </a:r>
            <a:r>
              <a:rPr lang="en-GB" dirty="0"/>
              <a:t>so that </a:t>
            </a:r>
            <a:r>
              <a:rPr lang="en-GB" b="0" dirty="0"/>
              <a:t>the</a:t>
            </a:r>
            <a:r>
              <a:rPr lang="en-GB" b="1" dirty="0"/>
              <a:t> react-speech-recognition </a:t>
            </a:r>
            <a:r>
              <a:rPr lang="en-GB" dirty="0"/>
              <a:t>library can talk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Using </a:t>
            </a:r>
            <a:r>
              <a:rPr lang="en-GB" sz="1200" b="1" i="1" u="sng" dirty="0">
                <a:solidFill>
                  <a:srgbClr val="00CC99"/>
                </a:solidFill>
              </a:rPr>
              <a:t>tone of voice</a:t>
            </a:r>
            <a:r>
              <a:rPr lang="en-GB" sz="1200" b="1" i="1" u="sng" dirty="0"/>
              <a:t> to determine sentiment</a:t>
            </a:r>
            <a:endParaRPr lang="en-GB" b="1" i="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TONE </a:t>
            </a:r>
            <a:r>
              <a:rPr lang="en-GB" b="1" i="1" dirty="0"/>
              <a:t>– words aren’t needed</a:t>
            </a:r>
            <a:r>
              <a:rPr lang="en-GB" dirty="0"/>
              <a:t>, </a:t>
            </a:r>
            <a:r>
              <a:rPr lang="en-GB" b="1" dirty="0"/>
              <a:t>sighs</a:t>
            </a:r>
            <a:r>
              <a:rPr lang="en-GB" dirty="0"/>
              <a:t>, </a:t>
            </a:r>
            <a:r>
              <a:rPr lang="en-GB" b="1" dirty="0"/>
              <a:t>yawns</a:t>
            </a:r>
            <a:r>
              <a:rPr lang="en-GB" dirty="0"/>
              <a:t>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of this, in an effort to provide as much analytical data as possible</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120274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3723913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People’s attributes should be recorded only if consent is given</a:t>
            </a: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The </a:t>
            </a:r>
            <a:r>
              <a:rPr lang="en-GB" b="1" i="0" dirty="0">
                <a:solidFill>
                  <a:srgbClr val="D1D5DB"/>
                </a:solidFill>
                <a:effectLst/>
                <a:latin typeface="Söhne"/>
              </a:rPr>
              <a:t>data protection act </a:t>
            </a:r>
            <a:r>
              <a:rPr lang="en-GB" b="0" i="0" dirty="0">
                <a:solidFill>
                  <a:srgbClr val="D1D5DB"/>
                </a:solidFill>
                <a:effectLst/>
                <a:latin typeface="Söhne"/>
              </a:rPr>
              <a:t>formed in 2018, which is essentially the UK’s implementation of the General Data Protection Regulation (GDPR) now that the UK has left the European Union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EXPLICIT CONSENT - DPA has this notion of - Lawfulness, Fairness, and Transparency</a:t>
            </a:r>
            <a:endParaRPr lang="en-GB"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They should be made aware of what data is being collected, where it will be used, how it will be used, and who will have access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Race/ethnicity is specifically categorized as very sensitive information as it could be used to individually identify people, so once again, explicit consent, oral or written is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When it comes to the actual processing of data, bias could be a big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1D5DB"/>
                </a:solidFill>
                <a:effectLst/>
                <a:latin typeface="Söhne"/>
              </a:rPr>
              <a:t>Care must be taken to ensure </a:t>
            </a:r>
            <a:r>
              <a:rPr lang="en-GB" b="1" i="0" dirty="0">
                <a:solidFill>
                  <a:srgbClr val="D1D5DB"/>
                </a:solidFill>
                <a:effectLst/>
                <a:latin typeface="Söhne"/>
              </a:rPr>
              <a:t>IID</a:t>
            </a:r>
            <a:r>
              <a:rPr lang="en-GB" b="0" i="0" dirty="0">
                <a:solidFill>
                  <a:srgbClr val="D1D5DB"/>
                </a:solidFill>
                <a:effectLst/>
                <a:latin typeface="Söhne"/>
              </a:rPr>
              <a:t> (Independent and Identically distributed dataset) – So if the </a:t>
            </a:r>
            <a:r>
              <a:rPr lang="en-GB" dirty="0"/>
              <a:t>datasets used when training models are not representative of the diverse population, could result in unfair or discriminatory outcomes, and generally unwanted bias is introduced.</a:t>
            </a:r>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424050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963396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17/03/2023</a:t>
            </a:fld>
            <a:endParaRPr lang="en-GB"/>
          </a:p>
        </p:txBody>
      </p:sp>
    </p:spTree>
    <p:extLst>
      <p:ext uri="{BB962C8B-B14F-4D97-AF65-F5344CB8AC3E}">
        <p14:creationId xmlns:p14="http://schemas.microsoft.com/office/powerpoint/2010/main" val="1727391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Must, should and </a:t>
            </a:r>
            <a:r>
              <a:rPr lang="en-GB" dirty="0" err="1"/>
              <a:t>coulds</a:t>
            </a:r>
            <a:r>
              <a:rPr lang="en-GB" dirty="0"/>
              <a:t> were completed, however the project clearly isn’t perfect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deliverables were done on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we managed to create a tool, a web app, that was genuinely more comprehensive and useful than existing tools in the field of </a:t>
            </a:r>
            <a:r>
              <a:rPr lang="en-GB" b="0" i="0" dirty="0">
                <a:solidFill>
                  <a:srgbClr val="E8EAED"/>
                </a:solidFill>
                <a:effectLst/>
                <a:latin typeface="Google Sans"/>
              </a:rPr>
              <a:t>Human Attribute Recognition.</a:t>
            </a:r>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76806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dirty="0"/>
              <a:t>(45s)</a:t>
            </a:r>
          </a:p>
          <a:p>
            <a:pPr marL="171450" indent="-171450" rtl="0">
              <a:buFont typeface="Arial" panose="020B0604020202020204" pitchFamily="34" charset="0"/>
              <a:buChar char="•"/>
            </a:pPr>
            <a:r>
              <a:rPr lang="en-GB" dirty="0"/>
              <a:t>What is the ultimate goal of this project? </a:t>
            </a:r>
          </a:p>
          <a:p>
            <a:pPr marL="171450" indent="-171450" rtl="0">
              <a:buFont typeface="Arial" panose="020B0604020202020204" pitchFamily="34" charset="0"/>
              <a:buChar char="•"/>
            </a:pPr>
            <a:r>
              <a:rPr lang="en-GB" dirty="0"/>
              <a:t>What are we trying to achieve here? </a:t>
            </a:r>
          </a:p>
          <a:p>
            <a:pPr marL="171450" indent="-171450" rtl="0">
              <a:buFont typeface="Arial" panose="020B0604020202020204" pitchFamily="34" charset="0"/>
              <a:buChar char="•"/>
            </a:pPr>
            <a:r>
              <a:rPr lang="en-GB" dirty="0"/>
              <a:t>How does this fit into the wider scope of computing?</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348879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 aware of solutions, maybe remove. Future work has solutions + tone of voice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Due to the speech recognition library used, SA doesn’t work on </a:t>
            </a:r>
            <a:r>
              <a:rPr lang="en-GB" dirty="0" err="1"/>
              <a:t>firefox</a:t>
            </a:r>
            <a:r>
              <a:rPr lang="en-GB" dirty="0"/>
              <a:t>, This is because </a:t>
            </a:r>
            <a:r>
              <a:rPr lang="en-GB" dirty="0" err="1"/>
              <a:t>firefox</a:t>
            </a:r>
            <a:r>
              <a:rPr lang="en-GB" dirty="0"/>
              <a:t> doesn’t natively support </a:t>
            </a:r>
            <a:r>
              <a:rPr lang="en-GB" dirty="0" err="1"/>
              <a:t>google’s</a:t>
            </a:r>
            <a:r>
              <a:rPr lang="en-GB" dirty="0"/>
              <a:t> speech recognition servers and so you have to host your own speech recognition server which implements the Web Speech API so that the react-speech-recognition library can talk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of this, in an effort to provide as much analytical data as possible</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1654989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4204123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SHOULD I BOTHER SHOWING THIS?? USER STORY FORMAT?</a:t>
            </a:r>
          </a:p>
          <a:p>
            <a:pPr rtl="0"/>
            <a:endParaRPr lang="en-GB" dirty="0"/>
          </a:p>
          <a:p>
            <a:pPr rtl="0"/>
            <a:r>
              <a:rPr lang="en-GB" dirty="0"/>
              <a:t>SPLIT PREV SLIDE INTO 2???</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495648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now, you can see in light mode, colours are still distinguishable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Green there is now yellow/orange but still distinguishable from the other emotions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DON’t</a:t>
            </a:r>
            <a:r>
              <a:rPr lang="en-GB" dirty="0"/>
              <a:t> BOTHER</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930018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SHOULD I HAVE THIS SLIDE?</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17/03/2023</a:t>
            </a:fld>
            <a:endParaRPr lang="en-GB"/>
          </a:p>
        </p:txBody>
      </p:sp>
    </p:spTree>
    <p:extLst>
      <p:ext uri="{BB962C8B-B14F-4D97-AF65-F5344CB8AC3E}">
        <p14:creationId xmlns:p14="http://schemas.microsoft.com/office/powerpoint/2010/main" val="36754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So in this presentation we’ll begin talking about </a:t>
            </a:r>
            <a:r>
              <a:rPr lang="en-GB" b="1" dirty="0"/>
              <a:t>general field this project sits in and what it aims to achieve and why</a:t>
            </a:r>
          </a:p>
          <a:p>
            <a:pPr marL="171450" indent="-171450">
              <a:buFont typeface="Arial" panose="020B0604020202020204" pitchFamily="34" charset="0"/>
              <a:buChar char="•"/>
            </a:pPr>
            <a:r>
              <a:rPr lang="en-GB" b="1" dirty="0"/>
              <a:t>Discuss design </a:t>
            </a:r>
            <a:r>
              <a:rPr lang="en-GB" dirty="0"/>
              <a:t>of the software created and of course </a:t>
            </a:r>
            <a:r>
              <a:rPr lang="en-GB" b="1" dirty="0"/>
              <a:t>demo it</a:t>
            </a:r>
          </a:p>
          <a:p>
            <a:pPr marL="171450" indent="-171450">
              <a:buFont typeface="Arial" panose="020B0604020202020204" pitchFamily="34" charset="0"/>
              <a:buChar char="•"/>
            </a:pPr>
            <a:r>
              <a:rPr lang="en-GB" dirty="0"/>
              <a:t>Second half of the presentation is concerned with the </a:t>
            </a:r>
            <a:r>
              <a:rPr lang="en-GB" b="1" dirty="0"/>
              <a:t>more logistical aspects of the project</a:t>
            </a:r>
          </a:p>
          <a:p>
            <a:pPr marL="171450" indent="-171450">
              <a:buFont typeface="Arial" panose="020B0604020202020204" pitchFamily="34" charset="0"/>
              <a:buChar char="•"/>
            </a:pPr>
            <a:endParaRPr lang="en-GB" b="1" dirty="0"/>
          </a:p>
          <a:p>
            <a:pPr marL="171450" indent="-171450">
              <a:buFont typeface="Arial" panose="020B0604020202020204" pitchFamily="34" charset="0"/>
              <a:buChar char="•"/>
            </a:pPr>
            <a:r>
              <a:rPr lang="en-GB" b="1" dirty="0"/>
              <a:t>REOMVE CONTENTS</a:t>
            </a:r>
          </a:p>
        </p:txBody>
      </p:sp>
      <p:sp>
        <p:nvSpPr>
          <p:cNvPr id="4" name="Date Placeholder 3"/>
          <p:cNvSpPr>
            <a:spLocks noGrp="1"/>
          </p:cNvSpPr>
          <p:nvPr>
            <p:ph type="dt" idx="1"/>
          </p:nvPr>
        </p:nvSpPr>
        <p:spPr/>
        <p:txBody>
          <a:bodyPr/>
          <a:lstStyle/>
          <a:p>
            <a:pPr rtl="0"/>
            <a:fld id="{BF695629-D1D6-472E-AD8D-B841B09640C4}" type="datetime1">
              <a:rPr lang="en-GB" smtClean="0"/>
              <a:t>17/03/2023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35</a:t>
            </a:fld>
            <a:endParaRPr lang="en-GB"/>
          </a:p>
        </p:txBody>
      </p:sp>
    </p:spTree>
    <p:extLst>
      <p:ext uri="{BB962C8B-B14F-4D97-AF65-F5344CB8AC3E}">
        <p14:creationId xmlns:p14="http://schemas.microsoft.com/office/powerpoint/2010/main" val="399728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Since this is an interactive web application, JavaScript must be inevitably used as that’s the scripting language that most common browsers interpret. The JavaScript framework chosen was React.js. Other existing frameworks include Angular.js as well as Vue.js. React.js was chosen as it is well-maintained, great for single-page applications and has efficient rendering performance as it uses a virtual document object model meaning it only updates part of the UI/parts of the DOM that have actually changed.</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1346206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727869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41</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17/03/2023</a:t>
            </a:fld>
            <a:endParaRPr lang="en-GB"/>
          </a:p>
        </p:txBody>
      </p:sp>
    </p:spTree>
    <p:extLst>
      <p:ext uri="{BB962C8B-B14F-4D97-AF65-F5344CB8AC3E}">
        <p14:creationId xmlns:p14="http://schemas.microsoft.com/office/powerpoint/2010/main" val="396330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42</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17/03/2023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r>
              <a:rPr lang="en-GB" dirty="0"/>
              <a:t>Computers occupy an increasingly more dominant role in our lives. Almost always interfacing with a computer during our day, whether it’s </a:t>
            </a:r>
            <a:r>
              <a:rPr lang="en-GB" b="1" dirty="0"/>
              <a:t>work</a:t>
            </a:r>
            <a:r>
              <a:rPr lang="en-GB" dirty="0"/>
              <a:t>, so we can send emails to colleagues half way across the globe, </a:t>
            </a:r>
            <a:r>
              <a:rPr lang="en-GB" b="1" dirty="0"/>
              <a:t>entertainment</a:t>
            </a:r>
            <a:r>
              <a:rPr lang="en-GB" dirty="0"/>
              <a:t>, things like Netflix</a:t>
            </a:r>
          </a:p>
          <a:p>
            <a:pPr marL="171450" indent="-171450" rtl="0">
              <a:buFont typeface="Arial" panose="020B0604020202020204" pitchFamily="34" charset="0"/>
              <a:buChar char="•"/>
            </a:pPr>
            <a:endParaRPr lang="en-GB" dirty="0"/>
          </a:p>
          <a:p>
            <a:pPr marL="171450" indent="-171450" rtl="0">
              <a:buFont typeface="Arial" panose="020B0604020202020204" pitchFamily="34" charset="0"/>
              <a:buChar char="•"/>
            </a:pPr>
            <a:r>
              <a:rPr lang="en-GB" dirty="0"/>
              <a:t>So really, now more than ever is it important to produce software that users actually </a:t>
            </a:r>
            <a:r>
              <a:rPr lang="en-GB" b="1" dirty="0"/>
              <a:t>enjoy</a:t>
            </a:r>
            <a:r>
              <a:rPr lang="en-GB" dirty="0"/>
              <a:t> using, that improve the user experience. The key word there is ‘</a:t>
            </a:r>
            <a:r>
              <a:rPr lang="en-GB" b="0" dirty="0"/>
              <a:t>enjoy’</a:t>
            </a:r>
            <a:r>
              <a:rPr lang="en-GB" dirty="0"/>
              <a:t>, we want to be able to tell when developing software or really any product, aspects that the user might like and also dislike that </a:t>
            </a:r>
            <a:r>
              <a:rPr lang="en-GB" b="1" dirty="0"/>
              <a:t>way we can potentially cater the product to give the user the best possible experience</a:t>
            </a:r>
            <a:r>
              <a:rPr lang="en-GB" dirty="0"/>
              <a:t>.</a:t>
            </a:r>
          </a:p>
          <a:p>
            <a:pPr marL="171450" indent="-171450" rtl="0">
              <a:buFont typeface="Arial" panose="020B0604020202020204" pitchFamily="34" charset="0"/>
              <a:buChar char="•"/>
            </a:pPr>
            <a:endParaRPr lang="en-GB" dirty="0"/>
          </a:p>
          <a:p>
            <a:pPr marL="171450" indent="-171450" rtl="0">
              <a:buFont typeface="Arial" panose="020B0604020202020204" pitchFamily="34" charset="0"/>
              <a:buChar char="•"/>
            </a:pPr>
            <a:r>
              <a:rPr lang="en-GB" dirty="0"/>
              <a:t>And so therefore, investigating </a:t>
            </a:r>
            <a:r>
              <a:rPr lang="en-GB" b="1" dirty="0"/>
              <a:t>emotional</a:t>
            </a:r>
            <a:r>
              <a:rPr lang="en-GB" dirty="0"/>
              <a:t> responses induced by these products is clearly an object of interest for software developers and </a:t>
            </a:r>
            <a:r>
              <a:rPr lang="en-GB" sz="1800" b="0" i="0" u="none" strike="noStrike" baseline="0" dirty="0">
                <a:latin typeface="CMR12"/>
              </a:rPr>
              <a:t>businesses more generally. </a:t>
            </a:r>
            <a:endParaRPr lang="en-GB" dirty="0"/>
          </a:p>
          <a:p>
            <a:pPr marL="171450" indent="-171450" rtl="0">
              <a:buFont typeface="Arial" panose="020B0604020202020204" pitchFamily="34" charset="0"/>
              <a:buChar char="•"/>
            </a:pPr>
            <a:endParaRPr lang="en-GB" dirty="0"/>
          </a:p>
          <a:p>
            <a:pPr marL="171450" indent="-171450" rtl="0">
              <a:buFont typeface="Arial" panose="020B0604020202020204" pitchFamily="34" charset="0"/>
              <a:buChar char="•"/>
            </a:pPr>
            <a:r>
              <a:rPr lang="en-GB" dirty="0"/>
              <a:t>So this project lies within the broader sphere of human computer interaction. </a:t>
            </a:r>
            <a:r>
              <a:rPr lang="en-GB" b="1" dirty="0"/>
              <a:t>Ultimately, we want to improve the way users interface with digital systems </a:t>
            </a:r>
            <a:r>
              <a:rPr lang="en-GB" dirty="0"/>
              <a:t>and in this project, we do this by creating a tool that allows us to monitor a human’s impression of a digital system. </a:t>
            </a:r>
          </a:p>
          <a:p>
            <a:pPr marL="0" indent="0" rtl="0">
              <a:buFont typeface="Arial" panose="020B0604020202020204" pitchFamily="34" charset="0"/>
              <a:buNone/>
            </a:pPr>
            <a:endParaRPr lang="en-GB" dirty="0"/>
          </a:p>
          <a:p>
            <a:pPr marL="171450" indent="-171450" rtl="0">
              <a:buFont typeface="Arial" panose="020B0604020202020204" pitchFamily="34" charset="0"/>
              <a:buChar char="•"/>
            </a:pPr>
            <a:r>
              <a:rPr lang="en-GB" dirty="0"/>
              <a:t>As well as emotions, we aim to measure other attributes like age and sex as they may provide useful data as to how different demographics interact with the system. e.g. Elderly people may find it harder to use software and hence may express more frustration. This could be picked up from the data this software retrieves.</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1791613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43</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17/03/2023</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r>
              <a:rPr lang="en-GB" b="1" dirty="0"/>
              <a:t>(1:40)</a:t>
            </a:r>
          </a:p>
          <a:p>
            <a:pPr marL="171450" indent="-171450" rtl="0">
              <a:buFont typeface="Arial" panose="020B0604020202020204" pitchFamily="34" charset="0"/>
              <a:buChar char="•"/>
            </a:pPr>
            <a:r>
              <a:rPr lang="en-GB" dirty="0"/>
              <a:t>Human Attribute Recognition also has other applications outside of just </a:t>
            </a:r>
            <a:r>
              <a:rPr lang="en-GB" b="1" dirty="0"/>
              <a:t>product testing</a:t>
            </a:r>
            <a:r>
              <a:rPr lang="en-GB" dirty="0"/>
              <a:t>. As mentioned we can cater the system to suit the user more, here you can see for Recommendation Systems, we can have personalised advertisements, or perhaps suggest particular social media posts.</a:t>
            </a:r>
          </a:p>
          <a:p>
            <a:pPr marL="171450" indent="-171450" rtl="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 paper by Kaushik showed </a:t>
            </a:r>
            <a:r>
              <a:rPr lang="en-GB" b="1" dirty="0"/>
              <a:t>that equipping a healthcare centre with surveillance systems </a:t>
            </a:r>
            <a:r>
              <a:rPr lang="en-GB" dirty="0"/>
              <a:t>that have the </a:t>
            </a:r>
            <a:r>
              <a:rPr lang="en-GB" b="1" dirty="0"/>
              <a:t>capability to recognise human emotions </a:t>
            </a:r>
            <a:r>
              <a:rPr lang="en-GB" dirty="0"/>
              <a:t>would be useful for helping them </a:t>
            </a:r>
            <a:r>
              <a:rPr lang="en-GB" b="1" dirty="0"/>
              <a:t>decide how certain patients respond to different treatments </a:t>
            </a:r>
            <a:r>
              <a:rPr lang="en-GB" dirty="0"/>
              <a:t>and see if their comfortable or not, and hence be able to provide a more </a:t>
            </a:r>
            <a:r>
              <a:rPr lang="en-GB" b="1" dirty="0"/>
              <a:t>personalized treatment plan</a:t>
            </a:r>
            <a:r>
              <a:rPr lang="en-GB" dirty="0"/>
              <a:t>.</a:t>
            </a:r>
          </a:p>
          <a:p>
            <a:pPr marL="171450" indent="-171450" rtl="0">
              <a:buFont typeface="Arial" panose="020B0604020202020204" pitchFamily="34" charset="0"/>
              <a:buChar char="•"/>
            </a:pPr>
            <a:endParaRPr lang="en-GB" dirty="0"/>
          </a:p>
          <a:p>
            <a:pPr marL="171450" indent="-171450" rtl="0">
              <a:buFont typeface="Arial" panose="020B0604020202020204" pitchFamily="34" charset="0"/>
              <a:buChar char="•"/>
            </a:pPr>
            <a:r>
              <a:rPr lang="en-GB" dirty="0"/>
              <a:t>Research paper by Singh and Dewan showed that using emotion recognition tools is very successful in helping people with autism, </a:t>
            </a:r>
            <a:r>
              <a:rPr lang="en-GB" b="1" dirty="0"/>
              <a:t>especially kids </a:t>
            </a:r>
            <a:r>
              <a:rPr lang="en-GB" dirty="0"/>
              <a:t>as that can be when their autism is the most </a:t>
            </a:r>
            <a:r>
              <a:rPr lang="en-GB" b="1" dirty="0"/>
              <a:t>problematic</a:t>
            </a:r>
            <a:r>
              <a:rPr lang="en-GB" dirty="0"/>
              <a:t>.</a:t>
            </a:r>
          </a:p>
          <a:p>
            <a:pPr marL="171450" indent="-171450" rtl="0">
              <a:buFont typeface="Arial" panose="020B0604020202020204" pitchFamily="34" charset="0"/>
              <a:buChar char="•"/>
            </a:pPr>
            <a:endParaRPr lang="en-GB" dirty="0"/>
          </a:p>
          <a:p>
            <a:pPr marL="171450" indent="-171450" rtl="0">
              <a:buFont typeface="Arial" panose="020B0604020202020204" pitchFamily="34" charset="0"/>
              <a:buChar char="•"/>
            </a:pPr>
            <a:r>
              <a:rPr lang="en-GB" dirty="0"/>
              <a:t>Especially children</a:t>
            </a:r>
          </a:p>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366891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lnSpc>
                <a:spcPct val="100000"/>
              </a:lnSpc>
              <a:buFont typeface="Arial" panose="020B0604020202020204" pitchFamily="34" charset="0"/>
              <a:buChar char="•"/>
            </a:pPr>
            <a:r>
              <a:rPr lang="en-GB" kern="1200" dirty="0">
                <a:latin typeface="+mn-lt"/>
                <a:ea typeface="+mn-ea"/>
                <a:cs typeface="+mn-cs"/>
              </a:rPr>
              <a:t>What are the existing solutions that analyse human attributes?</a:t>
            </a:r>
          </a:p>
          <a:p>
            <a:pPr marL="171450" indent="-171450" rtl="0">
              <a:lnSpc>
                <a:spcPct val="100000"/>
              </a:lnSpc>
              <a:buFont typeface="Arial" panose="020B0604020202020204" pitchFamily="34" charset="0"/>
              <a:buChar char="•"/>
            </a:pPr>
            <a:r>
              <a:rPr lang="en-GB" kern="1200" dirty="0">
                <a:latin typeface="+mn-lt"/>
                <a:ea typeface="+mn-ea"/>
                <a:cs typeface="+mn-cs"/>
              </a:rPr>
              <a:t>What does </a:t>
            </a:r>
            <a:r>
              <a:rPr lang="en-GB" b="1" kern="1200" dirty="0">
                <a:latin typeface="+mn-lt"/>
                <a:ea typeface="+mn-ea"/>
                <a:cs typeface="+mn-cs"/>
              </a:rPr>
              <a:t>our work</a:t>
            </a:r>
            <a:r>
              <a:rPr lang="en-GB" kern="1200" dirty="0">
                <a:latin typeface="+mn-lt"/>
                <a:ea typeface="+mn-ea"/>
                <a:cs typeface="+mn-cs"/>
              </a:rPr>
              <a:t> add?</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1334584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Here we see the main existing tools for human attribute analysis: Noldus, MorphCast, iMotions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Unimodal - </a:t>
            </a:r>
            <a:r>
              <a:rPr lang="en-GB" b="1" i="0" dirty="0">
                <a:solidFill>
                  <a:srgbClr val="202122"/>
                </a:solidFill>
                <a:effectLst/>
                <a:latin typeface="Arial" panose="020B0604020202020204" pitchFamily="34" charset="0"/>
              </a:rPr>
              <a:t>single independent channel of sensory input</a:t>
            </a:r>
            <a:r>
              <a:rPr lang="en-GB" b="0" i="0" dirty="0">
                <a:solidFill>
                  <a:srgbClr val="202122"/>
                </a:solidFill>
                <a:effectLst/>
                <a:latin typeface="Arial" panose="020B0604020202020204" pitchFamily="34" charset="0"/>
              </a:rPr>
              <a:t>, in this case: visual, images (from a webcam, or by manually uploading images). </a:t>
            </a:r>
          </a:p>
          <a:p>
            <a:pPr marL="0" indent="0">
              <a:buFont typeface="Arial" panose="020B0604020202020204" pitchFamily="34" charset="0"/>
              <a:buNone/>
            </a:pPr>
            <a:endParaRPr lang="en-GB" b="0" i="0" dirty="0">
              <a:solidFill>
                <a:srgbClr val="202122"/>
              </a:solidFill>
              <a:effectLst/>
              <a:latin typeface="Arial" panose="020B0604020202020204" pitchFamily="34" charset="0"/>
            </a:endParaRPr>
          </a:p>
          <a:p>
            <a:pPr marL="171450" indent="-171450">
              <a:buFont typeface="Arial" panose="020B0604020202020204" pitchFamily="34" charset="0"/>
              <a:buChar char="•"/>
            </a:pPr>
            <a:r>
              <a:rPr lang="en-GB" b="1" i="0" dirty="0">
                <a:solidFill>
                  <a:srgbClr val="202122"/>
                </a:solidFill>
                <a:effectLst/>
                <a:latin typeface="Arial" panose="020B0604020202020204" pitchFamily="34" charset="0"/>
              </a:rPr>
              <a:t>no phone users, needs updating, less flexible</a:t>
            </a:r>
          </a:p>
          <a:p>
            <a:pPr marL="171450" indent="-171450">
              <a:buFont typeface="Arial" panose="020B0604020202020204" pitchFamily="34" charset="0"/>
              <a:buChar char="•"/>
            </a:pPr>
            <a:endParaRPr lang="en-GB" b="0" i="0" dirty="0">
              <a:solidFill>
                <a:srgbClr val="202122"/>
              </a:solidFill>
              <a:effectLst/>
              <a:latin typeface="Arial" panose="020B0604020202020204" pitchFamily="34" charset="0"/>
            </a:endParaRPr>
          </a:p>
          <a:p>
            <a:pPr marL="171450" indent="-171450">
              <a:buFont typeface="Arial" panose="020B0604020202020204" pitchFamily="34" charset="0"/>
              <a:buChar char="•"/>
            </a:pPr>
            <a:r>
              <a:rPr lang="en-GB" b="1" i="0" u="sng" dirty="0">
                <a:solidFill>
                  <a:srgbClr val="202122"/>
                </a:solidFill>
                <a:effectLst/>
                <a:latin typeface="Arial" panose="020B0604020202020204" pitchFamily="34" charset="0"/>
              </a:rPr>
              <a:t>RESTRICTIVE</a:t>
            </a:r>
            <a:r>
              <a:rPr lang="en-GB" b="1" i="0" dirty="0">
                <a:solidFill>
                  <a:srgbClr val="202122"/>
                </a:solidFill>
                <a:effectLst/>
                <a:latin typeface="Arial" panose="020B0604020202020204" pitchFamily="34" charset="0"/>
              </a:rPr>
              <a:t> real-time</a:t>
            </a:r>
            <a:r>
              <a:rPr lang="en-GB" b="0" i="0" dirty="0">
                <a:solidFill>
                  <a:srgbClr val="202122"/>
                </a:solidFill>
                <a:effectLst/>
                <a:latin typeface="Arial" panose="020B0604020202020204" pitchFamily="34" charset="0"/>
              </a:rPr>
              <a:t> so can be used in things like </a:t>
            </a:r>
            <a:r>
              <a:rPr lang="en-GB" b="1" i="0" dirty="0">
                <a:solidFill>
                  <a:srgbClr val="202122"/>
                </a:solidFill>
                <a:effectLst/>
                <a:latin typeface="Arial" panose="020B0604020202020204" pitchFamily="34" charset="0"/>
              </a:rPr>
              <a:t>surveillance</a:t>
            </a:r>
            <a:r>
              <a:rPr lang="en-GB" b="0" i="0" dirty="0">
                <a:solidFill>
                  <a:srgbClr val="202122"/>
                </a:solidFill>
                <a:effectLst/>
                <a:latin typeface="Arial" panose="020B0604020202020204" pitchFamily="34" charset="0"/>
              </a:rPr>
              <a:t> and </a:t>
            </a:r>
            <a:r>
              <a:rPr lang="en-GB" b="1" i="0" dirty="0">
                <a:solidFill>
                  <a:srgbClr val="202122"/>
                </a:solidFill>
                <a:effectLst/>
                <a:latin typeface="Arial" panose="020B0604020202020204" pitchFamily="34" charset="0"/>
              </a:rPr>
              <a:t>product testing</a:t>
            </a:r>
            <a:r>
              <a:rPr lang="en-GB" b="0" i="0" dirty="0">
                <a:solidFill>
                  <a:srgbClr val="202122"/>
                </a:solidFill>
                <a:effectLst/>
                <a:latin typeface="Arial" panose="020B0604020202020204" pitchFamily="34" charset="0"/>
              </a:rPr>
              <a:t> and the other use cases mentioned</a:t>
            </a:r>
          </a:p>
          <a:p>
            <a:pPr marL="0" indent="0">
              <a:buFont typeface="Arial" panose="020B0604020202020204" pitchFamily="34" charset="0"/>
              <a:buNone/>
            </a:pPr>
            <a:endParaRPr lang="en-GB" b="0" i="0" dirty="0">
              <a:solidFill>
                <a:srgbClr val="202122"/>
              </a:solidFill>
              <a:effectLst/>
              <a:latin typeface="Arial" panose="020B0604020202020204" pitchFamily="34" charset="0"/>
            </a:endParaRPr>
          </a:p>
          <a:p>
            <a:pPr marL="171450" indent="-171450">
              <a:buFont typeface="Arial" panose="020B0604020202020204" pitchFamily="34" charset="0"/>
              <a:buChar char="•"/>
            </a:pPr>
            <a:r>
              <a:rPr lang="en-GB" b="0" i="0" dirty="0">
                <a:solidFill>
                  <a:srgbClr val="202122"/>
                </a:solidFill>
                <a:effectLst/>
                <a:latin typeface="Arial" panose="020B0604020202020204" pitchFamily="34" charset="0"/>
              </a:rPr>
              <a:t>So how does </a:t>
            </a:r>
            <a:r>
              <a:rPr lang="en-GB" b="1" i="0" dirty="0">
                <a:solidFill>
                  <a:srgbClr val="202122"/>
                </a:solidFill>
                <a:effectLst/>
                <a:latin typeface="Arial" panose="020B0604020202020204" pitchFamily="34" charset="0"/>
              </a:rPr>
              <a:t>our work</a:t>
            </a:r>
            <a:r>
              <a:rPr lang="en-GB" b="0" i="0" dirty="0">
                <a:solidFill>
                  <a:srgbClr val="202122"/>
                </a:solidFill>
                <a:effectLst/>
                <a:latin typeface="Arial" panose="020B0604020202020204" pitchFamily="34" charset="0"/>
              </a:rPr>
              <a:t> compare?</a:t>
            </a:r>
          </a:p>
          <a:p>
            <a:pPr marL="171450" indent="-171450">
              <a:buFont typeface="Arial" panose="020B0604020202020204" pitchFamily="34" charset="0"/>
              <a:buChar char="•"/>
            </a:pPr>
            <a:endParaRPr lang="en-GB" b="0" i="0" dirty="0">
              <a:solidFill>
                <a:srgbClr val="202122"/>
              </a:solidFill>
              <a:effectLst/>
              <a:latin typeface="Arial" panose="020B0604020202020204" pitchFamily="34" charset="0"/>
            </a:endParaRPr>
          </a:p>
          <a:p>
            <a:pPr marL="171450" indent="-171450">
              <a:buFont typeface="Arial" panose="020B0604020202020204" pitchFamily="34" charset="0"/>
              <a:buChar char="•"/>
            </a:pPr>
            <a:r>
              <a:rPr lang="en-GB" b="1" i="0" dirty="0">
                <a:solidFill>
                  <a:srgbClr val="202122"/>
                </a:solidFill>
                <a:effectLst/>
                <a:latin typeface="Arial" panose="020B0604020202020204" pitchFamily="34" charset="0"/>
              </a:rPr>
              <a:t>Why is this useful? </a:t>
            </a:r>
            <a:r>
              <a:rPr lang="en-GB" b="0" i="0" u="sng" dirty="0">
                <a:solidFill>
                  <a:srgbClr val="202122"/>
                </a:solidFill>
                <a:effectLst/>
                <a:latin typeface="Arial" panose="020B0604020202020204" pitchFamily="34" charset="0"/>
              </a:rPr>
              <a:t>more comprehensive </a:t>
            </a:r>
            <a:r>
              <a:rPr lang="en-GB" b="0" i="0" dirty="0">
                <a:solidFill>
                  <a:srgbClr val="202122"/>
                </a:solidFill>
                <a:effectLst/>
                <a:latin typeface="Arial" panose="020B0604020202020204" pitchFamily="34" charset="0"/>
              </a:rPr>
              <a:t>and can </a:t>
            </a:r>
            <a:r>
              <a:rPr lang="en-GB" b="0" i="0" u="sng" dirty="0">
                <a:solidFill>
                  <a:srgbClr val="202122"/>
                </a:solidFill>
                <a:effectLst/>
                <a:latin typeface="Arial" panose="020B0604020202020204" pitchFamily="34" charset="0"/>
              </a:rPr>
              <a:t>analyse user experience more accurately</a:t>
            </a:r>
            <a:r>
              <a:rPr lang="en-GB" b="0" i="0" dirty="0">
                <a:solidFill>
                  <a:srgbClr val="202122"/>
                </a:solidFill>
                <a:effectLst/>
                <a:latin typeface="Arial" panose="020B0604020202020204" pitchFamily="34" charset="0"/>
              </a:rPr>
              <a:t> because can look at both what the user is expressing through their </a:t>
            </a:r>
            <a:r>
              <a:rPr lang="en-GB" b="1" i="0" dirty="0">
                <a:solidFill>
                  <a:srgbClr val="202122"/>
                </a:solidFill>
                <a:effectLst/>
                <a:latin typeface="Arial" panose="020B0604020202020204" pitchFamily="34" charset="0"/>
              </a:rPr>
              <a:t>face</a:t>
            </a:r>
            <a:r>
              <a:rPr lang="en-GB" b="0" i="0" dirty="0">
                <a:solidFill>
                  <a:srgbClr val="202122"/>
                </a:solidFill>
                <a:effectLst/>
                <a:latin typeface="Arial" panose="020B0604020202020204" pitchFamily="34" charset="0"/>
              </a:rPr>
              <a:t> and also </a:t>
            </a:r>
            <a:r>
              <a:rPr lang="en-GB" b="1" i="0" dirty="0">
                <a:solidFill>
                  <a:srgbClr val="202122"/>
                </a:solidFill>
                <a:effectLst/>
                <a:latin typeface="Arial" panose="020B0604020202020204" pitchFamily="34" charset="0"/>
              </a:rPr>
              <a:t>saying</a:t>
            </a:r>
            <a:r>
              <a:rPr lang="en-GB" b="0" i="0" dirty="0">
                <a:solidFill>
                  <a:srgbClr val="202122"/>
                </a:solidFill>
                <a:effectLst/>
                <a:latin typeface="Arial" panose="020B0604020202020204" pitchFamily="34" charset="0"/>
              </a:rPr>
              <a:t>. </a:t>
            </a:r>
            <a:r>
              <a:rPr lang="en-GB" b="1" i="0" dirty="0">
                <a:solidFill>
                  <a:srgbClr val="202122"/>
                </a:solidFill>
                <a:effectLst/>
                <a:latin typeface="Arial" panose="020B0604020202020204" pitchFamily="34" charset="0"/>
              </a:rPr>
              <a:t>Detection</a:t>
            </a:r>
            <a:r>
              <a:rPr lang="en-GB" b="0" i="0" dirty="0">
                <a:solidFill>
                  <a:srgbClr val="202122"/>
                </a:solidFill>
                <a:effectLst/>
                <a:latin typeface="Arial" panose="020B0604020202020204" pitchFamily="34" charset="0"/>
              </a:rPr>
              <a:t> of more </a:t>
            </a:r>
            <a:r>
              <a:rPr lang="en-GB" b="1" i="0" dirty="0">
                <a:solidFill>
                  <a:srgbClr val="202122"/>
                </a:solidFill>
                <a:effectLst/>
                <a:latin typeface="Arial" panose="020B0604020202020204" pitchFamily="34" charset="0"/>
              </a:rPr>
              <a:t>niche impressions</a:t>
            </a:r>
            <a:r>
              <a:rPr lang="en-GB" b="0" i="0" dirty="0">
                <a:solidFill>
                  <a:srgbClr val="202122"/>
                </a:solidFill>
                <a:effectLst/>
                <a:latin typeface="Arial" panose="020B0604020202020204" pitchFamily="34" charset="0"/>
              </a:rPr>
              <a:t>, things like </a:t>
            </a:r>
            <a:r>
              <a:rPr lang="en-GB" b="1" i="0" dirty="0">
                <a:solidFill>
                  <a:srgbClr val="202122"/>
                </a:solidFill>
                <a:effectLst/>
                <a:latin typeface="Arial" panose="020B0604020202020204" pitchFamily="34" charset="0"/>
              </a:rPr>
              <a:t>sarcasm</a:t>
            </a:r>
            <a:r>
              <a:rPr lang="en-GB" b="0" i="0" dirty="0">
                <a:solidFill>
                  <a:srgbClr val="202122"/>
                </a:solidFill>
                <a:effectLst/>
                <a:latin typeface="Arial" panose="020B0604020202020204" pitchFamily="34" charset="0"/>
              </a:rPr>
              <a:t>, “Amazing” e.g. if the text sentiment is good but the expression is more neutral, we can begin to infer that theres a good chance the user is being sarcastic. </a:t>
            </a:r>
          </a:p>
          <a:p>
            <a:pPr marL="0" indent="0">
              <a:buFont typeface="Arial" panose="020B0604020202020204" pitchFamily="34" charset="0"/>
              <a:buNone/>
            </a:pPr>
            <a:endParaRPr lang="en-GB" b="0" i="0" dirty="0">
              <a:solidFill>
                <a:srgbClr val="202122"/>
              </a:solidFill>
              <a:effectLst/>
              <a:latin typeface="Arial" panose="020B0604020202020204" pitchFamily="34" charset="0"/>
            </a:endParaRPr>
          </a:p>
          <a:p>
            <a:pPr marL="171450" indent="-171450">
              <a:buFont typeface="Arial" panose="020B0604020202020204" pitchFamily="34" charset="0"/>
              <a:buChar char="•"/>
            </a:pPr>
            <a:r>
              <a:rPr lang="en-GB" b="0" i="0" dirty="0">
                <a:solidFill>
                  <a:srgbClr val="202122"/>
                </a:solidFill>
                <a:effectLst/>
                <a:latin typeface="Arial" panose="020B0604020202020204" pitchFamily="34" charset="0"/>
              </a:rPr>
              <a:t>So in short, this project aims to create a tool that is more comprehensive than other current tools. Since this tool is made for the idea of testing products, it comes with the ability to detect lighting environment. MORE COMPREHENSIVE TESTING SUITE.</a:t>
            </a:r>
          </a:p>
        </p:txBody>
      </p:sp>
      <p:sp>
        <p:nvSpPr>
          <p:cNvPr id="4" name="Date Placeholder 3"/>
          <p:cNvSpPr>
            <a:spLocks noGrp="1"/>
          </p:cNvSpPr>
          <p:nvPr>
            <p:ph type="dt" idx="1"/>
          </p:nvPr>
        </p:nvSpPr>
        <p:spPr/>
        <p:txBody>
          <a:bodyPr/>
          <a:lstStyle/>
          <a:p>
            <a:pPr rtl="0"/>
            <a:fld id="{BF695629-D1D6-472E-AD8D-B841B09640C4}" type="datetime1">
              <a:rPr lang="en-GB" smtClean="0"/>
              <a:t>17/03/2023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7</a:t>
            </a:fld>
            <a:endParaRPr lang="en-GB"/>
          </a:p>
        </p:txBody>
      </p:sp>
    </p:spTree>
    <p:extLst>
      <p:ext uri="{BB962C8B-B14F-4D97-AF65-F5344CB8AC3E}">
        <p14:creationId xmlns:p14="http://schemas.microsoft.com/office/powerpoint/2010/main" val="74351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lnSpc>
                <a:spcPct val="100000"/>
              </a:lnSpc>
              <a:buNone/>
            </a:pPr>
            <a:r>
              <a:rPr lang="en-GB" b="1" kern="1200" dirty="0">
                <a:latin typeface="+mn-lt"/>
                <a:ea typeface="+mn-ea"/>
                <a:cs typeface="+mn-cs"/>
              </a:rPr>
              <a:t>(5:00)</a:t>
            </a:r>
          </a:p>
          <a:p>
            <a:pPr marL="0" indent="0" rtl="0">
              <a:lnSpc>
                <a:spcPct val="100000"/>
              </a:lnSpc>
              <a:buNone/>
            </a:pPr>
            <a:r>
              <a:rPr lang="en-GB" kern="1200" dirty="0">
                <a:latin typeface="+mn-lt"/>
                <a:ea typeface="+mn-ea"/>
                <a:cs typeface="+mn-cs"/>
              </a:rPr>
              <a:t>What were the key design decisions made when developing?</a:t>
            </a:r>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17/03/2023</a:t>
            </a:fld>
            <a:endParaRPr lang="en-GB"/>
          </a:p>
        </p:txBody>
      </p:sp>
    </p:spTree>
    <p:extLst>
      <p:ext uri="{BB962C8B-B14F-4D97-AF65-F5344CB8AC3E}">
        <p14:creationId xmlns:p14="http://schemas.microsoft.com/office/powerpoint/2010/main" val="80361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u="sng" dirty="0"/>
              <a:t>Requirements unstable</a:t>
            </a:r>
            <a:r>
              <a:rPr lang="en-GB" sz="1200" dirty="0"/>
              <a:t>, due to </a:t>
            </a:r>
            <a:r>
              <a:rPr lang="en-GB" sz="1200" b="1" dirty="0"/>
              <a:t>feasibility concerns</a:t>
            </a:r>
            <a:r>
              <a:rPr lang="en-GB" sz="1200" dirty="0"/>
              <a:t>, </a:t>
            </a:r>
            <a:r>
              <a:rPr lang="en-GB" b="1" dirty="0"/>
              <a:t>using a plan-driven approach like waterfall wouldn’t make sense</a:t>
            </a:r>
            <a:r>
              <a:rPr lang="en-GB" dirty="0"/>
              <a:t>, especially in the </a:t>
            </a:r>
            <a:r>
              <a:rPr lang="en-GB" b="1" dirty="0"/>
              <a:t>short time fram</a:t>
            </a:r>
            <a:r>
              <a:rPr lang="en-GB" dirty="0"/>
              <a:t>e of the project, because a single change in requirements mean the entire project would have to be </a:t>
            </a:r>
            <a:r>
              <a:rPr lang="en-GB" b="1" dirty="0"/>
              <a:t>revamped</a:t>
            </a: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lending itself to incrementally</a:t>
            </a:r>
            <a:r>
              <a:rPr lang="en-GB" dirty="0"/>
              <a:t>, hence an </a:t>
            </a:r>
            <a:r>
              <a:rPr lang="en-GB" u="sng" dirty="0"/>
              <a:t>incremental / iterative </a:t>
            </a:r>
            <a:r>
              <a:rPr lang="en-GB" b="1" dirty="0"/>
              <a:t>methodology such as </a:t>
            </a:r>
            <a:r>
              <a:rPr lang="en-GB" b="1" u="sng" dirty="0"/>
              <a:t>Scrum </a:t>
            </a:r>
            <a:r>
              <a:rPr lang="en-GB" b="1" dirty="0"/>
              <a:t>would allow for the production of prototypes and later </a:t>
            </a:r>
            <a:r>
              <a:rPr lang="en-GB" dirty="0"/>
              <a:t>minimum viable products (</a:t>
            </a:r>
            <a:r>
              <a:rPr lang="en-GB" b="1" dirty="0"/>
              <a:t>MVP</a:t>
            </a:r>
            <a:r>
              <a:rPr lang="en-GB" dirty="0"/>
              <a: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&lt;&gt;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Elements of plan-driven approaches were adopted </a:t>
            </a:r>
            <a:r>
              <a:rPr lang="en-GB" i="1" dirty="0"/>
              <a:t>Reuse-oriented</a:t>
            </a:r>
            <a:r>
              <a:rPr lang="en-GB" dirty="0"/>
              <a:t> software development, using various UI libraries would save some development time</a:t>
            </a:r>
            <a:endParaRPr lang="en-GB" sz="1200"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17/03/2023</a:t>
            </a:fld>
            <a:endParaRPr lang="en-GB"/>
          </a:p>
        </p:txBody>
      </p:sp>
    </p:spTree>
    <p:extLst>
      <p:ext uri="{BB962C8B-B14F-4D97-AF65-F5344CB8AC3E}">
        <p14:creationId xmlns:p14="http://schemas.microsoft.com/office/powerpoint/2010/main" val="255646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hyperlink" Target="https://www.gov.uk/data-protection" TargetMode="External"/><Relationship Id="rId3" Type="http://schemas.openxmlformats.org/officeDocument/2006/relationships/hyperlink" Target="https://www.ijraset.com/best-journal/patient-monitoring-using-emotion-recognition" TargetMode="External"/><Relationship Id="rId7" Type="http://schemas.openxmlformats.org/officeDocument/2006/relationships/hyperlink" Target="https://www.nngroup.com/articles/classifying-icons/"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hyperlink" Target="https://synergycodes.com/blog/angular-vs-react-which-technology-is-more-efficient/" TargetMode="External"/><Relationship Id="rId5" Type="http://schemas.openxmlformats.org/officeDocument/2006/relationships/hyperlink" Target="https://x-team.com/blog/react-vs-angular/" TargetMode="External"/><Relationship Id="rId4" Type="http://schemas.openxmlformats.org/officeDocument/2006/relationships/hyperlink" Target="https://doi.org/10.1515/comp-2020-0006"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noldus.com/facereader/measure-your-emotion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hyperlink" Target="https://imotions.com/products/imotions-lab/modules/fea-facial-expression-analysis/" TargetMode="External"/><Relationship Id="rId4" Type="http://schemas.openxmlformats.org/officeDocument/2006/relationships/hyperlink" Target="https://www.morphcast.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68754" y="1183802"/>
            <a:ext cx="3565524" cy="2384898"/>
          </a:xfrm>
        </p:spPr>
        <p:txBody>
          <a:bodyPr wrap="square" rtlCol="0" anchor="b" anchorCtr="0">
            <a:normAutofit/>
          </a:bodyPr>
          <a:lstStyle/>
          <a:p>
            <a:pPr rtl="0"/>
            <a:r>
              <a:rPr lang="en-GB" sz="4000" dirty="0">
                <a:solidFill>
                  <a:srgbClr val="00CC99"/>
                </a:solidFill>
                <a:latin typeface="+mn-lt"/>
                <a:ea typeface="Calibri" panose="020F0502020204030204" pitchFamily="34" charset="0"/>
                <a:cs typeface="Calibri" panose="020F0502020204030204" pitchFamily="34" charset="0"/>
              </a:rPr>
              <a:t>Real-Time</a:t>
            </a:r>
            <a:r>
              <a:rPr lang="en-GB" sz="4000" dirty="0">
                <a:latin typeface="+mn-lt"/>
                <a:ea typeface="Calibri" panose="020F0502020204030204" pitchFamily="34" charset="0"/>
                <a:cs typeface="Calibri" panose="020F0502020204030204" pitchFamily="34" charset="0"/>
              </a:rPr>
              <a:t> Human Attribute Analysis </a:t>
            </a:r>
            <a:br>
              <a:rPr lang="en-GB" sz="4000" dirty="0">
                <a:latin typeface="+mn-lt"/>
                <a:ea typeface="Calibri" panose="020F0502020204030204" pitchFamily="34" charset="0"/>
                <a:cs typeface="Calibri" panose="020F0502020204030204" pitchFamily="34" charset="0"/>
              </a:rPr>
            </a:br>
            <a:r>
              <a:rPr lang="en-GB" sz="4000" dirty="0">
                <a:latin typeface="+mn-lt"/>
                <a:ea typeface="Calibri" panose="020F0502020204030204" pitchFamily="34" charset="0"/>
                <a:cs typeface="Calibri" panose="020F0502020204030204" pitchFamily="34" charset="0"/>
              </a:rPr>
              <a:t>Web Application</a:t>
            </a:r>
          </a:p>
        </p:txBody>
      </p:sp>
      <p:pic>
        <p:nvPicPr>
          <p:cNvPr id="13" name="Picture Placeholder 15" descr="Data Points Digital background">
            <a:extLst>
              <a:ext uri="{FF2B5EF4-FFF2-40B4-BE49-F238E27FC236}">
                <a16:creationId xmlns:a16="http://schemas.microsoft.com/office/drawing/2014/main" id="{E24863E8-FFF6-C349-EE23-611AF9A2A3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4741" r="21572" b="-1"/>
          <a:stretch/>
        </p:blipFill>
        <p:spPr>
          <a:xfrm>
            <a:off x="20" y="10"/>
            <a:ext cx="7452340" cy="6857990"/>
          </a:xfrm>
          <a:no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8754" y="3733457"/>
            <a:ext cx="3565524" cy="1731963"/>
          </a:xfrm>
        </p:spPr>
        <p:txBody>
          <a:bodyPr wrap="square" rtlCol="0">
            <a:normAutofit/>
          </a:bodyPr>
          <a:lstStyle/>
          <a:p>
            <a:pPr rtl="0"/>
            <a:r>
              <a:rPr lang="en-GB" dirty="0"/>
              <a:t>Neema Raiyat</a:t>
            </a:r>
          </a:p>
        </p:txBody>
      </p:sp>
      <p:sp>
        <p:nvSpPr>
          <p:cNvPr id="12" name="Date Placeholder 4" hidden="1">
            <a:extLst>
              <a:ext uri="{FF2B5EF4-FFF2-40B4-BE49-F238E27FC236}">
                <a16:creationId xmlns:a16="http://schemas.microsoft.com/office/drawing/2014/main" id="{4894D9A2-C22F-1060-D1FB-224B2AA0E0CE}"/>
              </a:ext>
            </a:extLst>
          </p:cNvPr>
          <p:cNvSpPr>
            <a:spLocks noGrp="1"/>
          </p:cNvSpPr>
          <p:nvPr>
            <p:ph type="dt" sz="half" idx="4294967295"/>
          </p:nvPr>
        </p:nvSpPr>
        <p:spPr>
          <a:xfrm>
            <a:off x="550863" y="6507212"/>
            <a:ext cx="2628900" cy="153888"/>
          </a:xfrm>
        </p:spPr>
        <p:txBody>
          <a:bodyPr/>
          <a:lstStyle/>
          <a:p>
            <a:pPr rtl="0">
              <a:spcAft>
                <a:spcPts val="600"/>
              </a:spcAft>
            </a:pPr>
            <a:r>
              <a:rPr lang="en-GB" dirty="0"/>
              <a:t>Friday, March 17, 2023</a:t>
            </a:r>
          </a:p>
        </p:txBody>
      </p:sp>
      <p:sp>
        <p:nvSpPr>
          <p:cNvPr id="16" name="Slide Number Placeholder 6" hidden="1">
            <a:extLst>
              <a:ext uri="{FF2B5EF4-FFF2-40B4-BE49-F238E27FC236}">
                <a16:creationId xmlns:a16="http://schemas.microsoft.com/office/drawing/2014/main" id="{DACD272B-DC74-4903-7793-F65A2A8D428F}"/>
              </a:ext>
            </a:extLst>
          </p:cNvPr>
          <p:cNvSpPr>
            <a:spLocks noGrp="1"/>
          </p:cNvSpPr>
          <p:nvPr>
            <p:ph type="sldNum" sz="quarter" idx="4294967295"/>
          </p:nvPr>
        </p:nvSpPr>
        <p:spPr>
          <a:xfrm>
            <a:off x="9948863" y="6507212"/>
            <a:ext cx="1692274" cy="153888"/>
          </a:xfrm>
        </p:spPr>
        <p:txBody>
          <a:bodyPr/>
          <a:lstStyle/>
          <a:p>
            <a:pPr rtl="0">
              <a:spcAft>
                <a:spcPts val="600"/>
              </a:spcAft>
            </a:pPr>
            <a:fld id="{DBA1B0FB-D917-4C8C-928F-313BD683BF39}" type="slidenum">
              <a:rPr lang="en-GB" smtClean="0"/>
              <a:pPr rtl="0">
                <a:spcAft>
                  <a:spcPts val="600"/>
                </a:spcAft>
              </a:pPr>
              <a:t>1</a:t>
            </a:fld>
            <a:endParaRPr lang="en-GB"/>
          </a:p>
        </p:txBody>
      </p:sp>
      <p:sp>
        <p:nvSpPr>
          <p:cNvPr id="6" name="AutoShape 6" descr="The University of Warwick - รับข้อมูลเรียนต่อพร้อมให้คำปรึกษาฟรี">
            <a:extLst>
              <a:ext uri="{FF2B5EF4-FFF2-40B4-BE49-F238E27FC236}">
                <a16:creationId xmlns:a16="http://schemas.microsoft.com/office/drawing/2014/main" id="{5F5EDAF6-3578-DC66-156A-85EF3114EC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75281428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9281063" y="612741"/>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Chosen Technologies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384326"/>
            <a:ext cx="10949227" cy="4866021"/>
          </a:xfrm>
        </p:spPr>
        <p:txBody>
          <a:bodyPr rtlCol="0"/>
          <a:lstStyle/>
          <a:p>
            <a:r>
              <a:rPr lang="en-GB" sz="2800" b="1" dirty="0"/>
              <a:t>React.js </a:t>
            </a:r>
            <a:r>
              <a:rPr lang="en-GB" sz="2000" dirty="0"/>
              <a:t>(JavaScript Framework)</a:t>
            </a:r>
            <a:endParaRPr lang="en-GB" sz="2800" dirty="0"/>
          </a:p>
          <a:p>
            <a:pPr lvl="1"/>
            <a:r>
              <a:rPr lang="en-GB" sz="1800" b="1" dirty="0"/>
              <a:t>Large community </a:t>
            </a:r>
            <a:r>
              <a:rPr lang="en-GB" sz="1800" dirty="0"/>
              <a:t>⟹ Many libraries</a:t>
            </a:r>
          </a:p>
          <a:p>
            <a:pPr lvl="1"/>
            <a:r>
              <a:rPr lang="en-GB" sz="1800" b="1" dirty="0"/>
              <a:t>Efficient rendering </a:t>
            </a:r>
            <a:r>
              <a:rPr lang="en-GB" sz="1800" dirty="0"/>
              <a:t>⟹ Strongest virtual </a:t>
            </a:r>
            <a:r>
              <a:rPr lang="en-GB" sz="1800" i="1" dirty="0"/>
              <a:t>Document Object Model (DOM) </a:t>
            </a:r>
            <a:r>
              <a:rPr lang="en-GB" sz="1800" dirty="0"/>
              <a:t>implementation </a:t>
            </a:r>
            <a:r>
              <a:rPr lang="en-GB" dirty="0"/>
              <a:t>[3]</a:t>
            </a:r>
            <a:endParaRPr lang="en-GB" sz="1800" dirty="0"/>
          </a:p>
          <a:p>
            <a:pPr lvl="1"/>
            <a:r>
              <a:rPr lang="en-GB" sz="1800" b="1" dirty="0"/>
              <a:t>Syntactic structure </a:t>
            </a:r>
            <a:r>
              <a:rPr lang="en-GB" sz="1800" dirty="0"/>
              <a:t>⟹ </a:t>
            </a:r>
            <a:r>
              <a:rPr lang="en-GB" sz="1800" i="1" dirty="0"/>
              <a:t>Model-View-Controller (MVC) </a:t>
            </a:r>
            <a:r>
              <a:rPr lang="en-GB" sz="1800" dirty="0"/>
              <a:t>software architectural pattern</a:t>
            </a:r>
          </a:p>
          <a:p>
            <a:pPr lvl="1"/>
            <a:r>
              <a:rPr lang="en-GB" sz="1800" dirty="0"/>
              <a:t>React.js is memory intensive </a:t>
            </a:r>
            <a:r>
              <a:rPr lang="en-GB" dirty="0"/>
              <a:t>[4]</a:t>
            </a:r>
            <a:endParaRPr lang="en-GB" sz="1800" dirty="0"/>
          </a:p>
          <a:p>
            <a:pPr lvl="0"/>
            <a:r>
              <a:rPr lang="en-GB" sz="2800" b="1" dirty="0"/>
              <a:t>Python </a:t>
            </a:r>
            <a:r>
              <a:rPr lang="en-GB" sz="2000" dirty="0">
                <a:solidFill>
                  <a:prstClr val="white">
                    <a:alpha val="60000"/>
                  </a:prstClr>
                </a:solidFill>
              </a:rPr>
              <a:t>(Analysis)</a:t>
            </a:r>
            <a:endParaRPr lang="en-GB" sz="2800" b="1" dirty="0"/>
          </a:p>
          <a:p>
            <a:pPr lvl="1"/>
            <a:r>
              <a:rPr lang="en-GB" sz="1800" dirty="0"/>
              <a:t>Used for model comparison ⟹ Sentiment analysis &amp; facial emotion recognition</a:t>
            </a:r>
          </a:p>
          <a:p>
            <a:pPr lvl="1"/>
            <a:r>
              <a:rPr lang="en-GB" sz="1800" dirty="0"/>
              <a:t>Wealth of machine learning libraries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1184825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8012806" y="4807673"/>
            <a:ext cx="1486794" cy="1332000"/>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Software Architectural Pattern: MVC</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4327"/>
            <a:ext cx="11090274" cy="3592399"/>
          </a:xfrm>
        </p:spPr>
        <p:txBody>
          <a:bodyPr rtlCol="0"/>
          <a:lstStyle/>
          <a:p>
            <a:r>
              <a:rPr lang="en-GB" sz="3000" b="1" i="1" dirty="0"/>
              <a:t>Model-View-Controller </a:t>
            </a:r>
          </a:p>
          <a:p>
            <a:pPr lvl="1"/>
            <a:r>
              <a:rPr lang="en-GB" sz="2400" dirty="0"/>
              <a:t>Separates user interface (UI) from data processing </a:t>
            </a:r>
          </a:p>
          <a:p>
            <a:pPr lvl="1"/>
            <a:r>
              <a:rPr lang="en-GB" sz="2400" dirty="0"/>
              <a:t>Easier to test ⟹ Clear interface to each component </a:t>
            </a:r>
          </a:p>
          <a:p>
            <a:pPr lvl="1"/>
            <a:r>
              <a:rPr lang="en-GB" sz="2400" dirty="0"/>
              <a:t>All to make modification easier</a:t>
            </a:r>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11</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696221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9868079" y="4163337"/>
            <a:ext cx="1383849" cy="1219432"/>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15017" y="256991"/>
            <a:ext cx="11097551" cy="1332000"/>
          </a:xfrm>
        </p:spPr>
        <p:txBody>
          <a:bodyPr rtlCol="0">
            <a:normAutofit/>
          </a:bodyPr>
          <a:lstStyle/>
          <a:p>
            <a:pPr rtl="0"/>
            <a:r>
              <a:rPr lang="en-GB" dirty="0">
                <a:latin typeface="+mn-lt"/>
              </a:rPr>
              <a:t>Software Architectural Pattern: MVC</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148527" y="6584156"/>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0" name="Picture 29" descr="Diagram">
            <a:extLst>
              <a:ext uri="{FF2B5EF4-FFF2-40B4-BE49-F238E27FC236}">
                <a16:creationId xmlns:a16="http://schemas.microsoft.com/office/drawing/2014/main" id="{15F5D74E-94D3-FF77-1A94-6A1AB194E7C9}"/>
              </a:ext>
            </a:extLst>
          </p:cNvPr>
          <p:cNvPicPr>
            <a:picLocks noChangeAspect="1"/>
          </p:cNvPicPr>
          <p:nvPr/>
        </p:nvPicPr>
        <p:blipFill>
          <a:blip r:embed="rId3"/>
          <a:stretch>
            <a:fillRect/>
          </a:stretch>
        </p:blipFill>
        <p:spPr>
          <a:xfrm>
            <a:off x="1279489" y="922991"/>
            <a:ext cx="9412931" cy="5650893"/>
          </a:xfrm>
          <a:prstGeom prst="rect">
            <a:avLst/>
          </a:prstGeom>
        </p:spPr>
      </p:pic>
    </p:spTree>
    <p:extLst>
      <p:ext uri="{BB962C8B-B14F-4D97-AF65-F5344CB8AC3E}">
        <p14:creationId xmlns:p14="http://schemas.microsoft.com/office/powerpoint/2010/main" val="39212667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9894683" y="1215275"/>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UI Design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sz="2800" dirty="0"/>
              <a:t>Icon design based on </a:t>
            </a:r>
            <a:r>
              <a:rPr lang="en-GB" sz="2800" i="1" dirty="0"/>
              <a:t>Nielsen/Norman </a:t>
            </a:r>
            <a:r>
              <a:rPr lang="en-GB" i="1" dirty="0"/>
              <a:t>[5]</a:t>
            </a:r>
            <a:r>
              <a:rPr lang="en-GB" sz="2800" dirty="0"/>
              <a:t>:</a:t>
            </a:r>
          </a:p>
          <a:p>
            <a:pPr lvl="1"/>
            <a:r>
              <a:rPr lang="en-GB" sz="2000" b="1" dirty="0"/>
              <a:t>Symbolism - </a:t>
            </a:r>
            <a:r>
              <a:rPr lang="en-GB" sz="2000" dirty="0"/>
              <a:t>Toggle Light/Dark Theme Button</a:t>
            </a:r>
          </a:p>
          <a:p>
            <a:pPr lvl="1"/>
            <a:r>
              <a:rPr lang="en-GB" sz="2000" b="1" dirty="0"/>
              <a:t>Resemblance</a:t>
            </a:r>
            <a:r>
              <a:rPr lang="en-GB" sz="2000" dirty="0"/>
              <a:t> - Print collected user data button</a:t>
            </a:r>
          </a:p>
          <a:p>
            <a:endParaRPr lang="en-GB" sz="700" i="1" dirty="0"/>
          </a:p>
          <a:p>
            <a:r>
              <a:rPr lang="en-GB" sz="2800" i="1" dirty="0"/>
              <a:t>Gestalt Principles - </a:t>
            </a:r>
            <a:r>
              <a:rPr lang="en-GB" sz="2800" b="1" dirty="0"/>
              <a:t>Similarity</a:t>
            </a:r>
            <a:r>
              <a:rPr lang="en-GB" sz="2800" dirty="0"/>
              <a:t> used in colour to denote purpose:</a:t>
            </a:r>
          </a:p>
          <a:p>
            <a:pPr lvl="1"/>
            <a:r>
              <a:rPr lang="en-GB" sz="2000" dirty="0"/>
              <a:t>Sentiment Score</a:t>
            </a:r>
            <a:br>
              <a:rPr lang="en-GB" sz="1800" dirty="0"/>
            </a:br>
            <a:r>
              <a:rPr lang="en-GB" sz="1800" dirty="0"/>
              <a:t> </a:t>
            </a:r>
            <a:endParaRPr lang="en-GB" sz="900" dirty="0"/>
          </a:p>
          <a:p>
            <a:r>
              <a:rPr lang="en-GB" sz="2600" dirty="0"/>
              <a:t>Web Content Accessibility Guidelines 2.1 international standard</a:t>
            </a:r>
          </a:p>
          <a:p>
            <a:pPr lvl="1"/>
            <a:endParaRPr lang="en-GB" sz="12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8" name="Picture 7">
            <a:extLst>
              <a:ext uri="{FF2B5EF4-FFF2-40B4-BE49-F238E27FC236}">
                <a16:creationId xmlns:a16="http://schemas.microsoft.com/office/drawing/2014/main" id="{AC5037B1-DC7C-BD29-0622-0A7A4F94CDC6}"/>
              </a:ext>
            </a:extLst>
          </p:cNvPr>
          <p:cNvPicPr>
            <a:picLocks noChangeAspect="1"/>
          </p:cNvPicPr>
          <p:nvPr/>
        </p:nvPicPr>
        <p:blipFill>
          <a:blip r:embed="rId3"/>
          <a:stretch>
            <a:fillRect/>
          </a:stretch>
        </p:blipFill>
        <p:spPr>
          <a:xfrm>
            <a:off x="6452513" y="1965578"/>
            <a:ext cx="565455" cy="467220"/>
          </a:xfrm>
          <a:prstGeom prst="rect">
            <a:avLst/>
          </a:prstGeom>
        </p:spPr>
      </p:pic>
      <p:pic>
        <p:nvPicPr>
          <p:cNvPr id="11" name="Picture 10">
            <a:extLst>
              <a:ext uri="{FF2B5EF4-FFF2-40B4-BE49-F238E27FC236}">
                <a16:creationId xmlns:a16="http://schemas.microsoft.com/office/drawing/2014/main" id="{0EC33D8F-7F87-5ACA-E8D6-8711752DC7D8}"/>
              </a:ext>
            </a:extLst>
          </p:cNvPr>
          <p:cNvPicPr>
            <a:picLocks noChangeAspect="1"/>
          </p:cNvPicPr>
          <p:nvPr/>
        </p:nvPicPr>
        <p:blipFill>
          <a:blip r:embed="rId4"/>
          <a:stretch>
            <a:fillRect/>
          </a:stretch>
        </p:blipFill>
        <p:spPr>
          <a:xfrm>
            <a:off x="6468573" y="2469917"/>
            <a:ext cx="549395" cy="467220"/>
          </a:xfrm>
          <a:prstGeom prst="rect">
            <a:avLst/>
          </a:prstGeom>
        </p:spPr>
      </p:pic>
      <p:pic>
        <p:nvPicPr>
          <p:cNvPr id="29" name="Picture 28">
            <a:extLst>
              <a:ext uri="{FF2B5EF4-FFF2-40B4-BE49-F238E27FC236}">
                <a16:creationId xmlns:a16="http://schemas.microsoft.com/office/drawing/2014/main" id="{6876E79B-7D3C-2602-C108-9229B2D91EC8}"/>
              </a:ext>
            </a:extLst>
          </p:cNvPr>
          <p:cNvPicPr>
            <a:picLocks noChangeAspect="1"/>
          </p:cNvPicPr>
          <p:nvPr/>
        </p:nvPicPr>
        <p:blipFill>
          <a:blip r:embed="rId5"/>
          <a:stretch>
            <a:fillRect/>
          </a:stretch>
        </p:blipFill>
        <p:spPr>
          <a:xfrm>
            <a:off x="6095999" y="3940694"/>
            <a:ext cx="2804263" cy="653047"/>
          </a:xfrm>
          <a:prstGeom prst="rect">
            <a:avLst/>
          </a:prstGeom>
        </p:spPr>
      </p:pic>
      <p:pic>
        <p:nvPicPr>
          <p:cNvPr id="32" name="Picture 31">
            <a:extLst>
              <a:ext uri="{FF2B5EF4-FFF2-40B4-BE49-F238E27FC236}">
                <a16:creationId xmlns:a16="http://schemas.microsoft.com/office/drawing/2014/main" id="{9215C404-50EC-9841-A717-C51BBB80B8B6}"/>
              </a:ext>
            </a:extLst>
          </p:cNvPr>
          <p:cNvPicPr>
            <a:picLocks noChangeAspect="1"/>
          </p:cNvPicPr>
          <p:nvPr/>
        </p:nvPicPr>
        <p:blipFill>
          <a:blip r:embed="rId6"/>
          <a:stretch>
            <a:fillRect/>
          </a:stretch>
        </p:blipFill>
        <p:spPr>
          <a:xfrm>
            <a:off x="3095953" y="3936677"/>
            <a:ext cx="2759644" cy="673540"/>
          </a:xfrm>
          <a:prstGeom prst="rect">
            <a:avLst/>
          </a:prstGeom>
        </p:spPr>
      </p:pic>
    </p:spTree>
    <p:extLst>
      <p:ext uri="{BB962C8B-B14F-4D97-AF65-F5344CB8AC3E}">
        <p14:creationId xmlns:p14="http://schemas.microsoft.com/office/powerpoint/2010/main" val="37035901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500"/>
                                        <p:tgtEl>
                                          <p:spTgt spid="1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500"/>
                                        <p:tgtEl>
                                          <p:spTgt spid="10">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animEffect transition="in" filter="fade">
                                      <p:cBhvr>
                                        <p:cTn id="4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dirty="0">
                <a:latin typeface="+mn-lt"/>
              </a:rPr>
              <a:t>Demonstration</a:t>
            </a:r>
            <a:br>
              <a:rPr lang="en-GB" dirty="0">
                <a:latin typeface="+mn-lt"/>
              </a:rPr>
            </a:br>
            <a:endParaRPr lang="en-GB" dirty="0">
              <a:latin typeface="+mn-lt"/>
            </a:endParaRP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grpSp>
        <p:nvGrpSpPr>
          <p:cNvPr id="14" name="Group 13">
            <a:extLst>
              <a:ext uri="{FF2B5EF4-FFF2-40B4-BE49-F238E27FC236}">
                <a16:creationId xmlns:a16="http://schemas.microsoft.com/office/drawing/2014/main" id="{DB2062E1-3419-97B5-40D6-45B749800B0E}"/>
              </a:ext>
              <a:ext uri="{C183D7F6-B498-43B3-948B-1728B52AA6E4}">
                <adec:decorative xmlns:adec="http://schemas.microsoft.com/office/drawing/2017/decorative" val="1"/>
              </a:ext>
            </a:extLst>
          </p:cNvPr>
          <p:cNvGrpSpPr/>
          <p:nvPr/>
        </p:nvGrpSpPr>
        <p:grpSpPr>
          <a:xfrm>
            <a:off x="9107241" y="5700840"/>
            <a:ext cx="743342" cy="806372"/>
            <a:chOff x="10145015" y="2343978"/>
            <a:chExt cx="1335600" cy="1262947"/>
          </a:xfrm>
        </p:grpSpPr>
        <p:sp>
          <p:nvSpPr>
            <p:cNvPr id="15" name="Freeform: Shape 14">
              <a:extLst>
                <a:ext uri="{FF2B5EF4-FFF2-40B4-BE49-F238E27FC236}">
                  <a16:creationId xmlns:a16="http://schemas.microsoft.com/office/drawing/2014/main" id="{A8014E45-573B-7D35-93BF-2D36D0AAE6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Oval 16">
              <a:extLst>
                <a:ext uri="{FF2B5EF4-FFF2-40B4-BE49-F238E27FC236}">
                  <a16:creationId xmlns:a16="http://schemas.microsoft.com/office/drawing/2014/main" id="{B78694A9-E7C0-3908-6C79-A7E0A42A56B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60797589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ea typeface="+mj-ea"/>
                <a:cs typeface="+mj-cs"/>
              </a:rPr>
              <a:t>Project Management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15</a:t>
            </a:fld>
            <a:endParaRPr lang="en-GB"/>
          </a:p>
        </p:txBody>
      </p:sp>
    </p:spTree>
    <p:extLst>
      <p:ext uri="{BB962C8B-B14F-4D97-AF65-F5344CB8AC3E}">
        <p14:creationId xmlns:p14="http://schemas.microsoft.com/office/powerpoint/2010/main" val="74874707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Project Management Methodology</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sz="2800" b="1" dirty="0"/>
              <a:t>Scrumban </a:t>
            </a:r>
            <a:r>
              <a:rPr lang="en-GB" sz="2800" dirty="0"/>
              <a:t>(Scrum + Kanban)</a:t>
            </a:r>
          </a:p>
          <a:p>
            <a:r>
              <a:rPr lang="en-GB" sz="2800" i="1" dirty="0"/>
              <a:t>Lean</a:t>
            </a:r>
            <a:r>
              <a:rPr lang="en-GB" sz="2800" dirty="0"/>
              <a:t> and </a:t>
            </a:r>
            <a:r>
              <a:rPr lang="en-GB" sz="2800" i="1" dirty="0"/>
              <a:t>agile</a:t>
            </a:r>
            <a:r>
              <a:rPr lang="en-GB" sz="2800" dirty="0"/>
              <a:t> principles:</a:t>
            </a:r>
          </a:p>
          <a:p>
            <a:pPr lvl="1"/>
            <a:r>
              <a:rPr lang="en-GB" sz="2400" b="1" dirty="0"/>
              <a:t>Kanban Board</a:t>
            </a:r>
            <a:r>
              <a:rPr lang="en-GB" sz="2400" dirty="0"/>
              <a:t> (Lean)</a:t>
            </a:r>
          </a:p>
          <a:p>
            <a:pPr lvl="2"/>
            <a:r>
              <a:rPr lang="en-GB" sz="2200" dirty="0"/>
              <a:t>Limit number of tasks ⟹ Reduces task-switching overhead</a:t>
            </a:r>
          </a:p>
          <a:p>
            <a:pPr lvl="2"/>
            <a:r>
              <a:rPr lang="en-GB" sz="2200" dirty="0"/>
              <a:t>Pull-system ⟹ Focus is on </a:t>
            </a:r>
            <a:r>
              <a:rPr lang="en-GB" sz="2200" u="sng" dirty="0"/>
              <a:t>prioritising</a:t>
            </a:r>
            <a:r>
              <a:rPr lang="en-GB" sz="2200" dirty="0"/>
              <a:t> ⟹ Prevent scope creep</a:t>
            </a:r>
          </a:p>
          <a:p>
            <a:pPr lvl="1"/>
            <a:r>
              <a:rPr lang="en-GB" sz="2400" b="1" dirty="0"/>
              <a:t>Minimum Viable Products </a:t>
            </a:r>
            <a:r>
              <a:rPr lang="en-GB" sz="2400" dirty="0"/>
              <a:t>(Agile)</a:t>
            </a:r>
            <a:endParaRPr lang="en-GB" sz="1200" dirty="0"/>
          </a:p>
          <a:p>
            <a:pPr lvl="2"/>
            <a:r>
              <a:rPr lang="en-GB" sz="2200" dirty="0"/>
              <a:t>User feedback is received earlier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90066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116356" y="274638"/>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Risk Management</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sz="2000" dirty="0"/>
              <a:t>Strict deadlines + sizeable documentation ⟹ </a:t>
            </a:r>
            <a:r>
              <a:rPr lang="en-GB" sz="2000" b="1" dirty="0"/>
              <a:t>Risk-averse </a:t>
            </a:r>
            <a:r>
              <a:rPr lang="en-GB" sz="2000" dirty="0"/>
              <a:t>approach was taken.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17</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 name="Picture 2" descr="Chart, table, treemap chart">
            <a:extLst>
              <a:ext uri="{FF2B5EF4-FFF2-40B4-BE49-F238E27FC236}">
                <a16:creationId xmlns:a16="http://schemas.microsoft.com/office/drawing/2014/main" id="{6408F13E-92B7-AA70-A225-1018A5021D08}"/>
              </a:ext>
            </a:extLst>
          </p:cNvPr>
          <p:cNvPicPr>
            <a:picLocks noChangeAspect="1"/>
          </p:cNvPicPr>
          <p:nvPr/>
        </p:nvPicPr>
        <p:blipFill>
          <a:blip r:embed="rId3"/>
          <a:stretch>
            <a:fillRect/>
          </a:stretch>
        </p:blipFill>
        <p:spPr>
          <a:xfrm>
            <a:off x="2808385" y="1881275"/>
            <a:ext cx="7140478" cy="4267200"/>
          </a:xfrm>
          <a:prstGeom prst="rect">
            <a:avLst/>
          </a:prstGeom>
        </p:spPr>
      </p:pic>
      <p:sp>
        <p:nvSpPr>
          <p:cNvPr id="5" name="TextBox 4">
            <a:extLst>
              <a:ext uri="{FF2B5EF4-FFF2-40B4-BE49-F238E27FC236}">
                <a16:creationId xmlns:a16="http://schemas.microsoft.com/office/drawing/2014/main" id="{B208B954-D122-6962-9CE5-D5D8F019079B}"/>
              </a:ext>
            </a:extLst>
          </p:cNvPr>
          <p:cNvSpPr txBox="1"/>
          <p:nvPr/>
        </p:nvSpPr>
        <p:spPr>
          <a:xfrm>
            <a:off x="705223" y="2254661"/>
            <a:ext cx="2610189" cy="461665"/>
          </a:xfrm>
          <a:prstGeom prst="rect">
            <a:avLst/>
          </a:prstGeom>
          <a:noFill/>
        </p:spPr>
        <p:txBody>
          <a:bodyPr wrap="square" rtlCol="0">
            <a:spAutoFit/>
          </a:bodyPr>
          <a:lstStyle/>
          <a:p>
            <a:r>
              <a:rPr lang="en-GB" sz="2400" b="1" u="sng" dirty="0">
                <a:solidFill>
                  <a:prstClr val="white">
                    <a:alpha val="60000"/>
                  </a:prstClr>
                </a:solidFill>
                <a:latin typeface="Gill Sans MT"/>
              </a:rPr>
              <a:t>R</a:t>
            </a:r>
            <a:r>
              <a:rPr kumimoji="0" lang="en-GB" sz="2400" b="1" i="0" u="sng" strike="noStrike" kern="1200" cap="none" spc="0" normalizeH="0" baseline="0" noProof="0" dirty="0" err="1">
                <a:ln>
                  <a:noFill/>
                </a:ln>
                <a:solidFill>
                  <a:prstClr val="white">
                    <a:alpha val="60000"/>
                  </a:prstClr>
                </a:solidFill>
                <a:effectLst/>
                <a:uLnTx/>
                <a:uFillTx/>
                <a:latin typeface="Gill Sans MT"/>
                <a:ea typeface="+mn-ea"/>
                <a:cs typeface="+mn-cs"/>
              </a:rPr>
              <a:t>isk</a:t>
            </a:r>
            <a:r>
              <a:rPr kumimoji="0" lang="en-GB" sz="2400" b="1" i="0" u="sng" strike="noStrike" kern="1200" cap="none" spc="0" normalizeH="0" baseline="0" noProof="0" dirty="0">
                <a:ln>
                  <a:noFill/>
                </a:ln>
                <a:solidFill>
                  <a:prstClr val="white">
                    <a:alpha val="60000"/>
                  </a:prstClr>
                </a:solidFill>
                <a:effectLst/>
                <a:uLnTx/>
                <a:uFillTx/>
                <a:latin typeface="Gill Sans MT"/>
                <a:ea typeface="+mn-ea"/>
                <a:cs typeface="+mn-cs"/>
              </a:rPr>
              <a:t> Matrix:</a:t>
            </a:r>
            <a:endParaRPr lang="en-GB" sz="2000" b="1" u="sng" dirty="0"/>
          </a:p>
        </p:txBody>
      </p:sp>
    </p:spTree>
    <p:extLst>
      <p:ext uri="{BB962C8B-B14F-4D97-AF65-F5344CB8AC3E}">
        <p14:creationId xmlns:p14="http://schemas.microsoft.com/office/powerpoint/2010/main" val="23727478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46029" y="137319"/>
            <a:ext cx="11097551" cy="1332000"/>
          </a:xfrm>
        </p:spPr>
        <p:txBody>
          <a:bodyPr rtlCol="0">
            <a:normAutofit/>
          </a:bodyPr>
          <a:lstStyle/>
          <a:p>
            <a:pPr rtl="0"/>
            <a:r>
              <a:rPr lang="en-GB" dirty="0">
                <a:latin typeface="+mn-lt"/>
              </a:rPr>
              <a:t>Time Management: Planned</a:t>
            </a:r>
            <a:endParaRPr lang="en-GB" dirty="0">
              <a:solidFill>
                <a:srgbClr val="FF00FF"/>
              </a:solidFill>
              <a:latin typeface="+mn-lt"/>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18</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1" name="Picture 10">
            <a:extLst>
              <a:ext uri="{FF2B5EF4-FFF2-40B4-BE49-F238E27FC236}">
                <a16:creationId xmlns:a16="http://schemas.microsoft.com/office/drawing/2014/main" id="{9B18196A-7DE9-A3BF-D65C-EA34C7EA5ACB}"/>
              </a:ext>
            </a:extLst>
          </p:cNvPr>
          <p:cNvPicPr>
            <a:picLocks noChangeAspect="1"/>
          </p:cNvPicPr>
          <p:nvPr/>
        </p:nvPicPr>
        <p:blipFill rotWithShape="1">
          <a:blip r:embed="rId3"/>
          <a:srcRect b="46220"/>
          <a:stretch/>
        </p:blipFill>
        <p:spPr>
          <a:xfrm>
            <a:off x="1321305" y="803319"/>
            <a:ext cx="9549390" cy="3033575"/>
          </a:xfrm>
          <a:prstGeom prst="rect">
            <a:avLst/>
          </a:prstGeom>
        </p:spPr>
      </p:pic>
      <p:pic>
        <p:nvPicPr>
          <p:cNvPr id="2" name="Picture 1">
            <a:extLst>
              <a:ext uri="{FF2B5EF4-FFF2-40B4-BE49-F238E27FC236}">
                <a16:creationId xmlns:a16="http://schemas.microsoft.com/office/drawing/2014/main" id="{62BC96DD-9861-C05C-CD5E-20A9053CB73A}"/>
              </a:ext>
            </a:extLst>
          </p:cNvPr>
          <p:cNvPicPr>
            <a:picLocks noChangeAspect="1"/>
          </p:cNvPicPr>
          <p:nvPr/>
        </p:nvPicPr>
        <p:blipFill>
          <a:blip r:embed="rId4"/>
          <a:stretch>
            <a:fillRect/>
          </a:stretch>
        </p:blipFill>
        <p:spPr>
          <a:xfrm>
            <a:off x="1321305" y="1344534"/>
            <a:ext cx="1996561" cy="249570"/>
          </a:xfrm>
          <a:prstGeom prst="rect">
            <a:avLst/>
          </a:prstGeom>
        </p:spPr>
      </p:pic>
      <p:pic>
        <p:nvPicPr>
          <p:cNvPr id="3" name="Picture 2">
            <a:extLst>
              <a:ext uri="{FF2B5EF4-FFF2-40B4-BE49-F238E27FC236}">
                <a16:creationId xmlns:a16="http://schemas.microsoft.com/office/drawing/2014/main" id="{C3169361-3FB3-ED15-D60B-6E7D41BF8BD9}"/>
              </a:ext>
            </a:extLst>
          </p:cNvPr>
          <p:cNvPicPr>
            <a:picLocks noChangeAspect="1"/>
          </p:cNvPicPr>
          <p:nvPr/>
        </p:nvPicPr>
        <p:blipFill rotWithShape="1">
          <a:blip r:embed="rId3"/>
          <a:srcRect t="57594"/>
          <a:stretch/>
        </p:blipFill>
        <p:spPr>
          <a:xfrm>
            <a:off x="1321305" y="3823919"/>
            <a:ext cx="9549390" cy="2392013"/>
          </a:xfrm>
          <a:prstGeom prst="rect">
            <a:avLst/>
          </a:prstGeom>
        </p:spPr>
      </p:pic>
    </p:spTree>
    <p:extLst>
      <p:ext uri="{BB962C8B-B14F-4D97-AF65-F5344CB8AC3E}">
        <p14:creationId xmlns:p14="http://schemas.microsoft.com/office/powerpoint/2010/main" val="9258523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46029" y="137319"/>
            <a:ext cx="11097551" cy="1332000"/>
          </a:xfrm>
        </p:spPr>
        <p:txBody>
          <a:bodyPr rtlCol="0">
            <a:normAutofit/>
          </a:bodyPr>
          <a:lstStyle/>
          <a:p>
            <a:pPr rtl="0"/>
            <a:r>
              <a:rPr lang="en-GB" dirty="0">
                <a:latin typeface="+mn-lt"/>
              </a:rPr>
              <a:t>Time Management: Execution</a:t>
            </a:r>
            <a:endParaRPr lang="en-GB" dirty="0">
              <a:solidFill>
                <a:srgbClr val="FF00FF"/>
              </a:solidFill>
              <a:latin typeface="+mn-lt"/>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19</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 name="Picture 2">
            <a:extLst>
              <a:ext uri="{FF2B5EF4-FFF2-40B4-BE49-F238E27FC236}">
                <a16:creationId xmlns:a16="http://schemas.microsoft.com/office/drawing/2014/main" id="{4D8CF23B-DC0F-02FF-C1EB-A36EF18995D1}"/>
              </a:ext>
            </a:extLst>
          </p:cNvPr>
          <p:cNvPicPr>
            <a:picLocks noChangeAspect="1"/>
          </p:cNvPicPr>
          <p:nvPr/>
        </p:nvPicPr>
        <p:blipFill rotWithShape="1">
          <a:blip r:embed="rId3"/>
          <a:srcRect b="46427"/>
          <a:stretch/>
        </p:blipFill>
        <p:spPr>
          <a:xfrm>
            <a:off x="1323020" y="803319"/>
            <a:ext cx="9570982" cy="3021922"/>
          </a:xfrm>
          <a:prstGeom prst="rect">
            <a:avLst/>
          </a:prstGeom>
        </p:spPr>
      </p:pic>
      <p:pic>
        <p:nvPicPr>
          <p:cNvPr id="9" name="Picture 8">
            <a:extLst>
              <a:ext uri="{FF2B5EF4-FFF2-40B4-BE49-F238E27FC236}">
                <a16:creationId xmlns:a16="http://schemas.microsoft.com/office/drawing/2014/main" id="{580720BB-F71F-BCB4-9DBC-BEB83AB950E8}"/>
              </a:ext>
            </a:extLst>
          </p:cNvPr>
          <p:cNvPicPr>
            <a:picLocks noChangeAspect="1"/>
          </p:cNvPicPr>
          <p:nvPr/>
        </p:nvPicPr>
        <p:blipFill>
          <a:blip r:embed="rId4"/>
          <a:stretch>
            <a:fillRect/>
          </a:stretch>
        </p:blipFill>
        <p:spPr>
          <a:xfrm>
            <a:off x="1321305" y="1366054"/>
            <a:ext cx="1996561" cy="249570"/>
          </a:xfrm>
          <a:prstGeom prst="rect">
            <a:avLst/>
          </a:prstGeom>
        </p:spPr>
      </p:pic>
      <p:pic>
        <p:nvPicPr>
          <p:cNvPr id="5" name="Picture 4">
            <a:extLst>
              <a:ext uri="{FF2B5EF4-FFF2-40B4-BE49-F238E27FC236}">
                <a16:creationId xmlns:a16="http://schemas.microsoft.com/office/drawing/2014/main" id="{21458D08-B0DB-085C-254A-F6DFE39AAE15}"/>
              </a:ext>
            </a:extLst>
          </p:cNvPr>
          <p:cNvPicPr>
            <a:picLocks noChangeAspect="1"/>
          </p:cNvPicPr>
          <p:nvPr/>
        </p:nvPicPr>
        <p:blipFill rotWithShape="1">
          <a:blip r:embed="rId3"/>
          <a:srcRect t="57992" b="-1"/>
          <a:stretch/>
        </p:blipFill>
        <p:spPr>
          <a:xfrm>
            <a:off x="1323020" y="3825241"/>
            <a:ext cx="9570982" cy="2426608"/>
          </a:xfrm>
          <a:prstGeom prst="rect">
            <a:avLst/>
          </a:prstGeom>
        </p:spPr>
      </p:pic>
    </p:spTree>
    <p:extLst>
      <p:ext uri="{BB962C8B-B14F-4D97-AF65-F5344CB8AC3E}">
        <p14:creationId xmlns:p14="http://schemas.microsoft.com/office/powerpoint/2010/main" val="183397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68754" y="1183802"/>
            <a:ext cx="3565524" cy="2384898"/>
          </a:xfrm>
        </p:spPr>
        <p:txBody>
          <a:bodyPr wrap="square" rtlCol="0" anchor="b" anchorCtr="0">
            <a:normAutofit/>
          </a:bodyPr>
          <a:lstStyle/>
          <a:p>
            <a:pPr rtl="0"/>
            <a:r>
              <a:rPr lang="en-GB" sz="4000" dirty="0">
                <a:solidFill>
                  <a:srgbClr val="00CC99"/>
                </a:solidFill>
                <a:latin typeface="+mn-lt"/>
                <a:ea typeface="Calibri" panose="020F0502020204030204" pitchFamily="34" charset="0"/>
                <a:cs typeface="Calibri" panose="020F0502020204030204" pitchFamily="34" charset="0"/>
              </a:rPr>
              <a:t>Real-Time</a:t>
            </a:r>
            <a:r>
              <a:rPr lang="en-GB" sz="4000" dirty="0">
                <a:latin typeface="+mn-lt"/>
                <a:ea typeface="Calibri" panose="020F0502020204030204" pitchFamily="34" charset="0"/>
                <a:cs typeface="Calibri" panose="020F0502020204030204" pitchFamily="34" charset="0"/>
              </a:rPr>
              <a:t> Human Attribute Analysis (</a:t>
            </a:r>
            <a:r>
              <a:rPr lang="en-GB" sz="4000" i="1" dirty="0">
                <a:solidFill>
                  <a:srgbClr val="00CC99"/>
                </a:solidFill>
                <a:latin typeface="+mn-lt"/>
                <a:ea typeface="Calibri" panose="020F0502020204030204" pitchFamily="34" charset="0"/>
                <a:cs typeface="Calibri" panose="020F0502020204030204" pitchFamily="34" charset="0"/>
              </a:rPr>
              <a:t>RT</a:t>
            </a:r>
            <a:r>
              <a:rPr lang="en-GB" sz="4000" i="1" dirty="0">
                <a:latin typeface="+mn-lt"/>
                <a:ea typeface="Calibri" panose="020F0502020204030204" pitchFamily="34" charset="0"/>
                <a:cs typeface="Calibri" panose="020F0502020204030204" pitchFamily="34" charset="0"/>
              </a:rPr>
              <a:t>HAA)</a:t>
            </a:r>
            <a:br>
              <a:rPr lang="en-GB" sz="4000" dirty="0">
                <a:latin typeface="+mn-lt"/>
                <a:ea typeface="Calibri" panose="020F0502020204030204" pitchFamily="34" charset="0"/>
                <a:cs typeface="Calibri" panose="020F0502020204030204" pitchFamily="34" charset="0"/>
              </a:rPr>
            </a:br>
            <a:r>
              <a:rPr lang="en-GB" sz="4000" dirty="0">
                <a:latin typeface="+mn-lt"/>
                <a:ea typeface="Calibri" panose="020F0502020204030204" pitchFamily="34" charset="0"/>
                <a:cs typeface="Calibri" panose="020F0502020204030204" pitchFamily="34" charset="0"/>
              </a:rPr>
              <a:t>Web Application</a:t>
            </a:r>
          </a:p>
        </p:txBody>
      </p:sp>
      <p:pic>
        <p:nvPicPr>
          <p:cNvPr id="13" name="Picture Placeholder 15" descr="Data Points Digital background">
            <a:extLst>
              <a:ext uri="{FF2B5EF4-FFF2-40B4-BE49-F238E27FC236}">
                <a16:creationId xmlns:a16="http://schemas.microsoft.com/office/drawing/2014/main" id="{E24863E8-FFF6-C349-EE23-611AF9A2A3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4741" r="21572" b="-1"/>
          <a:stretch/>
        </p:blipFill>
        <p:spPr>
          <a:xfrm>
            <a:off x="20" y="10"/>
            <a:ext cx="7452340" cy="6857990"/>
          </a:xfrm>
          <a:no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8754" y="3733457"/>
            <a:ext cx="3565524" cy="1731963"/>
          </a:xfrm>
        </p:spPr>
        <p:txBody>
          <a:bodyPr wrap="square" rtlCol="0">
            <a:normAutofit/>
          </a:bodyPr>
          <a:lstStyle/>
          <a:p>
            <a:pPr rtl="0"/>
            <a:r>
              <a:rPr lang="en-GB" dirty="0"/>
              <a:t>Neema Raiyat</a:t>
            </a:r>
          </a:p>
        </p:txBody>
      </p:sp>
      <p:sp>
        <p:nvSpPr>
          <p:cNvPr id="12" name="Date Placeholder 4" hidden="1">
            <a:extLst>
              <a:ext uri="{FF2B5EF4-FFF2-40B4-BE49-F238E27FC236}">
                <a16:creationId xmlns:a16="http://schemas.microsoft.com/office/drawing/2014/main" id="{4894D9A2-C22F-1060-D1FB-224B2AA0E0CE}"/>
              </a:ext>
            </a:extLst>
          </p:cNvPr>
          <p:cNvSpPr>
            <a:spLocks noGrp="1"/>
          </p:cNvSpPr>
          <p:nvPr>
            <p:ph type="dt" sz="half" idx="4294967295"/>
          </p:nvPr>
        </p:nvSpPr>
        <p:spPr>
          <a:xfrm>
            <a:off x="550863" y="6507212"/>
            <a:ext cx="2628900" cy="153888"/>
          </a:xfrm>
        </p:spPr>
        <p:txBody>
          <a:bodyPr/>
          <a:lstStyle/>
          <a:p>
            <a:pPr rtl="0">
              <a:spcAft>
                <a:spcPts val="600"/>
              </a:spcAft>
            </a:pPr>
            <a:r>
              <a:rPr lang="en-GB" dirty="0"/>
              <a:t>Friday, March 17, 2023</a:t>
            </a:r>
          </a:p>
        </p:txBody>
      </p:sp>
      <p:sp>
        <p:nvSpPr>
          <p:cNvPr id="16" name="Slide Number Placeholder 6" hidden="1">
            <a:extLst>
              <a:ext uri="{FF2B5EF4-FFF2-40B4-BE49-F238E27FC236}">
                <a16:creationId xmlns:a16="http://schemas.microsoft.com/office/drawing/2014/main" id="{DACD272B-DC74-4903-7793-F65A2A8D428F}"/>
              </a:ext>
            </a:extLst>
          </p:cNvPr>
          <p:cNvSpPr>
            <a:spLocks noGrp="1"/>
          </p:cNvSpPr>
          <p:nvPr>
            <p:ph type="sldNum" sz="quarter" idx="4294967295"/>
          </p:nvPr>
        </p:nvSpPr>
        <p:spPr>
          <a:xfrm>
            <a:off x="9948863" y="6507212"/>
            <a:ext cx="1692274" cy="153888"/>
          </a:xfrm>
        </p:spPr>
        <p:txBody>
          <a:bodyPr/>
          <a:lstStyle/>
          <a:p>
            <a:pPr rtl="0">
              <a:spcAft>
                <a:spcPts val="600"/>
              </a:spcAft>
            </a:pPr>
            <a:fld id="{DBA1B0FB-D917-4C8C-928F-313BD683BF39}" type="slidenum">
              <a:rPr lang="en-GB" smtClean="0"/>
              <a:pPr rtl="0">
                <a:spcAft>
                  <a:spcPts val="600"/>
                </a:spcAft>
              </a:pPr>
              <a:t>2</a:t>
            </a:fld>
            <a:endParaRPr lang="en-GB"/>
          </a:p>
        </p:txBody>
      </p:sp>
      <p:sp>
        <p:nvSpPr>
          <p:cNvPr id="6" name="AutoShape 6" descr="The University of Warwick - รับข้อมูลเรียนต่อพร้อมให้คำปรึกษาฟรี">
            <a:extLst>
              <a:ext uri="{FF2B5EF4-FFF2-40B4-BE49-F238E27FC236}">
                <a16:creationId xmlns:a16="http://schemas.microsoft.com/office/drawing/2014/main" id="{5F5EDAF6-3578-DC66-156A-85EF3114EC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02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546338" y="379791"/>
            <a:ext cx="1105713" cy="1174019"/>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Unforeseen Problems</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sz="2100" b="1" dirty="0">
                <a:solidFill>
                  <a:srgbClr val="FF0000"/>
                </a:solidFill>
              </a:rPr>
              <a:t>Problem:  </a:t>
            </a:r>
            <a:r>
              <a:rPr lang="en-GB" sz="2100" dirty="0"/>
              <a:t>Using a backend for image classification.  Too slow! </a:t>
            </a:r>
          </a:p>
          <a:p>
            <a:pPr lvl="1"/>
            <a:r>
              <a:rPr lang="en-GB" sz="2000" b="1" dirty="0">
                <a:solidFill>
                  <a:srgbClr val="FFC000"/>
                </a:solidFill>
              </a:rPr>
              <a:t>Detected:  </a:t>
            </a:r>
            <a:r>
              <a:rPr lang="en-GB" sz="2000" dirty="0"/>
              <a:t>Average classification time: 8 seconds</a:t>
            </a:r>
          </a:p>
          <a:p>
            <a:pPr lvl="1"/>
            <a:r>
              <a:rPr lang="en-GB" sz="2000" b="1" dirty="0">
                <a:solidFill>
                  <a:srgbClr val="00FF00"/>
                </a:solidFill>
              </a:rPr>
              <a:t>Overcome:  </a:t>
            </a:r>
            <a:r>
              <a:rPr lang="en-GB" sz="2000" dirty="0"/>
              <a:t>Machine learning was done in the front-end</a:t>
            </a:r>
            <a:endParaRPr lang="en-GB" sz="1800" dirty="0"/>
          </a:p>
          <a:p>
            <a:r>
              <a:rPr lang="en-GB" sz="2100" b="1" dirty="0">
                <a:solidFill>
                  <a:srgbClr val="FF0000"/>
                </a:solidFill>
              </a:rPr>
              <a:t>Problem:  </a:t>
            </a:r>
            <a:r>
              <a:rPr lang="en-GB" sz="2100" dirty="0"/>
              <a:t>Visibility/contrast problems in light mode for colour-blind users</a:t>
            </a:r>
          </a:p>
          <a:p>
            <a:pPr lvl="1"/>
            <a:r>
              <a:rPr lang="en-GB" sz="2000" b="1" dirty="0">
                <a:solidFill>
                  <a:srgbClr val="FFC000"/>
                </a:solidFill>
              </a:rPr>
              <a:t>Detected:  </a:t>
            </a:r>
            <a:r>
              <a:rPr lang="en-GB" sz="2000" dirty="0"/>
              <a:t>User testing with colour-blind users</a:t>
            </a:r>
          </a:p>
          <a:p>
            <a:pPr lvl="1"/>
            <a:r>
              <a:rPr lang="en-GB" sz="2000" b="1" dirty="0">
                <a:solidFill>
                  <a:srgbClr val="00FF00"/>
                </a:solidFill>
              </a:rPr>
              <a:t>Overcome:  </a:t>
            </a:r>
            <a:r>
              <a:rPr lang="en-GB" sz="2000" dirty="0"/>
              <a:t>Colour palette was overhauled + textures were also added.</a:t>
            </a:r>
          </a:p>
          <a:p>
            <a:pPr marL="0" indent="0">
              <a:buNone/>
            </a:pPr>
            <a:endParaRPr lang="en-GB" sz="2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20</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5" name="Picture 4">
            <a:extLst>
              <a:ext uri="{FF2B5EF4-FFF2-40B4-BE49-F238E27FC236}">
                <a16:creationId xmlns:a16="http://schemas.microsoft.com/office/drawing/2014/main" id="{D54203E6-3C90-C657-FE5E-DED4338ED12A}"/>
              </a:ext>
            </a:extLst>
          </p:cNvPr>
          <p:cNvPicPr>
            <a:picLocks noChangeAspect="1"/>
          </p:cNvPicPr>
          <p:nvPr/>
        </p:nvPicPr>
        <p:blipFill>
          <a:blip r:embed="rId3"/>
          <a:stretch>
            <a:fillRect/>
          </a:stretch>
        </p:blipFill>
        <p:spPr>
          <a:xfrm>
            <a:off x="7659927" y="4525096"/>
            <a:ext cx="2475343" cy="1602117"/>
          </a:xfrm>
          <a:prstGeom prst="rect">
            <a:avLst/>
          </a:prstGeom>
        </p:spPr>
      </p:pic>
    </p:spTree>
    <p:extLst>
      <p:ext uri="{BB962C8B-B14F-4D97-AF65-F5344CB8AC3E}">
        <p14:creationId xmlns:p14="http://schemas.microsoft.com/office/powerpoint/2010/main" val="2201028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ea typeface="+mj-ea"/>
                <a:cs typeface="+mj-cs"/>
              </a:rPr>
              <a:t>Evaluation &amp; Conclusion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21</a:t>
            </a:fld>
            <a:endParaRPr lang="en-GB"/>
          </a:p>
        </p:txBody>
      </p:sp>
    </p:spTree>
    <p:extLst>
      <p:ext uri="{BB962C8B-B14F-4D97-AF65-F5344CB8AC3E}">
        <p14:creationId xmlns:p14="http://schemas.microsoft.com/office/powerpoint/2010/main" val="284768661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289540" y="274638"/>
            <a:ext cx="1753729" cy="1543171"/>
            <a:chOff x="10145015" y="2343978"/>
            <a:chExt cx="1335599"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4"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Evaluation &amp; Conclusion</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182393" cy="4866021"/>
          </a:xfrm>
        </p:spPr>
        <p:txBody>
          <a:bodyPr rtlCol="0"/>
          <a:lstStyle/>
          <a:p>
            <a:r>
              <a:rPr lang="en-GB" dirty="0"/>
              <a:t>12 participants tested the existing solutions and </a:t>
            </a:r>
            <a:r>
              <a:rPr lang="en-GB" dirty="0">
                <a:solidFill>
                  <a:srgbClr val="00CC99"/>
                </a:solidFill>
              </a:rPr>
              <a:t>RT</a:t>
            </a:r>
            <a:r>
              <a:rPr lang="en-GB" dirty="0"/>
              <a:t>HAA</a:t>
            </a:r>
          </a:p>
          <a:p>
            <a:r>
              <a:rPr lang="en-GB" dirty="0"/>
              <a:t>Questions included:</a:t>
            </a:r>
          </a:p>
          <a:p>
            <a:pPr lvl="1"/>
            <a:r>
              <a:rPr lang="en-GB" dirty="0"/>
              <a:t>Which application do you feel best identified your attributes?</a:t>
            </a:r>
          </a:p>
          <a:p>
            <a:pPr lvl="1"/>
            <a:r>
              <a:rPr lang="en-GB" dirty="0"/>
              <a:t>Better user experience? – Which is easier to use?</a:t>
            </a:r>
          </a:p>
          <a:p>
            <a:pPr lvl="1"/>
            <a:r>
              <a:rPr lang="en-GB" dirty="0"/>
              <a:t>Overall preferred application?</a:t>
            </a:r>
          </a:p>
          <a:p>
            <a:endParaRPr lang="en-GB" dirty="0"/>
          </a:p>
          <a:p>
            <a:r>
              <a:rPr lang="en-GB" dirty="0"/>
              <a:t>In conclusion, project is a success!</a:t>
            </a:r>
          </a:p>
          <a:p>
            <a:r>
              <a:rPr lang="en-GB" dirty="0"/>
              <a:t> All requirements in specification </a:t>
            </a:r>
            <a:r>
              <a:rPr lang="en-GB" dirty="0">
                <a:solidFill>
                  <a:srgbClr val="00FF00"/>
                </a:solidFill>
              </a:rPr>
              <a:t>complete</a:t>
            </a:r>
            <a:r>
              <a:rPr lang="en-GB" dirty="0"/>
              <a:t>!</a:t>
            </a:r>
            <a:endParaRPr lang="en-GB" sz="1800" dirty="0"/>
          </a:p>
          <a:p>
            <a:endParaRPr lang="en-GB" dirty="0"/>
          </a:p>
          <a:p>
            <a:endParaRPr lang="en-GB" dirty="0"/>
          </a:p>
          <a:p>
            <a:pPr lvl="1"/>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ontent Placeholder 10" descr="Bar Chart Placeholder ">
            <a:extLst>
              <a:ext uri="{FF2B5EF4-FFF2-40B4-BE49-F238E27FC236}">
                <a16:creationId xmlns:a16="http://schemas.microsoft.com/office/drawing/2014/main" id="{92C4DC2D-3629-EB99-2587-994358AFDE07}"/>
              </a:ext>
            </a:extLst>
          </p:cNvPr>
          <p:cNvGraphicFramePr>
            <a:graphicFrameLocks/>
          </p:cNvGraphicFramePr>
          <p:nvPr>
            <p:extLst>
              <p:ext uri="{D42A27DB-BD31-4B8C-83A1-F6EECF244321}">
                <p14:modId xmlns:p14="http://schemas.microsoft.com/office/powerpoint/2010/main" val="1824035878"/>
              </p:ext>
            </p:extLst>
          </p:nvPr>
        </p:nvGraphicFramePr>
        <p:xfrm>
          <a:off x="6658304" y="2018592"/>
          <a:ext cx="4675909" cy="3790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9835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Graphic spid="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dirty="0">
                <a:latin typeface="+mn-lt"/>
              </a:rPr>
              <a:t>Limitations &amp; Future Work</a:t>
            </a:r>
            <a:endParaRPr lang="en-GB" sz="6400" kern="1200" dirty="0">
              <a:solidFill>
                <a:schemeClr val="tx1"/>
              </a:solidFill>
              <a:latin typeface="+mn-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23</a:t>
            </a:fld>
            <a:endParaRPr lang="en-GB"/>
          </a:p>
        </p:txBody>
      </p:sp>
    </p:spTree>
    <p:extLst>
      <p:ext uri="{BB962C8B-B14F-4D97-AF65-F5344CB8AC3E}">
        <p14:creationId xmlns:p14="http://schemas.microsoft.com/office/powerpoint/2010/main" val="335620344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Limitations &amp; Future Work</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4326"/>
            <a:ext cx="11090274" cy="4866021"/>
          </a:xfrm>
        </p:spPr>
        <p:txBody>
          <a:bodyPr rtlCol="0"/>
          <a:lstStyle/>
          <a:p>
            <a:r>
              <a:rPr lang="en-GB" b="1" dirty="0"/>
              <a:t>Limitations</a:t>
            </a:r>
            <a:r>
              <a:rPr lang="en-GB" dirty="0"/>
              <a:t> include:</a:t>
            </a:r>
          </a:p>
          <a:p>
            <a:pPr lvl="1"/>
            <a:r>
              <a:rPr lang="en-GB" sz="2000" dirty="0"/>
              <a:t>Real-time sentiment analysis does not work on Firefox </a:t>
            </a:r>
          </a:p>
          <a:p>
            <a:pPr lvl="1"/>
            <a:r>
              <a:rPr lang="en-GB" sz="2000" dirty="0"/>
              <a:t>People with monochromatism will struggle using the application</a:t>
            </a:r>
          </a:p>
          <a:p>
            <a:r>
              <a:rPr lang="en-GB" b="1" dirty="0"/>
              <a:t>Future work </a:t>
            </a:r>
            <a:r>
              <a:rPr lang="en-GB" dirty="0"/>
              <a:t>may involve:</a:t>
            </a:r>
          </a:p>
          <a:p>
            <a:pPr lvl="1"/>
            <a:r>
              <a:rPr lang="en-GB" sz="2000" dirty="0"/>
              <a:t>Use a polyfill - host a speech recognition service</a:t>
            </a:r>
          </a:p>
          <a:p>
            <a:pPr lvl="1"/>
            <a:r>
              <a:rPr lang="en-GB" sz="2000" dirty="0"/>
              <a:t>Add hover styling which shows which emotion the user’s mouse is on</a:t>
            </a:r>
            <a:br>
              <a:rPr lang="en-GB" dirty="0"/>
            </a:br>
            <a:r>
              <a:rPr lang="en-GB" dirty="0"/>
              <a:t>	</a:t>
            </a:r>
          </a:p>
          <a:p>
            <a:endParaRPr lang="en-GB" sz="20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4736667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ea typeface="+mj-ea"/>
                <a:cs typeface="+mj-cs"/>
              </a:rPr>
              <a:t>Ethical Considerations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25</a:t>
            </a:fld>
            <a:endParaRPr lang="en-GB"/>
          </a:p>
        </p:txBody>
      </p:sp>
    </p:spTree>
    <p:extLst>
      <p:ext uri="{BB962C8B-B14F-4D97-AF65-F5344CB8AC3E}">
        <p14:creationId xmlns:p14="http://schemas.microsoft.com/office/powerpoint/2010/main" val="415358340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Ethical Considerations</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dirty="0"/>
              <a:t>Race detection was removed ⟹ Could warrant racially motivated behaviour</a:t>
            </a:r>
          </a:p>
          <a:p>
            <a:r>
              <a:rPr lang="en-GB" dirty="0"/>
              <a:t>Privacy</a:t>
            </a:r>
          </a:p>
          <a:p>
            <a:pPr lvl="1"/>
            <a:r>
              <a:rPr lang="en-GB" sz="2000" dirty="0"/>
              <a:t>Processing of data must be done </a:t>
            </a:r>
            <a:r>
              <a:rPr lang="en-GB" sz="2000" u="sng" dirty="0"/>
              <a:t>transparently</a:t>
            </a:r>
            <a:r>
              <a:rPr lang="en-GB" sz="2000" dirty="0"/>
              <a:t> - Data Protection Act </a:t>
            </a:r>
            <a:r>
              <a:rPr lang="en-GB" sz="1800" dirty="0"/>
              <a:t>[6]</a:t>
            </a:r>
          </a:p>
          <a:p>
            <a:pPr lvl="1"/>
            <a:r>
              <a:rPr lang="en-GB" sz="2000" dirty="0"/>
              <a:t>Race is classified as very sensitive information</a:t>
            </a:r>
            <a:endParaRPr lang="en-GB" sz="2800" dirty="0"/>
          </a:p>
          <a:p>
            <a:r>
              <a:rPr lang="en-GB" dirty="0"/>
              <a:t>Risk that attribute technology may be biased </a:t>
            </a:r>
          </a:p>
          <a:p>
            <a:pPr lvl="1"/>
            <a:r>
              <a:rPr lang="en-GB" sz="2000" dirty="0"/>
              <a:t>⟹ Could result in unfair or discriminatory outcomes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26</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233506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795000" y="337643"/>
            <a:ext cx="974208" cy="877632"/>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2204"/>
            <a:ext cx="11097551" cy="1332000"/>
          </a:xfrm>
        </p:spPr>
        <p:txBody>
          <a:bodyPr rtlCol="0">
            <a:normAutofit/>
          </a:bodyPr>
          <a:lstStyle/>
          <a:p>
            <a:pPr rtl="0"/>
            <a:r>
              <a:rPr lang="en-GB" dirty="0">
                <a:latin typeface="+mn-lt"/>
              </a:rPr>
              <a:t>References</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66959" y="1058204"/>
            <a:ext cx="11033115" cy="5261316"/>
          </a:xfrm>
        </p:spPr>
        <p:txBody>
          <a:bodyPr rtlCol="0"/>
          <a:lstStyle/>
          <a:p>
            <a:pPr marL="0" indent="0">
              <a:buNone/>
            </a:pPr>
            <a:r>
              <a:rPr lang="en-GB" sz="1800" dirty="0"/>
              <a:t>[1] Kaushik, Patient Monitoring Using Emotion Recognition, 2022, </a:t>
            </a:r>
            <a:r>
              <a:rPr lang="en-GB" sz="1800" dirty="0">
                <a:hlinkClick r:id="rId3"/>
              </a:rPr>
              <a:t>https://www.ijraset.com/best-journal/patient-monitoring-using-emotion-recognition</a:t>
            </a:r>
            <a:endParaRPr lang="en-GB" sz="1800" dirty="0"/>
          </a:p>
          <a:p>
            <a:pPr marL="0" indent="0">
              <a:buNone/>
            </a:pPr>
            <a:r>
              <a:rPr lang="en-GB" sz="1800" dirty="0"/>
              <a:t>[2] Singh,  AutisMitr: Emotion Recognition Assistive Tool for Autistic Children,  2020, </a:t>
            </a:r>
            <a:r>
              <a:rPr lang="en-GB" sz="1800" dirty="0">
                <a:hlinkClick r:id="rId4"/>
              </a:rPr>
              <a:t>https://doi.org/10.1515/comp-2020-0006</a:t>
            </a:r>
            <a:endParaRPr lang="en-GB" sz="1800" dirty="0"/>
          </a:p>
          <a:p>
            <a:pPr marL="0" indent="0">
              <a:buNone/>
            </a:pPr>
            <a:r>
              <a:rPr lang="en-GB" sz="1800" dirty="0"/>
              <a:t>[3] x-team, React vs Angular, 2021, </a:t>
            </a:r>
            <a:r>
              <a:rPr lang="en-GB" sz="1800" dirty="0">
                <a:hlinkClick r:id="rId5"/>
              </a:rPr>
              <a:t>https://x-team.com/blog/react-vs-angular/</a:t>
            </a:r>
            <a:endParaRPr lang="en-GB" sz="1800" dirty="0"/>
          </a:p>
          <a:p>
            <a:pPr marL="0" indent="0">
              <a:buNone/>
            </a:pPr>
            <a:r>
              <a:rPr lang="en-GB" sz="1800" dirty="0"/>
              <a:t>[4] synergycodes, Angular vs. React. Which technology is more efficient?, 2021,  Accessed: March 5, 2023, </a:t>
            </a:r>
            <a:r>
              <a:rPr lang="en-GB" sz="1800" dirty="0">
                <a:hlinkClick r:id="rId6"/>
              </a:rPr>
              <a:t>https://synergycodes.com/blog/angular-vs-react-which-technology-is-more-efficient/</a:t>
            </a:r>
            <a:endParaRPr lang="en-GB" sz="1800" dirty="0"/>
          </a:p>
          <a:p>
            <a:pPr marL="0" indent="0">
              <a:buNone/>
            </a:pPr>
            <a:r>
              <a:rPr lang="en-GB" sz="1800" dirty="0"/>
              <a:t>[5] Nielson Norman Group, Icon Classification: Resemblance, Reference, and Arbitrary Icons, 2014, Accessed March 13, 2023, </a:t>
            </a:r>
            <a:r>
              <a:rPr lang="en-GB" sz="1800" dirty="0">
                <a:hlinkClick r:id="rId7"/>
              </a:rPr>
              <a:t>https://www.nngroup.com/articles/classifying-icons/</a:t>
            </a:r>
            <a:endParaRPr lang="en-GB" sz="1800" dirty="0"/>
          </a:p>
          <a:p>
            <a:pPr marL="0" indent="0">
              <a:buNone/>
            </a:pPr>
            <a:r>
              <a:rPr lang="en-GB" sz="1800" dirty="0"/>
              <a:t>[6] UK, The Data Protection Act, 2018, Accessed: March 13, 2023 , </a:t>
            </a:r>
            <a:r>
              <a:rPr lang="en-GB" sz="1800" dirty="0">
                <a:hlinkClick r:id="rId8"/>
              </a:rPr>
              <a:t>https://www.gov.uk/data-protection</a:t>
            </a:r>
            <a:endParaRPr lang="en-GB"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27</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44268131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dirty="0">
                <a:latin typeface="+mn-lt"/>
              </a:rPr>
              <a:t>Questions?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28</a:t>
            </a:fld>
            <a:endParaRPr lang="en-GB"/>
          </a:p>
        </p:txBody>
      </p:sp>
      <p:sp>
        <p:nvSpPr>
          <p:cNvPr id="2" name="Title 2">
            <a:extLst>
              <a:ext uri="{FF2B5EF4-FFF2-40B4-BE49-F238E27FC236}">
                <a16:creationId xmlns:a16="http://schemas.microsoft.com/office/drawing/2014/main" id="{8F80D7AF-22C7-5C68-43AD-EEDE34A0103A}"/>
              </a:ext>
            </a:extLst>
          </p:cNvPr>
          <p:cNvSpPr txBox="1">
            <a:spLocks/>
          </p:cNvSpPr>
          <p:nvPr/>
        </p:nvSpPr>
        <p:spPr>
          <a:xfrm>
            <a:off x="4856260" y="6071459"/>
            <a:ext cx="2479479" cy="37030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r>
              <a:rPr lang="en-GB" sz="2400" dirty="0">
                <a:latin typeface="+mn-lt"/>
              </a:rPr>
              <a:t>End of Presentation</a:t>
            </a:r>
          </a:p>
        </p:txBody>
      </p:sp>
    </p:spTree>
    <p:extLst>
      <p:ext uri="{BB962C8B-B14F-4D97-AF65-F5344CB8AC3E}">
        <p14:creationId xmlns:p14="http://schemas.microsoft.com/office/powerpoint/2010/main" val="282170614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050546" y="2348819"/>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Conclusion</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398683" cy="4866021"/>
          </a:xfrm>
        </p:spPr>
        <p:txBody>
          <a:bodyPr rtlCol="0"/>
          <a:lstStyle/>
          <a:p>
            <a:r>
              <a:rPr lang="en-GB" dirty="0"/>
              <a:t>In conclusion, the project is a success! -  All requirements in specification </a:t>
            </a:r>
            <a:r>
              <a:rPr lang="en-GB" dirty="0">
                <a:solidFill>
                  <a:srgbClr val="00FF00"/>
                </a:solidFill>
              </a:rPr>
              <a:t>complete</a:t>
            </a:r>
            <a:r>
              <a:rPr lang="en-GB" dirty="0"/>
              <a:t>!</a:t>
            </a:r>
            <a:endParaRPr lang="en-GB" sz="1800" dirty="0"/>
          </a:p>
          <a:p>
            <a:pPr lvl="1"/>
            <a:r>
              <a:rPr lang="en-GB" sz="1800" b="1" dirty="0"/>
              <a:t>MUSTs:</a:t>
            </a:r>
          </a:p>
          <a:p>
            <a:pPr lvl="2"/>
            <a:r>
              <a:rPr lang="en-GB" sz="1800" dirty="0"/>
              <a:t>Emotions detected with high degree of accuracy (similar to that of existing solutions)</a:t>
            </a:r>
          </a:p>
          <a:p>
            <a:pPr lvl="2"/>
            <a:r>
              <a:rPr lang="en-GB" sz="1800" dirty="0"/>
              <a:t>Real-time (at most 2 seconds per response)</a:t>
            </a:r>
          </a:p>
          <a:p>
            <a:pPr lvl="2"/>
            <a:r>
              <a:rPr lang="en-GB" sz="1800" dirty="0"/>
              <a:t>Multi-modal – User verbal input for sentiment analysis</a:t>
            </a:r>
          </a:p>
          <a:p>
            <a:pPr lvl="1"/>
            <a:r>
              <a:rPr lang="en-GB" sz="1800" b="1" dirty="0"/>
              <a:t>SHOULDs:</a:t>
            </a:r>
          </a:p>
          <a:p>
            <a:pPr lvl="2"/>
            <a:r>
              <a:rPr lang="en-GB" sz="1800" dirty="0"/>
              <a:t>Data visualization for analysis</a:t>
            </a:r>
          </a:p>
          <a:p>
            <a:pPr lvl="2"/>
            <a:r>
              <a:rPr lang="en-GB" sz="1800" dirty="0"/>
              <a:t>Detect other attributes, namely age and sex</a:t>
            </a:r>
          </a:p>
          <a:p>
            <a:pPr lvl="1"/>
            <a:r>
              <a:rPr lang="en-GB" sz="1800" b="1" dirty="0"/>
              <a:t>COULDs:</a:t>
            </a:r>
          </a:p>
          <a:p>
            <a:pPr lvl="2"/>
            <a:r>
              <a:rPr lang="en-GB" sz="1800" dirty="0"/>
              <a:t>Assist user in setting up test environment (lighting detection)</a:t>
            </a:r>
            <a:br>
              <a:rPr lang="en-GB" dirty="0"/>
            </a:br>
            <a:r>
              <a:rPr lang="en-GB" dirty="0"/>
              <a:t>		</a:t>
            </a:r>
          </a:p>
          <a:p>
            <a:endParaRPr lang="en-GB" sz="20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29</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60332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fade">
                                      <p:cBhvr>
                                        <p:cTn id="29" dur="500"/>
                                        <p:tgtEl>
                                          <p:spTgt spid="10">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fade">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fade">
                                      <p:cBhvr>
                                        <p:cTn id="4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rPr>
              <a:t>Introduction &amp; Motivation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3</a:t>
            </a:fld>
            <a:endParaRPr lang="en-GB"/>
          </a:p>
        </p:txBody>
      </p:sp>
    </p:spTree>
    <p:extLst>
      <p:ext uri="{BB962C8B-B14F-4D97-AF65-F5344CB8AC3E}">
        <p14:creationId xmlns:p14="http://schemas.microsoft.com/office/powerpoint/2010/main" val="3776978073"/>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51883" y="1060346"/>
            <a:ext cx="1753730" cy="1543171"/>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Limitations &amp; Future Work</a:t>
            </a:r>
            <a:endParaRPr lang="en-GB" dirty="0">
              <a:solidFill>
                <a:srgbClr val="FF00FF"/>
              </a:solidFill>
              <a:latin typeface="+mn-lt"/>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4326"/>
            <a:ext cx="11090274" cy="4866021"/>
          </a:xfrm>
        </p:spPr>
        <p:txBody>
          <a:bodyPr rtlCol="0"/>
          <a:lstStyle/>
          <a:p>
            <a:r>
              <a:rPr lang="en-GB" dirty="0"/>
              <a:t>Limitations include:</a:t>
            </a:r>
          </a:p>
          <a:p>
            <a:pPr lvl="1"/>
            <a:r>
              <a:rPr lang="en-GB" sz="2000" dirty="0"/>
              <a:t>Real-time sentiment analysis does not work on Firefox (but does on Chrome, Safari and Edge)</a:t>
            </a:r>
          </a:p>
          <a:p>
            <a:pPr lvl="2"/>
            <a:r>
              <a:rPr lang="en-GB" sz="2000" dirty="0">
                <a:solidFill>
                  <a:srgbClr val="00CC99"/>
                </a:solidFill>
              </a:rPr>
              <a:t>Solution:</a:t>
            </a:r>
            <a:r>
              <a:rPr lang="en-GB" sz="2000" dirty="0"/>
              <a:t>  Use a polyfill - host a speech recognition service and implement Web Speech API</a:t>
            </a:r>
          </a:p>
          <a:p>
            <a:pPr lvl="1"/>
            <a:r>
              <a:rPr lang="en-GB" sz="2000" dirty="0"/>
              <a:t>If the user is completely colour-blind (Monochromacy), they will not be able to use the application</a:t>
            </a:r>
          </a:p>
          <a:p>
            <a:pPr lvl="2"/>
            <a:r>
              <a:rPr lang="en-GB" sz="2000" dirty="0">
                <a:solidFill>
                  <a:srgbClr val="00CC99"/>
                </a:solidFill>
              </a:rPr>
              <a:t>Solution:</a:t>
            </a:r>
            <a:r>
              <a:rPr lang="en-GB" sz="2000" dirty="0"/>
              <a:t>  Add hover styling which shows which emotion the user’s mouse is on</a:t>
            </a:r>
          </a:p>
          <a:p>
            <a:r>
              <a:rPr lang="en-GB" dirty="0"/>
              <a:t>As well as remediating limitations, future work may involve:</a:t>
            </a:r>
          </a:p>
          <a:p>
            <a:pPr lvl="1"/>
            <a:r>
              <a:rPr lang="en-GB" sz="2000" dirty="0"/>
              <a:t>Adding Face Mesh for landmark detection</a:t>
            </a:r>
          </a:p>
          <a:p>
            <a:pPr lvl="1"/>
            <a:r>
              <a:rPr lang="en-GB" sz="2000" dirty="0"/>
              <a:t>Using Tone of voice to determine sentiment (classify audio)</a:t>
            </a:r>
          </a:p>
          <a:p>
            <a:pPr lvl="1"/>
            <a:r>
              <a:rPr lang="en-GB" sz="2000" dirty="0"/>
              <a:t>Face feature detection: Glasses, beard, moustache etc.</a:t>
            </a:r>
            <a:br>
              <a:rPr lang="en-GB" dirty="0"/>
            </a:br>
            <a:r>
              <a:rPr lang="en-GB" dirty="0"/>
              <a:t>	</a:t>
            </a:r>
          </a:p>
          <a:p>
            <a:endParaRPr lang="en-GB" sz="20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30</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4565223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6E373-64E1-7B49-5E75-001F8EB53EC6}"/>
              </a:ext>
            </a:extLst>
          </p:cNvPr>
          <p:cNvPicPr>
            <a:picLocks noChangeAspect="1"/>
          </p:cNvPicPr>
          <p:nvPr/>
        </p:nvPicPr>
        <p:blipFill>
          <a:blip r:embed="rId3"/>
          <a:stretch>
            <a:fillRect/>
          </a:stretch>
        </p:blipFill>
        <p:spPr>
          <a:xfrm>
            <a:off x="801393" y="1083895"/>
            <a:ext cx="10589214" cy="5233939"/>
          </a:xfrm>
          <a:prstGeom prst="rect">
            <a:avLst/>
          </a:prstGeom>
        </p:spPr>
      </p:pic>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291129" y="336124"/>
            <a:ext cx="11097551" cy="1332000"/>
          </a:xfrm>
        </p:spPr>
        <p:txBody>
          <a:bodyPr rtlCol="0">
            <a:normAutofit/>
          </a:bodyPr>
          <a:lstStyle/>
          <a:p>
            <a:pPr rtl="0"/>
            <a:r>
              <a:rPr lang="en-GB" sz="4400" dirty="0">
                <a:latin typeface="+mn-lt"/>
              </a:rPr>
              <a:t>UI Design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31</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8786922" y="196900"/>
            <a:ext cx="1253215" cy="995888"/>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8" name="Rectangle: Rounded Corners 27">
            <a:extLst>
              <a:ext uri="{FF2B5EF4-FFF2-40B4-BE49-F238E27FC236}">
                <a16:creationId xmlns:a16="http://schemas.microsoft.com/office/drawing/2014/main" id="{DC621906-FC96-93EE-B7D5-795DACF8DBFF}"/>
              </a:ext>
            </a:extLst>
          </p:cNvPr>
          <p:cNvSpPr/>
          <p:nvPr/>
        </p:nvSpPr>
        <p:spPr>
          <a:xfrm>
            <a:off x="866564" y="1440960"/>
            <a:ext cx="3232673" cy="4763897"/>
          </a:xfrm>
          <a:prstGeom prst="roundRect">
            <a:avLst/>
          </a:prstGeom>
          <a:noFill/>
          <a:ln w="381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95352618-12EE-1C45-1359-ADCF0E43EE5D}"/>
              </a:ext>
            </a:extLst>
          </p:cNvPr>
          <p:cNvSpPr/>
          <p:nvPr/>
        </p:nvSpPr>
        <p:spPr>
          <a:xfrm>
            <a:off x="4164408" y="1440960"/>
            <a:ext cx="7161028" cy="4763897"/>
          </a:xfrm>
          <a:prstGeom prst="roundRect">
            <a:avLst/>
          </a:prstGeom>
          <a:noFill/>
          <a:ln w="381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08C0F4A4-9E1E-DE0D-DFDD-703B5181E64A}"/>
              </a:ext>
            </a:extLst>
          </p:cNvPr>
          <p:cNvSpPr/>
          <p:nvPr/>
        </p:nvSpPr>
        <p:spPr>
          <a:xfrm>
            <a:off x="10412963" y="1156996"/>
            <a:ext cx="975717" cy="24307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Rounded Corners 33">
            <a:extLst>
              <a:ext uri="{FF2B5EF4-FFF2-40B4-BE49-F238E27FC236}">
                <a16:creationId xmlns:a16="http://schemas.microsoft.com/office/drawing/2014/main" id="{3BDA2B77-95CF-EA1B-8761-B96D9005D0E8}"/>
              </a:ext>
            </a:extLst>
          </p:cNvPr>
          <p:cNvSpPr/>
          <p:nvPr/>
        </p:nvSpPr>
        <p:spPr>
          <a:xfrm>
            <a:off x="4164408" y="4241788"/>
            <a:ext cx="3863183" cy="34568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8986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2176" y="274638"/>
            <a:ext cx="1753727" cy="1543171"/>
            <a:chOff x="10145017" y="2343978"/>
            <a:chExt cx="1335598"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7" y="2179850"/>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205671" y="190497"/>
            <a:ext cx="11097551" cy="1332000"/>
          </a:xfrm>
        </p:spPr>
        <p:txBody>
          <a:bodyPr rtlCol="0">
            <a:normAutofit/>
          </a:bodyPr>
          <a:lstStyle/>
          <a:p>
            <a:pPr rtl="0"/>
            <a:r>
              <a:rPr lang="en-GB" dirty="0">
                <a:latin typeface="+mn-lt"/>
              </a:rPr>
              <a:t>Kanban Board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2" name="Picture 11">
            <a:extLst>
              <a:ext uri="{FF2B5EF4-FFF2-40B4-BE49-F238E27FC236}">
                <a16:creationId xmlns:a16="http://schemas.microsoft.com/office/drawing/2014/main" id="{63EFBE0B-2AAA-0B80-E4C5-B4B3DD7303B5}"/>
              </a:ext>
            </a:extLst>
          </p:cNvPr>
          <p:cNvPicPr>
            <a:picLocks noChangeAspect="1"/>
          </p:cNvPicPr>
          <p:nvPr/>
        </p:nvPicPr>
        <p:blipFill>
          <a:blip r:embed="rId3"/>
          <a:stretch>
            <a:fillRect/>
          </a:stretch>
        </p:blipFill>
        <p:spPr>
          <a:xfrm>
            <a:off x="1026691" y="851633"/>
            <a:ext cx="10138617" cy="5545812"/>
          </a:xfrm>
          <a:prstGeom prst="rect">
            <a:avLst/>
          </a:prstGeom>
        </p:spPr>
      </p:pic>
    </p:spTree>
    <p:extLst>
      <p:ext uri="{BB962C8B-B14F-4D97-AF65-F5344CB8AC3E}">
        <p14:creationId xmlns:p14="http://schemas.microsoft.com/office/powerpoint/2010/main" val="521389776"/>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546338" y="379791"/>
            <a:ext cx="1105713" cy="1174019"/>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Unforeseen Problems</a:t>
            </a:r>
            <a:endParaRPr lang="en-GB" dirty="0">
              <a:solidFill>
                <a:srgbClr val="FF00FF"/>
              </a:solidFill>
            </a:endParaRP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1008386" y="1761233"/>
            <a:ext cx="3075565" cy="4866021"/>
          </a:xfrm>
        </p:spPr>
        <p:txBody>
          <a:bodyPr rtlCol="0"/>
          <a:lstStyle/>
          <a:p>
            <a:r>
              <a:rPr lang="en-GB" sz="2800" dirty="0"/>
              <a:t>Trichromatic View </a:t>
            </a:r>
            <a:br>
              <a:rPr lang="en-GB" sz="2800" dirty="0"/>
            </a:br>
            <a:r>
              <a:rPr lang="en-GB" sz="2000" dirty="0"/>
              <a:t>(no colour-blindness)</a:t>
            </a:r>
          </a:p>
          <a:p>
            <a:pPr marL="0" indent="0">
              <a:buNone/>
            </a:pPr>
            <a:br>
              <a:rPr lang="en-GB" sz="2800" dirty="0"/>
            </a:br>
            <a:endParaRPr lang="en-GB" sz="2800" dirty="0"/>
          </a:p>
          <a:p>
            <a:r>
              <a:rPr lang="en-GB" sz="2800" dirty="0"/>
              <a:t>Deuteranomaly </a:t>
            </a:r>
            <a:br>
              <a:rPr lang="en-GB" sz="2800" dirty="0"/>
            </a:br>
            <a:r>
              <a:rPr lang="en-GB" sz="2000" dirty="0"/>
              <a:t>(most common type of red-green colour blindness)</a:t>
            </a:r>
          </a:p>
          <a:p>
            <a:pPr marL="0" indent="0">
              <a:buNone/>
            </a:pPr>
            <a:endParaRPr lang="en-GB" sz="2800" dirty="0"/>
          </a:p>
          <a:p>
            <a:pPr marL="0" indent="0">
              <a:buNone/>
            </a:pPr>
            <a:endParaRPr lang="en-GB" sz="2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8" name="Picture 7">
            <a:extLst>
              <a:ext uri="{FF2B5EF4-FFF2-40B4-BE49-F238E27FC236}">
                <a16:creationId xmlns:a16="http://schemas.microsoft.com/office/drawing/2014/main" id="{C7306D41-91D7-B265-C7DD-3676BAF30414}"/>
              </a:ext>
            </a:extLst>
          </p:cNvPr>
          <p:cNvPicPr>
            <a:picLocks noChangeAspect="1"/>
          </p:cNvPicPr>
          <p:nvPr/>
        </p:nvPicPr>
        <p:blipFill>
          <a:blip r:embed="rId3"/>
          <a:stretch>
            <a:fillRect/>
          </a:stretch>
        </p:blipFill>
        <p:spPr>
          <a:xfrm>
            <a:off x="4541475" y="1432176"/>
            <a:ext cx="6945508" cy="2126925"/>
          </a:xfrm>
          <a:prstGeom prst="rect">
            <a:avLst/>
          </a:prstGeom>
        </p:spPr>
      </p:pic>
      <p:pic>
        <p:nvPicPr>
          <p:cNvPr id="11" name="Picture 10">
            <a:extLst>
              <a:ext uri="{FF2B5EF4-FFF2-40B4-BE49-F238E27FC236}">
                <a16:creationId xmlns:a16="http://schemas.microsoft.com/office/drawing/2014/main" id="{0A51E751-70FF-4470-D75A-19C9E3003A01}"/>
              </a:ext>
            </a:extLst>
          </p:cNvPr>
          <p:cNvPicPr>
            <a:picLocks noChangeAspect="1"/>
          </p:cNvPicPr>
          <p:nvPr/>
        </p:nvPicPr>
        <p:blipFill>
          <a:blip r:embed="rId4"/>
          <a:stretch>
            <a:fillRect/>
          </a:stretch>
        </p:blipFill>
        <p:spPr>
          <a:xfrm>
            <a:off x="4541475" y="3835987"/>
            <a:ext cx="6945508" cy="2132679"/>
          </a:xfrm>
          <a:prstGeom prst="rect">
            <a:avLst/>
          </a:prstGeom>
        </p:spPr>
      </p:pic>
    </p:spTree>
    <p:extLst>
      <p:ext uri="{BB962C8B-B14F-4D97-AF65-F5344CB8AC3E}">
        <p14:creationId xmlns:p14="http://schemas.microsoft.com/office/powerpoint/2010/main" val="41641146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dirty="0">
                <a:latin typeface="+mn-lt"/>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34</a:t>
            </a:fld>
            <a:endParaRPr lang="en-GB"/>
          </a:p>
        </p:txBody>
      </p:sp>
    </p:spTree>
    <p:extLst>
      <p:ext uri="{BB962C8B-B14F-4D97-AF65-F5344CB8AC3E}">
        <p14:creationId xmlns:p14="http://schemas.microsoft.com/office/powerpoint/2010/main" val="1934619843"/>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196900"/>
            <a:ext cx="3565524" cy="1997855"/>
          </a:xfrm>
        </p:spPr>
        <p:txBody>
          <a:bodyPr rtlCol="0"/>
          <a:lstStyle/>
          <a:p>
            <a:pPr rtl="0"/>
            <a:r>
              <a:rPr lang="en-GB" dirty="0">
                <a:latin typeface="+mn-lt"/>
              </a:rPr>
              <a:t>Contents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367205"/>
            <a:ext cx="5434301" cy="3814891"/>
          </a:xfrm>
        </p:spPr>
        <p:txBody>
          <a:bodyPr rtlCol="0"/>
          <a:lstStyle/>
          <a:p>
            <a:pPr marL="342900" indent="-342900" rtl="0">
              <a:spcBef>
                <a:spcPts val="600"/>
              </a:spcBef>
              <a:spcAft>
                <a:spcPts val="600"/>
              </a:spcAft>
              <a:buFont typeface="Wingdings" panose="05000000000000000000" pitchFamily="2" charset="2"/>
              <a:buChar char="Ø"/>
            </a:pPr>
            <a:r>
              <a:rPr lang="en-GB" dirty="0"/>
              <a:t>Introduction and Motivation</a:t>
            </a:r>
          </a:p>
          <a:p>
            <a:pPr marL="342900" indent="-342900" rtl="0">
              <a:spcBef>
                <a:spcPts val="600"/>
              </a:spcBef>
              <a:spcAft>
                <a:spcPts val="600"/>
              </a:spcAft>
              <a:buFont typeface="Wingdings" panose="05000000000000000000" pitchFamily="2" charset="2"/>
              <a:buChar char="Ø"/>
            </a:pPr>
            <a:r>
              <a:rPr lang="en-GB" dirty="0"/>
              <a:t>Background</a:t>
            </a:r>
          </a:p>
          <a:p>
            <a:pPr marL="342900" indent="-342900" rtl="0">
              <a:spcBef>
                <a:spcPts val="600"/>
              </a:spcBef>
              <a:spcAft>
                <a:spcPts val="600"/>
              </a:spcAft>
              <a:buFont typeface="Wingdings" panose="05000000000000000000" pitchFamily="2" charset="2"/>
              <a:buChar char="Ø"/>
            </a:pPr>
            <a:r>
              <a:rPr lang="en-GB" dirty="0"/>
              <a:t>Design Overview</a:t>
            </a:r>
            <a:endParaRPr lang="en-GB" dirty="0">
              <a:solidFill>
                <a:srgbClr val="FF00FF"/>
              </a:solidFill>
            </a:endParaRPr>
          </a:p>
          <a:p>
            <a:pPr marL="342900" indent="-342900">
              <a:spcBef>
                <a:spcPts val="600"/>
              </a:spcBef>
              <a:spcAft>
                <a:spcPts val="600"/>
              </a:spcAft>
              <a:buFont typeface="Wingdings" panose="05000000000000000000" pitchFamily="2" charset="2"/>
              <a:buChar char="Ø"/>
            </a:pPr>
            <a:r>
              <a:rPr lang="en-GB" b="1" dirty="0"/>
              <a:t>Demonstration</a:t>
            </a:r>
            <a:endParaRPr lang="en-GB" b="1" dirty="0">
              <a:solidFill>
                <a:srgbClr val="FF00FF"/>
              </a:solidFill>
            </a:endParaRPr>
          </a:p>
          <a:p>
            <a:pPr marL="342900" indent="-342900" rtl="0">
              <a:spcBef>
                <a:spcPts val="600"/>
              </a:spcBef>
              <a:spcAft>
                <a:spcPts val="600"/>
              </a:spcAft>
              <a:buFont typeface="Wingdings" panose="05000000000000000000" pitchFamily="2" charset="2"/>
              <a:buChar char="Ø"/>
            </a:pPr>
            <a:r>
              <a:rPr lang="en-GB" dirty="0"/>
              <a:t>Project Management</a:t>
            </a:r>
          </a:p>
          <a:p>
            <a:pPr marL="342900" indent="-342900" rtl="0">
              <a:spcBef>
                <a:spcPts val="600"/>
              </a:spcBef>
              <a:spcAft>
                <a:spcPts val="600"/>
              </a:spcAft>
              <a:buFont typeface="Wingdings" panose="05000000000000000000" pitchFamily="2" charset="2"/>
              <a:buChar char="Ø"/>
            </a:pPr>
            <a:r>
              <a:rPr lang="en-GB" dirty="0"/>
              <a:t>Conclusion &amp; Evaluation</a:t>
            </a:r>
          </a:p>
          <a:p>
            <a:pPr marL="342900" indent="-342900">
              <a:spcBef>
                <a:spcPts val="600"/>
              </a:spcBef>
              <a:spcAft>
                <a:spcPts val="600"/>
              </a:spcAft>
              <a:buFont typeface="Wingdings" panose="05000000000000000000" pitchFamily="2" charset="2"/>
              <a:buChar char="Ø"/>
            </a:pPr>
            <a:r>
              <a:rPr lang="en-GB" dirty="0"/>
              <a:t>Limitations &amp; Future Work</a:t>
            </a:r>
          </a:p>
          <a:p>
            <a:pPr marL="342900" indent="-342900" rtl="0">
              <a:spcBef>
                <a:spcPts val="600"/>
              </a:spcBef>
              <a:spcAft>
                <a:spcPts val="600"/>
              </a:spcAft>
              <a:buFont typeface="Wingdings" panose="05000000000000000000" pitchFamily="2" charset="2"/>
              <a:buChar char="Ø"/>
            </a:pPr>
            <a:r>
              <a:rPr lang="en-GB" dirty="0"/>
              <a:t>Ethical Considerations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35</a:t>
            </a:fld>
            <a:endParaRPr lang="en-GB"/>
          </a:p>
        </p:txBody>
      </p:sp>
      <p:pic>
        <p:nvPicPr>
          <p:cNvPr id="16" name="Picture Placeholder 15">
            <a:extLst>
              <a:ext uri="{FF2B5EF4-FFF2-40B4-BE49-F238E27FC236}">
                <a16:creationId xmlns:a16="http://schemas.microsoft.com/office/drawing/2014/main" id="{3CB5674F-21C3-C19A-A702-963CD84F0688}"/>
              </a:ext>
            </a:extLst>
          </p:cNvPr>
          <p:cNvPicPr>
            <a:picLocks noGrp="1" noChangeAspect="1"/>
          </p:cNvPicPr>
          <p:nvPr>
            <p:ph type="pic" sz="quarter" idx="15"/>
          </p:nvPr>
        </p:nvPicPr>
        <p:blipFill rotWithShape="1">
          <a:blip r:embed="rId4"/>
          <a:srcRect l="2440" r="2440"/>
          <a:stretch/>
        </p:blipFill>
        <p:spPr/>
      </p:pic>
      <p:pic>
        <p:nvPicPr>
          <p:cNvPr id="23" name="Picture Placeholder 22" descr="A picture containing smiling&#10;&#10;Description automatically generated">
            <a:extLst>
              <a:ext uri="{FF2B5EF4-FFF2-40B4-BE49-F238E27FC236}">
                <a16:creationId xmlns:a16="http://schemas.microsoft.com/office/drawing/2014/main" id="{017CD751-A6AA-986C-C2D9-8D233C153C85}"/>
              </a:ext>
            </a:extLst>
          </p:cNvPr>
          <p:cNvPicPr>
            <a:picLocks noGrp="1" noChangeAspect="1"/>
          </p:cNvPicPr>
          <p:nvPr>
            <p:ph type="pic" sz="quarter" idx="14"/>
          </p:nvPr>
        </p:nvPicPr>
        <p:blipFill>
          <a:blip r:embed="rId5"/>
          <a:srcRect l="7396" r="7396"/>
          <a:stretch>
            <a:fillRect/>
          </a:stretch>
        </p:blipFill>
        <p:spPr/>
      </p:pic>
    </p:spTree>
    <p:extLst>
      <p:ext uri="{BB962C8B-B14F-4D97-AF65-F5344CB8AC3E}">
        <p14:creationId xmlns:p14="http://schemas.microsoft.com/office/powerpoint/2010/main" val="23132348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11097550" cy="3515555"/>
          </a:xfrm>
        </p:spPr>
        <p:txBody>
          <a:bodyPr rtlCol="0"/>
          <a:lstStyle/>
          <a:p>
            <a:pPr rtl="0"/>
            <a:r>
              <a:rPr lang="en-GB" sz="2400" dirty="0"/>
              <a:t>Evaluation – Everything + extensions achieved</a:t>
            </a:r>
          </a:p>
          <a:p>
            <a:pPr rtl="0"/>
            <a:r>
              <a:rPr lang="en-GB" dirty="0"/>
              <a:t>User stories for evaluation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36</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530611669"/>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wrap="square" rtlCol="0" anchor="t">
            <a:normAutofit/>
          </a:bodyPr>
          <a:lstStyle/>
          <a:p>
            <a:pPr rtl="0"/>
            <a:r>
              <a:rPr lang="en-GB"/>
              <a:t>Chart</a:t>
            </a:r>
          </a:p>
        </p:txBody>
      </p:sp>
      <p:sp>
        <p:nvSpPr>
          <p:cNvPr id="23" name="Content Placeholder 3">
            <a:extLst>
              <a:ext uri="{FF2B5EF4-FFF2-40B4-BE49-F238E27FC236}">
                <a16:creationId xmlns:a16="http://schemas.microsoft.com/office/drawing/2014/main" id="{40CBCC46-0D26-38AB-4C89-2178554FD5AA}"/>
              </a:ext>
            </a:extLst>
          </p:cNvPr>
          <p:cNvSpPr>
            <a:spLocks noGrp="1"/>
          </p:cNvSpPr>
          <p:nvPr>
            <p:ph sz="half" idx="2"/>
          </p:nvPr>
        </p:nvSpPr>
        <p:spPr>
          <a:xfrm>
            <a:off x="6205538" y="2097175"/>
            <a:ext cx="5435600" cy="3995650"/>
          </a:xfrm>
        </p:spPr>
        <p:txBody>
          <a:bodyPr/>
          <a:lstStyle/>
          <a:p>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wrap="square" rtlCol="0" anchor="ctr">
            <a:normAutofit/>
          </a:bodyPr>
          <a:lstStyle/>
          <a:p>
            <a:pPr rtl="0">
              <a:spcAft>
                <a:spcPts val="600"/>
              </a:spcAft>
            </a:pPr>
            <a:r>
              <a:rPr lang="en-GB"/>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37</a:t>
            </a:fld>
            <a:endParaRPr lang="en-GB"/>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sz="half" idx="1"/>
            <p:extLst>
              <p:ext uri="{D42A27DB-BD31-4B8C-83A1-F6EECF244321}">
                <p14:modId xmlns:p14="http://schemas.microsoft.com/office/powerpoint/2010/main" val="1631111006"/>
              </p:ext>
            </p:extLst>
          </p:nvPr>
        </p:nvGraphicFramePr>
        <p:xfrm>
          <a:off x="550862" y="2097175"/>
          <a:ext cx="5435600" cy="3995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0286033"/>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Why multimodal is important</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en-GB"/>
              <a:t>Subtitle</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en-GB"/>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en-GB" dirty="0"/>
              <a:t>Open the Design Ideas pane for instant slide makeovers. </a:t>
            </a:r>
          </a:p>
          <a:p>
            <a:pPr rtl="0"/>
            <a:r>
              <a:rPr lang="en-GB" dirty="0"/>
              <a:t>When we have design ideas, we’ll show them to you right there. </a:t>
            </a:r>
          </a:p>
          <a:p>
            <a:pPr rtl="0"/>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38</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201806070"/>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en-GB"/>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en-GB"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en-GB">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en-GB">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en-GB">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en-GB">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39</a:t>
            </a:fld>
            <a:endParaRPr lang="en-GB"/>
          </a:p>
        </p:txBody>
      </p:sp>
    </p:spTree>
    <p:extLst>
      <p:ext uri="{BB962C8B-B14F-4D97-AF65-F5344CB8AC3E}">
        <p14:creationId xmlns:p14="http://schemas.microsoft.com/office/powerpoint/2010/main" val="249694779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83337" y="1756484"/>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Human Computer Interaction (HCI)</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21386" y="1442703"/>
            <a:ext cx="11097551" cy="4866021"/>
          </a:xfrm>
        </p:spPr>
        <p:txBody>
          <a:bodyPr rtlCol="0"/>
          <a:lstStyle/>
          <a:p>
            <a:r>
              <a:rPr lang="en-GB" sz="2800" dirty="0"/>
              <a:t>Computers play an increasingly more dominant role within our lives</a:t>
            </a:r>
          </a:p>
          <a:p>
            <a:r>
              <a:rPr lang="en-GB" sz="2800" dirty="0"/>
              <a:t>Becoming crucial to produce software that users </a:t>
            </a:r>
            <a:r>
              <a:rPr lang="en-GB" sz="2800" b="1" dirty="0"/>
              <a:t>enjoy</a:t>
            </a:r>
          </a:p>
          <a:p>
            <a:pPr rtl="0"/>
            <a:r>
              <a:rPr lang="en-GB" sz="2800" dirty="0"/>
              <a:t>This project lies within HCI:  </a:t>
            </a:r>
            <a:r>
              <a:rPr lang="en-GB" sz="2800" dirty="0">
                <a:solidFill>
                  <a:srgbClr val="00CC99">
                    <a:alpha val="60000"/>
                  </a:srgbClr>
                </a:solidFill>
              </a:rPr>
              <a:t>We create a tool that measures a human’s emotions dynamically</a:t>
            </a:r>
            <a:endParaRPr lang="en-GB" sz="2800" dirty="0"/>
          </a:p>
          <a:p>
            <a:pPr rtl="0"/>
            <a:r>
              <a:rPr lang="en-GB" sz="2800" dirty="0"/>
              <a:t>We measure age and sex too</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7858230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n-GB"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en-GB"/>
              <a:t>Walt Disney</a:t>
            </a:r>
          </a:p>
          <a:p>
            <a:pPr rtl="0"/>
            <a:endParaRPr lang="en-GB"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40</a:t>
            </a:fld>
            <a:endParaRPr lang="en-GB"/>
          </a:p>
        </p:txBody>
      </p:sp>
    </p:spTree>
    <p:extLst>
      <p:ext uri="{BB962C8B-B14F-4D97-AF65-F5344CB8AC3E}">
        <p14:creationId xmlns:p14="http://schemas.microsoft.com/office/powerpoint/2010/main" val="395518310"/>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en-GB"/>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en-GB"/>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en-GB"/>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en-GB"/>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en-GB"/>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en-GB"/>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en-GB"/>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en-GB"/>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en-GB"/>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41</a:t>
            </a:fld>
            <a:endParaRPr lang="en-GB"/>
          </a:p>
        </p:txBody>
      </p:sp>
    </p:spTree>
    <p:extLst>
      <p:ext uri="{BB962C8B-B14F-4D97-AF65-F5344CB8AC3E}">
        <p14:creationId xmlns:p14="http://schemas.microsoft.com/office/powerpoint/2010/main" val="2979876663"/>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7325054" cy="1562959"/>
          </a:xfrm>
        </p:spPr>
        <p:txBody>
          <a:bodyPr rtlCol="0"/>
          <a:lstStyle/>
          <a:p>
            <a:pPr rtl="0"/>
            <a:r>
              <a:rPr lang="en-GB" sz="6600" dirty="0"/>
              <a:t>Demonstration</a:t>
            </a:r>
            <a:endParaRPr lang="en-GB" sz="4400"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42</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81741" y="4506471"/>
            <a:ext cx="6221412" cy="1563688"/>
          </a:xfrm>
          <a:noFill/>
        </p:spPr>
        <p:txBody>
          <a:bodyPr rtlCol="0">
            <a:normAutofit/>
          </a:bodyPr>
          <a:lstStyle/>
          <a:p>
            <a:pPr marL="0" indent="0" rtl="0">
              <a:buNone/>
            </a:pPr>
            <a:r>
              <a:rPr lang="en-GB" dirty="0"/>
              <a:t>. </a:t>
            </a:r>
          </a:p>
        </p:txBody>
      </p:sp>
    </p:spTree>
    <p:extLst>
      <p:ext uri="{BB962C8B-B14F-4D97-AF65-F5344CB8AC3E}">
        <p14:creationId xmlns:p14="http://schemas.microsoft.com/office/powerpoint/2010/main" val="2158886557"/>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GB"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09154187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43</a:t>
            </a:fld>
            <a:endParaRPr lang="en-GB"/>
          </a:p>
        </p:txBody>
      </p:sp>
    </p:spTree>
    <p:extLst>
      <p:ext uri="{BB962C8B-B14F-4D97-AF65-F5344CB8AC3E}">
        <p14:creationId xmlns:p14="http://schemas.microsoft.com/office/powerpoint/2010/main" val="262463006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en-GB"/>
              <a:t>Subtitle</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en-GB"/>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en-GB"/>
              <a:t>Open the Design Ideas pane for instant slide makeovers. </a:t>
            </a:r>
          </a:p>
          <a:p>
            <a:pPr rtl="0"/>
            <a:r>
              <a:rPr lang="en-GB"/>
              <a:t>When we have design ideas, we’ll show them to you right there. </a:t>
            </a:r>
          </a:p>
          <a:p>
            <a:pPr rtl="0"/>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en-GB"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en-GB"/>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Autofit/>
          </a:bodyPr>
          <a:lstStyle/>
          <a:p>
            <a:pPr lvl="0" rtl="0">
              <a:lnSpc>
                <a:spcPct val="100000"/>
              </a:lnSpc>
            </a:pPr>
            <a:r>
              <a:rPr lang="en-GB" sz="1700" dirty="0"/>
              <a:t>Add text, images, art, and videos. </a:t>
            </a:r>
          </a:p>
          <a:p>
            <a:pPr lvl="0" rtl="0">
              <a:lnSpc>
                <a:spcPct val="100000"/>
              </a:lnSpc>
            </a:pPr>
            <a:r>
              <a:rPr lang="en-GB" sz="1700" dirty="0"/>
              <a:t>Add transitions, animations, and motion. </a:t>
            </a:r>
          </a:p>
          <a:p>
            <a:pPr lvl="0" rtl="0">
              <a:lnSpc>
                <a:spcPct val="100000"/>
              </a:lnSpc>
            </a:pPr>
            <a:r>
              <a:rPr lang="en-GB" sz="1700" dirty="0"/>
              <a:t>Save to OneDrive, to get to your presentations from your computer, tablet, or phone. </a:t>
            </a:r>
          </a:p>
          <a:p>
            <a:pPr rtl="0">
              <a:lnSpc>
                <a:spcPct val="100000"/>
              </a:lnSpc>
            </a:pPr>
            <a:r>
              <a:rPr lang="en-GB" sz="1700" dirty="0"/>
              <a:t>Open the Design Ideas pane for instant slide makeovers. </a:t>
            </a:r>
          </a:p>
          <a:p>
            <a:pPr rtl="0">
              <a:lnSpc>
                <a:spcPct val="100000"/>
              </a:lnSpc>
            </a:pPr>
            <a:r>
              <a:rPr lang="en-GB" sz="1700" dirty="0"/>
              <a:t>When we have design ideas, we’ll show them to you right there. </a:t>
            </a:r>
          </a:p>
          <a:p>
            <a:pPr lvl="0" rtl="0">
              <a:lnSpc>
                <a:spcPct val="100000"/>
              </a:lnSpc>
            </a:pPr>
            <a:endParaRPr lang="en-GB" sz="1700" dirty="0"/>
          </a:p>
          <a:p>
            <a:pPr rtl="0">
              <a:lnSpc>
                <a:spcPct val="100000"/>
              </a:lnSpc>
            </a:pPr>
            <a:endParaRPr lang="en-GB" sz="1700"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en-GB"/>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lnSpcReduction="10000"/>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a:p>
            <a:pPr rtl="0"/>
            <a:r>
              <a:rPr lang="en-GB" dirty="0"/>
              <a:t>Open the Design Ideas pane for instant slide makeovers. </a:t>
            </a:r>
          </a:p>
          <a:p>
            <a:pPr rtl="0"/>
            <a:r>
              <a:rPr lang="en-GB"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en-GB"/>
              <a:t>subtitle</a:t>
            </a:r>
            <a:endParaRPr lang="en-GB"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lnSpcReduction="10000"/>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r>
              <a:rPr lang="en-GB"/>
              <a:t>Open the Design Ideas pane for instant slide makeovers. </a:t>
            </a:r>
          </a:p>
          <a:p>
            <a:pPr rtl="0"/>
            <a:r>
              <a:rPr lang="en-GB"/>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en-GB" dirty="0"/>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45</a:t>
            </a:fld>
            <a:endParaRPr lang="en-GB"/>
          </a:p>
        </p:txBody>
      </p:sp>
    </p:spTree>
    <p:extLst>
      <p:ext uri="{BB962C8B-B14F-4D97-AF65-F5344CB8AC3E}">
        <p14:creationId xmlns:p14="http://schemas.microsoft.com/office/powerpoint/2010/main" val="1536136820"/>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a:t>Presenter name</a:t>
            </a:r>
          </a:p>
          <a:p>
            <a:pPr rtl="0"/>
            <a:r>
              <a:rPr lang="en-GB"/>
              <a:t>Email address</a:t>
            </a:r>
          </a:p>
          <a:p>
            <a:pPr rtl="0"/>
            <a:r>
              <a:rPr lang="en-GB"/>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46</a:t>
            </a:fld>
            <a:endParaRPr lang="en-GB"/>
          </a:p>
        </p:txBody>
      </p:sp>
    </p:spTree>
    <p:extLst>
      <p:ext uri="{BB962C8B-B14F-4D97-AF65-F5344CB8AC3E}">
        <p14:creationId xmlns:p14="http://schemas.microsoft.com/office/powerpoint/2010/main" val="324779884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12813" y="2299823"/>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latin typeface="+mn-lt"/>
              </a:rPr>
              <a:t>More Applications…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21386" y="1442703"/>
            <a:ext cx="10949227" cy="4866021"/>
          </a:xfrm>
        </p:spPr>
        <p:txBody>
          <a:bodyPr rtlCol="0"/>
          <a:lstStyle/>
          <a:p>
            <a:r>
              <a:rPr lang="en-GB" b="1" dirty="0"/>
              <a:t>Recommender Systems</a:t>
            </a:r>
          </a:p>
          <a:p>
            <a:pPr lvl="1">
              <a:spcBef>
                <a:spcPts val="400"/>
              </a:spcBef>
              <a:spcAft>
                <a:spcPts val="400"/>
              </a:spcAft>
            </a:pPr>
            <a:r>
              <a:rPr lang="en-GB" sz="2000" dirty="0"/>
              <a:t>Targeted advertisements</a:t>
            </a:r>
          </a:p>
          <a:p>
            <a:pPr lvl="1">
              <a:spcBef>
                <a:spcPts val="400"/>
              </a:spcBef>
              <a:spcAft>
                <a:spcPts val="400"/>
              </a:spcAft>
            </a:pPr>
            <a:r>
              <a:rPr lang="en-GB" sz="2000" dirty="0"/>
              <a:t>Personalised social media posts</a:t>
            </a:r>
          </a:p>
          <a:p>
            <a:r>
              <a:rPr lang="en-GB" b="1" dirty="0"/>
              <a:t>Healthcare</a:t>
            </a:r>
            <a:r>
              <a:rPr lang="en-GB" dirty="0"/>
              <a:t> </a:t>
            </a:r>
          </a:p>
          <a:p>
            <a:pPr lvl="1"/>
            <a:r>
              <a:rPr lang="en-GB" sz="2000" i="1" dirty="0"/>
              <a:t>Kaushik</a:t>
            </a:r>
            <a:r>
              <a:rPr lang="en-GB" sz="2000" dirty="0"/>
              <a:t> </a:t>
            </a:r>
            <a:r>
              <a:rPr lang="en-GB" sz="1800" i="1" dirty="0"/>
              <a:t>[1]</a:t>
            </a:r>
            <a:r>
              <a:rPr lang="en-GB" sz="2800" dirty="0"/>
              <a:t> </a:t>
            </a:r>
            <a:r>
              <a:rPr lang="en-GB" sz="2000" dirty="0"/>
              <a:t>- Help provide personalized treatment plans </a:t>
            </a:r>
          </a:p>
          <a:p>
            <a:pPr lvl="1"/>
            <a:r>
              <a:rPr lang="en-GB" sz="2000" i="1" dirty="0"/>
              <a:t>Singh &amp; Dewan </a:t>
            </a:r>
            <a:r>
              <a:rPr lang="en-GB" sz="1800" i="1" dirty="0"/>
              <a:t>[2]</a:t>
            </a:r>
            <a:r>
              <a:rPr lang="en-GB" sz="2000" dirty="0"/>
              <a:t> - Assist people with autism</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7589996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ea typeface="+mj-ea"/>
                <a:cs typeface="+mj-cs"/>
              </a:rPr>
              <a:t>Background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6</a:t>
            </a:fld>
            <a:endParaRPr lang="en-GB"/>
          </a:p>
        </p:txBody>
      </p:sp>
    </p:spTree>
    <p:extLst>
      <p:ext uri="{BB962C8B-B14F-4D97-AF65-F5344CB8AC3E}">
        <p14:creationId xmlns:p14="http://schemas.microsoft.com/office/powerpoint/2010/main" val="280981371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en-GB" dirty="0">
                <a:latin typeface="+mn-lt"/>
              </a:rPr>
              <a:t>Existing Solutions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kumimoji="0" lang="en-GB" sz="2800" b="0" i="0" u="none" strike="noStrike" kern="1200" cap="none" spc="0" normalizeH="0" baseline="0" noProof="0" dirty="0">
                <a:ln>
                  <a:noFill/>
                </a:ln>
                <a:solidFill>
                  <a:prstClr val="white"/>
                </a:solidFill>
                <a:effectLst/>
                <a:uLnTx/>
                <a:uFillTx/>
                <a:latin typeface="Gill Sans MT"/>
                <a:ea typeface="+mn-ea"/>
                <a:cs typeface="+mn-cs"/>
              </a:rPr>
              <a:t>Noldus</a:t>
            </a:r>
            <a:endParaRPr lang="en-GB" sz="2400"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3301745" y="1731921"/>
            <a:ext cx="3566160" cy="535354"/>
          </a:xfrm>
        </p:spPr>
        <p:txBody>
          <a:bodyPr rtlCol="0"/>
          <a:lstStyle/>
          <a:p>
            <a:pPr rtl="0"/>
            <a:r>
              <a:rPr kumimoji="0" lang="en-GB" sz="2800" b="0" i="0" u="none" strike="noStrike" kern="1200" cap="none" spc="0" normalizeH="0" baseline="0" noProof="0" dirty="0">
                <a:ln>
                  <a:noFill/>
                </a:ln>
                <a:solidFill>
                  <a:prstClr val="white"/>
                </a:solidFill>
                <a:effectLst/>
                <a:uLnTx/>
                <a:uFillTx/>
                <a:latin typeface="Gill Sans MT"/>
                <a:ea typeface="+mn-ea"/>
                <a:cs typeface="+mn-cs"/>
              </a:rPr>
              <a:t>MorphCast</a:t>
            </a:r>
            <a:endParaRPr lang="en-GB" sz="2400" dirty="0"/>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3359150" y="2494144"/>
            <a:ext cx="2736850" cy="3515555"/>
          </a:xfrm>
        </p:spPr>
        <p:txBody>
          <a:bodyPr rtlCol="0">
            <a:normAutofit/>
          </a:bodyPr>
          <a:lstStyle/>
          <a:p>
            <a:pPr lvl="0" rtl="0"/>
            <a:r>
              <a:rPr lang="en-GB" dirty="0">
                <a:solidFill>
                  <a:srgbClr val="FF0000"/>
                </a:solidFill>
              </a:rPr>
              <a:t>Unimodal</a:t>
            </a:r>
          </a:p>
          <a:p>
            <a:pPr lvl="0" rtl="0"/>
            <a:r>
              <a:rPr lang="en-GB" dirty="0">
                <a:solidFill>
                  <a:srgbClr val="00FF00"/>
                </a:solidFill>
              </a:rPr>
              <a:t>Web application</a:t>
            </a:r>
            <a:br>
              <a:rPr lang="en-GB" dirty="0"/>
            </a:br>
            <a:endParaRPr lang="en-GB" dirty="0"/>
          </a:p>
          <a:p>
            <a:pPr lvl="0" rtl="0"/>
            <a:r>
              <a:rPr lang="en-GB" dirty="0">
                <a:solidFill>
                  <a:srgbClr val="00FF00"/>
                </a:solidFill>
              </a:rPr>
              <a:t>Real-time</a:t>
            </a:r>
            <a:br>
              <a:rPr lang="en-GB" dirty="0">
                <a:solidFill>
                  <a:srgbClr val="00FF00"/>
                </a:solidFill>
              </a:rPr>
            </a:br>
            <a:endParaRPr lang="en-GB" dirty="0">
              <a:solidFill>
                <a:srgbClr val="00FF00"/>
              </a:solidFill>
            </a:endParaRPr>
          </a:p>
          <a:p>
            <a:pPr lvl="0" rtl="0"/>
            <a:r>
              <a:rPr lang="en-GB" dirty="0">
                <a:solidFill>
                  <a:srgbClr val="00FF00"/>
                </a:solidFill>
              </a:rPr>
              <a:t>Predicts age + sex</a:t>
            </a:r>
          </a:p>
          <a:p>
            <a:pPr lvl="0" rtl="0"/>
            <a:endParaRPr lang="en-GB"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6096000" y="1728956"/>
            <a:ext cx="2198914" cy="535354"/>
          </a:xfrm>
        </p:spPr>
        <p:txBody>
          <a:bodyPr rtlCol="0"/>
          <a:lstStyle/>
          <a:p>
            <a:pPr rtl="0"/>
            <a:r>
              <a:rPr kumimoji="0" lang="en-GB" sz="2800" b="0" i="0" u="none" strike="noStrike" kern="1200" cap="none" spc="0" normalizeH="0" baseline="0" noProof="0" dirty="0">
                <a:ln>
                  <a:noFill/>
                </a:ln>
                <a:solidFill>
                  <a:prstClr val="white"/>
                </a:solidFill>
                <a:effectLst/>
                <a:uLnTx/>
                <a:uFillTx/>
                <a:latin typeface="Gill Sans MT"/>
                <a:ea typeface="+mn-ea"/>
                <a:cs typeface="+mn-cs"/>
              </a:rPr>
              <a:t>iMotions</a:t>
            </a:r>
            <a:endParaRPr lang="en-GB" sz="2400"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6096001" y="2494145"/>
            <a:ext cx="2198914" cy="3515555"/>
          </a:xfrm>
        </p:spPr>
        <p:txBody>
          <a:bodyPr rtlCol="0">
            <a:normAutofit/>
          </a:bodyPr>
          <a:lstStyle/>
          <a:p>
            <a:pPr lvl="0" rtl="0"/>
            <a:r>
              <a:rPr lang="en-GB" dirty="0">
                <a:solidFill>
                  <a:srgbClr val="FF0000"/>
                </a:solidFill>
              </a:rPr>
              <a:t>Unimodal</a:t>
            </a:r>
          </a:p>
          <a:p>
            <a:pPr lvl="0" rtl="0"/>
            <a:r>
              <a:rPr lang="en-GB" dirty="0">
                <a:solidFill>
                  <a:srgbClr val="FF0000"/>
                </a:solidFill>
              </a:rPr>
              <a:t>Desktop application (less accessible)</a:t>
            </a:r>
          </a:p>
          <a:p>
            <a:pPr lvl="0" rtl="0"/>
            <a:r>
              <a:rPr lang="en-GB" dirty="0">
                <a:solidFill>
                  <a:srgbClr val="00FF00"/>
                </a:solidFill>
              </a:rPr>
              <a:t>Real-time</a:t>
            </a:r>
            <a:br>
              <a:rPr lang="en-GB" dirty="0">
                <a:solidFill>
                  <a:srgbClr val="00FF00"/>
                </a:solidFill>
              </a:rPr>
            </a:br>
            <a:endParaRPr lang="en-GB" dirty="0">
              <a:solidFill>
                <a:srgbClr val="00FF00"/>
              </a:solidFill>
            </a:endParaRPr>
          </a:p>
          <a:p>
            <a:pPr lvl="0" rtl="0"/>
            <a:r>
              <a:rPr lang="en-GB" dirty="0">
                <a:solidFill>
                  <a:srgbClr val="FF0000"/>
                </a:solidFill>
              </a:rPr>
              <a:t>Can’t predict age </a:t>
            </a:r>
            <a:br>
              <a:rPr lang="en-GB" dirty="0">
                <a:solidFill>
                  <a:srgbClr val="FF0000"/>
                </a:solidFill>
              </a:rPr>
            </a:br>
            <a:r>
              <a:rPr lang="en-GB" dirty="0">
                <a:solidFill>
                  <a:srgbClr val="FF0000"/>
                </a:solidFill>
              </a:rPr>
              <a:t>nor sex</a:t>
            </a:r>
          </a:p>
          <a:p>
            <a:pPr lvl="0" rtl="0"/>
            <a:endParaRPr lang="en-GB" dirty="0"/>
          </a:p>
          <a:p>
            <a:pPr lvl="0" rtl="0"/>
            <a:endParaRPr lang="en-GB"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2" y="6507212"/>
            <a:ext cx="2628900" cy="153888"/>
          </a:xfrm>
        </p:spPr>
        <p:txBody>
          <a:bodyPr rtlCol="0"/>
          <a:lstStyle/>
          <a:p>
            <a:pPr rtl="0"/>
            <a:r>
              <a:rPr lang="en-GB" dirty="0"/>
              <a:t>Friday, March 17, 2023</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6" name="Text Placeholder 9">
            <a:extLst>
              <a:ext uri="{FF2B5EF4-FFF2-40B4-BE49-F238E27FC236}">
                <a16:creationId xmlns:a16="http://schemas.microsoft.com/office/drawing/2014/main" id="{12F0FB68-7C59-6147-D3F9-D946C16EB764}"/>
              </a:ext>
            </a:extLst>
          </p:cNvPr>
          <p:cNvSpPr txBox="1">
            <a:spLocks/>
          </p:cNvSpPr>
          <p:nvPr/>
        </p:nvSpPr>
        <p:spPr>
          <a:xfrm>
            <a:off x="8795758" y="1748855"/>
            <a:ext cx="3566160" cy="535354"/>
          </a:xfrm>
          <a:prstGeom prst="rect">
            <a:avLst/>
          </a:prstGeom>
        </p:spPr>
        <p:txBody>
          <a:bodyPr vert="horz" wrap="square" lIns="0" tIns="0" rIns="0" bIns="0" rtlCol="0" anchor="b">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lang="en-GB" sz="2000" b="0" kern="1200" cap="all" spc="200" baseline="0" dirty="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cap="none" spc="0" dirty="0">
                <a:solidFill>
                  <a:srgbClr val="00CC99"/>
                </a:solidFill>
                <a:latin typeface="Gill Sans MT"/>
              </a:rPr>
              <a:t>RT</a:t>
            </a:r>
            <a:r>
              <a:rPr lang="en-GB" sz="2800" cap="none" spc="0" dirty="0">
                <a:solidFill>
                  <a:prstClr val="white"/>
                </a:solidFill>
                <a:latin typeface="Gill Sans MT"/>
              </a:rPr>
              <a:t>HAA </a:t>
            </a:r>
            <a:r>
              <a:rPr lang="en-GB" sz="1800" cap="none" spc="0" dirty="0">
                <a:solidFill>
                  <a:prstClr val="white"/>
                </a:solidFill>
                <a:latin typeface="Gill Sans MT"/>
              </a:rPr>
              <a:t>(Our Work)</a:t>
            </a:r>
            <a:endParaRPr lang="en-GB" sz="2400" dirty="0"/>
          </a:p>
        </p:txBody>
      </p:sp>
      <p:sp>
        <p:nvSpPr>
          <p:cNvPr id="17" name="Content Placeholder 10">
            <a:extLst>
              <a:ext uri="{FF2B5EF4-FFF2-40B4-BE49-F238E27FC236}">
                <a16:creationId xmlns:a16="http://schemas.microsoft.com/office/drawing/2014/main" id="{CA86BD50-9A5D-19DD-A140-1CD65024F294}"/>
              </a:ext>
            </a:extLst>
          </p:cNvPr>
          <p:cNvSpPr txBox="1">
            <a:spLocks/>
          </p:cNvSpPr>
          <p:nvPr/>
        </p:nvSpPr>
        <p:spPr>
          <a:xfrm>
            <a:off x="8849406" y="2494144"/>
            <a:ext cx="2628900" cy="4166956"/>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FF00"/>
                </a:solidFill>
              </a:rPr>
              <a:t>Multimodal</a:t>
            </a:r>
          </a:p>
          <a:p>
            <a:r>
              <a:rPr lang="en-GB" dirty="0">
                <a:solidFill>
                  <a:srgbClr val="00FF00"/>
                </a:solidFill>
              </a:rPr>
              <a:t>Web application</a:t>
            </a:r>
            <a:br>
              <a:rPr lang="en-GB" dirty="0"/>
            </a:br>
            <a:endParaRPr lang="en-GB" dirty="0"/>
          </a:p>
          <a:p>
            <a:r>
              <a:rPr lang="en-GB" dirty="0">
                <a:solidFill>
                  <a:srgbClr val="00FF00"/>
                </a:solidFill>
              </a:rPr>
              <a:t>Real-time</a:t>
            </a:r>
            <a:br>
              <a:rPr lang="en-GB" dirty="0">
                <a:solidFill>
                  <a:srgbClr val="00FF00"/>
                </a:solidFill>
              </a:rPr>
            </a:br>
            <a:endParaRPr lang="en-GB" dirty="0">
              <a:solidFill>
                <a:srgbClr val="00FF00"/>
              </a:solidFill>
            </a:endParaRPr>
          </a:p>
          <a:p>
            <a:r>
              <a:rPr lang="en-GB" dirty="0">
                <a:solidFill>
                  <a:srgbClr val="00FF00"/>
                </a:solidFill>
              </a:rPr>
              <a:t>Predicts age + sex </a:t>
            </a:r>
            <a:br>
              <a:rPr lang="en-GB" dirty="0">
                <a:solidFill>
                  <a:srgbClr val="00FF00"/>
                </a:solidFill>
              </a:rPr>
            </a:br>
            <a:r>
              <a:rPr lang="en-GB" dirty="0">
                <a:solidFill>
                  <a:srgbClr val="00FF00"/>
                </a:solidFill>
              </a:rPr>
              <a:t>+ speech sentiment </a:t>
            </a:r>
            <a:br>
              <a:rPr lang="en-GB" dirty="0">
                <a:solidFill>
                  <a:srgbClr val="00FF00"/>
                </a:solidFill>
              </a:rPr>
            </a:br>
            <a:r>
              <a:rPr lang="en-GB" dirty="0">
                <a:solidFill>
                  <a:srgbClr val="00FF00"/>
                </a:solidFill>
              </a:rPr>
              <a:t>+ more analytical data</a:t>
            </a:r>
          </a:p>
          <a:p>
            <a:r>
              <a:rPr lang="en-GB" dirty="0">
                <a:solidFill>
                  <a:srgbClr val="00FF00"/>
                </a:solidFill>
              </a:rPr>
              <a:t>Helps user set up test environment with lighting detection</a:t>
            </a:r>
          </a:p>
          <a:p>
            <a:pPr marL="0" indent="0">
              <a:buNone/>
            </a:pPr>
            <a:endParaRPr lang="en-GB" dirty="0"/>
          </a:p>
          <a:p>
            <a:endParaRPr lang="en-GB" dirty="0"/>
          </a:p>
        </p:txBody>
      </p:sp>
      <p:sp>
        <p:nvSpPr>
          <p:cNvPr id="18" name="Content Placeholder 12">
            <a:extLst>
              <a:ext uri="{FF2B5EF4-FFF2-40B4-BE49-F238E27FC236}">
                <a16:creationId xmlns:a16="http://schemas.microsoft.com/office/drawing/2014/main" id="{3DE420E7-05E5-E1BF-C853-5656F9490861}"/>
              </a:ext>
            </a:extLst>
          </p:cNvPr>
          <p:cNvSpPr txBox="1">
            <a:spLocks/>
          </p:cNvSpPr>
          <p:nvPr/>
        </p:nvSpPr>
        <p:spPr>
          <a:xfrm>
            <a:off x="622274" y="2494144"/>
            <a:ext cx="2736850" cy="351555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FF0000"/>
                </a:solidFill>
              </a:rPr>
              <a:t>Unimodal</a:t>
            </a:r>
          </a:p>
          <a:p>
            <a:r>
              <a:rPr lang="en-GB" dirty="0">
                <a:solidFill>
                  <a:srgbClr val="00FF00"/>
                </a:solidFill>
              </a:rPr>
              <a:t>Web application</a:t>
            </a:r>
            <a:br>
              <a:rPr lang="en-GB" dirty="0"/>
            </a:br>
            <a:endParaRPr lang="en-GB" dirty="0"/>
          </a:p>
          <a:p>
            <a:pPr lvl="0" rtl="0">
              <a:lnSpc>
                <a:spcPct val="100000"/>
              </a:lnSpc>
              <a:spcBef>
                <a:spcPts val="1200"/>
              </a:spcBef>
            </a:pPr>
            <a:r>
              <a:rPr lang="en-GB" sz="1700" dirty="0">
                <a:solidFill>
                  <a:srgbClr val="FF0000"/>
                </a:solidFill>
              </a:rPr>
              <a:t>Image upload</a:t>
            </a:r>
            <a:br>
              <a:rPr lang="en-GB" sz="1700" dirty="0">
                <a:solidFill>
                  <a:srgbClr val="FF0000"/>
                </a:solidFill>
              </a:rPr>
            </a:br>
            <a:endParaRPr lang="en-GB" sz="1700" dirty="0">
              <a:solidFill>
                <a:srgbClr val="FF0000"/>
              </a:solidFill>
            </a:endParaRPr>
          </a:p>
          <a:p>
            <a:r>
              <a:rPr lang="en-GB" dirty="0">
                <a:solidFill>
                  <a:srgbClr val="00FF00"/>
                </a:solidFill>
              </a:rPr>
              <a:t>Predicts age + sex</a:t>
            </a:r>
          </a:p>
        </p:txBody>
      </p:sp>
      <p:sp>
        <p:nvSpPr>
          <p:cNvPr id="3" name="Footer Placeholder 14">
            <a:extLst>
              <a:ext uri="{FF2B5EF4-FFF2-40B4-BE49-F238E27FC236}">
                <a16:creationId xmlns:a16="http://schemas.microsoft.com/office/drawing/2014/main" id="{7823CDC6-7FA2-829C-141B-D7A424ABDA2D}"/>
              </a:ext>
            </a:extLst>
          </p:cNvPr>
          <p:cNvSpPr>
            <a:spLocks noGrp="1"/>
          </p:cNvSpPr>
          <p:nvPr>
            <p:ph type="ftr" sz="quarter" idx="11"/>
          </p:nvPr>
        </p:nvSpPr>
        <p:spPr>
          <a:xfrm>
            <a:off x="2192951" y="6130921"/>
            <a:ext cx="6379210" cy="727079"/>
          </a:xfrm>
        </p:spPr>
        <p:txBody>
          <a:bodyPr rtlCol="0"/>
          <a:lstStyle/>
          <a:p>
            <a:pPr rtl="0"/>
            <a:r>
              <a:rPr lang="en-GB" sz="1100" dirty="0"/>
              <a:t>Noldus        - </a:t>
            </a:r>
            <a:r>
              <a:rPr lang="en-GB" sz="1100" dirty="0">
                <a:hlinkClick r:id="rId3"/>
              </a:rPr>
              <a:t>https://www.noldus.com/facereader/measure-your-emotions</a:t>
            </a:r>
            <a:endParaRPr lang="en-GB" sz="1100" dirty="0"/>
          </a:p>
          <a:p>
            <a:pPr rtl="0"/>
            <a:r>
              <a:rPr lang="en-GB" sz="1100" dirty="0"/>
              <a:t>MorphCast  - </a:t>
            </a:r>
            <a:r>
              <a:rPr lang="en-GB" sz="1100" dirty="0">
                <a:hlinkClick r:id="rId4"/>
              </a:rPr>
              <a:t>https://www.morphcast.com/</a:t>
            </a:r>
            <a:endParaRPr lang="en-GB" sz="1100" dirty="0"/>
          </a:p>
          <a:p>
            <a:pPr rtl="0"/>
            <a:r>
              <a:rPr lang="en-GB" sz="1100" dirty="0"/>
              <a:t>iMotions      - </a:t>
            </a:r>
            <a:r>
              <a:rPr lang="en-GB" sz="1100" dirty="0">
                <a:hlinkClick r:id="rId5"/>
              </a:rPr>
              <a:t>https://imotions.com/products/imotions-lab/modules/fea-facial-expression-analysis/</a:t>
            </a:r>
            <a:endParaRPr lang="en-GB" sz="1100" dirty="0"/>
          </a:p>
          <a:p>
            <a:pPr rtl="0"/>
            <a:endParaRPr lang="en-GB" sz="1100" dirty="0"/>
          </a:p>
        </p:txBody>
      </p:sp>
    </p:spTree>
    <p:extLst>
      <p:ext uri="{BB962C8B-B14F-4D97-AF65-F5344CB8AC3E}">
        <p14:creationId xmlns:p14="http://schemas.microsoft.com/office/powerpoint/2010/main" val="14205470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fade">
                                      <p:cBhvr>
                                        <p:cTn id="21" dur="500"/>
                                        <p:tgtEl>
                                          <p:spTgt spid="18">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fade">
                                      <p:cBhvr>
                                        <p:cTn id="32" dur="500"/>
                                        <p:tgtEl>
                                          <p:spTgt spid="18">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500"/>
                                        <p:tgtEl>
                                          <p:spTgt spid="13">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Effect transition="in" filter="fade">
                                      <p:cBhvr>
                                        <p:cTn id="38" dur="500"/>
                                        <p:tgtEl>
                                          <p:spTgt spid="11">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animEffect transition="in" filter="fade">
                                      <p:cBhvr>
                                        <p:cTn id="43" dur="500"/>
                                        <p:tgtEl>
                                          <p:spTgt spid="18">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xEl>
                                              <p:pRg st="2" end="2"/>
                                            </p:txEl>
                                          </p:spTgt>
                                        </p:tgtEl>
                                        <p:attrNameLst>
                                          <p:attrName>style.visibility</p:attrName>
                                        </p:attrNameLst>
                                      </p:cBhvr>
                                      <p:to>
                                        <p:strVal val="visible"/>
                                      </p:to>
                                    </p:set>
                                    <p:animEffect transition="in" filter="fade">
                                      <p:cBhvr>
                                        <p:cTn id="46" dur="500"/>
                                        <p:tgtEl>
                                          <p:spTgt spid="13">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Effect transition="in" filter="fade">
                                      <p:cBhvr>
                                        <p:cTn id="49" dur="500"/>
                                        <p:tgtEl>
                                          <p:spTgt spid="11">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xEl>
                                              <p:pRg st="3" end="3"/>
                                            </p:txEl>
                                          </p:spTgt>
                                        </p:tgtEl>
                                        <p:attrNameLst>
                                          <p:attrName>style.visibility</p:attrName>
                                        </p:attrNameLst>
                                      </p:cBhvr>
                                      <p:to>
                                        <p:strVal val="visible"/>
                                      </p:to>
                                    </p:set>
                                    <p:animEffect transition="in" filter="fade">
                                      <p:cBhvr>
                                        <p:cTn id="54" dur="500"/>
                                        <p:tgtEl>
                                          <p:spTgt spid="18">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xEl>
                                              <p:pRg st="3" end="3"/>
                                            </p:txEl>
                                          </p:spTgt>
                                        </p:tgtEl>
                                        <p:attrNameLst>
                                          <p:attrName>style.visibility</p:attrName>
                                        </p:attrNameLst>
                                      </p:cBhvr>
                                      <p:to>
                                        <p:strVal val="visible"/>
                                      </p:to>
                                    </p:set>
                                    <p:animEffect transition="in" filter="fade">
                                      <p:cBhvr>
                                        <p:cTn id="57" dur="500"/>
                                        <p:tgtEl>
                                          <p:spTgt spid="13">
                                            <p:txEl>
                                              <p:pRg st="3" end="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xEl>
                                              <p:pRg st="3" end="3"/>
                                            </p:txEl>
                                          </p:spTgt>
                                        </p:tgtEl>
                                        <p:attrNameLst>
                                          <p:attrName>style.visibility</p:attrName>
                                        </p:attrNameLst>
                                      </p:cBhvr>
                                      <p:to>
                                        <p:strVal val="visible"/>
                                      </p:to>
                                    </p:set>
                                    <p:animEffect transition="in" filter="fade">
                                      <p:cBhvr>
                                        <p:cTn id="60" dur="500"/>
                                        <p:tgtEl>
                                          <p:spTgt spid="11">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500"/>
                                        <p:tgtEl>
                                          <p:spTgt spid="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7">
                                            <p:txEl>
                                              <p:pRg st="0" end="0"/>
                                            </p:txEl>
                                          </p:spTgt>
                                        </p:tgtEl>
                                        <p:attrNameLst>
                                          <p:attrName>style.visibility</p:attrName>
                                        </p:attrNameLst>
                                      </p:cBhvr>
                                      <p:to>
                                        <p:strVal val="visible"/>
                                      </p:to>
                                    </p:set>
                                    <p:animEffect transition="in" filter="fade">
                                      <p:cBhvr>
                                        <p:cTn id="70" dur="500"/>
                                        <p:tgtEl>
                                          <p:spTgt spid="1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
                                            <p:txEl>
                                              <p:pRg st="1" end="1"/>
                                            </p:txEl>
                                          </p:spTgt>
                                        </p:tgtEl>
                                        <p:attrNameLst>
                                          <p:attrName>style.visibility</p:attrName>
                                        </p:attrNameLst>
                                      </p:cBhvr>
                                      <p:to>
                                        <p:strVal val="visible"/>
                                      </p:to>
                                    </p:set>
                                    <p:animEffect transition="in" filter="fade">
                                      <p:cBhvr>
                                        <p:cTn id="75" dur="500"/>
                                        <p:tgtEl>
                                          <p:spTgt spid="17">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7">
                                            <p:txEl>
                                              <p:pRg st="2" end="2"/>
                                            </p:txEl>
                                          </p:spTgt>
                                        </p:tgtEl>
                                        <p:attrNameLst>
                                          <p:attrName>style.visibility</p:attrName>
                                        </p:attrNameLst>
                                      </p:cBhvr>
                                      <p:to>
                                        <p:strVal val="visible"/>
                                      </p:to>
                                    </p:set>
                                    <p:animEffect transition="in" filter="fade">
                                      <p:cBhvr>
                                        <p:cTn id="80" dur="500"/>
                                        <p:tgtEl>
                                          <p:spTgt spid="17">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7">
                                            <p:txEl>
                                              <p:pRg st="3" end="3"/>
                                            </p:txEl>
                                          </p:spTgt>
                                        </p:tgtEl>
                                        <p:attrNameLst>
                                          <p:attrName>style.visibility</p:attrName>
                                        </p:attrNameLst>
                                      </p:cBhvr>
                                      <p:to>
                                        <p:strVal val="visible"/>
                                      </p:to>
                                    </p:set>
                                    <p:animEffect transition="in" filter="fade">
                                      <p:cBhvr>
                                        <p:cTn id="85" dur="500"/>
                                        <p:tgtEl>
                                          <p:spTgt spid="17">
                                            <p:txEl>
                                              <p:pRg st="3" end="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xEl>
                                              <p:pRg st="4" end="4"/>
                                            </p:txEl>
                                          </p:spTgt>
                                        </p:tgtEl>
                                        <p:attrNameLst>
                                          <p:attrName>style.visibility</p:attrName>
                                        </p:attrNameLst>
                                      </p:cBhvr>
                                      <p:to>
                                        <p:strVal val="visible"/>
                                      </p:to>
                                    </p:set>
                                    <p:animEffect transition="in" filter="fade">
                                      <p:cBhvr>
                                        <p:cTn id="90"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18208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n-lt"/>
                <a:ea typeface="+mj-ea"/>
                <a:cs typeface="+mj-cs"/>
              </a:rPr>
              <a:t>Design Overview</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Friday, March 17,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8</a:t>
            </a:fld>
            <a:endParaRPr lang="en-GB"/>
          </a:p>
        </p:txBody>
      </p:sp>
    </p:spTree>
    <p:extLst>
      <p:ext uri="{BB962C8B-B14F-4D97-AF65-F5344CB8AC3E}">
        <p14:creationId xmlns:p14="http://schemas.microsoft.com/office/powerpoint/2010/main" val="12490665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000" y="677708"/>
            <a:ext cx="1450120" cy="1332000"/>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0635297" cy="1332000"/>
          </a:xfrm>
        </p:spPr>
        <p:txBody>
          <a:bodyPr rtlCol="0">
            <a:normAutofit/>
          </a:bodyPr>
          <a:lstStyle/>
          <a:p>
            <a:pPr rtl="0"/>
            <a:r>
              <a:rPr lang="en-GB" dirty="0">
                <a:latin typeface="+mn-lt"/>
              </a:rPr>
              <a:t>Software Development Methodology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4326"/>
            <a:ext cx="11090275" cy="4866021"/>
          </a:xfrm>
        </p:spPr>
        <p:txBody>
          <a:bodyPr rtlCol="0"/>
          <a:lstStyle/>
          <a:p>
            <a:r>
              <a:rPr lang="en-GB" sz="2800" b="1" dirty="0"/>
              <a:t>Scrum</a:t>
            </a:r>
            <a:r>
              <a:rPr lang="en-GB" sz="2800" dirty="0"/>
              <a:t> (Agile) Methodology:</a:t>
            </a:r>
          </a:p>
          <a:p>
            <a:pPr lvl="1"/>
            <a:r>
              <a:rPr lang="en-GB" sz="2000" dirty="0"/>
              <a:t>Unstable requirements ⟹ Agile was chosen!</a:t>
            </a:r>
          </a:p>
          <a:p>
            <a:pPr lvl="1"/>
            <a:r>
              <a:rPr lang="en-GB" sz="2000" dirty="0"/>
              <a:t>Many discrete features (emotion, age, sex, lighting etc.) ⟹ Incremental development</a:t>
            </a:r>
          </a:p>
          <a:p>
            <a:pPr lvl="1"/>
            <a:r>
              <a:rPr lang="en-GB" sz="2000" dirty="0"/>
              <a:t>Each sprint would complete an item on the backlog (kanban board)</a:t>
            </a:r>
          </a:p>
          <a:p>
            <a:r>
              <a:rPr lang="en-GB" sz="2800" dirty="0"/>
              <a:t>Elements of plan-driven approaches were adopted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Friday, March 17,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401313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71af3243-3dd4-4a8d-8c0d-dd76da1f02a5"/>
    <ds:schemaRef ds:uri="http://www.w3.org/XML/1998/namespace"/>
    <ds:schemaRef ds:uri="http://purl.org/dc/dcmitype/"/>
    <ds:schemaRef ds:uri="http://schemas.microsoft.com/office/2006/metadata/properties"/>
    <ds:schemaRef ds:uri="http://schemas.microsoft.com/sharepoint/v3"/>
    <ds:schemaRef ds:uri="http://schemas.microsoft.com/office/2006/documentManagement/types"/>
    <ds:schemaRef ds:uri="16c05727-aa75-4e4a-9b5f-8a80a1165891"/>
    <ds:schemaRef ds:uri="230e9df3-be65-4c73-a93b-d1236ebd677e"/>
    <ds:schemaRef ds:uri="http://purl.org/dc/elements/1.1/"/>
    <ds:schemaRef ds:uri="http://schemas.microsoft.com/office/infopath/2007/PartnerControls"/>
    <ds:schemaRef ds:uri="http://schemas.openxmlformats.org/package/2006/metadata/core-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{1E1F5829-22CB-4C3D-B1F5-89C5B3F182FA}tf33713516_win32</Template>
  <TotalTime>0</TotalTime>
  <Words>4843</Words>
  <Application>Microsoft Office PowerPoint</Application>
  <PresentationFormat>Widescreen</PresentationFormat>
  <Paragraphs>626</Paragraphs>
  <Slides>46</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CMR12</vt:lpstr>
      <vt:lpstr>Gill Sans MT</vt:lpstr>
      <vt:lpstr>Google Sans</vt:lpstr>
      <vt:lpstr>Segoe UI</vt:lpstr>
      <vt:lpstr>Söhne</vt:lpstr>
      <vt:lpstr>Symbol</vt:lpstr>
      <vt:lpstr>Walbaum Display</vt:lpstr>
      <vt:lpstr>Wingdings</vt:lpstr>
      <vt:lpstr>3DFloatVTI</vt:lpstr>
      <vt:lpstr>Real-Time Human Attribute Analysis  Web Application</vt:lpstr>
      <vt:lpstr>Real-Time Human Attribute Analysis (RTHAA) Web Application</vt:lpstr>
      <vt:lpstr>Introduction &amp; Motivation</vt:lpstr>
      <vt:lpstr>Human Computer Interaction (HCI)</vt:lpstr>
      <vt:lpstr>More Applications…</vt:lpstr>
      <vt:lpstr>Background</vt:lpstr>
      <vt:lpstr>Existing Solutions</vt:lpstr>
      <vt:lpstr>Design Overview</vt:lpstr>
      <vt:lpstr>Software Development Methodology</vt:lpstr>
      <vt:lpstr>Chosen Technologies</vt:lpstr>
      <vt:lpstr>Software Architectural Pattern: MVC</vt:lpstr>
      <vt:lpstr>Software Architectural Pattern: MVC</vt:lpstr>
      <vt:lpstr>UI Design</vt:lpstr>
      <vt:lpstr>Demonstration </vt:lpstr>
      <vt:lpstr>Project Management</vt:lpstr>
      <vt:lpstr>Project Management Methodology</vt:lpstr>
      <vt:lpstr>Risk Management</vt:lpstr>
      <vt:lpstr>Time Management: Planned</vt:lpstr>
      <vt:lpstr>Time Management: Execution</vt:lpstr>
      <vt:lpstr>Unforeseen Problems</vt:lpstr>
      <vt:lpstr>Evaluation &amp; Conclusion</vt:lpstr>
      <vt:lpstr>Evaluation &amp; Conclusion</vt:lpstr>
      <vt:lpstr>Limitations &amp; Future Work</vt:lpstr>
      <vt:lpstr>Limitations &amp; Future Work</vt:lpstr>
      <vt:lpstr>Ethical Considerations</vt:lpstr>
      <vt:lpstr>Ethical Considerations</vt:lpstr>
      <vt:lpstr>References</vt:lpstr>
      <vt:lpstr>Questions?</vt:lpstr>
      <vt:lpstr>Conclusion</vt:lpstr>
      <vt:lpstr>Limitations &amp; Future Work</vt:lpstr>
      <vt:lpstr>UI Design</vt:lpstr>
      <vt:lpstr>Kanban Board</vt:lpstr>
      <vt:lpstr>Unforeseen Problems</vt:lpstr>
      <vt:lpstr>Summary</vt:lpstr>
      <vt:lpstr>Contents</vt:lpstr>
      <vt:lpstr>References</vt:lpstr>
      <vt:lpstr>Chart</vt:lpstr>
      <vt:lpstr>Why multimodal is important</vt:lpstr>
      <vt:lpstr>Table</vt:lpstr>
      <vt:lpstr>The way to get started is to quit talking and begin doing.</vt:lpstr>
      <vt:lpstr>Team</vt:lpstr>
      <vt:lpstr>Demonstration</vt:lpstr>
      <vt:lpstr>Timeline</vt:lpstr>
      <vt:lpstr>Content </vt:lpstr>
      <vt:lpstr>Content 2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Human Attribute Analysis</dc:title>
  <dc:creator>RAIYAT, NEEMA (UG)</dc:creator>
  <cp:lastModifiedBy>RAIYAT, NEEMA (UG)</cp:lastModifiedBy>
  <cp:revision>865</cp:revision>
  <dcterms:created xsi:type="dcterms:W3CDTF">2023-02-23T13:42:48Z</dcterms:created>
  <dcterms:modified xsi:type="dcterms:W3CDTF">2023-03-17T15:39:26Z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