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2838585-115A-40C5-B810-E184FF943A73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5D8DB31-C654-47B4-B3D7-20C14A4F1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69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8585-115A-40C5-B810-E184FF943A73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DB31-C654-47B4-B3D7-20C14A4F1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91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2838585-115A-40C5-B810-E184FF943A73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5D8DB31-C654-47B4-B3D7-20C14A4F1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255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2838585-115A-40C5-B810-E184FF943A73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5D8DB31-C654-47B4-B3D7-20C14A4F156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14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2838585-115A-40C5-B810-E184FF943A73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5D8DB31-C654-47B4-B3D7-20C14A4F1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603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8585-115A-40C5-B810-E184FF943A73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DB31-C654-47B4-B3D7-20C14A4F1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896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8585-115A-40C5-B810-E184FF943A73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DB31-C654-47B4-B3D7-20C14A4F1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449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8585-115A-40C5-B810-E184FF943A73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DB31-C654-47B4-B3D7-20C14A4F1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653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2838585-115A-40C5-B810-E184FF943A73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5D8DB31-C654-47B4-B3D7-20C14A4F1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88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8585-115A-40C5-B810-E184FF943A73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DB31-C654-47B4-B3D7-20C14A4F1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02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2838585-115A-40C5-B810-E184FF943A73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5D8DB31-C654-47B4-B3D7-20C14A4F1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0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8585-115A-40C5-B810-E184FF943A73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DB31-C654-47B4-B3D7-20C14A4F1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15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8585-115A-40C5-B810-E184FF943A73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DB31-C654-47B4-B3D7-20C14A4F1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29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8585-115A-40C5-B810-E184FF943A73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DB31-C654-47B4-B3D7-20C14A4F1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22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8585-115A-40C5-B810-E184FF943A73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DB31-C654-47B4-B3D7-20C14A4F1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82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8585-115A-40C5-B810-E184FF943A73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DB31-C654-47B4-B3D7-20C14A4F1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7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8585-115A-40C5-B810-E184FF943A73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DB31-C654-47B4-B3D7-20C14A4F1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99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8585-115A-40C5-B810-E184FF943A73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8DB31-C654-47B4-B3D7-20C14A4F1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98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puterhope.com/jargon/s/stordevi.htm" TargetMode="External"/><Relationship Id="rId3" Type="http://schemas.openxmlformats.org/officeDocument/2006/relationships/hyperlink" Target="https://www.computerhope.com/jargon/d/data.htm" TargetMode="External"/><Relationship Id="rId7" Type="http://schemas.openxmlformats.org/officeDocument/2006/relationships/hyperlink" Target="https://www.computerhope.com/jargon/o/output.htm" TargetMode="External"/><Relationship Id="rId2" Type="http://schemas.openxmlformats.org/officeDocument/2006/relationships/hyperlink" Target="https://www.computerhope.com/jargon/p/program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uterhope.com/jargon/i/input.htm" TargetMode="External"/><Relationship Id="rId5" Type="http://schemas.openxmlformats.org/officeDocument/2006/relationships/hyperlink" Target="https://www.computerhope.com/jargon/s/slide-rule.htm" TargetMode="External"/><Relationship Id="rId10" Type="http://schemas.openxmlformats.org/officeDocument/2006/relationships/image" Target="../media/image4.jpeg"/><Relationship Id="rId4" Type="http://schemas.openxmlformats.org/officeDocument/2006/relationships/hyperlink" Target="https://www.computerhope.com/jargon/a/abacus.htm" TargetMode="External"/><Relationship Id="rId9" Type="http://schemas.openxmlformats.org/officeDocument/2006/relationships/hyperlink" Target="https://www.computerhope.com/jargon/i/ipos.ht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terms.com/definition/input" TargetMode="External"/><Relationship Id="rId2" Type="http://schemas.openxmlformats.org/officeDocument/2006/relationships/hyperlink" Target="https://techterms.com/definition/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ttps://techterms.com/definition/output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introduction-to-ms-excel/" TargetMode="External"/><Relationship Id="rId3" Type="http://schemas.openxmlformats.org/officeDocument/2006/relationships/hyperlink" Target="https://www.britannica.com/technology/computer" TargetMode="External"/><Relationship Id="rId7" Type="http://schemas.openxmlformats.org/officeDocument/2006/relationships/hyperlink" Target="https://www.geeksforgeeks.org/introduction-to-microsoft-word/" TargetMode="External"/><Relationship Id="rId2" Type="http://schemas.openxmlformats.org/officeDocument/2006/relationships/hyperlink" Target="https://www.merriam-webster.com/dictionary/compris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basics-of-computer-and-its-operations/" TargetMode="External"/><Relationship Id="rId11" Type="http://schemas.openxmlformats.org/officeDocument/2006/relationships/hyperlink" Target="https://stileex.xyz/en/types-computer-software/" TargetMode="External"/><Relationship Id="rId5" Type="http://schemas.openxmlformats.org/officeDocument/2006/relationships/hyperlink" Target="https://www.britannica.com/technology/hardware-computing" TargetMode="External"/><Relationship Id="rId10" Type="http://schemas.openxmlformats.org/officeDocument/2006/relationships/image" Target="../media/image10.jpeg"/><Relationship Id="rId4" Type="http://schemas.openxmlformats.org/officeDocument/2006/relationships/hyperlink" Target="https://www.merriam-webster.com/dictionary/differentiate" TargetMode="External"/><Relationship Id="rId9" Type="http://schemas.openxmlformats.org/officeDocument/2006/relationships/hyperlink" Target="https://www.geeksforgeeks.org/introduction-to-microsoft-powerpoint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puterhope.com/jargon/h/hardware.htm" TargetMode="External"/><Relationship Id="rId13" Type="http://schemas.openxmlformats.org/officeDocument/2006/relationships/image" Target="../media/image11.png"/><Relationship Id="rId3" Type="http://schemas.openxmlformats.org/officeDocument/2006/relationships/hyperlink" Target="https://en.wikipedia.org/wiki/Computer_mouse" TargetMode="External"/><Relationship Id="rId7" Type="http://schemas.openxmlformats.org/officeDocument/2006/relationships/hyperlink" Target="https://en.wikipedia.org/wiki/Microphones" TargetMode="External"/><Relationship Id="rId12" Type="http://schemas.openxmlformats.org/officeDocument/2006/relationships/hyperlink" Target="https://www.computerhope.com/jargon/m/mouse.htm" TargetMode="External"/><Relationship Id="rId2" Type="http://schemas.openxmlformats.org/officeDocument/2006/relationships/hyperlink" Target="https://en.wikipedia.org/wiki/Computer_keyboar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Joysticks" TargetMode="External"/><Relationship Id="rId11" Type="http://schemas.openxmlformats.org/officeDocument/2006/relationships/hyperlink" Target="https://www.computerhope.com/jargon/k/keyboard.htm" TargetMode="External"/><Relationship Id="rId5" Type="http://schemas.openxmlformats.org/officeDocument/2006/relationships/hyperlink" Target="https://en.wikipedia.org/wiki/Camera" TargetMode="External"/><Relationship Id="rId10" Type="http://schemas.openxmlformats.org/officeDocument/2006/relationships/hyperlink" Target="https://www.computerhope.com/jargon/t/trackbal.htm" TargetMode="External"/><Relationship Id="rId4" Type="http://schemas.openxmlformats.org/officeDocument/2006/relationships/hyperlink" Target="https://en.wikipedia.org/wiki/Image_scanner" TargetMode="External"/><Relationship Id="rId9" Type="http://schemas.openxmlformats.org/officeDocument/2006/relationships/hyperlink" Target="https://www.computerhope.com/comp/logitech.htm" TargetMode="External"/><Relationship Id="rId1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hope.com/jargon/h/hardcopy.htm" TargetMode="External"/><Relationship Id="rId2" Type="http://schemas.openxmlformats.org/officeDocument/2006/relationships/hyperlink" Target="https://www.computerhope.com/jargon/p/peripher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6CE13-4AE6-9C5C-2B3E-F0BEA8A88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4178" y="-397928"/>
            <a:ext cx="9448800" cy="1825096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computer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01DAD54-A95A-8A99-B32C-1D9ED1686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489" y="1457732"/>
            <a:ext cx="8455741" cy="394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2624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D66F-2BDC-F708-B38B-A2DCF6D17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2" y="349956"/>
            <a:ext cx="5427133" cy="1219200"/>
          </a:xfrm>
        </p:spPr>
        <p:txBody>
          <a:bodyPr/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Usage of computer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79818-6591-B449-1F69-1EDF6A7F8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842" y="1806222"/>
            <a:ext cx="6110111" cy="505177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Computer is the best companion of our daily life 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Monotype Corsiva" panose="03010101010201010101" pitchFamily="66" charset="0"/>
              </a:rPr>
              <a:t>* Network attached strong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Monotype Corsiva" panose="03010101010201010101" pitchFamily="66" charset="0"/>
              </a:rPr>
              <a:t>*Media server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Monotype Corsiva" panose="03010101010201010101" pitchFamily="66" charset="0"/>
              </a:rPr>
              <a:t>*graphics designs</a:t>
            </a:r>
          </a:p>
          <a:p>
            <a:r>
              <a:rPr lang="en-IN" sz="2800" dirty="0">
                <a:solidFill>
                  <a:schemeClr val="accent2">
                    <a:lumMod val="75000"/>
                  </a:schemeClr>
                </a:solidFill>
                <a:latin typeface="Monotype Corsiva" panose="03010101010201010101" pitchFamily="66" charset="0"/>
              </a:rPr>
              <a:t>*online banking </a:t>
            </a:r>
          </a:p>
          <a:p>
            <a:r>
              <a:rPr lang="en-IN" sz="2800" dirty="0">
                <a:solidFill>
                  <a:schemeClr val="accent2">
                    <a:lumMod val="75000"/>
                  </a:schemeClr>
                </a:solidFill>
                <a:latin typeface="Monotype Corsiva" panose="03010101010201010101" pitchFamily="66" charset="0"/>
              </a:rPr>
              <a:t>*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Monotype Corsiva" panose="03010101010201010101" pitchFamily="66" charset="0"/>
              </a:rPr>
              <a:t>gaming</a:t>
            </a:r>
          </a:p>
          <a:p>
            <a:r>
              <a:rPr lang="en-IN" sz="2800" dirty="0">
                <a:solidFill>
                  <a:schemeClr val="accent2">
                    <a:lumMod val="75000"/>
                  </a:schemeClr>
                </a:solidFill>
                <a:latin typeface="Monotype Corsiva" panose="03010101010201010101" pitchFamily="66" charset="0"/>
              </a:rPr>
              <a:t>*social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Monotype Corsiva" panose="03010101010201010101" pitchFamily="66" charset="0"/>
              </a:rPr>
              <a:t>networking</a:t>
            </a:r>
          </a:p>
          <a:p>
            <a:r>
              <a:rPr lang="en-IN" sz="2800" dirty="0">
                <a:solidFill>
                  <a:schemeClr val="accent2">
                    <a:lumMod val="75000"/>
                  </a:schemeClr>
                </a:solidFill>
                <a:latin typeface="Monotype Corsiva" panose="03010101010201010101" pitchFamily="66" charset="0"/>
              </a:rPr>
              <a:t>*knowledge sharing</a:t>
            </a: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709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7C1A-BAD2-E4F2-64C4-38B912EA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B1656D-4445-6566-BECA-DCAB50E26E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11" y="301903"/>
            <a:ext cx="11074399" cy="60876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2390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48B2-49E0-8E82-B3CA-3564953C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8" y="764373"/>
            <a:ext cx="5576711" cy="1293028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What is a computer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23102-9664-182E-FF0F-E232CCAEA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79" y="2917049"/>
            <a:ext cx="9200444" cy="2693529"/>
          </a:xfrm>
        </p:spPr>
        <p:txBody>
          <a:bodyPr>
            <a:normAutofit fontScale="92500"/>
          </a:bodyPr>
          <a:lstStyle/>
          <a:p>
            <a:r>
              <a:rPr lang="en-US" sz="2800" dirty="0">
                <a:solidFill>
                  <a:schemeClr val="tx2"/>
                </a:solidFill>
                <a:latin typeface="Monotype Corsiva" panose="03010101010201010101" pitchFamily="66" charset="0"/>
              </a:rPr>
              <a:t>A computer is a </a:t>
            </a:r>
            <a:r>
              <a:rPr lang="en-US" sz="2800" dirty="0">
                <a:solidFill>
                  <a:schemeClr val="tx2"/>
                </a:solidFill>
                <a:latin typeface="Monotype Corsiva" panose="03010101010201010101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programmable</a:t>
            </a:r>
            <a:r>
              <a:rPr lang="en-US" sz="2800" dirty="0">
                <a:solidFill>
                  <a:schemeClr val="tx2"/>
                </a:solidFill>
                <a:latin typeface="Monotype Corsiva" panose="03010101010201010101" pitchFamily="66" charset="0"/>
              </a:rPr>
              <a:t> device that stores, retrieves, and processes </a:t>
            </a:r>
            <a:r>
              <a:rPr lang="en-US" sz="2800" dirty="0">
                <a:solidFill>
                  <a:schemeClr val="tx2"/>
                </a:solidFill>
                <a:latin typeface="Monotype Corsiva" panose="03010101010201010101" pitchFamily="66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</a:t>
            </a:r>
            <a:r>
              <a:rPr lang="en-US" sz="2800" dirty="0">
                <a:solidFill>
                  <a:schemeClr val="tx2"/>
                </a:solidFill>
                <a:latin typeface="Monotype Corsiva" panose="03010101010201010101" pitchFamily="66" charset="0"/>
              </a:rPr>
              <a:t>. The term "computer" was originally given to humans (human computers) who performed numerical calculations using mechanical calculators, such as the </a:t>
            </a:r>
            <a:r>
              <a:rPr lang="en-US" sz="2800" dirty="0">
                <a:solidFill>
                  <a:schemeClr val="tx2"/>
                </a:solidFill>
                <a:latin typeface="Monotype Corsiva" panose="03010101010201010101" pitchFamily="66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abacus</a:t>
            </a:r>
            <a:r>
              <a:rPr lang="en-US" sz="2800" dirty="0">
                <a:solidFill>
                  <a:schemeClr val="tx2"/>
                </a:solidFill>
                <a:latin typeface="Monotype Corsiva" panose="03010101010201010101" pitchFamily="66" charset="0"/>
              </a:rPr>
              <a:t> and </a:t>
            </a:r>
            <a:r>
              <a:rPr lang="en-US" sz="2800" dirty="0">
                <a:solidFill>
                  <a:schemeClr val="tx2"/>
                </a:solidFill>
                <a:latin typeface="Monotype Corsiva" panose="03010101010201010101" pitchFamily="66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 rule</a:t>
            </a:r>
            <a:r>
              <a:rPr lang="en-US" sz="2800" dirty="0">
                <a:solidFill>
                  <a:schemeClr val="tx2"/>
                </a:solidFill>
                <a:latin typeface="Monotype Corsiva" panose="03010101010201010101" pitchFamily="66" charset="0"/>
              </a:rPr>
              <a:t>. The term was later given to mechanical devices as they began replacing human computers. Today's computers are electronic devices that accept data (</a:t>
            </a:r>
            <a:r>
              <a:rPr lang="en-US" sz="2800" dirty="0">
                <a:solidFill>
                  <a:schemeClr val="tx2"/>
                </a:solidFill>
                <a:latin typeface="Monotype Corsiva" panose="03010101010201010101" pitchFamily="66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input</a:t>
            </a:r>
            <a:r>
              <a:rPr lang="en-US" sz="2800" dirty="0">
                <a:solidFill>
                  <a:schemeClr val="tx2"/>
                </a:solidFill>
                <a:latin typeface="Monotype Corsiva" panose="03010101010201010101" pitchFamily="66" charset="0"/>
              </a:rPr>
              <a:t>), process that data, produce </a:t>
            </a:r>
            <a:r>
              <a:rPr lang="en-US" sz="2800" dirty="0">
                <a:solidFill>
                  <a:schemeClr val="tx2"/>
                </a:solidFill>
                <a:latin typeface="Monotype Corsiva" panose="03010101010201010101" pitchFamily="66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output</a:t>
            </a:r>
            <a:r>
              <a:rPr lang="en-US" sz="2800" dirty="0">
                <a:solidFill>
                  <a:schemeClr val="tx2"/>
                </a:solidFill>
                <a:latin typeface="Monotype Corsiva" panose="03010101010201010101" pitchFamily="66" charset="0"/>
              </a:rPr>
              <a:t>, and store (</a:t>
            </a:r>
            <a:r>
              <a:rPr lang="en-US" sz="2800" dirty="0">
                <a:solidFill>
                  <a:schemeClr val="tx2"/>
                </a:solidFill>
                <a:latin typeface="Monotype Corsiva" panose="03010101010201010101" pitchFamily="66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storage</a:t>
            </a:r>
            <a:r>
              <a:rPr lang="en-US" sz="2800" dirty="0">
                <a:solidFill>
                  <a:schemeClr val="tx2"/>
                </a:solidFill>
                <a:latin typeface="Monotype Corsiva" panose="03010101010201010101" pitchFamily="66" charset="0"/>
              </a:rPr>
              <a:t>) the results (</a:t>
            </a:r>
            <a:r>
              <a:rPr lang="en-US" sz="2800" dirty="0">
                <a:solidFill>
                  <a:schemeClr val="tx2"/>
                </a:solidFill>
                <a:latin typeface="Monotype Corsiva" panose="03010101010201010101" pitchFamily="66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IPOS</a:t>
            </a:r>
            <a:r>
              <a:rPr lang="en-US" sz="2800" dirty="0">
                <a:solidFill>
                  <a:schemeClr val="tx2"/>
                </a:solidFill>
                <a:latin typeface="Monotype Corsiva" panose="03010101010201010101" pitchFamily="66" charset="0"/>
              </a:rPr>
              <a:t>).</a:t>
            </a:r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DDAE6E8-0E34-4147-73F0-CC1F29DA0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484" y="285134"/>
            <a:ext cx="3765756" cy="208443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3404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6257-BA74-DFD6-9DB6-018040288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489" y="516018"/>
            <a:ext cx="8610600" cy="1293028"/>
          </a:xfrm>
        </p:spPr>
        <p:txBody>
          <a:bodyPr/>
          <a:lstStyle/>
          <a:p>
            <a:r>
              <a:rPr lang="en-US" sz="4000" b="1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Algerian" panose="04020705040A02060702" pitchFamily="82" charset="0"/>
              </a:rPr>
              <a:t>Functionalities of a computer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115B461-0155-CE12-6A92-25F3A5AD67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1" t="8603" r="4058" b="17993"/>
          <a:stretch/>
        </p:blipFill>
        <p:spPr bwMode="auto">
          <a:xfrm>
            <a:off x="9248150" y="356287"/>
            <a:ext cx="2684206" cy="161249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46B06D9-25BD-F20D-2DC4-09959F7315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2496344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40E516-1EB7-5998-7CC7-763515763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711" y="2065866"/>
            <a:ext cx="8129764" cy="427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84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DC90-4A49-44BF-3BBF-CFA04C4FA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755" y="516018"/>
            <a:ext cx="6843889" cy="1293028"/>
          </a:xfrm>
        </p:spPr>
        <p:txBody>
          <a:bodyPr/>
          <a:lstStyle/>
          <a:p>
            <a:r>
              <a:rPr lang="en-IN" sz="4000" b="0" i="0" u="sng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Algerian" panose="04020705040A02060702" pitchFamily="82" charset="0"/>
              </a:rPr>
              <a:t>Computer Of Components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BE0B9-1E4B-6FFD-7170-A3DEFAD5E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7159978" cy="4024125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  <a:latin typeface="Monotype Corsiva" panose="03010101010201010101" pitchFamily="66" charset="0"/>
              </a:rPr>
              <a:t>A computer is an electronic device that accepts data, performs operations, displays results, and stores the data or results as needed. It is a combination of hardware and software resources that integrate together and provides various functionalities to the user. Hardware is the physical components of a computer like a processor, memory devices, monitor, keyboard, etc., while software is a set of programs or instructions that are required by the hardware resources to function properly. </a:t>
            </a:r>
            <a:endParaRPr lang="en-IN" sz="2800" dirty="0">
              <a:solidFill>
                <a:schemeClr val="tx2"/>
              </a:solidFill>
              <a:latin typeface="Monotype Corsiva" panose="03010101010201010101" pitchFamily="66" charset="0"/>
            </a:endParaRPr>
          </a:p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5BD6DAA-A4F7-293B-243E-9C74D9E0E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778" y="1564746"/>
            <a:ext cx="3736622" cy="205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014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CD9DB-526E-71AC-61A3-C44BE2E7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844" y="639315"/>
            <a:ext cx="7744177" cy="1293028"/>
          </a:xfrm>
        </p:spPr>
        <p:txBody>
          <a:bodyPr/>
          <a:lstStyle/>
          <a:p>
            <a:r>
              <a:rPr lang="en-IN" sz="4000" b="0" i="1" u="sng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Algerian" panose="04020705040A02060702" pitchFamily="82" charset="0"/>
              </a:rPr>
              <a:t>WHAT IS Hardware </a:t>
            </a:r>
            <a:r>
              <a:rPr lang="en-US" sz="4000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computer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59EDD-E1E9-9347-7913-5E7805BB2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70667"/>
            <a:ext cx="8029221" cy="3848018"/>
          </a:xfrm>
        </p:spPr>
        <p:txBody>
          <a:bodyPr/>
          <a:lstStyle/>
          <a:p>
            <a:r>
              <a:rPr lang="en-US" sz="24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hardware is the collection of physical elements ”Tangible  objects ” that constitutes a computer system . The actual machinery, wires, transistors, and circuits … etc.</a:t>
            </a:r>
            <a:br>
              <a:rPr lang="en-US" sz="2400" dirty="0">
                <a:latin typeface="Monotype Corsiva" panose="03010101010201010101" pitchFamily="66" charset="0"/>
              </a:rPr>
            </a:br>
            <a:endParaRPr lang="en-IN" sz="2400" dirty="0">
              <a:latin typeface="Monotype Corsiva" panose="03010101010201010101" pitchFamily="66" charset="0"/>
            </a:endParaRPr>
          </a:p>
          <a:p>
            <a:r>
              <a:rPr lang="en-US" b="0" i="0" dirty="0">
                <a:solidFill>
                  <a:srgbClr val="0A0A0A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A computer's hardware consists of its physical parts, including its internal pieces and connected external devices. Hardware components perform a computer's tasks like calculating 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Monotype Corsiva" panose="03010101010201010101" pitchFamily="66" charset="0"/>
                <a:hlinkClick r:id="rId2"/>
              </a:rPr>
              <a:t>data</a:t>
            </a:r>
            <a:r>
              <a:rPr lang="en-US" b="0" i="0" dirty="0">
                <a:solidFill>
                  <a:srgbClr val="0A0A0A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, storing information, processing 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Monotype Corsiva" panose="03010101010201010101" pitchFamily="66" charset="0"/>
                <a:hlinkClick r:id="rId3"/>
              </a:rPr>
              <a:t>input</a:t>
            </a:r>
            <a:r>
              <a:rPr lang="en-US" b="0" i="0" dirty="0">
                <a:solidFill>
                  <a:srgbClr val="0A0A0A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, and providing 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Monotype Corsiva" panose="03010101010201010101" pitchFamily="66" charset="0"/>
                <a:hlinkClick r:id="rId4"/>
              </a:rPr>
              <a:t>output</a:t>
            </a:r>
            <a:r>
              <a:rPr lang="en-US" b="0" i="0" dirty="0">
                <a:solidFill>
                  <a:srgbClr val="0A0A0A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. Any part of a computer that you can physically touch is hardware</a:t>
            </a:r>
            <a:r>
              <a:rPr lang="en-US" b="0" i="0" dirty="0">
                <a:solidFill>
                  <a:srgbClr val="0A0A0A"/>
                </a:solidFill>
                <a:effectLst/>
                <a:highlight>
                  <a:srgbClr val="FFFFFF"/>
                </a:highlight>
                <a:latin typeface="system-ui"/>
              </a:rPr>
              <a:t>.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2" descr="what is hardware">
            <a:extLst>
              <a:ext uri="{FF2B5EF4-FFF2-40B4-BE49-F238E27FC236}">
                <a16:creationId xmlns:a16="http://schemas.microsoft.com/office/drawing/2014/main" id="{4EFDA850-E61D-E074-D73E-5C078CA9F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196" y="1932343"/>
            <a:ext cx="2477728" cy="22068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114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F13EC-8FAC-EEFA-9A55-25877828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466" y="639315"/>
            <a:ext cx="7526867" cy="1293028"/>
          </a:xfrm>
        </p:spPr>
        <p:txBody>
          <a:bodyPr/>
          <a:lstStyle/>
          <a:p>
            <a:r>
              <a:rPr lang="en-US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What is</a:t>
            </a:r>
            <a:r>
              <a:rPr lang="en-US" sz="4000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Software computer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B7950-7AB3-5AD4-44C7-0A91C2FFE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7961489" cy="4024125"/>
          </a:xfrm>
        </p:spPr>
        <p:txBody>
          <a:bodyPr/>
          <a:lstStyle/>
          <a:p>
            <a:pPr algn="just" fontAlgn="base"/>
            <a:r>
              <a:rPr lang="en-US" dirty="0">
                <a:solidFill>
                  <a:srgbClr val="273239"/>
                </a:solidFill>
                <a:highlight>
                  <a:srgbClr val="FFFFFF"/>
                </a:highlight>
                <a:latin typeface="Monotype Corsiva" panose="03010101010201010101" pitchFamily="66" charset="0"/>
              </a:rPr>
              <a:t>.</a:t>
            </a:r>
            <a:r>
              <a:rPr lang="en-US" b="1" dirty="0">
                <a:highlight>
                  <a:srgbClr val="FFFFFF"/>
                </a:highlight>
                <a:latin typeface="Georgia" panose="02040502050405020303" pitchFamily="18" charset="0"/>
              </a:rPr>
              <a:t> Software</a:t>
            </a:r>
            <a:r>
              <a:rPr lang="en-US" dirty="0">
                <a:highlight>
                  <a:srgbClr val="FFFFFF"/>
                </a:highlight>
                <a:latin typeface="Georgia" panose="02040502050405020303" pitchFamily="18" charset="0"/>
              </a:rPr>
              <a:t>, </a:t>
            </a:r>
            <a:r>
              <a:rPr lang="en-US" dirty="0">
                <a:highlight>
                  <a:srgbClr val="FFFFFF"/>
                </a:highlight>
                <a:latin typeface="Monotype Corsiva" panose="03010101010201010101" pitchFamily="66" charset="0"/>
              </a:rPr>
              <a:t>instructions that tell a computer what to do. Software </a:t>
            </a:r>
            <a:r>
              <a:rPr lang="en-US" u="sng" dirty="0">
                <a:highlight>
                  <a:srgbClr val="FFFFFF"/>
                </a:highlight>
                <a:latin typeface="Monotype Corsiva" panose="03010101010201010101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comprises</a:t>
            </a:r>
            <a:r>
              <a:rPr lang="en-US" dirty="0">
                <a:highlight>
                  <a:srgbClr val="FFFFFF"/>
                </a:highlight>
                <a:latin typeface="Monotype Corsiva" panose="03010101010201010101" pitchFamily="66" charset="0"/>
              </a:rPr>
              <a:t> the entire set of programs, procedures, and routines associated with the operation of a </a:t>
            </a:r>
            <a:r>
              <a:rPr lang="en-US" u="sng" dirty="0">
                <a:highlight>
                  <a:srgbClr val="FFFFFF"/>
                </a:highlight>
                <a:latin typeface="Monotype Corsiva" panose="03010101010201010101" pitchFamily="66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 system</a:t>
            </a:r>
            <a:r>
              <a:rPr lang="en-US" dirty="0">
                <a:highlight>
                  <a:srgbClr val="FFFFFF"/>
                </a:highlight>
                <a:latin typeface="Monotype Corsiva" panose="03010101010201010101" pitchFamily="66" charset="0"/>
              </a:rPr>
              <a:t>. The term was coined to </a:t>
            </a:r>
            <a:r>
              <a:rPr lang="en-US" u="sng" dirty="0">
                <a:highlight>
                  <a:srgbClr val="FFFFFF"/>
                </a:highlight>
                <a:latin typeface="Monotype Corsiva" panose="03010101010201010101" pitchFamily="66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differentiate</a:t>
            </a:r>
            <a:r>
              <a:rPr lang="en-US" dirty="0">
                <a:highlight>
                  <a:srgbClr val="FFFFFF"/>
                </a:highlight>
                <a:latin typeface="Monotype Corsiva" panose="03010101010201010101" pitchFamily="66" charset="0"/>
              </a:rPr>
              <a:t> these instructions from </a:t>
            </a:r>
            <a:r>
              <a:rPr lang="en-US" u="sng" dirty="0">
                <a:highlight>
                  <a:srgbClr val="FFFFFF"/>
                </a:highlight>
                <a:latin typeface="Monotype Corsiva" panose="03010101010201010101" pitchFamily="66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hardware</a:t>
            </a:r>
            <a:r>
              <a:rPr lang="en-US" dirty="0">
                <a:highlight>
                  <a:srgbClr val="FFFFFF"/>
                </a:highlight>
                <a:latin typeface="Monotype Corsiva" panose="03010101010201010101" pitchFamily="66" charset="0"/>
              </a:rPr>
              <a:t>—</a:t>
            </a:r>
            <a:r>
              <a:rPr lang="en-US" i="1" dirty="0">
                <a:highlight>
                  <a:srgbClr val="FFFFFF"/>
                </a:highlight>
                <a:latin typeface="Monotype Corsiva" panose="03010101010201010101" pitchFamily="66" charset="0"/>
              </a:rPr>
              <a:t>i.e.,</a:t>
            </a:r>
            <a:r>
              <a:rPr lang="en-US" dirty="0">
                <a:highlight>
                  <a:srgbClr val="FFFFFF"/>
                </a:highlight>
                <a:latin typeface="Monotype Corsiva" panose="03010101010201010101" pitchFamily="66" charset="0"/>
              </a:rPr>
              <a:t> the physical components of a computer system.</a:t>
            </a:r>
            <a:endParaRPr lang="en-IN" dirty="0">
              <a:latin typeface="Monotype Corsiva" panose="03010101010201010101" pitchFamily="66" charset="0"/>
            </a:endParaRPr>
          </a:p>
          <a:p>
            <a:pPr algn="just" fontAlgn="base"/>
            <a:endParaRPr lang="en-US" dirty="0">
              <a:solidFill>
                <a:srgbClr val="273239"/>
              </a:solidFill>
              <a:highlight>
                <a:srgbClr val="FFFFFF"/>
              </a:highlight>
              <a:latin typeface="Monotype Corsiva" panose="03010101010201010101" pitchFamily="66" charset="0"/>
            </a:endParaRPr>
          </a:p>
          <a:p>
            <a:pPr algn="just" fontAlgn="base"/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In a </a:t>
            </a:r>
            <a:r>
              <a:rPr lang="en-US" b="0" i="0" u="sng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  <a:hlinkClick r:id="rId6"/>
              </a:rPr>
              <a:t>computer system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, the software is basically a set of instructions or commands that tell a computer what to do. In other words, the software is a computer program that provides a set of instructions to execute a user’s commands and tell the computer what to do. For example like </a:t>
            </a:r>
            <a:r>
              <a:rPr lang="en-US" b="0" i="0" u="sng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  <a:hlinkClick r:id="rId7"/>
              </a:rPr>
              <a:t>MS-Word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, </a:t>
            </a:r>
            <a:r>
              <a:rPr lang="en-US" b="0" i="0" u="sng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  <a:hlinkClick r:id="rId8"/>
              </a:rPr>
              <a:t>MS-Excel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, </a:t>
            </a:r>
            <a:r>
              <a:rPr lang="en-US" b="0" i="0" u="sng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  <a:hlinkClick r:id="rId9"/>
              </a:rPr>
              <a:t>PowerPoint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, </a:t>
            </a:r>
            <a:r>
              <a:rPr lang="en-US" b="0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etc</a:t>
            </a:r>
            <a:endParaRPr lang="en-US" b="1" i="0" dirty="0">
              <a:solidFill>
                <a:srgbClr val="273239"/>
              </a:solidFill>
              <a:effectLst/>
              <a:highlight>
                <a:srgbClr val="FFFFFF"/>
              </a:highlight>
              <a:latin typeface="Monotype Corsiva" panose="03010101010201010101" pitchFamily="66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D84D2-1F29-167C-52F7-9F9E286242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297333" y="312304"/>
            <a:ext cx="3549444" cy="175114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792841111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3EC35-A0EB-62B3-6CDC-AE7CF643A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2" y="639315"/>
            <a:ext cx="6457245" cy="1293028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Algerian" panose="04020705040A02060702" pitchFamily="82" charset="0"/>
              </a:rPr>
              <a:t>Software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Algerian" panose="04020705040A02060702" pitchFamily="8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Algerian" panose="04020705040A02060702" pitchFamily="82" charset="0"/>
              </a:rPr>
              <a:t>instruction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8D381-CAB9-C66F-466B-3D5B4394D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764867" cy="4285262"/>
          </a:xfrm>
        </p:spPr>
        <p:txBody>
          <a:bodyPr>
            <a:normAutofit lnSpcReduction="10000"/>
          </a:bodyPr>
          <a:lstStyle/>
          <a:p>
            <a:r>
              <a:rPr lang="en-US" sz="24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In computing, an </a:t>
            </a:r>
            <a:r>
              <a:rPr lang="en-US" sz="2400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input device</a:t>
            </a:r>
            <a:r>
              <a:rPr lang="en-US" sz="24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 is a piece of equipment used to provide data and control signals to an information processing system, such as a computer or information appliance. Examples of input devices include </a:t>
            </a:r>
            <a:r>
              <a:rPr lang="en-US" sz="2400" b="0" i="0" u="none" strike="noStrike" dirty="0">
                <a:effectLst/>
                <a:highlight>
                  <a:srgbClr val="FFFFFF"/>
                </a:highlight>
                <a:latin typeface="Monotype Corsiva" panose="03010101010201010101" pitchFamily="66" charset="0"/>
                <a:hlinkClick r:id="rId2" tooltip="Computer keyboard"/>
              </a:rPr>
              <a:t>keyboards</a:t>
            </a:r>
            <a:r>
              <a:rPr lang="en-US" sz="24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, </a:t>
            </a:r>
            <a:r>
              <a:rPr lang="en-US" sz="2400" b="0" i="0" u="none" strike="noStrike" dirty="0">
                <a:effectLst/>
                <a:highlight>
                  <a:srgbClr val="FFFFFF"/>
                </a:highlight>
                <a:latin typeface="Monotype Corsiva" panose="03010101010201010101" pitchFamily="66" charset="0"/>
                <a:hlinkClick r:id="rId3" tooltip="Computer mouse"/>
              </a:rPr>
              <a:t>computer mice</a:t>
            </a:r>
            <a:r>
              <a:rPr lang="en-US" sz="24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, </a:t>
            </a:r>
            <a:r>
              <a:rPr lang="en-US" sz="2400" b="0" i="0" u="none" strike="noStrike" dirty="0">
                <a:effectLst/>
                <a:highlight>
                  <a:srgbClr val="FFFFFF"/>
                </a:highlight>
                <a:latin typeface="Monotype Corsiva" panose="03010101010201010101" pitchFamily="66" charset="0"/>
                <a:hlinkClick r:id="rId4" tooltip="Image scanner"/>
              </a:rPr>
              <a:t>scanners</a:t>
            </a:r>
            <a:r>
              <a:rPr lang="en-US" sz="24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, </a:t>
            </a:r>
            <a:r>
              <a:rPr lang="en-US" sz="2400" b="0" i="0" u="none" strike="noStrike" dirty="0">
                <a:effectLst/>
                <a:highlight>
                  <a:srgbClr val="FFFFFF"/>
                </a:highlight>
                <a:latin typeface="Monotype Corsiva" panose="03010101010201010101" pitchFamily="66" charset="0"/>
                <a:hlinkClick r:id="rId5" tooltip="Camera"/>
              </a:rPr>
              <a:t>cameras</a:t>
            </a:r>
            <a:r>
              <a:rPr lang="en-US" sz="24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, </a:t>
            </a:r>
            <a:r>
              <a:rPr lang="en-US" sz="2400" b="0" i="0" u="none" strike="noStrike" dirty="0">
                <a:effectLst/>
                <a:highlight>
                  <a:srgbClr val="FFFFFF"/>
                </a:highlight>
                <a:latin typeface="Monotype Corsiva" panose="03010101010201010101" pitchFamily="66" charset="0"/>
                <a:hlinkClick r:id="rId6" tooltip="Joysticks"/>
              </a:rPr>
              <a:t>joysticks</a:t>
            </a:r>
            <a:r>
              <a:rPr lang="en-US" sz="24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, and </a:t>
            </a:r>
            <a:r>
              <a:rPr lang="en-US" sz="2400" b="0" i="0" u="none" strike="noStrike" dirty="0">
                <a:effectLst/>
                <a:highlight>
                  <a:srgbClr val="FFFFFF"/>
                </a:highlight>
                <a:latin typeface="Monotype Corsiva" panose="03010101010201010101" pitchFamily="66" charset="0"/>
                <a:hlinkClick r:id="rId7" tooltip="Microphones"/>
              </a:rPr>
              <a:t>microphones</a:t>
            </a:r>
            <a:r>
              <a:rPr lang="en-US" sz="24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.</a:t>
            </a:r>
            <a:endParaRPr lang="en-IN" sz="2400" dirty="0">
              <a:latin typeface="Monotype Corsiva" panose="03010101010201010101" pitchFamily="66" charset="0"/>
            </a:endParaRPr>
          </a:p>
          <a:p>
            <a:pPr algn="l"/>
            <a:r>
              <a:rPr lang="en-US" b="0" i="0" dirty="0">
                <a:solidFill>
                  <a:srgbClr val="454545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An </a:t>
            </a:r>
            <a:r>
              <a:rPr lang="en-US" b="1" i="0" dirty="0">
                <a:solidFill>
                  <a:srgbClr val="454545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input device</a:t>
            </a:r>
            <a:r>
              <a:rPr lang="en-US" b="0" i="0" dirty="0">
                <a:solidFill>
                  <a:srgbClr val="454545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 is any </a:t>
            </a:r>
            <a:r>
              <a:rPr lang="en-US" b="0" i="0" u="none" strike="noStrike" dirty="0">
                <a:solidFill>
                  <a:srgbClr val="2572CB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  <a:hlinkClick r:id="rId8"/>
              </a:rPr>
              <a:t>hardware</a:t>
            </a:r>
            <a:r>
              <a:rPr lang="en-US" b="0" i="0" dirty="0">
                <a:solidFill>
                  <a:srgbClr val="454545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 device that sends data to a computer, allowing you to interact with and control it. The picture shows a </a:t>
            </a:r>
            <a:r>
              <a:rPr lang="en-US" b="0" i="0" u="none" strike="noStrike" dirty="0">
                <a:solidFill>
                  <a:srgbClr val="2572CB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  <a:hlinkClick r:id="rId9"/>
              </a:rPr>
              <a:t>Logitech</a:t>
            </a:r>
            <a:r>
              <a:rPr lang="en-US" b="0" i="0" dirty="0">
                <a:solidFill>
                  <a:srgbClr val="454545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 </a:t>
            </a:r>
            <a:r>
              <a:rPr lang="en-US" b="0" i="0" u="none" strike="noStrike" dirty="0">
                <a:solidFill>
                  <a:srgbClr val="2572CB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  <a:hlinkClick r:id="rId10"/>
              </a:rPr>
              <a:t>trackball</a:t>
            </a:r>
            <a:r>
              <a:rPr lang="en-US" b="0" i="0" dirty="0">
                <a:solidFill>
                  <a:srgbClr val="454545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 mouse, an example of an input device.</a:t>
            </a:r>
          </a:p>
          <a:p>
            <a:pPr algn="l"/>
            <a:r>
              <a:rPr lang="en-US" b="0" i="0" dirty="0">
                <a:solidFill>
                  <a:srgbClr val="454545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The </a:t>
            </a:r>
            <a:r>
              <a:rPr lang="en-US" b="0" i="0" u="none" strike="noStrike" dirty="0">
                <a:solidFill>
                  <a:srgbClr val="2572CB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  <a:hlinkClick r:id="rId11"/>
              </a:rPr>
              <a:t>keyboard</a:t>
            </a:r>
            <a:r>
              <a:rPr lang="en-US" b="0" i="0" dirty="0">
                <a:solidFill>
                  <a:srgbClr val="454545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 and </a:t>
            </a:r>
            <a:r>
              <a:rPr lang="en-US" b="0" i="0" u="none" strike="noStrike" dirty="0">
                <a:solidFill>
                  <a:srgbClr val="2572CB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  <a:hlinkClick r:id="rId12"/>
              </a:rPr>
              <a:t>mouse</a:t>
            </a:r>
            <a:r>
              <a:rPr lang="en-US" b="0" i="0" dirty="0">
                <a:solidFill>
                  <a:srgbClr val="454545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 are a computer's most commonly used or primary input devices. However, other devices also input data into a computer.</a:t>
            </a:r>
          </a:p>
          <a:p>
            <a:endParaRPr lang="en-IN" dirty="0"/>
          </a:p>
        </p:txBody>
      </p:sp>
      <p:pic>
        <p:nvPicPr>
          <p:cNvPr id="4" name="Picture 2" descr="Trackball input device example">
            <a:extLst>
              <a:ext uri="{FF2B5EF4-FFF2-40B4-BE49-F238E27FC236}">
                <a16:creationId xmlns:a16="http://schemas.microsoft.com/office/drawing/2014/main" id="{55B02533-0D74-CD42-CBC4-0387D790F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698" y="530578"/>
            <a:ext cx="1966452" cy="183766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C250CB-B67C-FC6A-EC3B-9750458E4CA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262" y="3224980"/>
            <a:ext cx="3743325" cy="3254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04394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0CDC-F03C-B020-DD73-C4C95649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3838222" cy="1293028"/>
          </a:xfrm>
        </p:spPr>
        <p:txBody>
          <a:bodyPr/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Output device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DE645-6E54-540D-EDBC-847500A66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7701844" cy="4024125"/>
          </a:xfrm>
        </p:spPr>
        <p:txBody>
          <a:bodyPr/>
          <a:lstStyle/>
          <a:p>
            <a:pPr marL="0" indent="0">
              <a:buNone/>
            </a:pPr>
            <a:r>
              <a:rPr lang="en-US" sz="24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An </a:t>
            </a:r>
            <a:r>
              <a:rPr lang="en-US" sz="2400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output device</a:t>
            </a:r>
            <a:r>
              <a:rPr lang="en-US" sz="24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 is any piece of computer hardware that converts information or data into a human-perceptible form or, historically, into a physical machine-readable form for use with other non-computerized equipment. It can be text, graphics, tactile, audio, or video. Examples include monitors, printers, speakers, headphones, projectors, GPS devices, optical mark readers, and braille readers.</a:t>
            </a:r>
            <a:endParaRPr lang="en-IN" sz="2400" dirty="0">
              <a:latin typeface="Monotype Corsiva" panose="03010101010201010101" pitchFamily="66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454545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An </a:t>
            </a:r>
            <a:r>
              <a:rPr lang="en-US" b="1" i="0" dirty="0">
                <a:solidFill>
                  <a:srgbClr val="454545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output device</a:t>
            </a:r>
            <a:r>
              <a:rPr lang="en-US" b="0" i="0" dirty="0">
                <a:solidFill>
                  <a:srgbClr val="454545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 is any </a:t>
            </a:r>
            <a:r>
              <a:rPr lang="en-US" b="0" i="0" u="none" strike="noStrike" dirty="0">
                <a:solidFill>
                  <a:srgbClr val="2572CB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  <a:hlinkClick r:id="rId2"/>
              </a:rPr>
              <a:t>peripheral</a:t>
            </a:r>
            <a:r>
              <a:rPr lang="en-US" b="0" i="0" dirty="0">
                <a:solidFill>
                  <a:srgbClr val="454545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 that receives data from a computer, usually for display, projection, or physical reproduction. For example, the image shows an inkjet printer, an output device that make a </a:t>
            </a:r>
            <a:r>
              <a:rPr lang="en-US" b="0" i="0" u="none" strike="noStrike" dirty="0">
                <a:solidFill>
                  <a:srgbClr val="2572CB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  <a:hlinkClick r:id="rId3"/>
              </a:rPr>
              <a:t>hard copy</a:t>
            </a:r>
            <a:r>
              <a:rPr lang="en-US" b="0" i="0" dirty="0">
                <a:solidFill>
                  <a:srgbClr val="454545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 of anything shown on the monitor. Monitors and printers are two of the most commonly used output devices used with a computer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F707F-BC0A-3213-8082-4EEF859E5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644" y="361244"/>
            <a:ext cx="2506133" cy="214488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A126A1-193B-0C13-FDA3-E2CF948B9E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925" y="3429000"/>
            <a:ext cx="3819297" cy="397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99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40DC8-684E-8627-3EFF-DECCEA259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022" y="764373"/>
            <a:ext cx="6016978" cy="1293028"/>
          </a:xfrm>
        </p:spPr>
        <p:txBody>
          <a:bodyPr/>
          <a:lstStyle/>
          <a:p>
            <a:r>
              <a:rPr lang="en-IN" sz="4000" b="1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Algerian" panose="04020705040A02060702" pitchFamily="82" charset="0"/>
              </a:rPr>
              <a:t>Types of Computers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13599-B74F-FDB3-144F-A5B456152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3644" y="2057400"/>
            <a:ext cx="4312356" cy="4800599"/>
          </a:xfrm>
        </p:spPr>
        <p:txBody>
          <a:bodyPr>
            <a:normAutofit fontScale="62500" lnSpcReduction="20000"/>
          </a:bodyPr>
          <a:lstStyle/>
          <a:p>
            <a:pPr marL="0" indent="0" algn="just" fontAlgn="base">
              <a:buNone/>
            </a:pPr>
            <a:r>
              <a:rPr lang="en-IN" sz="4400" b="0" i="0" u="sng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Super Computer</a:t>
            </a:r>
          </a:p>
          <a:p>
            <a:pPr marL="0" indent="0" algn="just" fontAlgn="base">
              <a:buNone/>
            </a:pPr>
            <a:r>
              <a:rPr lang="en-IN" sz="4400" u="sng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Monotype Corsiva" panose="03010101010201010101" pitchFamily="66" charset="0"/>
              </a:rPr>
              <a:t>*</a:t>
            </a:r>
            <a:r>
              <a:rPr lang="en-IN" sz="44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Monotype Corsiva" panose="03010101010201010101" pitchFamily="66" charset="0"/>
              </a:rPr>
              <a:t>Mainframe computer</a:t>
            </a:r>
          </a:p>
          <a:p>
            <a:pPr marL="0" indent="0" algn="just" fontAlgn="base">
              <a:buNone/>
            </a:pPr>
            <a:r>
              <a:rPr lang="en-IN" sz="44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Monotype Corsiva" panose="03010101010201010101" pitchFamily="66" charset="0"/>
              </a:rPr>
              <a:t>*Mini Computer</a:t>
            </a:r>
            <a:endParaRPr lang="en-IN" sz="4400" b="0" i="0" dirty="0">
              <a:solidFill>
                <a:schemeClr val="accent2">
                  <a:lumMod val="75000"/>
                </a:schemeClr>
              </a:solidFill>
              <a:effectLst/>
              <a:highlight>
                <a:srgbClr val="FFFFFF"/>
              </a:highlight>
              <a:latin typeface="Monotype Corsiva" panose="03010101010201010101" pitchFamily="66" charset="0"/>
            </a:endParaRPr>
          </a:p>
          <a:p>
            <a:pPr marL="0" indent="0" algn="just" fontAlgn="base">
              <a:buNone/>
            </a:pPr>
            <a:r>
              <a:rPr lang="en-IN" sz="4400" b="0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*Workstation Computer</a:t>
            </a:r>
          </a:p>
          <a:p>
            <a:pPr marL="0" indent="0" algn="just" fontAlgn="base">
              <a:buNone/>
            </a:pPr>
            <a:r>
              <a:rPr lang="en-IN" sz="4400" b="0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*Personal Computer (PC)</a:t>
            </a:r>
          </a:p>
          <a:p>
            <a:pPr marL="0" indent="0" algn="just" fontAlgn="base">
              <a:buNone/>
            </a:pPr>
            <a:r>
              <a:rPr lang="en-IN" sz="4400" b="0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*Server Computer</a:t>
            </a:r>
          </a:p>
          <a:p>
            <a:pPr marL="0" indent="0" algn="just" fontAlgn="base">
              <a:buNone/>
            </a:pPr>
            <a:r>
              <a:rPr lang="en-IN" sz="4400" b="0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*Analog Computer</a:t>
            </a:r>
          </a:p>
          <a:p>
            <a:pPr marL="0" indent="0" algn="just" fontAlgn="base">
              <a:buNone/>
            </a:pPr>
            <a:r>
              <a:rPr lang="en-IN" sz="4400" b="0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*Digital Computer</a:t>
            </a:r>
          </a:p>
          <a:p>
            <a:pPr marL="0" indent="0" algn="just" fontAlgn="base">
              <a:buNone/>
            </a:pPr>
            <a:r>
              <a:rPr lang="en-IN" sz="4400" b="0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*Hybrid Computer</a:t>
            </a:r>
          </a:p>
          <a:p>
            <a:pPr marL="0" indent="0" algn="just" fontAlgn="base">
              <a:buNone/>
            </a:pPr>
            <a:r>
              <a:rPr lang="en-IN" sz="4400" b="0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*Tablets and Smartphone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3887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85</TotalTime>
  <Words>719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Algerian</vt:lpstr>
      <vt:lpstr>Arial</vt:lpstr>
      <vt:lpstr>Baskerville Old Face</vt:lpstr>
      <vt:lpstr>Century Gothic</vt:lpstr>
      <vt:lpstr>Georgia</vt:lpstr>
      <vt:lpstr>Monotype Corsiva</vt:lpstr>
      <vt:lpstr>system-ui</vt:lpstr>
      <vt:lpstr>Vapor Trail</vt:lpstr>
      <vt:lpstr>computer</vt:lpstr>
      <vt:lpstr>What is a computer</vt:lpstr>
      <vt:lpstr>Functionalities of a computer</vt:lpstr>
      <vt:lpstr>Computer Of Components</vt:lpstr>
      <vt:lpstr>WHAT IS Hardware computer</vt:lpstr>
      <vt:lpstr>What is Software computer</vt:lpstr>
      <vt:lpstr>Software, instruction</vt:lpstr>
      <vt:lpstr>Output device</vt:lpstr>
      <vt:lpstr>Types of Computers</vt:lpstr>
      <vt:lpstr>Usage of computer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</dc:title>
  <dc:creator>admin</dc:creator>
  <cp:lastModifiedBy>admin</cp:lastModifiedBy>
  <cp:revision>3</cp:revision>
  <dcterms:created xsi:type="dcterms:W3CDTF">2024-05-27T09:40:38Z</dcterms:created>
  <dcterms:modified xsi:type="dcterms:W3CDTF">2024-05-28T10:25:40Z</dcterms:modified>
</cp:coreProperties>
</file>