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snapToGrid="0">
      <p:cViewPr varScale="1">
        <p:scale>
          <a:sx n="85" d="100"/>
          <a:sy n="85"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5-23T15:47:32.767"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9BC68-6484-4F49-B24F-A925A454B0A6}" type="datetimeFigureOut">
              <a:rPr lang="en-IN" smtClean="0"/>
              <a:t>27-05-2024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8C3DE-B17B-472E-8768-5AA03B4270E2}" type="slidenum">
              <a:rPr lang="en-IN" smtClean="0"/>
              <a:t>‹#›</a:t>
            </a:fld>
            <a:endParaRPr lang="en-IN"/>
          </a:p>
        </p:txBody>
      </p:sp>
    </p:spTree>
    <p:extLst>
      <p:ext uri="{BB962C8B-B14F-4D97-AF65-F5344CB8AC3E}">
        <p14:creationId xmlns:p14="http://schemas.microsoft.com/office/powerpoint/2010/main" val="173377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E8C3DE-B17B-472E-8768-5AA03B4270E2}" type="slidenum">
              <a:rPr lang="en-IN" smtClean="0"/>
              <a:t>1</a:t>
            </a:fld>
            <a:endParaRPr lang="en-IN"/>
          </a:p>
        </p:txBody>
      </p:sp>
    </p:spTree>
    <p:extLst>
      <p:ext uri="{BB962C8B-B14F-4D97-AF65-F5344CB8AC3E}">
        <p14:creationId xmlns:p14="http://schemas.microsoft.com/office/powerpoint/2010/main" val="93517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3DFA6-F41A-4F24-92FB-4ABBCB180ABF}"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C9D7C6E-E57E-465F-B5D2-E04C87B9534E}" type="slidenum">
              <a:rPr lang="en-IN" smtClean="0"/>
              <a:t>‹#›</a:t>
            </a:fld>
            <a:endParaRPr lang="en-IN"/>
          </a:p>
        </p:txBody>
      </p:sp>
    </p:spTree>
    <p:extLst>
      <p:ext uri="{BB962C8B-B14F-4D97-AF65-F5344CB8AC3E}">
        <p14:creationId xmlns:p14="http://schemas.microsoft.com/office/powerpoint/2010/main" val="1510185186"/>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3DFA6-F41A-4F24-92FB-4ABBCB180ABF}"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9D7C6E-E57E-465F-B5D2-E04C87B9534E}" type="slidenum">
              <a:rPr lang="en-IN" smtClean="0"/>
              <a:t>‹#›</a:t>
            </a:fld>
            <a:endParaRPr lang="en-IN"/>
          </a:p>
        </p:txBody>
      </p:sp>
    </p:spTree>
    <p:extLst>
      <p:ext uri="{BB962C8B-B14F-4D97-AF65-F5344CB8AC3E}">
        <p14:creationId xmlns:p14="http://schemas.microsoft.com/office/powerpoint/2010/main" val="140921907"/>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3DFA6-F41A-4F24-92FB-4ABBCB180ABF}"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9D7C6E-E57E-465F-B5D2-E04C87B9534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0813964"/>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83DFA6-F41A-4F24-92FB-4ABBCB180ABF}"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9D7C6E-E57E-465F-B5D2-E04C87B9534E}" type="slidenum">
              <a:rPr lang="en-IN" smtClean="0"/>
              <a:t>‹#›</a:t>
            </a:fld>
            <a:endParaRPr lang="en-IN"/>
          </a:p>
        </p:txBody>
      </p:sp>
    </p:spTree>
    <p:extLst>
      <p:ext uri="{BB962C8B-B14F-4D97-AF65-F5344CB8AC3E}">
        <p14:creationId xmlns:p14="http://schemas.microsoft.com/office/powerpoint/2010/main" val="1946710223"/>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83DFA6-F41A-4F24-92FB-4ABBCB180ABF}"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9D7C6E-E57E-465F-B5D2-E04C87B9534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8634544"/>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83DFA6-F41A-4F24-92FB-4ABBCB180ABF}"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9D7C6E-E57E-465F-B5D2-E04C87B9534E}" type="slidenum">
              <a:rPr lang="en-IN" smtClean="0"/>
              <a:t>‹#›</a:t>
            </a:fld>
            <a:endParaRPr lang="en-IN"/>
          </a:p>
        </p:txBody>
      </p:sp>
    </p:spTree>
    <p:extLst>
      <p:ext uri="{BB962C8B-B14F-4D97-AF65-F5344CB8AC3E}">
        <p14:creationId xmlns:p14="http://schemas.microsoft.com/office/powerpoint/2010/main" val="2511248215"/>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3DFA6-F41A-4F24-92FB-4ABBCB180ABF}"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9D7C6E-E57E-465F-B5D2-E04C87B9534E}" type="slidenum">
              <a:rPr lang="en-IN" smtClean="0"/>
              <a:t>‹#›</a:t>
            </a:fld>
            <a:endParaRPr lang="en-IN"/>
          </a:p>
        </p:txBody>
      </p:sp>
    </p:spTree>
    <p:extLst>
      <p:ext uri="{BB962C8B-B14F-4D97-AF65-F5344CB8AC3E}">
        <p14:creationId xmlns:p14="http://schemas.microsoft.com/office/powerpoint/2010/main" val="1956590821"/>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3DFA6-F41A-4F24-92FB-4ABBCB180ABF}"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9D7C6E-E57E-465F-B5D2-E04C87B9534E}" type="slidenum">
              <a:rPr lang="en-IN" smtClean="0"/>
              <a:t>‹#›</a:t>
            </a:fld>
            <a:endParaRPr lang="en-IN"/>
          </a:p>
        </p:txBody>
      </p:sp>
    </p:spTree>
    <p:extLst>
      <p:ext uri="{BB962C8B-B14F-4D97-AF65-F5344CB8AC3E}">
        <p14:creationId xmlns:p14="http://schemas.microsoft.com/office/powerpoint/2010/main" val="4122606157"/>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3DFA6-F41A-4F24-92FB-4ABBCB180ABF}"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C9D7C6E-E57E-465F-B5D2-E04C87B9534E}" type="slidenum">
              <a:rPr lang="en-IN" smtClean="0"/>
              <a:t>‹#›</a:t>
            </a:fld>
            <a:endParaRPr lang="en-IN"/>
          </a:p>
        </p:txBody>
      </p:sp>
    </p:spTree>
    <p:extLst>
      <p:ext uri="{BB962C8B-B14F-4D97-AF65-F5344CB8AC3E}">
        <p14:creationId xmlns:p14="http://schemas.microsoft.com/office/powerpoint/2010/main" val="3710244553"/>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3DFA6-F41A-4F24-92FB-4ABBCB180ABF}"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C9D7C6E-E57E-465F-B5D2-E04C87B9534E}" type="slidenum">
              <a:rPr lang="en-IN" smtClean="0"/>
              <a:t>‹#›</a:t>
            </a:fld>
            <a:endParaRPr lang="en-IN"/>
          </a:p>
        </p:txBody>
      </p:sp>
    </p:spTree>
    <p:extLst>
      <p:ext uri="{BB962C8B-B14F-4D97-AF65-F5344CB8AC3E}">
        <p14:creationId xmlns:p14="http://schemas.microsoft.com/office/powerpoint/2010/main" val="2393988690"/>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3DFA6-F41A-4F24-92FB-4ABBCB180ABF}"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C9D7C6E-E57E-465F-B5D2-E04C87B9534E}" type="slidenum">
              <a:rPr lang="en-IN" smtClean="0"/>
              <a:t>‹#›</a:t>
            </a:fld>
            <a:endParaRPr lang="en-IN"/>
          </a:p>
        </p:txBody>
      </p:sp>
    </p:spTree>
    <p:extLst>
      <p:ext uri="{BB962C8B-B14F-4D97-AF65-F5344CB8AC3E}">
        <p14:creationId xmlns:p14="http://schemas.microsoft.com/office/powerpoint/2010/main" val="3197312440"/>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3DFA6-F41A-4F24-92FB-4ABBCB180ABF}" type="datetimeFigureOut">
              <a:rPr lang="en-IN" smtClean="0"/>
              <a:t>27-05-2024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C9D7C6E-E57E-465F-B5D2-E04C87B9534E}" type="slidenum">
              <a:rPr lang="en-IN" smtClean="0"/>
              <a:t>‹#›</a:t>
            </a:fld>
            <a:endParaRPr lang="en-IN"/>
          </a:p>
        </p:txBody>
      </p:sp>
    </p:spTree>
    <p:extLst>
      <p:ext uri="{BB962C8B-B14F-4D97-AF65-F5344CB8AC3E}">
        <p14:creationId xmlns:p14="http://schemas.microsoft.com/office/powerpoint/2010/main" val="83351244"/>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3DFA6-F41A-4F24-92FB-4ABBCB180ABF}"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C9D7C6E-E57E-465F-B5D2-E04C87B9534E}" type="slidenum">
              <a:rPr lang="en-IN" smtClean="0"/>
              <a:t>‹#›</a:t>
            </a:fld>
            <a:endParaRPr lang="en-IN"/>
          </a:p>
        </p:txBody>
      </p:sp>
    </p:spTree>
    <p:extLst>
      <p:ext uri="{BB962C8B-B14F-4D97-AF65-F5344CB8AC3E}">
        <p14:creationId xmlns:p14="http://schemas.microsoft.com/office/powerpoint/2010/main" val="1708650711"/>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3DFA6-F41A-4F24-92FB-4ABBCB180ABF}" type="datetimeFigureOut">
              <a:rPr lang="en-IN" smtClean="0"/>
              <a:t>27-05-2024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C9D7C6E-E57E-465F-B5D2-E04C87B9534E}" type="slidenum">
              <a:rPr lang="en-IN" smtClean="0"/>
              <a:t>‹#›</a:t>
            </a:fld>
            <a:endParaRPr lang="en-IN"/>
          </a:p>
        </p:txBody>
      </p:sp>
    </p:spTree>
    <p:extLst>
      <p:ext uri="{BB962C8B-B14F-4D97-AF65-F5344CB8AC3E}">
        <p14:creationId xmlns:p14="http://schemas.microsoft.com/office/powerpoint/2010/main" val="2454661297"/>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3DFA6-F41A-4F24-92FB-4ABBCB180ABF}"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C9D7C6E-E57E-465F-B5D2-E04C87B9534E}" type="slidenum">
              <a:rPr lang="en-IN" smtClean="0"/>
              <a:t>‹#›</a:t>
            </a:fld>
            <a:endParaRPr lang="en-IN"/>
          </a:p>
        </p:txBody>
      </p:sp>
    </p:spTree>
    <p:extLst>
      <p:ext uri="{BB962C8B-B14F-4D97-AF65-F5344CB8AC3E}">
        <p14:creationId xmlns:p14="http://schemas.microsoft.com/office/powerpoint/2010/main" val="4011597264"/>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3DFA6-F41A-4F24-92FB-4ABBCB180ABF}"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C9D7C6E-E57E-465F-B5D2-E04C87B9534E}" type="slidenum">
              <a:rPr lang="en-IN" smtClean="0"/>
              <a:t>‹#›</a:t>
            </a:fld>
            <a:endParaRPr lang="en-IN"/>
          </a:p>
        </p:txBody>
      </p:sp>
    </p:spTree>
    <p:extLst>
      <p:ext uri="{BB962C8B-B14F-4D97-AF65-F5344CB8AC3E}">
        <p14:creationId xmlns:p14="http://schemas.microsoft.com/office/powerpoint/2010/main" val="1128911337"/>
      </p:ext>
    </p:extLst>
  </p:cSld>
  <p:clrMapOvr>
    <a:masterClrMapping/>
  </p:clrMapOvr>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83DFA6-F41A-4F24-92FB-4ABBCB180ABF}" type="datetimeFigureOut">
              <a:rPr lang="en-IN" smtClean="0"/>
              <a:t>27-05-2024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C9D7C6E-E57E-465F-B5D2-E04C87B9534E}" type="slidenum">
              <a:rPr lang="en-IN" smtClean="0"/>
              <a:t>‹#›</a:t>
            </a:fld>
            <a:endParaRPr lang="en-IN"/>
          </a:p>
        </p:txBody>
      </p:sp>
    </p:spTree>
    <p:extLst>
      <p:ext uri="{BB962C8B-B14F-4D97-AF65-F5344CB8AC3E}">
        <p14:creationId xmlns:p14="http://schemas.microsoft.com/office/powerpoint/2010/main" val="320906301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Lst>
  <mc:AlternateContent xmlns:mc="http://schemas.openxmlformats.org/markup-compatibility/2006" xmlns:p14="http://schemas.microsoft.com/office/powerpoint/2010/main">
    <mc:Choice Requires="p14">
      <p:transition spd="slow" p14:dur="1600" advClick="0" advTm="1000">
        <p14:prism isInverted="1"/>
      </p:transition>
    </mc:Choice>
    <mc:Fallback xmlns="">
      <p:transition spd="slow" advClick="0" advTm="1000">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ritannica.com/topic/dispersed-source-pollutant" TargetMode="External"/><Relationship Id="rId2" Type="http://schemas.openxmlformats.org/officeDocument/2006/relationships/hyperlink" Target="https://www.britannica.com/topic/point-source-pollutant"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www.britannica.com/technology/sewerage-system" TargetMode="External"/><Relationship Id="rId4" Type="http://schemas.openxmlformats.org/officeDocument/2006/relationships/hyperlink" Target="https://www.britannica.com/dictionary/discharg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fao.org/global-soil-partnership/areas-of-work/soil-pollution/en/"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lightpollutionmap.info/#zoom=6.563333333333332&amp;lat=5249692&amp;lon=-8534989&amp;layers=B0FFFFFTFFFF"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Coolant" TargetMode="External"/><Relationship Id="rId13" Type="http://schemas.openxmlformats.org/officeDocument/2006/relationships/hyperlink" Target="https://en.wikipedia.org/wiki/Reservoir" TargetMode="External"/><Relationship Id="rId3" Type="http://schemas.openxmlformats.org/officeDocument/2006/relationships/hyperlink" Target="https://en.wikipedia.org/wiki/Temperature" TargetMode="External"/><Relationship Id="rId7" Type="http://schemas.openxmlformats.org/officeDocument/2006/relationships/hyperlink" Target="https://en.wikipedia.org/wiki/Properties_of_water" TargetMode="External"/><Relationship Id="rId12" Type="http://schemas.openxmlformats.org/officeDocument/2006/relationships/hyperlink" Target="https://en.wikipedia.org/wiki/Stormwater" TargetMode="External"/><Relationship Id="rId2" Type="http://schemas.openxmlformats.org/officeDocument/2006/relationships/hyperlink" Target="https://en.wikipedia.org/wiki/Water_quality" TargetMode="External"/><Relationship Id="rId16"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hyperlink" Target="https://en.wikipedia.org/wiki/Water_pollution" TargetMode="External"/><Relationship Id="rId11" Type="http://schemas.openxmlformats.org/officeDocument/2006/relationships/hyperlink" Target="https://en.wikipedia.org/wiki/Urban_runoff" TargetMode="External"/><Relationship Id="rId5" Type="http://schemas.openxmlformats.org/officeDocument/2006/relationships/hyperlink" Target="https://en.wikipedia.org/wiki/Human_impact_on_the_environment" TargetMode="External"/><Relationship Id="rId15" Type="http://schemas.openxmlformats.org/officeDocument/2006/relationships/image" Target="../media/image10.jpeg"/><Relationship Id="rId10" Type="http://schemas.openxmlformats.org/officeDocument/2006/relationships/hyperlink" Target="https://en.wikipedia.org/wiki/Thermal_pollution#cite_note-Brayton_Point_permit-1" TargetMode="External"/><Relationship Id="rId4" Type="http://schemas.openxmlformats.org/officeDocument/2006/relationships/hyperlink" Target="https://en.wikipedia.org/wiki/Body_of_water" TargetMode="External"/><Relationship Id="rId9" Type="http://schemas.openxmlformats.org/officeDocument/2006/relationships/hyperlink" Target="https://en.wikipedia.org/wiki/Power_plant" TargetMode="External"/><Relationship Id="rId14" Type="http://schemas.openxmlformats.org/officeDocument/2006/relationships/hyperlink" Target="https://en.wikipedia.org/wiki/Thermal_pollution#cite_note-EPA-Urban_runoff-2003-4"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1129-8EEA-2D79-C311-F46263FD71A4}"/>
              </a:ext>
            </a:extLst>
          </p:cNvPr>
          <p:cNvSpPr>
            <a:spLocks noGrp="1"/>
          </p:cNvSpPr>
          <p:nvPr>
            <p:ph type="title"/>
          </p:nvPr>
        </p:nvSpPr>
        <p:spPr>
          <a:xfrm>
            <a:off x="4651022" y="263925"/>
            <a:ext cx="3420534" cy="706919"/>
          </a:xfrm>
          <a:ln>
            <a:solidFill>
              <a:schemeClr val="tx1"/>
            </a:solidFill>
          </a:ln>
          <a:scene3d>
            <a:camera prst="obliqueTopRight"/>
            <a:lightRig rig="threePt" dir="t"/>
          </a:scene3d>
          <a:sp3d>
            <a:bevelT prst="slope"/>
          </a:sp3d>
        </p:spPr>
        <p:txBody>
          <a:bodyPr>
            <a:noAutofit/>
          </a:bodyPr>
          <a:lstStyle/>
          <a:p>
            <a:pPr algn="ctr"/>
            <a:r>
              <a:rPr lang="en-US" sz="4000" dirty="0">
                <a:solidFill>
                  <a:srgbClr val="C00000"/>
                </a:solidFill>
                <a:latin typeface="Arial Black" panose="020B0A04020102020204" pitchFamily="34" charset="0"/>
              </a:rPr>
              <a:t>pollution</a:t>
            </a:r>
            <a:endParaRPr lang="en-IN" sz="4000" dirty="0">
              <a:solidFill>
                <a:srgbClr val="C00000"/>
              </a:solidFill>
              <a:latin typeface="Arial Black" panose="020B0A04020102020204" pitchFamily="34" charset="0"/>
            </a:endParaRPr>
          </a:p>
        </p:txBody>
      </p:sp>
      <p:sp>
        <p:nvSpPr>
          <p:cNvPr id="3" name="Subtitle 2">
            <a:extLst>
              <a:ext uri="{FF2B5EF4-FFF2-40B4-BE49-F238E27FC236}">
                <a16:creationId xmlns:a16="http://schemas.microsoft.com/office/drawing/2014/main" id="{A9ADA117-2C57-D23F-7F5C-7EA5690F1DDA}"/>
              </a:ext>
            </a:extLst>
          </p:cNvPr>
          <p:cNvSpPr>
            <a:spLocks noGrp="1"/>
          </p:cNvSpPr>
          <p:nvPr>
            <p:ph idx="1"/>
          </p:nvPr>
        </p:nvSpPr>
        <p:spPr>
          <a:xfrm>
            <a:off x="1314514" y="2026474"/>
            <a:ext cx="5027270" cy="4615639"/>
          </a:xfrm>
        </p:spPr>
        <p:style>
          <a:lnRef idx="2">
            <a:schemeClr val="dk1"/>
          </a:lnRef>
          <a:fillRef idx="1">
            <a:schemeClr val="lt1"/>
          </a:fillRef>
          <a:effectRef idx="0">
            <a:schemeClr val="dk1"/>
          </a:effectRef>
          <a:fontRef idx="minor">
            <a:schemeClr val="dk1"/>
          </a:fontRef>
        </p:style>
        <p:txBody>
          <a:bodyPr>
            <a:noAutofit/>
          </a:bodyPr>
          <a:lstStyle/>
          <a:p>
            <a:pPr algn="l"/>
            <a:r>
              <a:rPr lang="en-US" sz="2000" b="0" i="0" dirty="0">
                <a:solidFill>
                  <a:srgbClr val="4D5156"/>
                </a:solidFill>
                <a:effectLst/>
                <a:highlight>
                  <a:srgbClr val="FFFFFF"/>
                </a:highlight>
                <a:latin typeface="Perpetua" panose="02020502060401020303" pitchFamily="18" charset="0"/>
              </a:rPr>
              <a:t>Pollution occurs when an amount of any substance or any form of energy is put into the environment at a rate faster than it can be dispersed or safely stored. The term pollution can refer to both artificial and natural materials that are created, consumed, and discarded in an unsustainable manner</a:t>
            </a:r>
          </a:p>
          <a:p>
            <a:pPr algn="l"/>
            <a:r>
              <a:rPr lang="en-US" sz="2000" b="0" i="0" dirty="0">
                <a:solidFill>
                  <a:srgbClr val="4D5156"/>
                </a:solidFill>
                <a:effectLst/>
                <a:highlight>
                  <a:srgbClr val="FFFFFF"/>
                </a:highlight>
                <a:latin typeface="Perpetua" panose="02020502060401020303" pitchFamily="18" charset="0"/>
              </a:rPr>
              <a:t>Air pollution, water pollution, and land pollution are three major forms of environmental pollution. Pollution can also refer to excessive human activity, such as light and noise pollution, or to specific pollutants such as plastic or radioactive material. Learn more in this infographic.</a:t>
            </a:r>
          </a:p>
          <a:p>
            <a:pPr marL="0" indent="0">
              <a:buNone/>
            </a:pPr>
            <a:r>
              <a:rPr lang="en-IN" sz="2000" dirty="0">
                <a:solidFill>
                  <a:schemeClr val="bg2">
                    <a:lumMod val="25000"/>
                  </a:schemeClr>
                </a:solidFill>
                <a:latin typeface="Perpetua" panose="02020502060401020303" pitchFamily="18" charset="0"/>
              </a:rPr>
              <a:t>      </a:t>
            </a:r>
          </a:p>
        </p:txBody>
      </p:sp>
      <p:pic>
        <p:nvPicPr>
          <p:cNvPr id="4" name="Picture 2">
            <a:extLst>
              <a:ext uri="{FF2B5EF4-FFF2-40B4-BE49-F238E27FC236}">
                <a16:creationId xmlns:a16="http://schemas.microsoft.com/office/drawing/2014/main" id="{D0895617-E299-B980-3879-F7E412CE86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6889" y="2161940"/>
            <a:ext cx="5178375" cy="411682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003450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Click="0" advTm="0">
        <p15:prstTrans prst="curtains"/>
      </p:transition>
    </mc:Choice>
    <mc:Fallback>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57674-DB72-5C2C-FA29-4F549488C72F}"/>
              </a:ext>
            </a:extLst>
          </p:cNvPr>
          <p:cNvSpPr>
            <a:spLocks noGrp="1"/>
          </p:cNvSpPr>
          <p:nvPr>
            <p:ph type="title"/>
          </p:nvPr>
        </p:nvSpPr>
        <p:spPr>
          <a:xfrm>
            <a:off x="5020037" y="364466"/>
            <a:ext cx="2925006" cy="857849"/>
          </a:xfrm>
          <a:ln>
            <a:solidFill>
              <a:schemeClr val="tx2">
                <a:lumMod val="75000"/>
              </a:schemeClr>
            </a:solidFill>
          </a:ln>
        </p:spPr>
        <p:txBody>
          <a:bodyPr/>
          <a:lstStyle/>
          <a:p>
            <a:r>
              <a:rPr lang="en-US" b="1" dirty="0">
                <a:solidFill>
                  <a:srgbClr val="C00000"/>
                </a:solidFill>
              </a:rPr>
              <a:t>Air pollution </a:t>
            </a:r>
            <a:endParaRPr lang="en-IN" b="1" dirty="0">
              <a:solidFill>
                <a:srgbClr val="C00000"/>
              </a:solidFill>
            </a:endParaRPr>
          </a:p>
        </p:txBody>
      </p:sp>
      <p:sp>
        <p:nvSpPr>
          <p:cNvPr id="3" name="Content Placeholder 2">
            <a:extLst>
              <a:ext uri="{FF2B5EF4-FFF2-40B4-BE49-F238E27FC236}">
                <a16:creationId xmlns:a16="http://schemas.microsoft.com/office/drawing/2014/main" id="{E1C2AB93-5196-0803-B1AF-F612302130B5}"/>
              </a:ext>
            </a:extLst>
          </p:cNvPr>
          <p:cNvSpPr>
            <a:spLocks noGrp="1"/>
          </p:cNvSpPr>
          <p:nvPr>
            <p:ph idx="1"/>
          </p:nvPr>
        </p:nvSpPr>
        <p:spPr>
          <a:xfrm>
            <a:off x="1827616" y="2717801"/>
            <a:ext cx="4347406" cy="3387244"/>
          </a:xfrm>
          <a:ln/>
        </p:spPr>
        <p:style>
          <a:lnRef idx="2">
            <a:schemeClr val="dk1"/>
          </a:lnRef>
          <a:fillRef idx="1">
            <a:schemeClr val="lt1"/>
          </a:fillRef>
          <a:effectRef idx="0">
            <a:schemeClr val="dk1"/>
          </a:effectRef>
          <a:fontRef idx="minor">
            <a:schemeClr val="dk1"/>
          </a:fontRef>
        </p:style>
        <p:txBody>
          <a:bodyPr/>
          <a:lstStyle/>
          <a:p>
            <a:pPr marL="0" indent="0">
              <a:buNone/>
            </a:pPr>
            <a:r>
              <a:rPr lang="en-US" i="0" dirty="0">
                <a:ln w="0"/>
                <a:solidFill>
                  <a:schemeClr val="tx1"/>
                </a:solidFill>
                <a:effectLst>
                  <a:outerShdw blurRad="38100" dist="19050" dir="2700000" algn="tl" rotWithShape="0">
                    <a:schemeClr val="dk1">
                      <a:alpha val="40000"/>
                    </a:schemeClr>
                  </a:outerShdw>
                </a:effectLst>
                <a:highlight>
                  <a:srgbClr val="FFFFFF"/>
                </a:highlight>
                <a:latin typeface="Perpetua" panose="02020502060401020303" pitchFamily="18" charset="0"/>
              </a:rPr>
              <a:t>  Air pollution is contamination of the indoor or outdoor environment by any chemical, physical or biological agent modifies the natural characteristics of the atmosphere. Household combustion devices</a:t>
            </a:r>
            <a:r>
              <a:rPr lang="en-US" dirty="0">
                <a:ln w="0"/>
                <a:solidFill>
                  <a:schemeClr val="tx1"/>
                </a:solidFill>
                <a:effectLst>
                  <a:outerShdw blurRad="38100" dist="19050" dir="2700000" algn="tl" rotWithShape="0">
                    <a:schemeClr val="dk1">
                      <a:alpha val="40000"/>
                    </a:schemeClr>
                  </a:outerShdw>
                </a:effectLst>
                <a:highlight>
                  <a:srgbClr val="FFFFFF"/>
                </a:highlight>
                <a:latin typeface="Perpetua" panose="02020502060401020303" pitchFamily="18" charset="0"/>
              </a:rPr>
              <a:t> </a:t>
            </a:r>
            <a:r>
              <a:rPr lang="en-US" i="0" dirty="0">
                <a:ln w="0"/>
                <a:solidFill>
                  <a:schemeClr val="tx1"/>
                </a:solidFill>
                <a:effectLst>
                  <a:outerShdw blurRad="38100" dist="19050" dir="2700000" algn="tl" rotWithShape="0">
                    <a:schemeClr val="dk1">
                      <a:alpha val="40000"/>
                    </a:schemeClr>
                  </a:outerShdw>
                </a:effectLst>
                <a:highlight>
                  <a:srgbClr val="FFFFFF"/>
                </a:highlight>
                <a:latin typeface="Perpetua" panose="02020502060401020303" pitchFamily="18" charset="0"/>
              </a:rPr>
              <a:t> motor vehicles, industrial facilities and forest fires are common sources of air pollution.</a:t>
            </a:r>
          </a:p>
          <a:p>
            <a:pPr marL="0" indent="0">
              <a:buNone/>
            </a:pPr>
            <a:r>
              <a:rPr lang="en-US" i="0" dirty="0">
                <a:ln w="0"/>
                <a:solidFill>
                  <a:schemeClr val="tx1"/>
                </a:solidFill>
                <a:effectLst>
                  <a:outerShdw blurRad="38100" dist="19050" dir="2700000" algn="tl" rotWithShape="0">
                    <a:schemeClr val="dk1">
                      <a:alpha val="40000"/>
                    </a:schemeClr>
                  </a:outerShdw>
                </a:effectLst>
                <a:highlight>
                  <a:srgbClr val="FFFFFF"/>
                </a:highlight>
                <a:latin typeface="Perpetua" panose="02020502060401020303" pitchFamily="18" charset="0"/>
              </a:rPr>
              <a:t>Household combustion devices, motor vehicles, industrial facilities and forest fires are common sources of air pollution.</a:t>
            </a:r>
          </a:p>
          <a:p>
            <a:pPr marL="0" indent="0">
              <a:buNone/>
            </a:pPr>
            <a:endParaRPr lang="en-IN" dirty="0">
              <a:ln w="0"/>
              <a:solidFill>
                <a:schemeClr val="tx1"/>
              </a:solidFill>
              <a:effectLst>
                <a:outerShdw blurRad="38100" dist="19050" dir="2700000" algn="tl" rotWithShape="0">
                  <a:schemeClr val="dk1">
                    <a:alpha val="40000"/>
                  </a:schemeClr>
                </a:outerShdw>
              </a:effectLst>
              <a:highlight>
                <a:srgbClr val="FFFFFF"/>
              </a:highlight>
              <a:latin typeface="Roboto" panose="02000000000000000000" pitchFamily="2" charset="0"/>
            </a:endParaRPr>
          </a:p>
        </p:txBody>
      </p:sp>
      <p:pic>
        <p:nvPicPr>
          <p:cNvPr id="4" name="Picture 2">
            <a:extLst>
              <a:ext uri="{FF2B5EF4-FFF2-40B4-BE49-F238E27FC236}">
                <a16:creationId xmlns:a16="http://schemas.microsoft.com/office/drawing/2014/main" id="{795B2D2B-7964-30C1-0141-83BDC5803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8089" y="2424289"/>
            <a:ext cx="3646311" cy="368075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351168298"/>
      </p:ext>
    </p:extLst>
  </p:cSld>
  <p:clrMapOvr>
    <a:masterClrMapping/>
  </p:clrMapOvr>
  <p:transition spd="slow" advClick="0" advTm="1000">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AC3D-5AF9-BBC4-93A3-CE49B21946C1}"/>
              </a:ext>
            </a:extLst>
          </p:cNvPr>
          <p:cNvSpPr>
            <a:spLocks noGrp="1"/>
          </p:cNvSpPr>
          <p:nvPr>
            <p:ph type="title"/>
          </p:nvPr>
        </p:nvSpPr>
        <p:spPr>
          <a:xfrm>
            <a:off x="4771681" y="333021"/>
            <a:ext cx="3514363" cy="815807"/>
          </a:xfrm>
          <a:ln>
            <a:solidFill>
              <a:schemeClr val="tx1"/>
            </a:solidFill>
          </a:ln>
        </p:spPr>
        <p:txBody>
          <a:bodyPr/>
          <a:lstStyle/>
          <a:p>
            <a:r>
              <a:rPr lang="en-US" b="1" dirty="0">
                <a:solidFill>
                  <a:srgbClr val="C00000"/>
                </a:solidFill>
              </a:rPr>
              <a:t>Water pollution</a:t>
            </a:r>
            <a:endParaRPr lang="en-IN" b="1" dirty="0">
              <a:solidFill>
                <a:srgbClr val="C00000"/>
              </a:solidFill>
            </a:endParaRPr>
          </a:p>
        </p:txBody>
      </p:sp>
      <p:sp>
        <p:nvSpPr>
          <p:cNvPr id="3" name="Content Placeholder 2">
            <a:extLst>
              <a:ext uri="{FF2B5EF4-FFF2-40B4-BE49-F238E27FC236}">
                <a16:creationId xmlns:a16="http://schemas.microsoft.com/office/drawing/2014/main" id="{62E2AAB4-9D17-81A7-1127-7E5978C2A9E6}"/>
              </a:ext>
            </a:extLst>
          </p:cNvPr>
          <p:cNvSpPr>
            <a:spLocks noGrp="1"/>
          </p:cNvSpPr>
          <p:nvPr>
            <p:ph idx="1"/>
          </p:nvPr>
        </p:nvSpPr>
        <p:spPr>
          <a:xfrm>
            <a:off x="1851378" y="1975557"/>
            <a:ext cx="4357512" cy="4549422"/>
          </a:xfrm>
          <a:ln>
            <a:solidFill>
              <a:schemeClr val="tx1"/>
            </a:solidFill>
          </a:ln>
        </p:spPr>
        <p:txBody>
          <a:bodyPr>
            <a:normAutofit lnSpcReduction="10000"/>
          </a:bodyPr>
          <a:lstStyle/>
          <a:p>
            <a:r>
              <a:rPr lang="en-US" b="0" i="0" dirty="0">
                <a:solidFill>
                  <a:srgbClr val="1A1A1A"/>
                </a:solidFill>
                <a:effectLst/>
                <a:highlight>
                  <a:srgbClr val="FFFFFF"/>
                </a:highlight>
                <a:latin typeface="Perpetua" panose="02020502060401020303" pitchFamily="18" charset="0"/>
              </a:rPr>
              <a:t>Water pollutants come from either </a:t>
            </a:r>
            <a:r>
              <a:rPr lang="en-US" b="0" i="0" u="sng" dirty="0">
                <a:effectLst/>
                <a:highlight>
                  <a:srgbClr val="FFFFFF"/>
                </a:highlight>
                <a:latin typeface="Perpetua" panose="02020502060401020303" pitchFamily="18" charset="0"/>
                <a:hlinkClick r:id="rId2"/>
              </a:rPr>
              <a:t>point </a:t>
            </a:r>
            <a:r>
              <a:rPr lang="en-US" i="0" u="sng" dirty="0">
                <a:ln w="0"/>
                <a:solidFill>
                  <a:schemeClr val="tx1"/>
                </a:solidFill>
                <a:effectLst>
                  <a:outerShdw blurRad="38100" dist="19050" dir="2700000" algn="tl" rotWithShape="0">
                    <a:schemeClr val="dk1">
                      <a:alpha val="40000"/>
                    </a:schemeClr>
                  </a:outerShdw>
                </a:effectLst>
                <a:highlight>
                  <a:srgbClr val="FFFFFF"/>
                </a:highlight>
                <a:latin typeface="Perpetua" panose="02020502060401020303" pitchFamily="18" charset="0"/>
                <a:hlinkClick r:id="rId2"/>
              </a:rPr>
              <a:t>sources</a:t>
            </a:r>
            <a:r>
              <a:rPr lang="en-US" i="0" dirty="0">
                <a:ln w="0"/>
                <a:solidFill>
                  <a:schemeClr val="tx1"/>
                </a:solidFill>
                <a:effectLst>
                  <a:outerShdw blurRad="38100" dist="19050" dir="2700000" algn="tl" rotWithShape="0">
                    <a:schemeClr val="dk1">
                      <a:alpha val="40000"/>
                    </a:schemeClr>
                  </a:outerShdw>
                </a:effectLst>
                <a:highlight>
                  <a:srgbClr val="FFFFFF"/>
                </a:highlight>
                <a:latin typeface="Perpetua" panose="02020502060401020303" pitchFamily="18" charset="0"/>
              </a:rPr>
              <a:t> </a:t>
            </a:r>
            <a:r>
              <a:rPr lang="en-US" b="0" i="0" dirty="0">
                <a:solidFill>
                  <a:srgbClr val="1A1A1A"/>
                </a:solidFill>
                <a:effectLst/>
                <a:highlight>
                  <a:srgbClr val="FFFFFF"/>
                </a:highlight>
                <a:latin typeface="Perpetua" panose="02020502060401020303" pitchFamily="18" charset="0"/>
              </a:rPr>
              <a:t>or </a:t>
            </a:r>
            <a:r>
              <a:rPr lang="en-US" b="0" i="0" u="sng" dirty="0">
                <a:effectLst/>
                <a:highlight>
                  <a:srgbClr val="FFFFFF"/>
                </a:highlight>
                <a:latin typeface="Perpetua" panose="02020502060401020303" pitchFamily="18" charset="0"/>
                <a:hlinkClick r:id="rId3"/>
              </a:rPr>
              <a:t>dispersed sources.</a:t>
            </a:r>
            <a:r>
              <a:rPr lang="en-US" b="0" i="0" dirty="0">
                <a:solidFill>
                  <a:srgbClr val="1A1A1A"/>
                </a:solidFill>
                <a:effectLst/>
                <a:highlight>
                  <a:srgbClr val="FFFFFF"/>
                </a:highlight>
                <a:latin typeface="Perpetua" panose="02020502060401020303" pitchFamily="18" charset="0"/>
              </a:rPr>
              <a:t> A point source is a pipe or channel, such as those used for </a:t>
            </a:r>
            <a:r>
              <a:rPr lang="en-US" b="0" i="0" u="sng" dirty="0">
                <a:effectLst/>
                <a:highlight>
                  <a:srgbClr val="FFFFFF"/>
                </a:highlight>
                <a:latin typeface="Perpetua" panose="02020502060401020303" pitchFamily="18" charset="0"/>
                <a:hlinkClick r:id="rId4"/>
              </a:rPr>
              <a:t>discharge</a:t>
            </a:r>
            <a:r>
              <a:rPr lang="en-US" b="0" i="0" dirty="0">
                <a:solidFill>
                  <a:srgbClr val="1A1A1A"/>
                </a:solidFill>
                <a:effectLst/>
                <a:highlight>
                  <a:srgbClr val="FFFFFF"/>
                </a:highlight>
                <a:latin typeface="Perpetua" panose="02020502060401020303" pitchFamily="18" charset="0"/>
              </a:rPr>
              <a:t> from an industrial facility or a city </a:t>
            </a:r>
            <a:r>
              <a:rPr lang="en-US" b="0" i="0" u="sng" dirty="0">
                <a:effectLst/>
                <a:highlight>
                  <a:srgbClr val="FFFFFF"/>
                </a:highlight>
                <a:latin typeface="Perpetua" panose="02020502060401020303" pitchFamily="18" charset="0"/>
                <a:hlinkClick r:id="rId5"/>
              </a:rPr>
              <a:t>sewerage system</a:t>
            </a:r>
            <a:r>
              <a:rPr lang="en-US" b="0" i="0" dirty="0">
                <a:solidFill>
                  <a:srgbClr val="1A1A1A"/>
                </a:solidFill>
                <a:effectLst/>
                <a:highlight>
                  <a:srgbClr val="FFFFFF"/>
                </a:highlight>
                <a:latin typeface="Perpetua" panose="02020502060401020303" pitchFamily="18" charset="0"/>
              </a:rPr>
              <a:t>. A dispersed (or nonpoint) source is a very broad unconfined area from which a variety of pollutants enter the water body, such as the runoff from an agricultural area. Point sources of water pollution are easier to control than dispersed sources, because the contaminated water has been collected and conveyed to one single point where it can be treated. Pollution from dispersed sources is difficult to control, and, despite much progress in the building of modern sewage-treatment plants, dispersed sources continue to cause a large fraction of water pollution problems.</a:t>
            </a:r>
            <a:endParaRPr lang="en-IN" dirty="0">
              <a:latin typeface="Perpetua" panose="02020502060401020303" pitchFamily="18" charset="0"/>
            </a:endParaRPr>
          </a:p>
        </p:txBody>
      </p:sp>
      <p:pic>
        <p:nvPicPr>
          <p:cNvPr id="4" name="Picture 4">
            <a:extLst>
              <a:ext uri="{FF2B5EF4-FFF2-40B4-BE49-F238E27FC236}">
                <a16:creationId xmlns:a16="http://schemas.microsoft.com/office/drawing/2014/main" id="{01D5C8AF-88DE-CA5C-50AD-0F29D57C2E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9077" y="1975557"/>
            <a:ext cx="4462658" cy="42125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564658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1000">
        <p15:prstTrans prst="peelOff"/>
      </p:transition>
    </mc:Choice>
    <mc:Fallback>
      <p:transition spd="slow"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5DB1-015F-F086-D4AE-46E46CA5E2EA}"/>
              </a:ext>
            </a:extLst>
          </p:cNvPr>
          <p:cNvSpPr>
            <a:spLocks noGrp="1"/>
          </p:cNvSpPr>
          <p:nvPr>
            <p:ph type="title"/>
          </p:nvPr>
        </p:nvSpPr>
        <p:spPr>
          <a:xfrm>
            <a:off x="4617237" y="285324"/>
            <a:ext cx="3047919" cy="735885"/>
          </a:xfrm>
          <a:ln>
            <a:solidFill>
              <a:schemeClr val="tx1"/>
            </a:solidFill>
          </a:ln>
        </p:spPr>
        <p:txBody>
          <a:bodyPr/>
          <a:lstStyle/>
          <a:p>
            <a:r>
              <a:rPr lang="en-US" b="1" dirty="0">
                <a:solidFill>
                  <a:srgbClr val="C00000"/>
                </a:solidFill>
              </a:rPr>
              <a:t>Soil pollution</a:t>
            </a:r>
            <a:endParaRPr lang="en-IN" b="1" dirty="0">
              <a:solidFill>
                <a:srgbClr val="C00000"/>
              </a:solidFill>
            </a:endParaRPr>
          </a:p>
        </p:txBody>
      </p:sp>
      <p:sp>
        <p:nvSpPr>
          <p:cNvPr id="3" name="Content Placeholder 2">
            <a:extLst>
              <a:ext uri="{FF2B5EF4-FFF2-40B4-BE49-F238E27FC236}">
                <a16:creationId xmlns:a16="http://schemas.microsoft.com/office/drawing/2014/main" id="{B6500EF2-6304-A2A8-8FEE-9A1FEAFF1A5F}"/>
              </a:ext>
            </a:extLst>
          </p:cNvPr>
          <p:cNvSpPr>
            <a:spLocks noGrp="1"/>
          </p:cNvSpPr>
          <p:nvPr>
            <p:ph idx="1"/>
          </p:nvPr>
        </p:nvSpPr>
        <p:spPr>
          <a:xfrm>
            <a:off x="1934457" y="2075988"/>
            <a:ext cx="4748566" cy="3609456"/>
          </a:xfrm>
          <a:ln>
            <a:solidFill>
              <a:schemeClr val="tx1"/>
            </a:solidFill>
          </a:ln>
        </p:spPr>
        <p:txBody>
          <a:bodyPr>
            <a:normAutofit lnSpcReduction="10000"/>
          </a:bodyPr>
          <a:lstStyle/>
          <a:p>
            <a:pPr algn="l" fontAlgn="base"/>
            <a:r>
              <a:rPr lang="en-US" b="0" i="0" dirty="0">
                <a:solidFill>
                  <a:srgbClr val="393845"/>
                </a:solidFill>
                <a:effectLst/>
                <a:highlight>
                  <a:srgbClr val="FFFFFF"/>
                </a:highlight>
                <a:latin typeface="Perpetua" panose="02020502060401020303" pitchFamily="18" charset="0"/>
              </a:rPr>
              <a:t>Soil pollution refers to the dangerously high concentrations of contaminants in soil. While contaminants such as metals, inorganic ions, salts, and organic compounds naturally occur in soils, these can exceed natural levels and qualify as pollution.</a:t>
            </a:r>
          </a:p>
          <a:p>
            <a:pPr algn="l" fontAlgn="base"/>
            <a:r>
              <a:rPr lang="en-US" b="0" i="0" dirty="0">
                <a:solidFill>
                  <a:srgbClr val="393845"/>
                </a:solidFill>
                <a:effectLst/>
                <a:highlight>
                  <a:srgbClr val="FFFFFF"/>
                </a:highlight>
                <a:latin typeface="Perpetua" panose="02020502060401020303" pitchFamily="18" charset="0"/>
              </a:rPr>
              <a:t>Soil pollution can have far-reaching consequences; it is often detrimental to plant growth, disrupting food chains and entire ecosystems. In turn, it has a </a:t>
            </a:r>
            <a:r>
              <a:rPr lang="en-US" b="0" i="0" u="sng" dirty="0">
                <a:solidFill>
                  <a:srgbClr val="2A836E"/>
                </a:solidFill>
                <a:effectLst/>
                <a:highlight>
                  <a:srgbClr val="FFFFFF"/>
                </a:highlight>
                <a:latin typeface="Perpetua" panose="02020502060401020303" pitchFamily="18" charset="0"/>
                <a:hlinkClick r:id="rId2"/>
              </a:rPr>
              <a:t>direct impact on food security</a:t>
            </a:r>
            <a:r>
              <a:rPr lang="en-US" b="0" i="0" dirty="0">
                <a:solidFill>
                  <a:srgbClr val="393845"/>
                </a:solidFill>
                <a:effectLst/>
                <a:highlight>
                  <a:srgbClr val="FFFFFF"/>
                </a:highlight>
                <a:latin typeface="Perpetua" panose="02020502060401020303" pitchFamily="18" charset="0"/>
              </a:rPr>
              <a:t>. Here, we'll review the causes of soil pollution, its widespread environmental impacts, and how to improve soil conditions.</a:t>
            </a:r>
          </a:p>
          <a:p>
            <a:endParaRPr lang="en-IN" dirty="0"/>
          </a:p>
        </p:txBody>
      </p:sp>
      <p:pic>
        <p:nvPicPr>
          <p:cNvPr id="4" name="Picture 6">
            <a:extLst>
              <a:ext uri="{FF2B5EF4-FFF2-40B4-BE49-F238E27FC236}">
                <a16:creationId xmlns:a16="http://schemas.microsoft.com/office/drawing/2014/main" id="{1DB9E1DE-9008-1264-A104-384F57E11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0668" y="2630311"/>
            <a:ext cx="4244622" cy="372139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3D689F13-A206-8F50-A085-873659D4C8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156" y="192527"/>
            <a:ext cx="3556000" cy="191911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872299"/>
      </p:ext>
    </p:extLst>
  </p:cSld>
  <p:clrMapOvr>
    <a:masterClrMapping/>
  </p:clrMapOvr>
  <mc:AlternateContent xmlns:mc="http://schemas.openxmlformats.org/markup-compatibility/2006">
    <mc:Choice xmlns:p14="http://schemas.microsoft.com/office/powerpoint/2010/main" Requires="p14">
      <p:transition spd="slow" p14:dur="1200" advClick="0" advTm="1000">
        <p14:prism/>
      </p:transition>
    </mc:Choice>
    <mc:Fallback>
      <p:transition spd="slow"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C2348-E66A-7185-3F97-C9037ABE4C33}"/>
              </a:ext>
            </a:extLst>
          </p:cNvPr>
          <p:cNvSpPr>
            <a:spLocks noGrp="1"/>
          </p:cNvSpPr>
          <p:nvPr>
            <p:ph type="title"/>
          </p:nvPr>
        </p:nvSpPr>
        <p:spPr>
          <a:xfrm>
            <a:off x="5042615" y="317004"/>
            <a:ext cx="3096676" cy="629774"/>
          </a:xfrm>
          <a:ln>
            <a:solidFill>
              <a:schemeClr val="tx1"/>
            </a:solidFill>
          </a:ln>
        </p:spPr>
        <p:txBody>
          <a:bodyPr>
            <a:normAutofit fontScale="90000"/>
          </a:bodyPr>
          <a:lstStyle/>
          <a:p>
            <a:r>
              <a:rPr lang="en-US" b="1" dirty="0">
                <a:solidFill>
                  <a:srgbClr val="C00000"/>
                </a:solidFill>
              </a:rPr>
              <a:t>Noise pollution </a:t>
            </a:r>
            <a:endParaRPr lang="en-IN" b="1" dirty="0">
              <a:solidFill>
                <a:srgbClr val="C00000"/>
              </a:solidFill>
            </a:endParaRPr>
          </a:p>
        </p:txBody>
      </p:sp>
      <p:sp>
        <p:nvSpPr>
          <p:cNvPr id="3" name="Content Placeholder 2">
            <a:extLst>
              <a:ext uri="{FF2B5EF4-FFF2-40B4-BE49-F238E27FC236}">
                <a16:creationId xmlns:a16="http://schemas.microsoft.com/office/drawing/2014/main" id="{E86309F5-0088-57EA-B181-3024A78474AD}"/>
              </a:ext>
            </a:extLst>
          </p:cNvPr>
          <p:cNvSpPr>
            <a:spLocks noGrp="1"/>
          </p:cNvSpPr>
          <p:nvPr>
            <p:ph idx="1"/>
          </p:nvPr>
        </p:nvSpPr>
        <p:spPr>
          <a:xfrm>
            <a:off x="1426457" y="2122311"/>
            <a:ext cx="4895321" cy="4059844"/>
          </a:xfrm>
          <a:ln>
            <a:solidFill>
              <a:schemeClr val="tx1"/>
            </a:solidFill>
          </a:ln>
        </p:spPr>
        <p:txBody>
          <a:bodyPr>
            <a:normAutofit fontScale="92500" lnSpcReduction="20000"/>
          </a:bodyPr>
          <a:lstStyle/>
          <a:p>
            <a:r>
              <a:rPr lang="en-US" b="0" i="0" dirty="0">
                <a:solidFill>
                  <a:srgbClr val="393845"/>
                </a:solidFill>
                <a:effectLst/>
                <a:highlight>
                  <a:srgbClr val="FFFFFF"/>
                </a:highlight>
                <a:latin typeface="Perpetua" panose="02020502060401020303" pitchFamily="18" charset="0"/>
              </a:rPr>
              <a:t>The Clean Air Act Amendment added Title IV to the document, which relates to noise pollution. This amendment established the EPA Office of Noise Abatement and Control to study the effect of noise on public health and the effect on wildlife, the psychological and physiological effects it may have on people, and the effect of sporadic extreme noise. The sources of noise that are regulated by the EPA include construction equipment, trucks, transport equipment, low-noise emission products, and rail and motor carriers. It also regulates. During the time this amendment was written, the EPA identified the average exposure to environmental noise to be 70 dB over 24 hours and average levels of 55 dB outdoors. However, the Office of Noise Abatement and Control was closed as the administration thought it was best if issues regarding noise were handled at the local and State level</a:t>
            </a:r>
            <a:r>
              <a:rPr lang="en-US" dirty="0">
                <a:solidFill>
                  <a:srgbClr val="393845"/>
                </a:solidFill>
                <a:highlight>
                  <a:srgbClr val="FFFFFF"/>
                </a:highlight>
                <a:latin typeface="Perpetua" panose="02020502060401020303" pitchFamily="18" charset="0"/>
              </a:rPr>
              <a:t>.</a:t>
            </a:r>
            <a:endParaRPr lang="en-IN" dirty="0">
              <a:latin typeface="Perpetua" panose="02020502060401020303" pitchFamily="18" charset="0"/>
            </a:endParaRPr>
          </a:p>
        </p:txBody>
      </p:sp>
      <p:pic>
        <p:nvPicPr>
          <p:cNvPr id="4" name="Picture 8">
            <a:extLst>
              <a:ext uri="{FF2B5EF4-FFF2-40B4-BE49-F238E27FC236}">
                <a16:creationId xmlns:a16="http://schemas.microsoft.com/office/drawing/2014/main" id="{73099F87-3903-5D58-C6DB-F06398615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9334" y="3079463"/>
            <a:ext cx="3328460" cy="34615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1B4D9460-A4D1-FCEE-CC06-8EA352AED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9291" y="1054277"/>
            <a:ext cx="2810933" cy="13255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6164029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1000">
        <p15:prstTrans prst="pageCurlDouble"/>
      </p:transition>
    </mc:Choice>
    <mc:Fallback>
      <p:transition spd="slow" advClick="0"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ECA5-1A97-DD7A-9074-5CE62251BCB3}"/>
              </a:ext>
            </a:extLst>
          </p:cNvPr>
          <p:cNvSpPr>
            <a:spLocks noGrp="1"/>
          </p:cNvSpPr>
          <p:nvPr>
            <p:ph type="title"/>
          </p:nvPr>
        </p:nvSpPr>
        <p:spPr>
          <a:xfrm>
            <a:off x="4162081" y="170184"/>
            <a:ext cx="3254719" cy="732927"/>
          </a:xfrm>
          <a:ln>
            <a:solidFill>
              <a:schemeClr val="tx1"/>
            </a:solidFill>
          </a:ln>
        </p:spPr>
        <p:txBody>
          <a:bodyPr/>
          <a:lstStyle/>
          <a:p>
            <a:r>
              <a:rPr lang="en-US" b="1" dirty="0">
                <a:solidFill>
                  <a:srgbClr val="C00000"/>
                </a:solidFill>
              </a:rPr>
              <a:t>Light pollution</a:t>
            </a:r>
            <a:endParaRPr lang="en-IN" b="1" dirty="0">
              <a:solidFill>
                <a:srgbClr val="C00000"/>
              </a:solidFill>
            </a:endParaRPr>
          </a:p>
        </p:txBody>
      </p:sp>
      <p:sp>
        <p:nvSpPr>
          <p:cNvPr id="5" name="TextBox 4">
            <a:extLst>
              <a:ext uri="{FF2B5EF4-FFF2-40B4-BE49-F238E27FC236}">
                <a16:creationId xmlns:a16="http://schemas.microsoft.com/office/drawing/2014/main" id="{627807CA-88B7-F5DC-7762-472A579199A4}"/>
              </a:ext>
            </a:extLst>
          </p:cNvPr>
          <p:cNvSpPr txBox="1"/>
          <p:nvPr/>
        </p:nvSpPr>
        <p:spPr>
          <a:xfrm>
            <a:off x="1952977" y="2348089"/>
            <a:ext cx="4842933" cy="3416320"/>
          </a:xfrm>
          <a:prstGeom prst="rect">
            <a:avLst/>
          </a:prstGeom>
          <a:noFill/>
          <a:ln>
            <a:solidFill>
              <a:schemeClr val="tx1"/>
            </a:solidFill>
          </a:ln>
        </p:spPr>
        <p:txBody>
          <a:bodyPr wrap="square">
            <a:spAutoFit/>
          </a:bodyPr>
          <a:lstStyle/>
          <a:p>
            <a:r>
              <a:rPr lang="en-US" b="0" i="0" dirty="0">
                <a:solidFill>
                  <a:srgbClr val="121212"/>
                </a:solidFill>
                <a:effectLst/>
                <a:highlight>
                  <a:srgbClr val="FFFFFF"/>
                </a:highlight>
                <a:latin typeface="GeographEditWeb"/>
              </a:rPr>
              <a:t>Light pollution is a global issue. This became glaringly obvious when the </a:t>
            </a:r>
            <a:r>
              <a:rPr lang="en-US" b="0" i="0" dirty="0">
                <a:effectLst/>
                <a:highlight>
                  <a:srgbClr val="FFFFFF"/>
                </a:highlight>
                <a:latin typeface="GeographEditWeb"/>
                <a:hlinkClick r:id="rId2"/>
              </a:rPr>
              <a:t>World Atlas of Night Sky Brightness</a:t>
            </a:r>
            <a:r>
              <a:rPr lang="en-US" b="0" i="0" dirty="0">
                <a:solidFill>
                  <a:srgbClr val="121212"/>
                </a:solidFill>
                <a:effectLst/>
                <a:highlight>
                  <a:srgbClr val="FFFFFF"/>
                </a:highlight>
                <a:latin typeface="GeographEditWeb"/>
              </a:rPr>
              <a:t>, a computer-generated map based on thousands of satellite photos, was published in 2016. Available online for viewing, the atlas shows how and where our globe is lit up at night. Vast areas of North America, Europe, the Middle East, and Asia are glowing with light, while only the most remote regions on Earth (Siberia, the Sahara, and the Amazon) are in total darkness. Some of the most light-polluted countries in the world are Singapore, Qatar, and Kuwait.</a:t>
            </a:r>
            <a:endParaRPr lang="en-IN" dirty="0"/>
          </a:p>
        </p:txBody>
      </p:sp>
      <p:pic>
        <p:nvPicPr>
          <p:cNvPr id="1026" name="Picture 2">
            <a:extLst>
              <a:ext uri="{FF2B5EF4-FFF2-40B4-BE49-F238E27FC236}">
                <a16:creationId xmlns:a16="http://schemas.microsoft.com/office/drawing/2014/main" id="{C39A7679-E140-13E6-51B6-F6E2C60E5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800" y="3312574"/>
            <a:ext cx="4515556" cy="32808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8" name="Picture 4">
            <a:extLst>
              <a:ext uri="{FF2B5EF4-FFF2-40B4-BE49-F238E27FC236}">
                <a16:creationId xmlns:a16="http://schemas.microsoft.com/office/drawing/2014/main" id="{F8B05739-BED6-7C30-C47B-23868099C0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044" y="407304"/>
            <a:ext cx="2714097" cy="20875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932446"/>
      </p:ext>
    </p:extLst>
  </p:cSld>
  <p:clrMapOvr>
    <a:masterClrMapping/>
  </p:clrMapOvr>
  <mc:AlternateContent xmlns:mc="http://schemas.openxmlformats.org/markup-compatibility/2006">
    <mc:Choice xmlns:p14="http://schemas.microsoft.com/office/powerpoint/2010/main" Requires="p14">
      <p:transition spd="slow" p14:dur="1600" advClick="0" advTm="1000">
        <p14:gallery dir="l"/>
      </p:transition>
    </mc:Choice>
    <mc:Fallback>
      <p:transition spd="slow" advClick="0"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57B31-E2AD-AE49-9A08-61285B9783C7}"/>
              </a:ext>
            </a:extLst>
          </p:cNvPr>
          <p:cNvSpPr>
            <a:spLocks noGrp="1"/>
          </p:cNvSpPr>
          <p:nvPr>
            <p:ph type="title"/>
          </p:nvPr>
        </p:nvSpPr>
        <p:spPr>
          <a:xfrm>
            <a:off x="3857281" y="271254"/>
            <a:ext cx="3965919" cy="677013"/>
          </a:xfrm>
          <a:ln>
            <a:solidFill>
              <a:schemeClr val="tx1"/>
            </a:solidFill>
          </a:ln>
        </p:spPr>
        <p:txBody>
          <a:bodyPr/>
          <a:lstStyle/>
          <a:p>
            <a:r>
              <a:rPr lang="en-US" b="1" dirty="0">
                <a:solidFill>
                  <a:srgbClr val="C00000"/>
                </a:solidFill>
              </a:rPr>
              <a:t>Thermal pollution</a:t>
            </a:r>
            <a:endParaRPr lang="en-IN" b="1" dirty="0">
              <a:solidFill>
                <a:srgbClr val="C00000"/>
              </a:solidFill>
            </a:endParaRPr>
          </a:p>
        </p:txBody>
      </p:sp>
      <p:sp>
        <p:nvSpPr>
          <p:cNvPr id="3" name="Content Placeholder 2">
            <a:extLst>
              <a:ext uri="{FF2B5EF4-FFF2-40B4-BE49-F238E27FC236}">
                <a16:creationId xmlns:a16="http://schemas.microsoft.com/office/drawing/2014/main" id="{885DCCB0-27D8-E963-6EA7-24DC9CEE4201}"/>
              </a:ext>
            </a:extLst>
          </p:cNvPr>
          <p:cNvSpPr>
            <a:spLocks noGrp="1"/>
          </p:cNvSpPr>
          <p:nvPr>
            <p:ph idx="1"/>
          </p:nvPr>
        </p:nvSpPr>
        <p:spPr>
          <a:xfrm>
            <a:off x="1810279" y="2227668"/>
            <a:ext cx="4285721" cy="4006222"/>
          </a:xfrm>
          <a:ln>
            <a:solidFill>
              <a:schemeClr val="tx1"/>
            </a:solidFill>
          </a:ln>
        </p:spPr>
        <p:txBody>
          <a:bodyPr>
            <a:normAutofit fontScale="70000" lnSpcReduction="20000"/>
          </a:bodyPr>
          <a:lstStyle/>
          <a:p>
            <a:pPr algn="l"/>
            <a:r>
              <a:rPr lang="en-US" sz="2300" b="1" i="0" dirty="0">
                <a:solidFill>
                  <a:srgbClr val="202122"/>
                </a:solidFill>
                <a:effectLst/>
                <a:highlight>
                  <a:srgbClr val="FFFFFF"/>
                </a:highlight>
                <a:latin typeface="Arial" panose="020B0604020202020204" pitchFamily="34" charset="0"/>
              </a:rPr>
              <a:t>Thermal pollution</a:t>
            </a:r>
            <a:r>
              <a:rPr lang="en-US" sz="2300" b="0" i="0" dirty="0">
                <a:solidFill>
                  <a:srgbClr val="202122"/>
                </a:solidFill>
                <a:effectLst/>
                <a:highlight>
                  <a:srgbClr val="FFFFFF"/>
                </a:highlight>
                <a:latin typeface="Arial" panose="020B0604020202020204" pitchFamily="34" charset="0"/>
              </a:rPr>
              <a:t>, sometimes called "</a:t>
            </a:r>
            <a:r>
              <a:rPr lang="en-US" sz="2300" b="1" i="0" dirty="0">
                <a:solidFill>
                  <a:srgbClr val="202122"/>
                </a:solidFill>
                <a:effectLst/>
                <a:highlight>
                  <a:srgbClr val="FFFFFF"/>
                </a:highlight>
                <a:latin typeface="Arial" panose="020B0604020202020204" pitchFamily="34" charset="0"/>
              </a:rPr>
              <a:t>thermal enrichment</a:t>
            </a:r>
            <a:r>
              <a:rPr lang="en-US" sz="2300" b="0" i="0" dirty="0">
                <a:solidFill>
                  <a:srgbClr val="202122"/>
                </a:solidFill>
                <a:effectLst/>
                <a:highlight>
                  <a:srgbClr val="FFFFFF"/>
                </a:highlight>
                <a:latin typeface="Arial" panose="020B0604020202020204" pitchFamily="34" charset="0"/>
              </a:rPr>
              <a:t>", is the degradation of </a:t>
            </a:r>
            <a:r>
              <a:rPr lang="en-US" sz="2300" b="0" i="0" u="none" strike="noStrike" dirty="0">
                <a:solidFill>
                  <a:srgbClr val="202122"/>
                </a:solidFill>
                <a:effectLst/>
                <a:highlight>
                  <a:srgbClr val="FFFFFF"/>
                </a:highlight>
                <a:latin typeface="Arial" panose="020B0604020202020204" pitchFamily="34" charset="0"/>
                <a:hlinkClick r:id="rId2" tooltip="Water quality"/>
              </a:rPr>
              <a:t>water quality</a:t>
            </a:r>
            <a:r>
              <a:rPr lang="en-US" sz="2300" b="0" i="0" dirty="0">
                <a:solidFill>
                  <a:srgbClr val="202122"/>
                </a:solidFill>
                <a:effectLst/>
                <a:highlight>
                  <a:srgbClr val="FFFFFF"/>
                </a:highlight>
                <a:latin typeface="Arial" panose="020B0604020202020204" pitchFamily="34" charset="0"/>
              </a:rPr>
              <a:t> by any process that changes ambient water </a:t>
            </a:r>
            <a:r>
              <a:rPr lang="en-US" sz="2300" b="0" i="0" u="none" strike="noStrike" dirty="0">
                <a:solidFill>
                  <a:srgbClr val="202122"/>
                </a:solidFill>
                <a:effectLst/>
                <a:highlight>
                  <a:srgbClr val="FFFFFF"/>
                </a:highlight>
                <a:latin typeface="Arial" panose="020B0604020202020204" pitchFamily="34" charset="0"/>
                <a:hlinkClick r:id="rId3" tooltip="Temperature"/>
              </a:rPr>
              <a:t>temperature</a:t>
            </a:r>
            <a:r>
              <a:rPr lang="en-US" sz="2300" b="0" i="0" dirty="0">
                <a:solidFill>
                  <a:srgbClr val="202122"/>
                </a:solidFill>
                <a:effectLst/>
                <a:highlight>
                  <a:srgbClr val="FFFFFF"/>
                </a:highlight>
                <a:latin typeface="Arial" panose="020B0604020202020204" pitchFamily="34" charset="0"/>
              </a:rPr>
              <a:t>. Thermal pollution is the rise or drop in the temperature of a natural </a:t>
            </a:r>
            <a:r>
              <a:rPr lang="en-US" sz="2300" b="0" i="0" u="none" strike="noStrike" dirty="0">
                <a:solidFill>
                  <a:srgbClr val="202122"/>
                </a:solidFill>
                <a:effectLst/>
                <a:highlight>
                  <a:srgbClr val="FFFFFF"/>
                </a:highlight>
                <a:latin typeface="Arial" panose="020B0604020202020204" pitchFamily="34" charset="0"/>
                <a:hlinkClick r:id="rId4" tooltip="Body of water"/>
              </a:rPr>
              <a:t>body of water</a:t>
            </a:r>
            <a:r>
              <a:rPr lang="en-US" sz="2300" b="0" i="0" dirty="0">
                <a:solidFill>
                  <a:srgbClr val="202122"/>
                </a:solidFill>
                <a:effectLst/>
                <a:highlight>
                  <a:srgbClr val="FFFFFF"/>
                </a:highlight>
                <a:latin typeface="Arial" panose="020B0604020202020204" pitchFamily="34" charset="0"/>
              </a:rPr>
              <a:t> caused by </a:t>
            </a:r>
            <a:r>
              <a:rPr lang="en-US" sz="2300" b="0" i="0" u="none" strike="noStrike" dirty="0">
                <a:solidFill>
                  <a:srgbClr val="202122"/>
                </a:solidFill>
                <a:effectLst/>
                <a:highlight>
                  <a:srgbClr val="FFFFFF"/>
                </a:highlight>
                <a:latin typeface="Arial" panose="020B0604020202020204" pitchFamily="34" charset="0"/>
                <a:hlinkClick r:id="rId5" tooltip="Human impact on the environment"/>
              </a:rPr>
              <a:t>human influence</a:t>
            </a:r>
            <a:r>
              <a:rPr lang="en-US" sz="2300" b="0" i="0" dirty="0">
                <a:solidFill>
                  <a:srgbClr val="202122"/>
                </a:solidFill>
                <a:effectLst/>
                <a:highlight>
                  <a:srgbClr val="FFFFFF"/>
                </a:highlight>
                <a:latin typeface="Arial" panose="020B0604020202020204" pitchFamily="34" charset="0"/>
              </a:rPr>
              <a:t>. Thermal pollution, unlike </a:t>
            </a:r>
            <a:r>
              <a:rPr lang="en-US" sz="2300" b="0" i="0" u="none" strike="noStrike" dirty="0">
                <a:solidFill>
                  <a:srgbClr val="202122"/>
                </a:solidFill>
                <a:effectLst/>
                <a:highlight>
                  <a:srgbClr val="FFFFFF"/>
                </a:highlight>
                <a:latin typeface="Arial" panose="020B0604020202020204" pitchFamily="34" charset="0"/>
                <a:hlinkClick r:id="rId6" tooltip="Water pollution"/>
              </a:rPr>
              <a:t>chemical pollution</a:t>
            </a:r>
            <a:r>
              <a:rPr lang="en-US" sz="2300" b="0" i="0" dirty="0">
                <a:solidFill>
                  <a:srgbClr val="202122"/>
                </a:solidFill>
                <a:effectLst/>
                <a:highlight>
                  <a:srgbClr val="FFFFFF"/>
                </a:highlight>
                <a:latin typeface="Arial" panose="020B0604020202020204" pitchFamily="34" charset="0"/>
              </a:rPr>
              <a:t>, results in a change in the physical </a:t>
            </a:r>
            <a:r>
              <a:rPr lang="en-US" sz="2300" b="0" i="0" u="none" strike="noStrike" dirty="0">
                <a:solidFill>
                  <a:srgbClr val="202122"/>
                </a:solidFill>
                <a:effectLst/>
                <a:highlight>
                  <a:srgbClr val="FFFFFF"/>
                </a:highlight>
                <a:latin typeface="Arial" panose="020B0604020202020204" pitchFamily="34" charset="0"/>
                <a:hlinkClick r:id="rId7" tooltip="Properties of water"/>
              </a:rPr>
              <a:t>properties of water</a:t>
            </a:r>
            <a:r>
              <a:rPr lang="en-US" sz="2300" b="0" i="0" dirty="0">
                <a:solidFill>
                  <a:srgbClr val="202122"/>
                </a:solidFill>
                <a:effectLst/>
                <a:highlight>
                  <a:srgbClr val="FFFFFF"/>
                </a:highlight>
                <a:latin typeface="Arial" panose="020B0604020202020204" pitchFamily="34" charset="0"/>
              </a:rPr>
              <a:t>. A common cause of thermal pollution is the use of water as a </a:t>
            </a:r>
            <a:r>
              <a:rPr lang="en-US" sz="2300" b="0" i="0" u="none" strike="noStrike" dirty="0">
                <a:solidFill>
                  <a:srgbClr val="202122"/>
                </a:solidFill>
                <a:effectLst/>
                <a:highlight>
                  <a:srgbClr val="FFFFFF"/>
                </a:highlight>
                <a:latin typeface="Arial" panose="020B0604020202020204" pitchFamily="34" charset="0"/>
                <a:hlinkClick r:id="rId8" tooltip="Coolant"/>
              </a:rPr>
              <a:t>coolant</a:t>
            </a:r>
            <a:r>
              <a:rPr lang="en-US" sz="2300" b="0" i="0" dirty="0">
                <a:solidFill>
                  <a:srgbClr val="202122"/>
                </a:solidFill>
                <a:effectLst/>
                <a:highlight>
                  <a:srgbClr val="FFFFFF"/>
                </a:highlight>
                <a:latin typeface="Arial" panose="020B0604020202020204" pitchFamily="34" charset="0"/>
              </a:rPr>
              <a:t> by </a:t>
            </a:r>
            <a:r>
              <a:rPr lang="en-US" sz="2300" b="0" i="0" u="none" strike="noStrike" dirty="0">
                <a:solidFill>
                  <a:srgbClr val="202122"/>
                </a:solidFill>
                <a:effectLst/>
                <a:highlight>
                  <a:srgbClr val="FFFFFF"/>
                </a:highlight>
                <a:latin typeface="Arial" panose="020B0604020202020204" pitchFamily="34" charset="0"/>
                <a:hlinkClick r:id="rId9" tooltip="Power plant"/>
              </a:rPr>
              <a:t>power plants</a:t>
            </a:r>
            <a:r>
              <a:rPr lang="en-US" sz="2300" b="0" i="0" dirty="0">
                <a:solidFill>
                  <a:srgbClr val="202122"/>
                </a:solidFill>
                <a:effectLst/>
                <a:highlight>
                  <a:srgbClr val="FFFFFF"/>
                </a:highlight>
                <a:latin typeface="Arial" panose="020B0604020202020204" pitchFamily="34" charset="0"/>
              </a:rPr>
              <a:t> and industrial manufacturers.</a:t>
            </a:r>
            <a:r>
              <a:rPr lang="en-US" sz="2300" b="0" i="0" u="none" strike="noStrike" baseline="30000" dirty="0">
                <a:solidFill>
                  <a:srgbClr val="202122"/>
                </a:solidFill>
                <a:effectLst/>
                <a:highlight>
                  <a:srgbClr val="FFFFFF"/>
                </a:highlight>
                <a:latin typeface="Arial" panose="020B0604020202020204" pitchFamily="34" charset="0"/>
                <a:hlinkClick r:id="rId10"/>
              </a:rPr>
              <a:t>[1]</a:t>
            </a:r>
            <a:r>
              <a:rPr lang="en-US" sz="2300" b="0" i="0" dirty="0">
                <a:solidFill>
                  <a:srgbClr val="202122"/>
                </a:solidFill>
                <a:effectLst/>
                <a:highlight>
                  <a:srgbClr val="FFFFFF"/>
                </a:highlight>
                <a:latin typeface="Arial" panose="020B0604020202020204" pitchFamily="34" charset="0"/>
              </a:rPr>
              <a:t> </a:t>
            </a:r>
            <a:r>
              <a:rPr lang="en-US" sz="2300" b="0" i="0" u="none" strike="noStrike" dirty="0">
                <a:solidFill>
                  <a:srgbClr val="202122"/>
                </a:solidFill>
                <a:effectLst/>
                <a:highlight>
                  <a:srgbClr val="FFFFFF"/>
                </a:highlight>
                <a:latin typeface="Arial" panose="020B0604020202020204" pitchFamily="34" charset="0"/>
                <a:hlinkClick r:id="rId11" tooltip="Urban runoff"/>
              </a:rPr>
              <a:t>Urban runoff</a:t>
            </a:r>
            <a:r>
              <a:rPr lang="en-US" sz="2300" b="0" i="0" dirty="0">
                <a:solidFill>
                  <a:srgbClr val="202122"/>
                </a:solidFill>
                <a:effectLst/>
                <a:highlight>
                  <a:srgbClr val="FFFFFF"/>
                </a:highlight>
                <a:latin typeface="Arial" panose="020B0604020202020204" pitchFamily="34" charset="0"/>
              </a:rPr>
              <a:t>—</a:t>
            </a:r>
            <a:r>
              <a:rPr lang="en-US" sz="2300" b="0" i="0" u="none" strike="noStrike" dirty="0">
                <a:solidFill>
                  <a:srgbClr val="202122"/>
                </a:solidFill>
                <a:effectLst/>
                <a:highlight>
                  <a:srgbClr val="FFFFFF"/>
                </a:highlight>
                <a:latin typeface="Arial" panose="020B0604020202020204" pitchFamily="34" charset="0"/>
                <a:hlinkClick r:id="rId12" tooltip="Stormwater"/>
              </a:rPr>
              <a:t>stormwater</a:t>
            </a:r>
            <a:r>
              <a:rPr lang="en-US" sz="2300" b="0" i="0" dirty="0">
                <a:solidFill>
                  <a:srgbClr val="202122"/>
                </a:solidFill>
                <a:effectLst/>
                <a:highlight>
                  <a:srgbClr val="FFFFFF"/>
                </a:highlight>
                <a:latin typeface="Arial" panose="020B0604020202020204" pitchFamily="34" charset="0"/>
              </a:rPr>
              <a:t> discharged to surface waters from rooftops, roads, and parking lots—and </a:t>
            </a:r>
            <a:r>
              <a:rPr lang="en-US" sz="2300" b="0" i="0" u="none" strike="noStrike" dirty="0">
                <a:solidFill>
                  <a:srgbClr val="202122"/>
                </a:solidFill>
                <a:effectLst/>
                <a:highlight>
                  <a:srgbClr val="FFFFFF"/>
                </a:highlight>
                <a:latin typeface="Arial" panose="020B0604020202020204" pitchFamily="34" charset="0"/>
                <a:hlinkClick r:id="rId13" tooltip="Reservoir"/>
              </a:rPr>
              <a:t>reservoirs</a:t>
            </a:r>
            <a:r>
              <a:rPr lang="en-US" sz="2300" b="0" i="0" dirty="0">
                <a:solidFill>
                  <a:srgbClr val="202122"/>
                </a:solidFill>
                <a:effectLst/>
                <a:highlight>
                  <a:srgbClr val="FFFFFF"/>
                </a:highlight>
                <a:latin typeface="Arial" panose="020B0604020202020204" pitchFamily="34" charset="0"/>
              </a:rPr>
              <a:t> can also be a source of thermal pollution.</a:t>
            </a:r>
            <a:r>
              <a:rPr lang="en-US" sz="2300" b="0" i="0" u="none" strike="noStrike" baseline="30000" dirty="0">
                <a:solidFill>
                  <a:srgbClr val="202122"/>
                </a:solidFill>
                <a:effectLst/>
                <a:highlight>
                  <a:srgbClr val="FFFFFF"/>
                </a:highlight>
                <a:latin typeface="Arial" panose="020B0604020202020204" pitchFamily="34" charset="0"/>
                <a:hlinkClick r:id="rId14"/>
              </a:rPr>
              <a:t>[4]</a:t>
            </a:r>
            <a:r>
              <a:rPr lang="en-US" sz="2300" b="0" i="0" dirty="0">
                <a:solidFill>
                  <a:srgbClr val="202122"/>
                </a:solidFill>
                <a:effectLst/>
                <a:highlight>
                  <a:srgbClr val="FFFFFF"/>
                </a:highlight>
                <a:latin typeface="Arial" panose="020B0604020202020204" pitchFamily="34" charset="0"/>
              </a:rPr>
              <a:t> Thermal pollution can also be caused by the release of very cold water from the base of reservoirs into warmer rivers.</a:t>
            </a:r>
          </a:p>
          <a:p>
            <a:endParaRPr lang="en-IN" dirty="0"/>
          </a:p>
        </p:txBody>
      </p:sp>
      <p:sp>
        <p:nvSpPr>
          <p:cNvPr id="4" name="AutoShape 2">
            <a:extLst>
              <a:ext uri="{FF2B5EF4-FFF2-40B4-BE49-F238E27FC236}">
                <a16:creationId xmlns:a16="http://schemas.microsoft.com/office/drawing/2014/main" id="{F2605DA8-9B0C-2D46-4071-A22F2F6D35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a:extLst>
              <a:ext uri="{FF2B5EF4-FFF2-40B4-BE49-F238E27FC236}">
                <a16:creationId xmlns:a16="http://schemas.microsoft.com/office/drawing/2014/main" id="{666586A4-52A8-C37D-9C5F-E484C1FA083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13511" y="624110"/>
            <a:ext cx="3048000" cy="17145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752E4A3-C7BD-62CF-533D-4EE21DE8F07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10400" y="3014134"/>
            <a:ext cx="4131733" cy="307057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86488010"/>
      </p:ext>
    </p:extLst>
  </p:cSld>
  <p:clrMapOvr>
    <a:masterClrMapping/>
  </p:clrMapOvr>
  <mc:AlternateContent xmlns:mc="http://schemas.openxmlformats.org/markup-compatibility/2006">
    <mc:Choice xmlns:p14="http://schemas.microsoft.com/office/powerpoint/2010/main" Requires="p14">
      <p:transition spd="slow" p14:dur="1400" advClick="0" advTm="1000">
        <p14:doors dir="vert"/>
      </p:transition>
    </mc:Choice>
    <mc:Fallback>
      <p:transition spd="slow" advClick="0"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2DE6B-B59A-C1B1-8047-AF7C125A94A4}"/>
              </a:ext>
            </a:extLst>
          </p:cNvPr>
          <p:cNvSpPr>
            <a:spLocks noGrp="1"/>
          </p:cNvSpPr>
          <p:nvPr>
            <p:ph type="title"/>
          </p:nvPr>
        </p:nvSpPr>
        <p:spPr>
          <a:xfrm>
            <a:off x="3112214" y="495392"/>
            <a:ext cx="4962861" cy="723808"/>
          </a:xfrm>
          <a:ln>
            <a:solidFill>
              <a:schemeClr val="tx1"/>
            </a:solidFill>
          </a:ln>
          <a:effectLst>
            <a:reflection blurRad="6350" stA="52000" endA="300" endPos="35000" dir="5400000" sy="-100000" algn="bl" rotWithShape="0"/>
          </a:effectLst>
        </p:spPr>
        <p:txBody>
          <a:bodyPr/>
          <a:lstStyle/>
          <a:p>
            <a:r>
              <a:rPr lang="en-US" b="1" dirty="0">
                <a:solidFill>
                  <a:srgbClr val="C00000"/>
                </a:solidFill>
              </a:rPr>
              <a:t>Radioactive pollution</a:t>
            </a:r>
            <a:endParaRPr lang="en-IN" b="1" dirty="0">
              <a:solidFill>
                <a:srgbClr val="C00000"/>
              </a:solidFill>
            </a:endParaRPr>
          </a:p>
        </p:txBody>
      </p:sp>
      <p:sp>
        <p:nvSpPr>
          <p:cNvPr id="3" name="Content Placeholder 2">
            <a:extLst>
              <a:ext uri="{FF2B5EF4-FFF2-40B4-BE49-F238E27FC236}">
                <a16:creationId xmlns:a16="http://schemas.microsoft.com/office/drawing/2014/main" id="{6A2C92EC-0AF7-3096-39BF-A5230F1BD51E}"/>
              </a:ext>
            </a:extLst>
          </p:cNvPr>
          <p:cNvSpPr>
            <a:spLocks noGrp="1"/>
          </p:cNvSpPr>
          <p:nvPr>
            <p:ph idx="1"/>
          </p:nvPr>
        </p:nvSpPr>
        <p:spPr>
          <a:xfrm>
            <a:off x="1607079" y="2810933"/>
            <a:ext cx="4635677" cy="3043844"/>
          </a:xfrm>
          <a:ln>
            <a:solidFill>
              <a:schemeClr val="tx1"/>
            </a:solidFill>
          </a:ln>
        </p:spPr>
        <p:txBody>
          <a:bodyPr>
            <a:normAutofit fontScale="92500"/>
          </a:bodyPr>
          <a:lstStyle/>
          <a:p>
            <a:r>
              <a:rPr lang="en-US" b="0" i="0" dirty="0">
                <a:solidFill>
                  <a:srgbClr val="4D5156"/>
                </a:solidFill>
                <a:effectLst/>
                <a:highlight>
                  <a:srgbClr val="FFFFFF"/>
                </a:highlight>
                <a:latin typeface="Roboto" panose="02000000000000000000" pitchFamily="2" charset="0"/>
              </a:rPr>
              <a:t>Radioactive contamination, also called radiological pollution, is the deposition of, or presence of radioactive substances on surfaces or within solids, liquids, or gases (including the human body), where their presence is unintended or undesirable (from the International Atomic Energy Agency definition). Such contamination presents a hazard because the radioactive decay of the contaminants </a:t>
            </a:r>
            <a:r>
              <a:rPr lang="en-US" b="0" i="0" dirty="0" err="1">
                <a:solidFill>
                  <a:srgbClr val="4D5156"/>
                </a:solidFill>
                <a:effectLst/>
                <a:highlight>
                  <a:srgbClr val="FFFFFF"/>
                </a:highlight>
                <a:latin typeface="Roboto" panose="02000000000000000000" pitchFamily="2" charset="0"/>
              </a:rPr>
              <a:t>produc</a:t>
            </a:r>
            <a:r>
              <a:rPr lang="en-US" b="0" i="0" dirty="0">
                <a:solidFill>
                  <a:srgbClr val="4D5156"/>
                </a:solidFill>
                <a:effectLst/>
                <a:highlight>
                  <a:srgbClr val="FFFFFF"/>
                </a:highlight>
                <a:latin typeface="Roboto" panose="02000000000000000000" pitchFamily="2" charset="0"/>
              </a:rPr>
              <a:t>..</a:t>
            </a:r>
            <a:endParaRPr lang="en-IN" dirty="0"/>
          </a:p>
        </p:txBody>
      </p:sp>
      <p:pic>
        <p:nvPicPr>
          <p:cNvPr id="3074" name="Picture 2">
            <a:extLst>
              <a:ext uri="{FF2B5EF4-FFF2-40B4-BE49-F238E27FC236}">
                <a16:creationId xmlns:a16="http://schemas.microsoft.com/office/drawing/2014/main" id="{0F46C583-8CBA-6370-ACB0-71FAADE2F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5075" y="624110"/>
            <a:ext cx="3048000" cy="17145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3076" name="Picture 4">
            <a:extLst>
              <a:ext uri="{FF2B5EF4-FFF2-40B4-BE49-F238E27FC236}">
                <a16:creationId xmlns:a16="http://schemas.microsoft.com/office/drawing/2014/main" id="{C00360CE-A7F2-0973-A520-2879AF144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767" y="3127022"/>
            <a:ext cx="4074307" cy="32060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30566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1000">
        <p15:prstTrans prst="wind"/>
      </p:transition>
    </mc:Choice>
    <mc:Fallback>
      <p:transition spd="slow" advClick="0"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09C1-503F-06EA-670F-6B290F86B97A}"/>
              </a:ext>
            </a:extLst>
          </p:cNvPr>
          <p:cNvSpPr>
            <a:spLocks noGrp="1"/>
          </p:cNvSpPr>
          <p:nvPr>
            <p:ph type="title"/>
          </p:nvPr>
        </p:nvSpPr>
        <p:spPr/>
        <p:txBody>
          <a:bodyPr/>
          <a:lstStyle/>
          <a:p>
            <a:endParaRPr lang="en-IN"/>
          </a:p>
        </p:txBody>
      </p:sp>
      <p:pic>
        <p:nvPicPr>
          <p:cNvPr id="4" name="Picture 2">
            <a:extLst>
              <a:ext uri="{FF2B5EF4-FFF2-40B4-BE49-F238E27FC236}">
                <a16:creationId xmlns:a16="http://schemas.microsoft.com/office/drawing/2014/main" id="{2AEEDBCB-CF15-3787-D979-35E221ADBB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228" y="-428977"/>
            <a:ext cx="12309718" cy="75820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3216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1000">
        <p15:prstTrans prst="fracture"/>
      </p:transition>
    </mc:Choice>
    <mc:Fallback>
      <p:transition spd="slow" advClick="0" advTm="1000">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214</TotalTime>
  <Words>893</Words>
  <Application>Microsoft Office PowerPoint</Application>
  <PresentationFormat>Widescreen</PresentationFormat>
  <Paragraphs>21</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Black</vt:lpstr>
      <vt:lpstr>Calibri</vt:lpstr>
      <vt:lpstr>Century Gothic</vt:lpstr>
      <vt:lpstr>GeographEditWeb</vt:lpstr>
      <vt:lpstr>Perpetua</vt:lpstr>
      <vt:lpstr>Roboto</vt:lpstr>
      <vt:lpstr>Wingdings 3</vt:lpstr>
      <vt:lpstr>Wisp</vt:lpstr>
      <vt:lpstr>pollution</vt:lpstr>
      <vt:lpstr>Air pollution </vt:lpstr>
      <vt:lpstr>Water pollution</vt:lpstr>
      <vt:lpstr>Soil pollution</vt:lpstr>
      <vt:lpstr>Noise pollution </vt:lpstr>
      <vt:lpstr>Light pollution</vt:lpstr>
      <vt:lpstr>Thermal pollution</vt:lpstr>
      <vt:lpstr>Radioactive pollution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admin</dc:creator>
  <cp:lastModifiedBy>admin</cp:lastModifiedBy>
  <cp:revision>8</cp:revision>
  <dcterms:created xsi:type="dcterms:W3CDTF">2024-05-20T10:09:29Z</dcterms:created>
  <dcterms:modified xsi:type="dcterms:W3CDTF">2024-05-27T09:39:37Z</dcterms:modified>
</cp:coreProperties>
</file>