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59" r:id="rId6"/>
    <p:sldId id="261" r:id="rId7"/>
    <p:sldId id="262" r:id="rId8"/>
    <p:sldId id="265" r:id="rId9"/>
    <p:sldId id="266" r:id="rId10"/>
    <p:sldId id="267" r:id="rId11"/>
    <p:sldId id="268" r:id="rId12"/>
    <p:sldId id="263" r:id="rId13"/>
    <p:sldId id="264" r:id="rId14"/>
    <p:sldId id="269"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174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8146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7686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7139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1/28/2024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2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7625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9133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6871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5893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13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1/28/2024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23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1/28/2024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41386902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13" r:id="rId6"/>
    <p:sldLayoutId id="2147483709" r:id="rId7"/>
    <p:sldLayoutId id="2147483710" r:id="rId8"/>
    <p:sldLayoutId id="2147483711" r:id="rId9"/>
    <p:sldLayoutId id="2147483712" r:id="rId10"/>
    <p:sldLayoutId id="2147483714"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2F878-7BAD-FFF5-5421-C739FF88C5BC}"/>
              </a:ext>
            </a:extLst>
          </p:cNvPr>
          <p:cNvSpPr>
            <a:spLocks noGrp="1"/>
          </p:cNvSpPr>
          <p:nvPr>
            <p:ph type="ctrTitle"/>
          </p:nvPr>
        </p:nvSpPr>
        <p:spPr>
          <a:xfrm>
            <a:off x="7113600" y="1311279"/>
            <a:ext cx="4060800" cy="2049502"/>
          </a:xfrm>
        </p:spPr>
        <p:txBody>
          <a:bodyPr>
            <a:normAutofit/>
          </a:bodyPr>
          <a:lstStyle/>
          <a:p>
            <a:r>
              <a:rPr lang="en-US"/>
              <a:t>Google Capstone: </a:t>
            </a:r>
            <a:endParaRPr lang="pt-BR"/>
          </a:p>
        </p:txBody>
      </p:sp>
      <p:sp>
        <p:nvSpPr>
          <p:cNvPr id="3" name="Subtitle 2">
            <a:extLst>
              <a:ext uri="{FF2B5EF4-FFF2-40B4-BE49-F238E27FC236}">
                <a16:creationId xmlns:a16="http://schemas.microsoft.com/office/drawing/2014/main" id="{55579BD7-8BC2-967F-8E4C-617FF38FD7E4}"/>
              </a:ext>
            </a:extLst>
          </p:cNvPr>
          <p:cNvSpPr>
            <a:spLocks noGrp="1"/>
          </p:cNvSpPr>
          <p:nvPr>
            <p:ph type="subTitle" idx="1"/>
          </p:nvPr>
        </p:nvSpPr>
        <p:spPr>
          <a:xfrm>
            <a:off x="7113600" y="3513077"/>
            <a:ext cx="4060800" cy="2014088"/>
          </a:xfrm>
        </p:spPr>
        <p:txBody>
          <a:bodyPr>
            <a:normAutofit/>
          </a:bodyPr>
          <a:lstStyle/>
          <a:p>
            <a:pPr>
              <a:lnSpc>
                <a:spcPct val="115000"/>
              </a:lnSpc>
            </a:pPr>
            <a:r>
              <a:rPr lang="en-GB" sz="1900"/>
              <a:t>Case Study 2: How Can a Wellness Technology Company Play It Smart? </a:t>
            </a:r>
          </a:p>
          <a:p>
            <a:pPr>
              <a:lnSpc>
                <a:spcPct val="115000"/>
              </a:lnSpc>
            </a:pPr>
            <a:r>
              <a:rPr lang="pt-BR" sz="1900"/>
              <a:t>Neemias Moreira</a:t>
            </a:r>
          </a:p>
          <a:p>
            <a:pPr>
              <a:lnSpc>
                <a:spcPct val="115000"/>
              </a:lnSpc>
            </a:pPr>
            <a:r>
              <a:rPr lang="pt-BR" sz="1900" err="1"/>
              <a:t>Last</a:t>
            </a:r>
            <a:r>
              <a:rPr lang="pt-BR" sz="1900"/>
              <a:t> Update: </a:t>
            </a:r>
            <a:r>
              <a:rPr lang="pt-BR" sz="1900" err="1"/>
              <a:t>January</a:t>
            </a:r>
            <a:r>
              <a:rPr lang="pt-BR" sz="1900"/>
              <a:t> 28th 2024</a:t>
            </a:r>
            <a:endParaRPr lang="en-GB" sz="1900"/>
          </a:p>
        </p:txBody>
      </p:sp>
      <p:pic>
        <p:nvPicPr>
          <p:cNvPr id="4" name="Picture 3" descr="A close-up of a network&#10;&#10;Description automatically generated">
            <a:extLst>
              <a:ext uri="{FF2B5EF4-FFF2-40B4-BE49-F238E27FC236}">
                <a16:creationId xmlns:a16="http://schemas.microsoft.com/office/drawing/2014/main" id="{2D6E1085-33F9-EB66-A7E6-DCEDAA5EE196}"/>
              </a:ext>
            </a:extLst>
          </p:cNvPr>
          <p:cNvPicPr>
            <a:picLocks noChangeAspect="1"/>
          </p:cNvPicPr>
          <p:nvPr/>
        </p:nvPicPr>
        <p:blipFill rotWithShape="1">
          <a:blip r:embed="rId2"/>
          <a:srcRect l="23088" r="-1" b="-1"/>
          <a:stretch/>
        </p:blipFill>
        <p:spPr>
          <a:xfrm>
            <a:off x="540988" y="540000"/>
            <a:ext cx="5555011" cy="5778000"/>
          </a:xfrm>
          <a:prstGeom prst="rect">
            <a:avLst/>
          </a:prstGeom>
        </p:spPr>
      </p:pic>
      <p:grpSp>
        <p:nvGrpSpPr>
          <p:cNvPr id="22" name="Group 21">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23" name="Group 22">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8"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5"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2" name="Group 31">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33" name="Group 32">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8"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5"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60463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7A025-8F8F-EF85-D26D-02C21A6F237C}"/>
              </a:ext>
            </a:extLst>
          </p:cNvPr>
          <p:cNvSpPr>
            <a:spLocks noGrp="1"/>
          </p:cNvSpPr>
          <p:nvPr>
            <p:ph type="title"/>
          </p:nvPr>
        </p:nvSpPr>
        <p:spPr>
          <a:xfrm>
            <a:off x="990000" y="395288"/>
            <a:ext cx="4078800" cy="1597753"/>
          </a:xfrm>
        </p:spPr>
        <p:txBody>
          <a:bodyPr wrap="square" anchor="b">
            <a:normAutofit/>
          </a:bodyPr>
          <a:lstStyle/>
          <a:p>
            <a:pPr algn="ctr"/>
            <a:r>
              <a:rPr lang="en-US" dirty="0"/>
              <a:t>Data Base Analysis</a:t>
            </a:r>
            <a:endParaRPr lang="pt-BR" dirty="0"/>
          </a:p>
        </p:txBody>
      </p:sp>
      <p:sp>
        <p:nvSpPr>
          <p:cNvPr id="9" name="Content Placeholder 8">
            <a:extLst>
              <a:ext uri="{FF2B5EF4-FFF2-40B4-BE49-F238E27FC236}">
                <a16:creationId xmlns:a16="http://schemas.microsoft.com/office/drawing/2014/main" id="{02334957-F8F6-4C4E-DAE4-DE56741F9634}"/>
              </a:ext>
            </a:extLst>
          </p:cNvPr>
          <p:cNvSpPr>
            <a:spLocks noGrp="1"/>
          </p:cNvSpPr>
          <p:nvPr>
            <p:ph idx="1"/>
          </p:nvPr>
        </p:nvSpPr>
        <p:spPr>
          <a:xfrm>
            <a:off x="990000" y="2361601"/>
            <a:ext cx="4078800" cy="3416900"/>
          </a:xfrm>
        </p:spPr>
        <p:txBody>
          <a:bodyPr>
            <a:normAutofit/>
          </a:bodyPr>
          <a:lstStyle/>
          <a:p>
            <a:r>
              <a:rPr lang="en-US" dirty="0"/>
              <a:t>Also, the distance in light activities is almost 75% of all the data collected.</a:t>
            </a:r>
          </a:p>
        </p:txBody>
      </p:sp>
      <p:cxnSp>
        <p:nvCxnSpPr>
          <p:cNvPr id="14" name="Straight Connector 13">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pie chart&#10;&#10;Description automatically generated">
            <a:extLst>
              <a:ext uri="{FF2B5EF4-FFF2-40B4-BE49-F238E27FC236}">
                <a16:creationId xmlns:a16="http://schemas.microsoft.com/office/drawing/2014/main" id="{28D569B0-C38A-6C59-6005-A4F83F614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127" y="1314195"/>
            <a:ext cx="4999885" cy="4226954"/>
          </a:xfrm>
          <a:prstGeom prst="rect">
            <a:avLst/>
          </a:prstGeom>
        </p:spPr>
      </p:pic>
    </p:spTree>
    <p:extLst>
      <p:ext uri="{BB962C8B-B14F-4D97-AF65-F5344CB8AC3E}">
        <p14:creationId xmlns:p14="http://schemas.microsoft.com/office/powerpoint/2010/main" val="402941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FD4C0-A192-A540-240B-79E1468CE4A9}"/>
              </a:ext>
            </a:extLst>
          </p:cNvPr>
          <p:cNvSpPr>
            <a:spLocks noGrp="1"/>
          </p:cNvSpPr>
          <p:nvPr>
            <p:ph type="title"/>
          </p:nvPr>
        </p:nvSpPr>
        <p:spPr>
          <a:xfrm>
            <a:off x="990000" y="395288"/>
            <a:ext cx="4078800" cy="1597753"/>
          </a:xfrm>
        </p:spPr>
        <p:txBody>
          <a:bodyPr wrap="square" anchor="b">
            <a:normAutofit/>
          </a:bodyPr>
          <a:lstStyle/>
          <a:p>
            <a:pPr algn="ctr"/>
            <a:r>
              <a:rPr lang="en-US" dirty="0"/>
              <a:t>Data Base Analysis</a:t>
            </a:r>
            <a:endParaRPr lang="pt-BR"/>
          </a:p>
        </p:txBody>
      </p:sp>
      <p:sp>
        <p:nvSpPr>
          <p:cNvPr id="3" name="Content Placeholder 2">
            <a:extLst>
              <a:ext uri="{FF2B5EF4-FFF2-40B4-BE49-F238E27FC236}">
                <a16:creationId xmlns:a16="http://schemas.microsoft.com/office/drawing/2014/main" id="{584EE449-FA85-5B1D-1688-2CDDFD066B4C}"/>
              </a:ext>
            </a:extLst>
          </p:cNvPr>
          <p:cNvSpPr>
            <a:spLocks noGrp="1"/>
          </p:cNvSpPr>
          <p:nvPr>
            <p:ph idx="1"/>
          </p:nvPr>
        </p:nvSpPr>
        <p:spPr>
          <a:xfrm>
            <a:off x="419729" y="2361600"/>
            <a:ext cx="5246552" cy="4101111"/>
          </a:xfrm>
        </p:spPr>
        <p:txBody>
          <a:bodyPr>
            <a:normAutofit fontScale="85000" lnSpcReduction="10000"/>
          </a:bodyPr>
          <a:lstStyle/>
          <a:p>
            <a:r>
              <a:rPr lang="en-GB" dirty="0"/>
              <a:t>Let's check if our clients are logged in our app or just using the Smart Device.</a:t>
            </a:r>
          </a:p>
          <a:p>
            <a:endParaRPr lang="en-GB" dirty="0"/>
          </a:p>
          <a:p>
            <a:r>
              <a:rPr lang="en-GB" dirty="0"/>
              <a:t>We’ve 5160.32 total minutes in our data base and only 101.68 minutes of logged activities</a:t>
            </a:r>
          </a:p>
          <a:p>
            <a:r>
              <a:rPr lang="en-GB" dirty="0"/>
              <a:t>The percentage of activities logged is less than 2%. That’s an issue we need to facilitate and create rewards to logged actives. </a:t>
            </a:r>
          </a:p>
          <a:p>
            <a:endParaRPr lang="pt-BR" dirty="0"/>
          </a:p>
        </p:txBody>
      </p:sp>
      <p:cxnSp>
        <p:nvCxnSpPr>
          <p:cNvPr id="12" name="Straight Connector 1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graph with black dots&#10;&#10;Description automatically generated">
            <a:extLst>
              <a:ext uri="{FF2B5EF4-FFF2-40B4-BE49-F238E27FC236}">
                <a16:creationId xmlns:a16="http://schemas.microsoft.com/office/drawing/2014/main" id="{1EF357EF-C236-0D64-16CD-3FE8CAA6D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127" y="1314195"/>
            <a:ext cx="4999885" cy="4226954"/>
          </a:xfrm>
          <a:prstGeom prst="rect">
            <a:avLst/>
          </a:prstGeom>
        </p:spPr>
      </p:pic>
    </p:spTree>
    <p:extLst>
      <p:ext uri="{BB962C8B-B14F-4D97-AF65-F5344CB8AC3E}">
        <p14:creationId xmlns:p14="http://schemas.microsoft.com/office/powerpoint/2010/main" val="123085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1104-2E2B-2C5F-B80F-F4D306398AE5}"/>
              </a:ext>
            </a:extLst>
          </p:cNvPr>
          <p:cNvSpPr>
            <a:spLocks noGrp="1"/>
          </p:cNvSpPr>
          <p:nvPr>
            <p:ph type="title"/>
          </p:nvPr>
        </p:nvSpPr>
        <p:spPr/>
        <p:txBody>
          <a:bodyPr/>
          <a:lstStyle/>
          <a:p>
            <a:r>
              <a:rPr lang="en-US" dirty="0"/>
              <a:t>Conclusion</a:t>
            </a:r>
            <a:br>
              <a:rPr lang="en-US" dirty="0"/>
            </a:br>
            <a:endParaRPr lang="pt-BR" dirty="0"/>
          </a:p>
        </p:txBody>
      </p:sp>
      <p:sp>
        <p:nvSpPr>
          <p:cNvPr id="3" name="Content Placeholder 2">
            <a:extLst>
              <a:ext uri="{FF2B5EF4-FFF2-40B4-BE49-F238E27FC236}">
                <a16:creationId xmlns:a16="http://schemas.microsoft.com/office/drawing/2014/main" id="{6173C648-5738-1B67-43CD-492E09A53002}"/>
              </a:ext>
            </a:extLst>
          </p:cNvPr>
          <p:cNvSpPr>
            <a:spLocks noGrp="1"/>
          </p:cNvSpPr>
          <p:nvPr>
            <p:ph idx="1"/>
          </p:nvPr>
        </p:nvSpPr>
        <p:spPr>
          <a:xfrm>
            <a:off x="599607" y="1319135"/>
            <a:ext cx="10602993" cy="5291528"/>
          </a:xfrm>
        </p:spPr>
        <p:txBody>
          <a:bodyPr>
            <a:normAutofit fontScale="85000" lnSpcReduction="10000"/>
          </a:bodyPr>
          <a:lstStyle/>
          <a:p>
            <a:r>
              <a:rPr lang="en-GB" dirty="0"/>
              <a:t>We need to start a badger program giving rewards to our users to increase the use of our app and also generate more loyalty of them.</a:t>
            </a:r>
          </a:p>
          <a:p>
            <a:r>
              <a:rPr lang="en-GB" dirty="0"/>
              <a:t>Why should we focus on increase membership users and more use to the </a:t>
            </a:r>
            <a:r>
              <a:rPr lang="en-GB" dirty="0" err="1"/>
              <a:t>Bellabeat</a:t>
            </a:r>
            <a:r>
              <a:rPr lang="en-GB" dirty="0"/>
              <a:t> app?</a:t>
            </a:r>
          </a:p>
          <a:p>
            <a:r>
              <a:rPr lang="en-GB" dirty="0"/>
              <a:t>Expanding our membership program is probably one of the best solutions for the long-run of </a:t>
            </a:r>
            <a:r>
              <a:rPr lang="en-GB" dirty="0" err="1"/>
              <a:t>Bellabeat</a:t>
            </a:r>
            <a:r>
              <a:rPr lang="en-GB" dirty="0"/>
              <a:t> Business. The customer will receive  a product and a service continuously, while payment occurs at predetermined intervals, such as monthly or annually.</a:t>
            </a:r>
          </a:p>
          <a:p>
            <a:r>
              <a:rPr lang="en-GB" dirty="0"/>
              <a:t>The benefits of that includes Stable Cash Flow: The regular nature of recurring payments can provide a more consistent financial predictability for the business.</a:t>
            </a:r>
          </a:p>
          <a:p>
            <a:r>
              <a:rPr lang="en-GB" dirty="0"/>
              <a:t>Customer Loyalty: Subscription models can foster customer loyalty as individuals are more likely to continue using a service to which they are already committed.</a:t>
            </a:r>
          </a:p>
          <a:p>
            <a:r>
              <a:rPr lang="en-GB" dirty="0"/>
              <a:t>Up-sell Opportunity: Businesses can leverage recurring models to offer upgrades or add-ons, thereby increasing the average customer value over time.</a:t>
            </a:r>
            <a:endParaRPr lang="pt-BR" dirty="0"/>
          </a:p>
        </p:txBody>
      </p:sp>
    </p:spTree>
    <p:extLst>
      <p:ext uri="{BB962C8B-B14F-4D97-AF65-F5344CB8AC3E}">
        <p14:creationId xmlns:p14="http://schemas.microsoft.com/office/powerpoint/2010/main" val="20934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A8F1-12E3-DD5E-C9A4-6583E415556B}"/>
              </a:ext>
            </a:extLst>
          </p:cNvPr>
          <p:cNvSpPr>
            <a:spLocks noGrp="1"/>
          </p:cNvSpPr>
          <p:nvPr>
            <p:ph type="title"/>
          </p:nvPr>
        </p:nvSpPr>
        <p:spPr/>
        <p:txBody>
          <a:bodyPr/>
          <a:lstStyle/>
          <a:p>
            <a:r>
              <a:rPr lang="en-US" dirty="0"/>
              <a:t>Next Steps and Recommendation</a:t>
            </a:r>
            <a:br>
              <a:rPr lang="en-US" dirty="0"/>
            </a:br>
            <a:endParaRPr lang="pt-BR" dirty="0"/>
          </a:p>
        </p:txBody>
      </p:sp>
      <p:sp>
        <p:nvSpPr>
          <p:cNvPr id="3" name="Content Placeholder 2">
            <a:extLst>
              <a:ext uri="{FF2B5EF4-FFF2-40B4-BE49-F238E27FC236}">
                <a16:creationId xmlns:a16="http://schemas.microsoft.com/office/drawing/2014/main" id="{2955784B-9914-C34B-9F8F-105A2466C999}"/>
              </a:ext>
            </a:extLst>
          </p:cNvPr>
          <p:cNvSpPr>
            <a:spLocks noGrp="1"/>
          </p:cNvSpPr>
          <p:nvPr>
            <p:ph idx="1"/>
          </p:nvPr>
        </p:nvSpPr>
        <p:spPr/>
        <p:txBody>
          <a:bodyPr>
            <a:normAutofit fontScale="92500" lnSpcReduction="20000"/>
          </a:bodyPr>
          <a:lstStyle/>
          <a:p>
            <a:r>
              <a:rPr lang="en-GB" dirty="0"/>
              <a:t>First, I believe we must address the issue with the uses of the app and logged activities. We need to have more data to see if the problem is between the smart device and the server, or if its slow or hard to connect. I suggest send a poll to our customers asking about the connection. We need to increase our Data Base. This Data Base only have info or 30 costumers, so we can have some bias in further analysis. I would recommend at least 100 costumers to have a better sample for further analysis. Now I believe we should increase the marketing towards new users in our app also giving them a free trial of our premium service in the app. Also to have more clients active in our app we need to create some notifications when our client don't do the recommend steps or give them congrats when they do more..</a:t>
            </a:r>
            <a:endParaRPr lang="pt-BR" dirty="0"/>
          </a:p>
        </p:txBody>
      </p:sp>
    </p:spTree>
    <p:extLst>
      <p:ext uri="{BB962C8B-B14F-4D97-AF65-F5344CB8AC3E}">
        <p14:creationId xmlns:p14="http://schemas.microsoft.com/office/powerpoint/2010/main" val="288277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8509-4548-9D9E-B534-E0F23D99D410}"/>
              </a:ext>
            </a:extLst>
          </p:cNvPr>
          <p:cNvSpPr>
            <a:spLocks noGrp="1"/>
          </p:cNvSpPr>
          <p:nvPr>
            <p:ph type="title"/>
          </p:nvPr>
        </p:nvSpPr>
        <p:spPr/>
        <p:txBody>
          <a:bodyPr/>
          <a:lstStyle/>
          <a:p>
            <a:r>
              <a:rPr lang="en-US" dirty="0"/>
              <a:t>Next Steps and Recommendation</a:t>
            </a:r>
            <a:endParaRPr lang="pt-BR" dirty="0"/>
          </a:p>
        </p:txBody>
      </p:sp>
      <p:sp>
        <p:nvSpPr>
          <p:cNvPr id="3" name="Content Placeholder 2">
            <a:extLst>
              <a:ext uri="{FF2B5EF4-FFF2-40B4-BE49-F238E27FC236}">
                <a16:creationId xmlns:a16="http://schemas.microsoft.com/office/drawing/2014/main" id="{98EF4183-BC79-7E7C-BF71-D1C69AC45D69}"/>
              </a:ext>
            </a:extLst>
          </p:cNvPr>
          <p:cNvSpPr>
            <a:spLocks noGrp="1"/>
          </p:cNvSpPr>
          <p:nvPr>
            <p:ph idx="1"/>
          </p:nvPr>
        </p:nvSpPr>
        <p:spPr/>
        <p:txBody>
          <a:bodyPr>
            <a:normAutofit fontScale="92500" lnSpcReduction="20000"/>
          </a:bodyPr>
          <a:lstStyle/>
          <a:p>
            <a:r>
              <a:rPr lang="en-GB"/>
              <a:t>Also, </a:t>
            </a:r>
            <a:r>
              <a:rPr lang="en-GB" dirty="0"/>
              <a:t>we can create a weekly report of sleep and tips to improve the time and quality of sleep. On that we can start a blog to give tips and recommendations and with some ads related of our product to some up-sell. </a:t>
            </a:r>
          </a:p>
          <a:p>
            <a:r>
              <a:rPr lang="en-GB" dirty="0"/>
              <a:t>Furthermore, according with Think Google (https://www.thinkwithgoogle.com/future-of-marketing/emerging-technology/smart-device-use-statistics/)61% of the population owns a smart device. So, we should create to mainly types of advertisement: First, to people that already have its own device focusing on our brand awareness and showing our differential. Second, to people that don't have its own device, showing the benefits of having one and how it can make their life easier and more pleasure</a:t>
            </a:r>
            <a:endParaRPr lang="pt-BR" dirty="0"/>
          </a:p>
        </p:txBody>
      </p:sp>
    </p:spTree>
    <p:extLst>
      <p:ext uri="{BB962C8B-B14F-4D97-AF65-F5344CB8AC3E}">
        <p14:creationId xmlns:p14="http://schemas.microsoft.com/office/powerpoint/2010/main" val="428293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37DD-EEE4-A838-FD04-834DE399D8FC}"/>
              </a:ext>
            </a:extLst>
          </p:cNvPr>
          <p:cNvSpPr>
            <a:spLocks noGrp="1"/>
          </p:cNvSpPr>
          <p:nvPr>
            <p:ph type="title"/>
          </p:nvPr>
        </p:nvSpPr>
        <p:spPr/>
        <p:txBody>
          <a:bodyPr/>
          <a:lstStyle/>
          <a:p>
            <a:r>
              <a:rPr lang="en-US" dirty="0"/>
              <a:t>Table of Contents</a:t>
            </a:r>
            <a:endParaRPr lang="pt-BR" dirty="0"/>
          </a:p>
        </p:txBody>
      </p:sp>
      <p:sp>
        <p:nvSpPr>
          <p:cNvPr id="3" name="Content Placeholder 2">
            <a:extLst>
              <a:ext uri="{FF2B5EF4-FFF2-40B4-BE49-F238E27FC236}">
                <a16:creationId xmlns:a16="http://schemas.microsoft.com/office/drawing/2014/main" id="{CD428B54-16A5-587A-D926-22053D0DE9B6}"/>
              </a:ext>
            </a:extLst>
          </p:cNvPr>
          <p:cNvSpPr>
            <a:spLocks noGrp="1"/>
          </p:cNvSpPr>
          <p:nvPr>
            <p:ph idx="1"/>
          </p:nvPr>
        </p:nvSpPr>
        <p:spPr/>
        <p:txBody>
          <a:bodyPr/>
          <a:lstStyle/>
          <a:p>
            <a:r>
              <a:rPr lang="en-US" dirty="0"/>
              <a:t>Scenario</a:t>
            </a:r>
          </a:p>
          <a:p>
            <a:r>
              <a:rPr lang="en-US" dirty="0"/>
              <a:t>Tools Used</a:t>
            </a:r>
          </a:p>
          <a:p>
            <a:r>
              <a:rPr lang="en-US" dirty="0"/>
              <a:t>Questions</a:t>
            </a:r>
          </a:p>
          <a:p>
            <a:r>
              <a:rPr lang="en-US" dirty="0"/>
              <a:t>Data Base Analysis</a:t>
            </a:r>
          </a:p>
          <a:p>
            <a:r>
              <a:rPr lang="en-US" dirty="0"/>
              <a:t>Conclusion</a:t>
            </a:r>
          </a:p>
          <a:p>
            <a:r>
              <a:rPr lang="en-US" dirty="0"/>
              <a:t>Next Steps and Recommendation</a:t>
            </a:r>
          </a:p>
          <a:p>
            <a:endParaRPr lang="pt-BR" dirty="0"/>
          </a:p>
        </p:txBody>
      </p:sp>
    </p:spTree>
    <p:extLst>
      <p:ext uri="{BB962C8B-B14F-4D97-AF65-F5344CB8AC3E}">
        <p14:creationId xmlns:p14="http://schemas.microsoft.com/office/powerpoint/2010/main" val="302331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9C03-8991-4E33-0484-63E78AEFFF14}"/>
              </a:ext>
            </a:extLst>
          </p:cNvPr>
          <p:cNvSpPr>
            <a:spLocks noGrp="1"/>
          </p:cNvSpPr>
          <p:nvPr>
            <p:ph type="title"/>
          </p:nvPr>
        </p:nvSpPr>
        <p:spPr/>
        <p:txBody>
          <a:bodyPr/>
          <a:lstStyle/>
          <a:p>
            <a:r>
              <a:rPr lang="en-US" dirty="0"/>
              <a:t>Scenario</a:t>
            </a:r>
            <a:br>
              <a:rPr lang="en-US" dirty="0"/>
            </a:br>
            <a:endParaRPr lang="pt-BR" dirty="0"/>
          </a:p>
        </p:txBody>
      </p:sp>
      <p:sp>
        <p:nvSpPr>
          <p:cNvPr id="3" name="Content Placeholder 2">
            <a:extLst>
              <a:ext uri="{FF2B5EF4-FFF2-40B4-BE49-F238E27FC236}">
                <a16:creationId xmlns:a16="http://schemas.microsoft.com/office/drawing/2014/main" id="{76654579-CBFD-71F5-2220-CBFDF848F340}"/>
              </a:ext>
            </a:extLst>
          </p:cNvPr>
          <p:cNvSpPr>
            <a:spLocks noGrp="1"/>
          </p:cNvSpPr>
          <p:nvPr>
            <p:ph idx="1"/>
          </p:nvPr>
        </p:nvSpPr>
        <p:spPr/>
        <p:txBody>
          <a:bodyPr>
            <a:normAutofit fontScale="85000" lnSpcReduction="10000"/>
          </a:bodyPr>
          <a:lstStyle/>
          <a:p>
            <a:r>
              <a:rPr lang="en-GB" dirty="0"/>
              <a:t>You are a junior data analyst working on the marketing analyst team at </a:t>
            </a:r>
            <a:r>
              <a:rPr lang="en-GB" dirty="0" err="1"/>
              <a:t>Bellabeat</a:t>
            </a:r>
            <a:r>
              <a:rPr lang="en-GB" dirty="0"/>
              <a:t>, a high-tech manufacturer of health-</a:t>
            </a:r>
            <a:r>
              <a:rPr lang="en-GB" dirty="0" err="1"/>
              <a:t>focusedproducts</a:t>
            </a:r>
            <a:r>
              <a:rPr lang="en-GB" dirty="0"/>
              <a:t> for women. </a:t>
            </a:r>
            <a:r>
              <a:rPr lang="en-GB" dirty="0" err="1"/>
              <a:t>Bellabeat</a:t>
            </a:r>
            <a:r>
              <a:rPr lang="en-GB" dirty="0"/>
              <a:t> is a successful small company, but they have the potential to become a larger player in </a:t>
            </a:r>
            <a:r>
              <a:rPr lang="en-GB" dirty="0" err="1"/>
              <a:t>theglobal</a:t>
            </a:r>
            <a:r>
              <a:rPr lang="en-GB" dirty="0"/>
              <a:t> smart device market. </a:t>
            </a:r>
            <a:r>
              <a:rPr lang="en-GB" dirty="0" err="1"/>
              <a:t>Urška</a:t>
            </a:r>
            <a:r>
              <a:rPr lang="en-GB" dirty="0"/>
              <a:t> </a:t>
            </a:r>
            <a:r>
              <a:rPr lang="en-GB" dirty="0" err="1"/>
              <a:t>Sršen</a:t>
            </a:r>
            <a:r>
              <a:rPr lang="en-GB" dirty="0"/>
              <a:t>, cofounder and Chief Creative Officer of </a:t>
            </a:r>
            <a:r>
              <a:rPr lang="en-GB" dirty="0" err="1"/>
              <a:t>Bellabeat</a:t>
            </a:r>
            <a:r>
              <a:rPr lang="en-GB" dirty="0"/>
              <a:t>, believes that </a:t>
            </a:r>
            <a:r>
              <a:rPr lang="en-GB" dirty="0" err="1"/>
              <a:t>analyzing</a:t>
            </a:r>
            <a:r>
              <a:rPr lang="en-GB" dirty="0"/>
              <a:t> </a:t>
            </a:r>
            <a:r>
              <a:rPr lang="en-GB" dirty="0" err="1"/>
              <a:t>smartdevice</a:t>
            </a:r>
            <a:r>
              <a:rPr lang="en-GB" dirty="0"/>
              <a:t> fitness data could help unlock new growth opportunities for the company. You have been asked to focus on one </a:t>
            </a:r>
            <a:r>
              <a:rPr lang="en-GB" dirty="0" err="1"/>
              <a:t>ofBellabeat’s</a:t>
            </a:r>
            <a:r>
              <a:rPr lang="en-GB" dirty="0"/>
              <a:t> products and </a:t>
            </a:r>
            <a:r>
              <a:rPr lang="en-GB" dirty="0" err="1"/>
              <a:t>analyze</a:t>
            </a:r>
            <a:r>
              <a:rPr lang="en-GB" dirty="0"/>
              <a:t> smart device data to gain insight into how consumers are using their smart devices. </a:t>
            </a:r>
            <a:r>
              <a:rPr lang="en-GB" dirty="0" err="1"/>
              <a:t>Theinsights</a:t>
            </a:r>
            <a:r>
              <a:rPr lang="en-GB" dirty="0"/>
              <a:t> you discover will then help guide marketing strategy for the company. You will present your analysis to the </a:t>
            </a:r>
            <a:r>
              <a:rPr lang="en-GB" dirty="0" err="1"/>
              <a:t>Bellabeatexecutive</a:t>
            </a:r>
            <a:r>
              <a:rPr lang="en-GB" dirty="0"/>
              <a:t> team along with your high-level recommendations for </a:t>
            </a:r>
            <a:r>
              <a:rPr lang="en-GB" dirty="0" err="1"/>
              <a:t>Bellabeat’s</a:t>
            </a:r>
            <a:r>
              <a:rPr lang="en-GB" dirty="0"/>
              <a:t> marketing strategy.</a:t>
            </a:r>
            <a:endParaRPr lang="pt-BR" dirty="0"/>
          </a:p>
        </p:txBody>
      </p:sp>
    </p:spTree>
    <p:extLst>
      <p:ext uri="{BB962C8B-B14F-4D97-AF65-F5344CB8AC3E}">
        <p14:creationId xmlns:p14="http://schemas.microsoft.com/office/powerpoint/2010/main" val="183993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160E-659F-7B15-4639-3A6362AD8CCF}"/>
              </a:ext>
            </a:extLst>
          </p:cNvPr>
          <p:cNvSpPr>
            <a:spLocks noGrp="1"/>
          </p:cNvSpPr>
          <p:nvPr>
            <p:ph type="title"/>
          </p:nvPr>
        </p:nvSpPr>
        <p:spPr/>
        <p:txBody>
          <a:bodyPr/>
          <a:lstStyle/>
          <a:p>
            <a:r>
              <a:rPr lang="en-US" dirty="0"/>
              <a:t>Scenario and First Insights</a:t>
            </a:r>
            <a:endParaRPr lang="pt-BR" dirty="0"/>
          </a:p>
        </p:txBody>
      </p:sp>
      <p:sp>
        <p:nvSpPr>
          <p:cNvPr id="3" name="Content Placeholder 2">
            <a:extLst>
              <a:ext uri="{FF2B5EF4-FFF2-40B4-BE49-F238E27FC236}">
                <a16:creationId xmlns:a16="http://schemas.microsoft.com/office/drawing/2014/main" id="{97B48C01-3E35-FC68-6BEE-F8C23BDD4DFC}"/>
              </a:ext>
            </a:extLst>
          </p:cNvPr>
          <p:cNvSpPr>
            <a:spLocks noGrp="1"/>
          </p:cNvSpPr>
          <p:nvPr>
            <p:ph idx="1"/>
          </p:nvPr>
        </p:nvSpPr>
        <p:spPr>
          <a:xfrm>
            <a:off x="989400" y="1685925"/>
            <a:ext cx="10912790" cy="4776786"/>
          </a:xfrm>
        </p:spPr>
        <p:txBody>
          <a:bodyPr>
            <a:normAutofit fontScale="92500" lnSpcReduction="10000"/>
          </a:bodyPr>
          <a:lstStyle/>
          <a:p>
            <a:r>
              <a:rPr lang="en-GB" dirty="0" err="1"/>
              <a:t>Sršen</a:t>
            </a:r>
            <a:r>
              <a:rPr lang="en-GB" dirty="0"/>
              <a:t> knows that an analysis of </a:t>
            </a:r>
            <a:r>
              <a:rPr lang="en-GB" dirty="0" err="1"/>
              <a:t>Bellabeat’s</a:t>
            </a:r>
            <a:r>
              <a:rPr lang="en-GB" dirty="0"/>
              <a:t> available consumer data would reveal more opportunities for growth and there are some important </a:t>
            </a:r>
            <a:r>
              <a:rPr lang="en-GB" dirty="0" err="1"/>
              <a:t>info:Bellabeat</a:t>
            </a:r>
            <a:r>
              <a:rPr lang="en-GB" dirty="0"/>
              <a:t> has several products:  </a:t>
            </a:r>
            <a:r>
              <a:rPr lang="en-GB" dirty="0" err="1"/>
              <a:t>Bellabeat</a:t>
            </a:r>
            <a:r>
              <a:rPr lang="en-GB" dirty="0"/>
              <a:t> membership, Spring, Time, Leaf, and </a:t>
            </a:r>
            <a:r>
              <a:rPr lang="en-GB" dirty="0" err="1"/>
              <a:t>Bellabeat</a:t>
            </a:r>
            <a:r>
              <a:rPr lang="en-GB" dirty="0"/>
              <a:t> </a:t>
            </a:r>
            <a:r>
              <a:rPr lang="en-GB" dirty="0" err="1"/>
              <a:t>app.They</a:t>
            </a:r>
            <a:r>
              <a:rPr lang="en-GB" dirty="0"/>
              <a:t> have different functions to the end-user (Consumer). My goal is to see through a SMART analysis where they can expand and have more costumer and where they can have more </a:t>
            </a:r>
            <a:r>
              <a:rPr lang="en-GB" dirty="0" err="1"/>
              <a:t>profit.Spring</a:t>
            </a:r>
            <a:r>
              <a:rPr lang="en-GB" dirty="0"/>
              <a:t>, Time and Leaf are gadgets so I won't focus on them, because I believe the real money it is on the </a:t>
            </a:r>
            <a:r>
              <a:rPr lang="en-GB" dirty="0" err="1"/>
              <a:t>Bellabeat</a:t>
            </a:r>
            <a:r>
              <a:rPr lang="en-GB" dirty="0"/>
              <a:t> membership and </a:t>
            </a:r>
            <a:r>
              <a:rPr lang="en-GB" dirty="0" err="1"/>
              <a:t>Bellabeat</a:t>
            </a:r>
            <a:r>
              <a:rPr lang="en-GB" dirty="0"/>
              <a:t> app. First in the membership we can is aimed at augmenting customer </a:t>
            </a:r>
            <a:r>
              <a:rPr lang="en-GB" dirty="0" err="1"/>
              <a:t>enrollment</a:t>
            </a:r>
            <a:r>
              <a:rPr lang="en-GB" dirty="0"/>
              <a:t>, establishing a more robust customer base, enhancing revenue forecasting, and cultivating a more stable and healthier cash flow for our business. Also we can integrate with the </a:t>
            </a:r>
            <a:r>
              <a:rPr lang="en-GB" dirty="0" err="1"/>
              <a:t>Bellabeat</a:t>
            </a:r>
            <a:r>
              <a:rPr lang="en-GB" dirty="0"/>
              <a:t> and create some premium parts only to members. </a:t>
            </a:r>
            <a:endParaRPr lang="pt-BR" dirty="0"/>
          </a:p>
        </p:txBody>
      </p:sp>
    </p:spTree>
    <p:extLst>
      <p:ext uri="{BB962C8B-B14F-4D97-AF65-F5344CB8AC3E}">
        <p14:creationId xmlns:p14="http://schemas.microsoft.com/office/powerpoint/2010/main" val="59498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9230-5158-FEB6-8C6D-7100D95EDA18}"/>
              </a:ext>
            </a:extLst>
          </p:cNvPr>
          <p:cNvSpPr>
            <a:spLocks noGrp="1"/>
          </p:cNvSpPr>
          <p:nvPr>
            <p:ph type="title"/>
          </p:nvPr>
        </p:nvSpPr>
        <p:spPr/>
        <p:txBody>
          <a:bodyPr/>
          <a:lstStyle/>
          <a:p>
            <a:r>
              <a:rPr lang="en-US" dirty="0"/>
              <a:t>Tools Used</a:t>
            </a:r>
            <a:endParaRPr lang="pt-BR" dirty="0"/>
          </a:p>
        </p:txBody>
      </p:sp>
      <p:sp>
        <p:nvSpPr>
          <p:cNvPr id="3" name="Content Placeholder 2">
            <a:extLst>
              <a:ext uri="{FF2B5EF4-FFF2-40B4-BE49-F238E27FC236}">
                <a16:creationId xmlns:a16="http://schemas.microsoft.com/office/drawing/2014/main" id="{321AC515-B691-946F-CE12-E44807204D9F}"/>
              </a:ext>
            </a:extLst>
          </p:cNvPr>
          <p:cNvSpPr>
            <a:spLocks noGrp="1"/>
          </p:cNvSpPr>
          <p:nvPr>
            <p:ph idx="1"/>
          </p:nvPr>
        </p:nvSpPr>
        <p:spPr/>
        <p:txBody>
          <a:bodyPr/>
          <a:lstStyle/>
          <a:p>
            <a:r>
              <a:rPr lang="en-GB" dirty="0"/>
              <a:t> I choose R to do the analysis because SQL or Excel can be limited to do some statistics in a large data set. Also choose </a:t>
            </a:r>
            <a:r>
              <a:rPr lang="en-GB" dirty="0" err="1"/>
              <a:t>Markdowm</a:t>
            </a:r>
            <a:r>
              <a:rPr lang="en-GB" dirty="0"/>
              <a:t> over Tableau for the easy integration with R and better to keep track of my analysis to further review and improvement.</a:t>
            </a:r>
            <a:endParaRPr lang="pt-BR" dirty="0"/>
          </a:p>
        </p:txBody>
      </p:sp>
    </p:spTree>
    <p:extLst>
      <p:ext uri="{BB962C8B-B14F-4D97-AF65-F5344CB8AC3E}">
        <p14:creationId xmlns:p14="http://schemas.microsoft.com/office/powerpoint/2010/main" val="251133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4FAF-06BF-99DD-1202-9BC04A11339F}"/>
              </a:ext>
            </a:extLst>
          </p:cNvPr>
          <p:cNvSpPr>
            <a:spLocks noGrp="1"/>
          </p:cNvSpPr>
          <p:nvPr>
            <p:ph type="title"/>
          </p:nvPr>
        </p:nvSpPr>
        <p:spPr/>
        <p:txBody>
          <a:bodyPr/>
          <a:lstStyle/>
          <a:p>
            <a:r>
              <a:rPr lang="en-US" dirty="0"/>
              <a:t>Questions</a:t>
            </a:r>
            <a:br>
              <a:rPr lang="en-US" dirty="0"/>
            </a:br>
            <a:endParaRPr lang="pt-BR" dirty="0"/>
          </a:p>
        </p:txBody>
      </p:sp>
      <p:sp>
        <p:nvSpPr>
          <p:cNvPr id="3" name="Content Placeholder 2">
            <a:extLst>
              <a:ext uri="{FF2B5EF4-FFF2-40B4-BE49-F238E27FC236}">
                <a16:creationId xmlns:a16="http://schemas.microsoft.com/office/drawing/2014/main" id="{E90E5652-5B65-C523-DD8F-88EE3A3F9715}"/>
              </a:ext>
            </a:extLst>
          </p:cNvPr>
          <p:cNvSpPr>
            <a:spLocks noGrp="1"/>
          </p:cNvSpPr>
          <p:nvPr>
            <p:ph idx="1"/>
          </p:nvPr>
        </p:nvSpPr>
        <p:spPr/>
        <p:txBody>
          <a:bodyPr/>
          <a:lstStyle/>
          <a:p>
            <a:pPr marL="0" indent="0">
              <a:buNone/>
            </a:pPr>
            <a:r>
              <a:rPr lang="en-GB" dirty="0"/>
              <a:t>The three main question that I came to answer are:</a:t>
            </a:r>
          </a:p>
          <a:p>
            <a:r>
              <a:rPr lang="en-GB" dirty="0"/>
              <a:t>Do we have actives users? </a:t>
            </a:r>
          </a:p>
          <a:p>
            <a:r>
              <a:rPr lang="en-GB" dirty="0"/>
              <a:t>Where are the places we can improve and do a better service to our client?</a:t>
            </a:r>
          </a:p>
          <a:p>
            <a:r>
              <a:rPr lang="en-GB" dirty="0"/>
              <a:t>How we can create loyal users?</a:t>
            </a:r>
            <a:endParaRPr lang="pt-BR" dirty="0"/>
          </a:p>
        </p:txBody>
      </p:sp>
    </p:spTree>
    <p:extLst>
      <p:ext uri="{BB962C8B-B14F-4D97-AF65-F5344CB8AC3E}">
        <p14:creationId xmlns:p14="http://schemas.microsoft.com/office/powerpoint/2010/main" val="378455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FC91-B035-376E-D338-56C438EAAACC}"/>
              </a:ext>
            </a:extLst>
          </p:cNvPr>
          <p:cNvSpPr>
            <a:spLocks noGrp="1"/>
          </p:cNvSpPr>
          <p:nvPr>
            <p:ph type="title"/>
          </p:nvPr>
        </p:nvSpPr>
        <p:spPr/>
        <p:txBody>
          <a:bodyPr/>
          <a:lstStyle/>
          <a:p>
            <a:r>
              <a:rPr lang="en-US" dirty="0"/>
              <a:t>Data Base Analysis</a:t>
            </a:r>
            <a:br>
              <a:rPr lang="en-US" dirty="0"/>
            </a:br>
            <a:endParaRPr lang="pt-BR" dirty="0"/>
          </a:p>
        </p:txBody>
      </p:sp>
      <p:sp>
        <p:nvSpPr>
          <p:cNvPr id="3" name="Content Placeholder 2">
            <a:extLst>
              <a:ext uri="{FF2B5EF4-FFF2-40B4-BE49-F238E27FC236}">
                <a16:creationId xmlns:a16="http://schemas.microsoft.com/office/drawing/2014/main" id="{565B4B42-B0F9-50E2-4863-223D402297BC}"/>
              </a:ext>
            </a:extLst>
          </p:cNvPr>
          <p:cNvSpPr>
            <a:spLocks noGrp="1"/>
          </p:cNvSpPr>
          <p:nvPr>
            <p:ph idx="1"/>
          </p:nvPr>
        </p:nvSpPr>
        <p:spPr/>
        <p:txBody>
          <a:bodyPr/>
          <a:lstStyle/>
          <a:p>
            <a:r>
              <a:rPr lang="en-GB" dirty="0"/>
              <a:t>The first thing that I did was clean and check all the data to see if I have any Null values or any row in the wrong format. Also, after check my data set, I started my analysis to answer my question and search for the best for the </a:t>
            </a:r>
            <a:r>
              <a:rPr lang="en-GB" dirty="0" err="1"/>
              <a:t>Bellabeat</a:t>
            </a:r>
            <a:r>
              <a:rPr lang="en-GB" dirty="0"/>
              <a:t>.</a:t>
            </a:r>
          </a:p>
          <a:p>
            <a:endParaRPr lang="pt-BR" dirty="0"/>
          </a:p>
        </p:txBody>
      </p:sp>
    </p:spTree>
    <p:extLst>
      <p:ext uri="{BB962C8B-B14F-4D97-AF65-F5344CB8AC3E}">
        <p14:creationId xmlns:p14="http://schemas.microsoft.com/office/powerpoint/2010/main" val="369637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5718D-2AB6-313E-8B1E-09F16F4E3AAE}"/>
              </a:ext>
            </a:extLst>
          </p:cNvPr>
          <p:cNvSpPr>
            <a:spLocks noGrp="1"/>
          </p:cNvSpPr>
          <p:nvPr>
            <p:ph type="title"/>
          </p:nvPr>
        </p:nvSpPr>
        <p:spPr>
          <a:xfrm>
            <a:off x="539750" y="536575"/>
            <a:ext cx="3892550" cy="1453003"/>
          </a:xfrm>
        </p:spPr>
        <p:txBody>
          <a:bodyPr wrap="square" anchor="b">
            <a:normAutofit/>
          </a:bodyPr>
          <a:lstStyle/>
          <a:p>
            <a:pPr algn="ctr"/>
            <a:r>
              <a:rPr lang="en-US"/>
              <a:t>Data Base Analysis</a:t>
            </a:r>
            <a:endParaRPr lang="pt-BR"/>
          </a:p>
        </p:txBody>
      </p:sp>
      <p:cxnSp>
        <p:nvCxnSpPr>
          <p:cNvPr id="14" name="Straight Connector 13">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502A72C-7C81-21B2-83DE-9EA0433E8C48}"/>
              </a:ext>
            </a:extLst>
          </p:cNvPr>
          <p:cNvSpPr>
            <a:spLocks noGrp="1"/>
          </p:cNvSpPr>
          <p:nvPr>
            <p:ph idx="1"/>
          </p:nvPr>
        </p:nvSpPr>
        <p:spPr>
          <a:xfrm>
            <a:off x="990000" y="2877018"/>
            <a:ext cx="2970000" cy="2901482"/>
          </a:xfrm>
        </p:spPr>
        <p:txBody>
          <a:bodyPr>
            <a:normAutofit/>
          </a:bodyPr>
          <a:lstStyle/>
          <a:p>
            <a:r>
              <a:rPr lang="en-GB" dirty="0"/>
              <a:t>We have seen most of our users do less than 15,000 steps by day.</a:t>
            </a:r>
            <a:endParaRPr lang="en-US" dirty="0"/>
          </a:p>
        </p:txBody>
      </p:sp>
      <p:pic>
        <p:nvPicPr>
          <p:cNvPr id="5" name="Content Placeholder 4" descr="A graph with a dotted line">
            <a:extLst>
              <a:ext uri="{FF2B5EF4-FFF2-40B4-BE49-F238E27FC236}">
                <a16:creationId xmlns:a16="http://schemas.microsoft.com/office/drawing/2014/main" id="{37086B64-C2D5-0CFE-2C71-7E84463C0DF5}"/>
              </a:ext>
            </a:extLst>
          </p:cNvPr>
          <p:cNvPicPr>
            <a:picLocks noChangeAspect="1"/>
          </p:cNvPicPr>
          <p:nvPr/>
        </p:nvPicPr>
        <p:blipFill rotWithShape="1">
          <a:blip r:embed="rId2">
            <a:extLst>
              <a:ext uri="{28A0092B-C50C-407E-A947-70E740481C1C}">
                <a14:useLocalDpi xmlns:a14="http://schemas.microsoft.com/office/drawing/2010/main" val="0"/>
              </a:ext>
            </a:extLst>
          </a:blip>
          <a:srcRect r="11094" b="-1"/>
          <a:stretch/>
        </p:blipFill>
        <p:spPr>
          <a:xfrm>
            <a:off x="4979987" y="10"/>
            <a:ext cx="7212013" cy="6857990"/>
          </a:xfrm>
          <a:prstGeom prst="rect">
            <a:avLst/>
          </a:prstGeom>
        </p:spPr>
      </p:pic>
    </p:spTree>
    <p:extLst>
      <p:ext uri="{BB962C8B-B14F-4D97-AF65-F5344CB8AC3E}">
        <p14:creationId xmlns:p14="http://schemas.microsoft.com/office/powerpoint/2010/main" val="308115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10BCA-0C17-ADFB-D91E-5DA82DE9E36D}"/>
              </a:ext>
            </a:extLst>
          </p:cNvPr>
          <p:cNvSpPr>
            <a:spLocks noGrp="1"/>
          </p:cNvSpPr>
          <p:nvPr>
            <p:ph type="title"/>
          </p:nvPr>
        </p:nvSpPr>
        <p:spPr>
          <a:xfrm>
            <a:off x="990000" y="395288"/>
            <a:ext cx="4078800" cy="1597753"/>
          </a:xfrm>
        </p:spPr>
        <p:txBody>
          <a:bodyPr wrap="square" anchor="b">
            <a:normAutofit/>
          </a:bodyPr>
          <a:lstStyle/>
          <a:p>
            <a:pPr algn="ctr"/>
            <a:r>
              <a:rPr lang="en-US" dirty="0"/>
              <a:t>Data Base Analysis</a:t>
            </a:r>
            <a:endParaRPr lang="pt-BR"/>
          </a:p>
        </p:txBody>
      </p:sp>
      <p:sp>
        <p:nvSpPr>
          <p:cNvPr id="9" name="Content Placeholder 8">
            <a:extLst>
              <a:ext uri="{FF2B5EF4-FFF2-40B4-BE49-F238E27FC236}">
                <a16:creationId xmlns:a16="http://schemas.microsoft.com/office/drawing/2014/main" id="{A3FA36CA-2268-1333-5618-C17C61A773F4}"/>
              </a:ext>
            </a:extLst>
          </p:cNvPr>
          <p:cNvSpPr>
            <a:spLocks noGrp="1"/>
          </p:cNvSpPr>
          <p:nvPr>
            <p:ph idx="1"/>
          </p:nvPr>
        </p:nvSpPr>
        <p:spPr>
          <a:xfrm>
            <a:off x="990000" y="2361601"/>
            <a:ext cx="4078800" cy="3416900"/>
          </a:xfrm>
        </p:spPr>
        <p:txBody>
          <a:bodyPr>
            <a:normAutofit/>
          </a:bodyPr>
          <a:lstStyle/>
          <a:p>
            <a:r>
              <a:rPr lang="en-US" dirty="0"/>
              <a:t>Most of our users do way more lightly activities minutes than any other type.</a:t>
            </a:r>
          </a:p>
        </p:txBody>
      </p:sp>
      <p:cxnSp>
        <p:nvCxnSpPr>
          <p:cNvPr id="14" name="Straight Connector 13">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een circle with a red triangle and blue triangle&#10;&#10;Description automatically generated">
            <a:extLst>
              <a:ext uri="{FF2B5EF4-FFF2-40B4-BE49-F238E27FC236}">
                <a16:creationId xmlns:a16="http://schemas.microsoft.com/office/drawing/2014/main" id="{30285821-3963-47EB-0D55-5F6149E8D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127" y="1314195"/>
            <a:ext cx="4999885" cy="4226954"/>
          </a:xfrm>
          <a:prstGeom prst="rect">
            <a:avLst/>
          </a:prstGeom>
        </p:spPr>
      </p:pic>
    </p:spTree>
    <p:extLst>
      <p:ext uri="{BB962C8B-B14F-4D97-AF65-F5344CB8AC3E}">
        <p14:creationId xmlns:p14="http://schemas.microsoft.com/office/powerpoint/2010/main" val="28056862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30</TotalTime>
  <Words>1075</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Goudy Old Style</vt:lpstr>
      <vt:lpstr>Wingdings</vt:lpstr>
      <vt:lpstr>FrostyVTI</vt:lpstr>
      <vt:lpstr>Google Capstone: </vt:lpstr>
      <vt:lpstr>Table of Contents</vt:lpstr>
      <vt:lpstr>Scenario </vt:lpstr>
      <vt:lpstr>Scenario and First Insights</vt:lpstr>
      <vt:lpstr>Tools Used</vt:lpstr>
      <vt:lpstr>Questions </vt:lpstr>
      <vt:lpstr>Data Base Analysis </vt:lpstr>
      <vt:lpstr>Data Base Analysis</vt:lpstr>
      <vt:lpstr>Data Base Analysis</vt:lpstr>
      <vt:lpstr>Data Base Analysis</vt:lpstr>
      <vt:lpstr>Data Base Analysis</vt:lpstr>
      <vt:lpstr>Conclusion </vt:lpstr>
      <vt:lpstr>Next Steps and Recommendation </vt:lpstr>
      <vt:lpstr>Next Steps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Capstone: </dc:title>
  <dc:creator>Neemias Moreira</dc:creator>
  <cp:lastModifiedBy>Neemias Moreira</cp:lastModifiedBy>
  <cp:revision>7</cp:revision>
  <dcterms:created xsi:type="dcterms:W3CDTF">2024-01-28T22:15:14Z</dcterms:created>
  <dcterms:modified xsi:type="dcterms:W3CDTF">2024-01-28T22:45:55Z</dcterms:modified>
</cp:coreProperties>
</file>